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  <p:sldMasterId id="2147483687" r:id="rId4"/>
  </p:sldMasterIdLst>
  <p:notesMasterIdLst>
    <p:notesMasterId r:id="rId25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</p:sldIdLst>
  <p:sldSz cx="10080625" cy="7559675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6" d="100"/>
          <a:sy n="96" d="100"/>
        </p:scale>
        <p:origin x="167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hr-HR" sz="4400" b="0" strike="noStrike" spc="-1">
                <a:latin typeface="Arial"/>
              </a:rPr>
              <a:t>Click to move the slide</a:t>
            </a:r>
          </a:p>
        </p:txBody>
      </p:sp>
      <p:sp>
        <p:nvSpPr>
          <p:cNvPr id="153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r>
              <a:rPr lang="hr-HR" sz="2000" b="0" strike="noStrike" spc="-1">
                <a:latin typeface="Arial"/>
              </a:rPr>
              <a:t>Click to edit the notes format</a:t>
            </a:r>
          </a:p>
        </p:txBody>
      </p:sp>
      <p:sp>
        <p:nvSpPr>
          <p:cNvPr id="154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r>
              <a:rPr lang="hr-HR" sz="1400" b="0" strike="noStrike" spc="-1">
                <a:latin typeface="Times New Roman"/>
              </a:rPr>
              <a:t>&lt;header&gt;</a:t>
            </a:r>
          </a:p>
        </p:txBody>
      </p:sp>
      <p:sp>
        <p:nvSpPr>
          <p:cNvPr id="155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algn="r"/>
            <a:r>
              <a:rPr lang="hr-HR" sz="1400" b="0" strike="noStrike" spc="-1">
                <a:latin typeface="Times New Roman"/>
              </a:rPr>
              <a:t>&lt;date/time&gt;</a:t>
            </a:r>
          </a:p>
        </p:txBody>
      </p:sp>
      <p:sp>
        <p:nvSpPr>
          <p:cNvPr id="156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r>
              <a:rPr lang="hr-HR" sz="1400" b="0" strike="noStrike" spc="-1">
                <a:latin typeface="Times New Roman"/>
              </a:rPr>
              <a:t>&lt;footer&gt;</a:t>
            </a:r>
          </a:p>
        </p:txBody>
      </p:sp>
      <p:sp>
        <p:nvSpPr>
          <p:cNvPr id="157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/>
            <a:fld id="{85AC87D5-6FD3-489F-B240-09A74B58C121}" type="slidenum">
              <a:rPr lang="hr-HR" sz="1400" b="0" strike="noStrike" spc="-1">
                <a:latin typeface="Times New Roman"/>
              </a:rPr>
              <a:t>‹#›</a:t>
            </a:fld>
            <a:endParaRPr lang="hr-HR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4775" y="1336675"/>
            <a:ext cx="4808538" cy="3606800"/>
          </a:xfrm>
          <a:prstGeom prst="rect">
            <a:avLst/>
          </a:prstGeom>
          <a:ln w="0">
            <a:noFill/>
          </a:ln>
        </p:spPr>
      </p:sp>
      <p:sp>
        <p:nvSpPr>
          <p:cNvPr id="198" name="PlaceHolder 2"/>
          <p:cNvSpPr>
            <a:spLocks noGrp="1"/>
          </p:cNvSpPr>
          <p:nvPr>
            <p:ph type="body"/>
          </p:nvPr>
        </p:nvSpPr>
        <p:spPr>
          <a:xfrm>
            <a:off x="755640" y="5145120"/>
            <a:ext cx="6046560" cy="420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16000" indent="-216000">
              <a:lnSpc>
                <a:spcPct val="100000"/>
              </a:lnSpc>
              <a:tabLst>
                <a:tab pos="0" algn="l"/>
              </a:tabLst>
            </a:pPr>
            <a:r>
              <a:rPr lang="hr-HR" sz="2000" b="0" strike="noStrike" spc="-1">
                <a:latin typeface="Arial"/>
              </a:rPr>
              <a:t>Self-terapija – molim Vas prevedite kao samoterapija ili samoterapijske seanse</a:t>
            </a:r>
          </a:p>
        </p:txBody>
      </p:sp>
      <p:sp>
        <p:nvSpPr>
          <p:cNvPr id="199" name="PlaceHolder 3"/>
          <p:cNvSpPr>
            <a:spLocks noGrp="1"/>
          </p:cNvSpPr>
          <p:nvPr>
            <p:ph type="sldNum"/>
          </p:nvPr>
        </p:nvSpPr>
        <p:spPr>
          <a:xfrm>
            <a:off x="4281480" y="10155240"/>
            <a:ext cx="3274920" cy="534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endParaRPr lang="hr-HR" sz="2400" b="0" strike="noStrike" spc="-1">
              <a:latin typeface="Times New Roman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4775" y="1336675"/>
            <a:ext cx="4808538" cy="3606800"/>
          </a:xfrm>
          <a:prstGeom prst="rect">
            <a:avLst/>
          </a:prstGeom>
          <a:ln w="0">
            <a:noFill/>
          </a:ln>
        </p:spPr>
      </p:sp>
      <p:sp>
        <p:nvSpPr>
          <p:cNvPr id="225" name="PlaceHolder 2"/>
          <p:cNvSpPr>
            <a:spLocks noGrp="1"/>
          </p:cNvSpPr>
          <p:nvPr>
            <p:ph type="body"/>
          </p:nvPr>
        </p:nvSpPr>
        <p:spPr>
          <a:xfrm>
            <a:off x="755640" y="5145120"/>
            <a:ext cx="6046560" cy="420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16000" indent="-216000">
              <a:lnSpc>
                <a:spcPct val="100000"/>
              </a:lnSpc>
              <a:tabLst>
                <a:tab pos="0" algn="l"/>
              </a:tabLst>
            </a:pPr>
            <a:r>
              <a:rPr lang="hr-HR" sz="2000" b="0" strike="noStrike" spc="-1">
                <a:latin typeface="Arial"/>
              </a:rPr>
              <a:t>samoterapiju</a:t>
            </a:r>
          </a:p>
        </p:txBody>
      </p:sp>
      <p:sp>
        <p:nvSpPr>
          <p:cNvPr id="226" name="PlaceHolder 3"/>
          <p:cNvSpPr>
            <a:spLocks noGrp="1"/>
          </p:cNvSpPr>
          <p:nvPr>
            <p:ph type="sldNum"/>
          </p:nvPr>
        </p:nvSpPr>
        <p:spPr>
          <a:xfrm>
            <a:off x="4281480" y="10155240"/>
            <a:ext cx="3274920" cy="534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endParaRPr lang="hr-HR" sz="2400" b="0" strike="noStrike" spc="-1">
              <a:latin typeface="Times New Roman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4775" y="1336675"/>
            <a:ext cx="4808538" cy="3606800"/>
          </a:xfrm>
          <a:prstGeom prst="rect">
            <a:avLst/>
          </a:prstGeom>
          <a:ln w="0">
            <a:noFill/>
          </a:ln>
        </p:spPr>
      </p:sp>
      <p:sp>
        <p:nvSpPr>
          <p:cNvPr id="201" name="PlaceHolder 2"/>
          <p:cNvSpPr>
            <a:spLocks noGrp="1"/>
          </p:cNvSpPr>
          <p:nvPr>
            <p:ph type="body"/>
          </p:nvPr>
        </p:nvSpPr>
        <p:spPr>
          <a:xfrm>
            <a:off x="755640" y="5145120"/>
            <a:ext cx="6046560" cy="420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16000" indent="-216000">
              <a:lnSpc>
                <a:spcPct val="100000"/>
              </a:lnSpc>
              <a:tabLst>
                <a:tab pos="0" algn="l"/>
              </a:tabLst>
            </a:pPr>
            <a:r>
              <a:rPr lang="hr-HR" sz="2000" b="0" strike="noStrike" spc="-1">
                <a:latin typeface="Arial"/>
              </a:rPr>
              <a:t>Atribuiranje - pripisivanje</a:t>
            </a:r>
          </a:p>
        </p:txBody>
      </p:sp>
      <p:sp>
        <p:nvSpPr>
          <p:cNvPr id="202" name="PlaceHolder 3"/>
          <p:cNvSpPr>
            <a:spLocks noGrp="1"/>
          </p:cNvSpPr>
          <p:nvPr>
            <p:ph type="sldNum"/>
          </p:nvPr>
        </p:nvSpPr>
        <p:spPr>
          <a:xfrm>
            <a:off x="4281480" y="10155240"/>
            <a:ext cx="3274920" cy="534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endParaRPr lang="hr-HR" sz="2400" b="0" strike="noStrike" spc="-1">
              <a:latin typeface="Times New Roman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4775" y="1336675"/>
            <a:ext cx="4808538" cy="3606800"/>
          </a:xfrm>
          <a:prstGeom prst="rect">
            <a:avLst/>
          </a:prstGeom>
          <a:ln w="0">
            <a:noFill/>
          </a:ln>
        </p:spPr>
      </p:sp>
      <p:sp>
        <p:nvSpPr>
          <p:cNvPr id="204" name="PlaceHolder 2"/>
          <p:cNvSpPr>
            <a:spLocks noGrp="1"/>
          </p:cNvSpPr>
          <p:nvPr>
            <p:ph type="body"/>
          </p:nvPr>
        </p:nvSpPr>
        <p:spPr>
          <a:xfrm>
            <a:off x="755640" y="5145120"/>
            <a:ext cx="6046560" cy="420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16000" indent="-216000">
              <a:lnSpc>
                <a:spcPct val="100000"/>
              </a:lnSpc>
              <a:tabLst>
                <a:tab pos="0" algn="l"/>
              </a:tabLst>
            </a:pPr>
            <a:r>
              <a:rPr lang="hr-HR" sz="2000" b="0" strike="noStrike" spc="-1">
                <a:latin typeface="Arial"/>
              </a:rPr>
              <a:t>Molim Vas da sve dijaloge prevedete na HR.</a:t>
            </a:r>
          </a:p>
        </p:txBody>
      </p:sp>
      <p:sp>
        <p:nvSpPr>
          <p:cNvPr id="205" name="PlaceHolder 3"/>
          <p:cNvSpPr>
            <a:spLocks noGrp="1"/>
          </p:cNvSpPr>
          <p:nvPr>
            <p:ph type="sldNum"/>
          </p:nvPr>
        </p:nvSpPr>
        <p:spPr>
          <a:xfrm>
            <a:off x="4281480" y="10155240"/>
            <a:ext cx="3274920" cy="534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endParaRPr lang="hr-HR" sz="2400" b="0" strike="noStrike" spc="-1">
              <a:latin typeface="Times New Roman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4775" y="1336675"/>
            <a:ext cx="4808538" cy="3606800"/>
          </a:xfrm>
          <a:prstGeom prst="rect">
            <a:avLst/>
          </a:prstGeom>
          <a:ln w="0">
            <a:noFill/>
          </a:ln>
        </p:spPr>
      </p:sp>
      <p:sp>
        <p:nvSpPr>
          <p:cNvPr id="207" name="PlaceHolder 2"/>
          <p:cNvSpPr>
            <a:spLocks noGrp="1"/>
          </p:cNvSpPr>
          <p:nvPr>
            <p:ph type="body"/>
          </p:nvPr>
        </p:nvSpPr>
        <p:spPr>
          <a:xfrm>
            <a:off x="755640" y="5145120"/>
            <a:ext cx="6046560" cy="420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16000" indent="-216000">
              <a:lnSpc>
                <a:spcPct val="100000"/>
              </a:lnSpc>
              <a:tabLst>
                <a:tab pos="0" algn="l"/>
              </a:tabLst>
            </a:pPr>
            <a:r>
              <a:rPr lang="hr-HR" sz="2000" b="0" strike="noStrike" spc="-1">
                <a:latin typeface="Arial"/>
              </a:rPr>
              <a:t>Što ako odem u pogoršanje – Što ako mi se stanje pogorša?</a:t>
            </a:r>
          </a:p>
          <a:p>
            <a:pPr marL="216000" indent="-216000">
              <a:lnSpc>
                <a:spcPct val="100000"/>
              </a:lnSpc>
              <a:tabLst>
                <a:tab pos="0" algn="l"/>
              </a:tabLst>
            </a:pPr>
            <a:r>
              <a:rPr lang="hr-HR" sz="2000" b="0" strike="noStrike" spc="-1">
                <a:latin typeface="Arial"/>
              </a:rPr>
              <a:t>Tolerirati - podnijeti</a:t>
            </a:r>
          </a:p>
        </p:txBody>
      </p:sp>
      <p:sp>
        <p:nvSpPr>
          <p:cNvPr id="208" name="PlaceHolder 3"/>
          <p:cNvSpPr>
            <a:spLocks noGrp="1"/>
          </p:cNvSpPr>
          <p:nvPr>
            <p:ph type="sldNum"/>
          </p:nvPr>
        </p:nvSpPr>
        <p:spPr>
          <a:xfrm>
            <a:off x="4281480" y="10155240"/>
            <a:ext cx="3274920" cy="534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endParaRPr lang="hr-HR" sz="2400" b="0" strike="noStrike" spc="-1">
              <a:latin typeface="Times New Roman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4775" y="1336675"/>
            <a:ext cx="4808538" cy="3606800"/>
          </a:xfrm>
          <a:prstGeom prst="rect">
            <a:avLst/>
          </a:prstGeom>
          <a:ln w="0">
            <a:noFill/>
          </a:ln>
        </p:spPr>
      </p:sp>
      <p:sp>
        <p:nvSpPr>
          <p:cNvPr id="210" name="PlaceHolder 2"/>
          <p:cNvSpPr>
            <a:spLocks noGrp="1"/>
          </p:cNvSpPr>
          <p:nvPr>
            <p:ph type="body"/>
          </p:nvPr>
        </p:nvSpPr>
        <p:spPr>
          <a:xfrm>
            <a:off x="755640" y="5145120"/>
            <a:ext cx="6046560" cy="420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16000" indent="-216000">
              <a:lnSpc>
                <a:spcPct val="100000"/>
              </a:lnSpc>
              <a:tabLst>
                <a:tab pos="0" algn="l"/>
              </a:tabLst>
            </a:pPr>
            <a:r>
              <a:rPr lang="hr-HR" sz="2000" b="0" strike="noStrike" spc="-1">
                <a:latin typeface="Arial"/>
              </a:rPr>
              <a:t>prevesti</a:t>
            </a:r>
          </a:p>
        </p:txBody>
      </p:sp>
      <p:sp>
        <p:nvSpPr>
          <p:cNvPr id="211" name="PlaceHolder 3"/>
          <p:cNvSpPr>
            <a:spLocks noGrp="1"/>
          </p:cNvSpPr>
          <p:nvPr>
            <p:ph type="sldNum"/>
          </p:nvPr>
        </p:nvSpPr>
        <p:spPr>
          <a:xfrm>
            <a:off x="4281480" y="10155240"/>
            <a:ext cx="3274920" cy="534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endParaRPr lang="hr-HR" sz="2400" b="0" strike="noStrike" spc="-1">
              <a:latin typeface="Times New Roman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4775" y="1336675"/>
            <a:ext cx="4808538" cy="3606800"/>
          </a:xfrm>
          <a:prstGeom prst="rect">
            <a:avLst/>
          </a:prstGeom>
          <a:ln w="0">
            <a:noFill/>
          </a:ln>
        </p:spPr>
      </p:sp>
      <p:sp>
        <p:nvSpPr>
          <p:cNvPr id="213" name="PlaceHolder 2"/>
          <p:cNvSpPr>
            <a:spLocks noGrp="1"/>
          </p:cNvSpPr>
          <p:nvPr>
            <p:ph type="body"/>
          </p:nvPr>
        </p:nvSpPr>
        <p:spPr>
          <a:xfrm>
            <a:off x="755640" y="5145120"/>
            <a:ext cx="6046560" cy="420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16000" indent="-216000">
              <a:lnSpc>
                <a:spcPct val="100000"/>
              </a:lnSpc>
              <a:tabLst>
                <a:tab pos="0" algn="l"/>
              </a:tabLst>
            </a:pPr>
            <a:r>
              <a:rPr lang="hr-HR" sz="2000" b="0" strike="noStrike" spc="-1">
                <a:latin typeface="Arial"/>
              </a:rPr>
              <a:t>Samoterapijske seanse </a:t>
            </a:r>
          </a:p>
        </p:txBody>
      </p:sp>
      <p:sp>
        <p:nvSpPr>
          <p:cNvPr id="214" name="PlaceHolder 3"/>
          <p:cNvSpPr>
            <a:spLocks noGrp="1"/>
          </p:cNvSpPr>
          <p:nvPr>
            <p:ph type="sldNum"/>
          </p:nvPr>
        </p:nvSpPr>
        <p:spPr>
          <a:xfrm>
            <a:off x="4281480" y="10155240"/>
            <a:ext cx="3274920" cy="534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endParaRPr lang="hr-HR" sz="2400" b="0" strike="noStrike" spc="-1">
              <a:latin typeface="Times New Roman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4775" y="1336675"/>
            <a:ext cx="4808538" cy="3606800"/>
          </a:xfrm>
          <a:prstGeom prst="rect">
            <a:avLst/>
          </a:prstGeom>
          <a:ln w="0">
            <a:noFill/>
          </a:ln>
        </p:spPr>
      </p:sp>
      <p:sp>
        <p:nvSpPr>
          <p:cNvPr id="216" name="PlaceHolder 2"/>
          <p:cNvSpPr>
            <a:spLocks noGrp="1"/>
          </p:cNvSpPr>
          <p:nvPr>
            <p:ph type="body"/>
          </p:nvPr>
        </p:nvSpPr>
        <p:spPr>
          <a:xfrm>
            <a:off x="755640" y="5145120"/>
            <a:ext cx="6046560" cy="420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16000" indent="-216000">
              <a:lnSpc>
                <a:spcPct val="100000"/>
              </a:lnSpc>
              <a:tabLst>
                <a:tab pos="0" algn="l"/>
              </a:tabLst>
            </a:pPr>
            <a:r>
              <a:rPr lang="hr-HR" sz="2000" b="0" strike="noStrike" spc="-1">
                <a:latin typeface="Arial"/>
              </a:rPr>
              <a:t>isto</a:t>
            </a:r>
          </a:p>
        </p:txBody>
      </p:sp>
      <p:sp>
        <p:nvSpPr>
          <p:cNvPr id="217" name="PlaceHolder 3"/>
          <p:cNvSpPr>
            <a:spLocks noGrp="1"/>
          </p:cNvSpPr>
          <p:nvPr>
            <p:ph type="sldNum"/>
          </p:nvPr>
        </p:nvSpPr>
        <p:spPr>
          <a:xfrm>
            <a:off x="4281480" y="10155240"/>
            <a:ext cx="3274920" cy="534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endParaRPr lang="hr-HR" sz="2400" b="0" strike="noStrike" spc="-1">
              <a:latin typeface="Times New Roman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4775" y="1336675"/>
            <a:ext cx="4808538" cy="3606800"/>
          </a:xfrm>
          <a:prstGeom prst="rect">
            <a:avLst/>
          </a:prstGeom>
          <a:ln w="0">
            <a:noFill/>
          </a:ln>
        </p:spPr>
      </p:sp>
      <p:sp>
        <p:nvSpPr>
          <p:cNvPr id="219" name="PlaceHolder 2"/>
          <p:cNvSpPr>
            <a:spLocks noGrp="1"/>
          </p:cNvSpPr>
          <p:nvPr>
            <p:ph type="body"/>
          </p:nvPr>
        </p:nvSpPr>
        <p:spPr>
          <a:xfrm>
            <a:off x="755640" y="5145120"/>
            <a:ext cx="6046560" cy="420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16000" indent="-216000">
              <a:lnSpc>
                <a:spcPct val="100000"/>
              </a:lnSpc>
              <a:tabLst>
                <a:tab pos="0" algn="l"/>
              </a:tabLst>
            </a:pPr>
            <a:r>
              <a:rPr lang="hr-HR" sz="2000" b="0" strike="noStrike" spc="-1">
                <a:latin typeface="Arial"/>
              </a:rPr>
              <a:t>mogu reći da sam bespomoćan / da je sve beznadno (umjesto da su stvari bespomoćne) i VJEROJATNO se osjećati još gore (umjesto po mogućnosti)</a:t>
            </a:r>
          </a:p>
          <a:p>
            <a:pPr marL="216000" indent="-216000">
              <a:lnSpc>
                <a:spcPct val="100000"/>
              </a:lnSpc>
              <a:tabLst>
                <a:tab pos="0" algn="l"/>
              </a:tabLst>
            </a:pPr>
            <a:endParaRPr lang="hr-HR" sz="2000" b="0" strike="noStrike" spc="-1">
              <a:latin typeface="Arial"/>
            </a:endParaRPr>
          </a:p>
          <a:p>
            <a:pPr marL="216000" indent="-216000">
              <a:lnSpc>
                <a:spcPct val="100000"/>
              </a:lnSpc>
              <a:tabLst>
                <a:tab pos="0" algn="l"/>
              </a:tabLst>
            </a:pPr>
            <a:r>
              <a:rPr lang="hr-HR" sz="2000" b="0" strike="noStrike" spc="-1">
                <a:latin typeface="Arial"/>
              </a:rPr>
              <a:t>ILI</a:t>
            </a:r>
          </a:p>
          <a:p>
            <a:pPr marL="216000" indent="-216000">
              <a:lnSpc>
                <a:spcPct val="100000"/>
              </a:lnSpc>
              <a:tabLst>
                <a:tab pos="0" algn="l"/>
              </a:tabLst>
            </a:pPr>
            <a:endParaRPr lang="hr-HR" sz="2000" b="0" strike="noStrike" spc="-1">
              <a:latin typeface="Arial"/>
            </a:endParaRPr>
          </a:p>
          <a:p>
            <a:pPr marL="216000" indent="-216000">
              <a:lnSpc>
                <a:spcPct val="100000"/>
              </a:lnSpc>
              <a:tabLst>
                <a:tab pos="0" algn="l"/>
              </a:tabLst>
            </a:pPr>
            <a:r>
              <a:rPr lang="hr-HR" sz="2000" b="0" strike="noStrike" spc="-1">
                <a:latin typeface="Arial"/>
              </a:rPr>
              <a:t>Mogu pogledati svoje terapijske bilješke … zadnja rečenica nije dovršena (.. pomoći da se osjećam bolje, a pogoršanje će biti manje izraženo)</a:t>
            </a:r>
          </a:p>
        </p:txBody>
      </p:sp>
      <p:sp>
        <p:nvSpPr>
          <p:cNvPr id="220" name="PlaceHolder 3"/>
          <p:cNvSpPr>
            <a:spLocks noGrp="1"/>
          </p:cNvSpPr>
          <p:nvPr>
            <p:ph type="sldNum"/>
          </p:nvPr>
        </p:nvSpPr>
        <p:spPr>
          <a:xfrm>
            <a:off x="4281480" y="10155240"/>
            <a:ext cx="3274920" cy="534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endParaRPr lang="hr-HR" sz="2400" b="0" strike="noStrike" spc="-1">
              <a:latin typeface="Times New Roman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4775" y="1336675"/>
            <a:ext cx="4808538" cy="3606800"/>
          </a:xfrm>
          <a:prstGeom prst="rect">
            <a:avLst/>
          </a:prstGeom>
          <a:ln w="0">
            <a:noFill/>
          </a:ln>
        </p:spPr>
      </p:sp>
      <p:sp>
        <p:nvSpPr>
          <p:cNvPr id="222" name="PlaceHolder 2"/>
          <p:cNvSpPr>
            <a:spLocks noGrp="1"/>
          </p:cNvSpPr>
          <p:nvPr>
            <p:ph type="body"/>
          </p:nvPr>
        </p:nvSpPr>
        <p:spPr>
          <a:xfrm>
            <a:off x="755640" y="5145120"/>
            <a:ext cx="6046560" cy="420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16000" indent="-216000">
              <a:lnSpc>
                <a:spcPct val="100000"/>
              </a:lnSpc>
              <a:tabLst>
                <a:tab pos="0" algn="l"/>
              </a:tabLst>
            </a:pPr>
            <a:r>
              <a:rPr lang="hr-HR" sz="2000" b="0" strike="noStrike" spc="-1">
                <a:latin typeface="Arial"/>
              </a:rPr>
              <a:t>samo-terapijske seanse</a:t>
            </a:r>
          </a:p>
        </p:txBody>
      </p:sp>
      <p:sp>
        <p:nvSpPr>
          <p:cNvPr id="223" name="PlaceHolder 3"/>
          <p:cNvSpPr>
            <a:spLocks noGrp="1"/>
          </p:cNvSpPr>
          <p:nvPr>
            <p:ph type="sldNum"/>
          </p:nvPr>
        </p:nvSpPr>
        <p:spPr>
          <a:xfrm>
            <a:off x="4281480" y="10155240"/>
            <a:ext cx="3274920" cy="534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endParaRPr lang="hr-HR" sz="2400" b="0" strike="noStrike" spc="-1">
              <a:latin typeface="Times New Roman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907200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76868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76868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405864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405864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405864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2000" cy="5850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907200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/>
          </p:nvPr>
        </p:nvSpPr>
        <p:spPr>
          <a:xfrm>
            <a:off x="3571560" y="176868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/>
          </p:nvPr>
        </p:nvSpPr>
        <p:spPr>
          <a:xfrm>
            <a:off x="6639120" y="176868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/>
          </p:nvPr>
        </p:nvSpPr>
        <p:spPr>
          <a:xfrm>
            <a:off x="504000" y="405864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/>
          </p:nvPr>
        </p:nvSpPr>
        <p:spPr>
          <a:xfrm>
            <a:off x="3571560" y="405864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/>
          </p:nvPr>
        </p:nvSpPr>
        <p:spPr>
          <a:xfrm>
            <a:off x="6639120" y="405864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subTitle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2000" cy="5850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89" name="PlaceHolder 3"/>
          <p:cNvSpPr>
            <a:spLocks noGrp="1"/>
          </p:cNvSpPr>
          <p:nvPr>
            <p:ph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90" name="PlaceHolder 4"/>
          <p:cNvSpPr>
            <a:spLocks noGrp="1"/>
          </p:cNvSpPr>
          <p:nvPr>
            <p:ph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94" name="PlaceHolder 4"/>
          <p:cNvSpPr>
            <a:spLocks noGrp="1"/>
          </p:cNvSpPr>
          <p:nvPr>
            <p:ph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97" name="PlaceHolder 3"/>
          <p:cNvSpPr>
            <a:spLocks noGrp="1"/>
          </p:cNvSpPr>
          <p:nvPr>
            <p:ph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98" name="PlaceHolder 4"/>
          <p:cNvSpPr>
            <a:spLocks noGrp="1"/>
          </p:cNvSpPr>
          <p:nvPr>
            <p:ph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907200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01" name="PlaceHolder 3"/>
          <p:cNvSpPr>
            <a:spLocks noGrp="1"/>
          </p:cNvSpPr>
          <p:nvPr>
            <p:ph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05" name="PlaceHolder 4"/>
          <p:cNvSpPr>
            <a:spLocks noGrp="1"/>
          </p:cNvSpPr>
          <p:nvPr>
            <p:ph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06" name="PlaceHolder 5"/>
          <p:cNvSpPr>
            <a:spLocks noGrp="1"/>
          </p:cNvSpPr>
          <p:nvPr>
            <p:ph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/>
          </p:nvPr>
        </p:nvSpPr>
        <p:spPr>
          <a:xfrm>
            <a:off x="3571560" y="176868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10" name="PlaceHolder 4"/>
          <p:cNvSpPr>
            <a:spLocks noGrp="1"/>
          </p:cNvSpPr>
          <p:nvPr>
            <p:ph/>
          </p:nvPr>
        </p:nvSpPr>
        <p:spPr>
          <a:xfrm>
            <a:off x="6639120" y="176868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11" name="PlaceHolder 5"/>
          <p:cNvSpPr>
            <a:spLocks noGrp="1"/>
          </p:cNvSpPr>
          <p:nvPr>
            <p:ph/>
          </p:nvPr>
        </p:nvSpPr>
        <p:spPr>
          <a:xfrm>
            <a:off x="504000" y="405864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12" name="PlaceHolder 6"/>
          <p:cNvSpPr>
            <a:spLocks noGrp="1"/>
          </p:cNvSpPr>
          <p:nvPr>
            <p:ph/>
          </p:nvPr>
        </p:nvSpPr>
        <p:spPr>
          <a:xfrm>
            <a:off x="3571560" y="405864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13" name="PlaceHolder 7"/>
          <p:cNvSpPr>
            <a:spLocks noGrp="1"/>
          </p:cNvSpPr>
          <p:nvPr>
            <p:ph/>
          </p:nvPr>
        </p:nvSpPr>
        <p:spPr>
          <a:xfrm>
            <a:off x="6639120" y="405864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117" name="PlaceHolder 2"/>
          <p:cNvSpPr>
            <a:spLocks noGrp="1"/>
          </p:cNvSpPr>
          <p:nvPr>
            <p:ph type="subTitle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119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121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22" name="PlaceHolder 3"/>
          <p:cNvSpPr>
            <a:spLocks noGrp="1"/>
          </p:cNvSpPr>
          <p:nvPr>
            <p:ph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2000" cy="5850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126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27" name="PlaceHolder 3"/>
          <p:cNvSpPr>
            <a:spLocks noGrp="1"/>
          </p:cNvSpPr>
          <p:nvPr>
            <p:ph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28" name="PlaceHolder 4"/>
          <p:cNvSpPr>
            <a:spLocks noGrp="1"/>
          </p:cNvSpPr>
          <p:nvPr>
            <p:ph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130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31" name="PlaceHolder 3"/>
          <p:cNvSpPr>
            <a:spLocks noGrp="1"/>
          </p:cNvSpPr>
          <p:nvPr>
            <p:ph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32" name="PlaceHolder 4"/>
          <p:cNvSpPr>
            <a:spLocks noGrp="1"/>
          </p:cNvSpPr>
          <p:nvPr>
            <p:ph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134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35" name="PlaceHolder 3"/>
          <p:cNvSpPr>
            <a:spLocks noGrp="1"/>
          </p:cNvSpPr>
          <p:nvPr>
            <p:ph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36" name="PlaceHolder 4"/>
          <p:cNvSpPr>
            <a:spLocks noGrp="1"/>
          </p:cNvSpPr>
          <p:nvPr>
            <p:ph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138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907200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39" name="PlaceHolder 3"/>
          <p:cNvSpPr>
            <a:spLocks noGrp="1"/>
          </p:cNvSpPr>
          <p:nvPr>
            <p:ph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141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42" name="PlaceHolder 3"/>
          <p:cNvSpPr>
            <a:spLocks noGrp="1"/>
          </p:cNvSpPr>
          <p:nvPr>
            <p:ph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43" name="PlaceHolder 4"/>
          <p:cNvSpPr>
            <a:spLocks noGrp="1"/>
          </p:cNvSpPr>
          <p:nvPr>
            <p:ph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44" name="PlaceHolder 5"/>
          <p:cNvSpPr>
            <a:spLocks noGrp="1"/>
          </p:cNvSpPr>
          <p:nvPr>
            <p:ph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146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47" name="PlaceHolder 3"/>
          <p:cNvSpPr>
            <a:spLocks noGrp="1"/>
          </p:cNvSpPr>
          <p:nvPr>
            <p:ph/>
          </p:nvPr>
        </p:nvSpPr>
        <p:spPr>
          <a:xfrm>
            <a:off x="3571560" y="176868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48" name="PlaceHolder 4"/>
          <p:cNvSpPr>
            <a:spLocks noGrp="1"/>
          </p:cNvSpPr>
          <p:nvPr>
            <p:ph/>
          </p:nvPr>
        </p:nvSpPr>
        <p:spPr>
          <a:xfrm>
            <a:off x="6639120" y="176868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49" name="PlaceHolder 5"/>
          <p:cNvSpPr>
            <a:spLocks noGrp="1"/>
          </p:cNvSpPr>
          <p:nvPr>
            <p:ph/>
          </p:nvPr>
        </p:nvSpPr>
        <p:spPr>
          <a:xfrm>
            <a:off x="504000" y="405864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50" name="PlaceHolder 6"/>
          <p:cNvSpPr>
            <a:spLocks noGrp="1"/>
          </p:cNvSpPr>
          <p:nvPr>
            <p:ph/>
          </p:nvPr>
        </p:nvSpPr>
        <p:spPr>
          <a:xfrm>
            <a:off x="3571560" y="405864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51" name="PlaceHolder 7"/>
          <p:cNvSpPr>
            <a:spLocks noGrp="1"/>
          </p:cNvSpPr>
          <p:nvPr>
            <p:ph/>
          </p:nvPr>
        </p:nvSpPr>
        <p:spPr>
          <a:xfrm>
            <a:off x="6639120" y="405864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2000" cy="5850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2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2.jpe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hr-HR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hr-HR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hr-HR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hr-HR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hr-HR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hr-HR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hr-HR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hr-HR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hr-HR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hr-HR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115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hr-HR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hr-HR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laceHolder 1"/>
          <p:cNvSpPr>
            <a:spLocks noGrp="1"/>
          </p:cNvSpPr>
          <p:nvPr>
            <p:ph type="title"/>
          </p:nvPr>
        </p:nvSpPr>
        <p:spPr>
          <a:xfrm>
            <a:off x="288000" y="1728000"/>
            <a:ext cx="8924400" cy="1783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hr-HR" sz="4400" b="1" strike="noStrike" spc="-1">
                <a:latin typeface="Arial"/>
              </a:rPr>
              <a:t>     Završavanje terapije i                    prevencija povrata simptoma</a:t>
            </a:r>
            <a:r>
              <a:rPr lang="hr-HR" sz="4400" b="0" strike="noStrike" spc="-1">
                <a:latin typeface="Arial"/>
              </a:rPr>
              <a:t> </a:t>
            </a:r>
          </a:p>
        </p:txBody>
      </p:sp>
      <p:sp>
        <p:nvSpPr>
          <p:cNvPr id="159" name="PlaceHolder 2"/>
          <p:cNvSpPr>
            <a:spLocks noGrp="1"/>
          </p:cNvSpPr>
          <p:nvPr>
            <p:ph type="subTitle"/>
          </p:nvPr>
        </p:nvSpPr>
        <p:spPr>
          <a:xfrm>
            <a:off x="1890360" y="3891960"/>
            <a:ext cx="7871040" cy="2532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hr-HR" sz="2400" b="0" strike="noStrike" spc="-1">
                <a:latin typeface="Arial"/>
              </a:rPr>
              <a:t>               Andreja Bedeković, dr.med.</a:t>
            </a:r>
          </a:p>
          <a:p>
            <a:pPr>
              <a:lnSpc>
                <a:spcPct val="100000"/>
              </a:lnSpc>
            </a:pPr>
            <a:r>
              <a:rPr lang="hr-HR" sz="2400" b="0" strike="noStrike" spc="-1">
                <a:latin typeface="Arial"/>
              </a:rPr>
              <a:t>                 Zagreb, 15. travnja 2023.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PlaceHolder 1"/>
          <p:cNvSpPr>
            <a:spLocks noGrp="1"/>
          </p:cNvSpPr>
          <p:nvPr>
            <p:ph type="title"/>
          </p:nvPr>
        </p:nvSpPr>
        <p:spPr>
          <a:xfrm>
            <a:off x="504360" y="301680"/>
            <a:ext cx="9068040" cy="18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177" name="PlaceHolder 2"/>
          <p:cNvSpPr>
            <a:spLocks noGrp="1"/>
          </p:cNvSpPr>
          <p:nvPr>
            <p:ph type="subTitle"/>
          </p:nvPr>
        </p:nvSpPr>
        <p:spPr>
          <a:xfrm>
            <a:off x="504360" y="867960"/>
            <a:ext cx="9068040" cy="5752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hr-HR" sz="2400" b="0" i="1" strike="noStrike" spc="-1">
                <a:latin typeface="Arial"/>
              </a:rPr>
              <a:t>- </a:t>
            </a:r>
            <a:r>
              <a:rPr lang="hr-HR" sz="2400" b="1" i="1" u="sng" strike="noStrike" spc="-1">
                <a:uFillTx/>
                <a:latin typeface="Arial"/>
              </a:rPr>
              <a:t>Judith:</a:t>
            </a:r>
            <a:r>
              <a:rPr lang="hr-HR" sz="2400" b="0" i="1" strike="noStrike" spc="-1">
                <a:latin typeface="Arial"/>
              </a:rPr>
              <a:t> Zamislite da ste postali depresivniji, a još je tjedan i pol</a:t>
            </a:r>
            <a:endParaRPr lang="hr-HR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hr-HR" sz="2400" b="0" i="1" strike="noStrike" spc="-1">
                <a:latin typeface="Arial"/>
              </a:rPr>
              <a:t>               do naše slijedeće seanse. Što možete učiniti?</a:t>
            </a:r>
            <a:endParaRPr lang="hr-HR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hr-HR" sz="2400" b="0" i="1" strike="noStrike" spc="-1">
                <a:latin typeface="Arial"/>
              </a:rPr>
              <a:t>- </a:t>
            </a:r>
            <a:r>
              <a:rPr lang="hr-HR" sz="2400" b="1" i="1" u="sng" strike="noStrike" spc="-1">
                <a:uFillTx/>
                <a:latin typeface="Arial"/>
              </a:rPr>
              <a:t>Maria:</a:t>
            </a:r>
            <a:r>
              <a:rPr lang="hr-HR" sz="2400" b="0" i="1" strike="noStrike" spc="-1">
                <a:latin typeface="Arial"/>
              </a:rPr>
              <a:t> Pa, mogu učiniti ono što sam učinila prije mjesec dana </a:t>
            </a:r>
            <a:endParaRPr lang="hr-HR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hr-HR" sz="2400" b="0" i="1" strike="noStrike" spc="-1">
                <a:latin typeface="Arial"/>
              </a:rPr>
              <a:t>              kad ste bili na godišnjem odmoru – ponovno pročitati </a:t>
            </a:r>
            <a:endParaRPr lang="hr-HR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hr-HR" sz="2400" b="0" i="1" strike="noStrike" spc="-1">
                <a:latin typeface="Arial"/>
              </a:rPr>
              <a:t>              svoje terapijske bilješke, nastaviti biti aktivna...negdje u </a:t>
            </a:r>
            <a:endParaRPr lang="hr-HR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hr-HR" sz="2400" b="0" i="1" strike="noStrike" spc="-1">
                <a:latin typeface="Arial"/>
              </a:rPr>
              <a:t>              svojim bilješkama imam popis stvari i aktivnosti koje mogu</a:t>
            </a:r>
            <a:endParaRPr lang="hr-HR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hr-HR" sz="2400" b="0" i="1" strike="noStrike" spc="-1">
                <a:latin typeface="Arial"/>
              </a:rPr>
              <a:t>              učiniti... </a:t>
            </a:r>
            <a:endParaRPr lang="hr-HR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hr-HR" sz="2400" b="0" i="1" strike="noStrike" spc="-1">
                <a:latin typeface="Arial"/>
              </a:rPr>
              <a:t>- </a:t>
            </a:r>
            <a:r>
              <a:rPr lang="hr-HR" sz="2400" b="1" i="1" u="sng" strike="noStrike" spc="-1">
                <a:uFillTx/>
                <a:latin typeface="Arial"/>
              </a:rPr>
              <a:t>Judith:</a:t>
            </a:r>
            <a:r>
              <a:rPr lang="hr-HR" sz="2400" b="0" i="1" strike="noStrike" spc="-1">
                <a:latin typeface="Arial"/>
              </a:rPr>
              <a:t> Da li bi moglo biti od koristi da pronađete taj popis ovaj</a:t>
            </a:r>
            <a:endParaRPr lang="hr-HR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hr-HR" sz="2400" b="0" i="1" strike="noStrike" spc="-1">
                <a:latin typeface="Arial"/>
              </a:rPr>
              <a:t>               tjedan?</a:t>
            </a:r>
            <a:endParaRPr lang="hr-HR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hr-HR" sz="2400" b="0" i="1" strike="noStrike" spc="-1">
                <a:latin typeface="Arial"/>
              </a:rPr>
              <a:t>- </a:t>
            </a:r>
            <a:r>
              <a:rPr lang="hr-HR" sz="2400" b="1" i="1" u="sng" strike="noStrike" spc="-1">
                <a:uFillTx/>
                <a:latin typeface="Arial"/>
              </a:rPr>
              <a:t>Maria:</a:t>
            </a:r>
            <a:r>
              <a:rPr lang="hr-HR" sz="2400" b="0" i="1" strike="noStrike" spc="-1">
                <a:latin typeface="Arial"/>
              </a:rPr>
              <a:t> Da. </a:t>
            </a:r>
            <a:endParaRPr lang="hr-HR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hr-HR" sz="2400" b="0" i="1" strike="noStrike" spc="-1">
                <a:latin typeface="Arial"/>
              </a:rPr>
              <a:t>- </a:t>
            </a:r>
            <a:r>
              <a:rPr lang="hr-HR" sz="2400" b="1" i="1" u="sng" strike="noStrike" spc="-1">
                <a:uFillTx/>
                <a:latin typeface="Arial"/>
              </a:rPr>
              <a:t>Judith:</a:t>
            </a:r>
            <a:r>
              <a:rPr lang="hr-HR" sz="2400" b="0" i="1" strike="noStrike" spc="-1">
                <a:latin typeface="Arial"/>
              </a:rPr>
              <a:t> Ok. Kako bi bilo da za domaću zadaću nađete taj popis i </a:t>
            </a:r>
            <a:endParaRPr lang="hr-HR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hr-HR" sz="2400" b="0" i="1" strike="noStrike" spc="-1">
                <a:latin typeface="Arial"/>
              </a:rPr>
              <a:t>               odgovorite na ove dvije negativne misli: </a:t>
            </a:r>
            <a:endParaRPr lang="hr-HR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hr-HR" sz="2400" b="0" i="1" strike="noStrike" spc="-1">
                <a:latin typeface="Arial"/>
              </a:rPr>
              <a:t>               </a:t>
            </a:r>
            <a:r>
              <a:rPr lang="hr-HR" sz="2400" b="0" i="1" u="sng" strike="noStrike" spc="-1">
                <a:uFillTx/>
                <a:latin typeface="Arial"/>
              </a:rPr>
              <a:t>“Nešto bi se moglo dogoditi s čime se ne bih mogla nositi”</a:t>
            </a:r>
            <a:endParaRPr lang="hr-HR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hr-HR" sz="2400" b="0" i="1" strike="noStrike" spc="-1">
                <a:latin typeface="Arial"/>
              </a:rPr>
              <a:t>               </a:t>
            </a:r>
            <a:r>
              <a:rPr lang="hr-HR" sz="2400" b="0" i="1" u="sng" strike="noStrike" spc="-1">
                <a:uFillTx/>
                <a:latin typeface="Arial"/>
              </a:rPr>
              <a:t>“Ne bih mogla podnijeti da postanem još depresivnija”</a:t>
            </a:r>
            <a:r>
              <a:rPr lang="hr-HR" sz="2400" b="0" i="1" strike="noStrike" spc="-1">
                <a:latin typeface="Arial"/>
              </a:rPr>
              <a:t>. </a:t>
            </a:r>
            <a:endParaRPr lang="hr-HR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hr-HR" sz="2400" b="0" i="1" strike="noStrike" spc="-1">
                <a:latin typeface="Arial"/>
              </a:rPr>
              <a:t>- </a:t>
            </a:r>
            <a:r>
              <a:rPr lang="hr-HR" sz="2400" b="1" i="1" u="sng" strike="noStrike" spc="-1">
                <a:uFillTx/>
                <a:latin typeface="Arial"/>
              </a:rPr>
              <a:t>Maria:</a:t>
            </a:r>
            <a:r>
              <a:rPr lang="hr-HR" sz="2400" b="0" i="1" strike="noStrike" spc="-1">
                <a:latin typeface="Arial"/>
              </a:rPr>
              <a:t> Ok.</a:t>
            </a:r>
            <a:endParaRPr lang="hr-HR" sz="24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68400" cy="1258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hr-HR" sz="2800" b="1" strike="noStrike" spc="-1">
                <a:latin typeface="Arial"/>
              </a:rPr>
              <a:t>Samoterapijske seanse</a:t>
            </a:r>
            <a:endParaRPr lang="hr-HR" sz="2800" b="0" strike="noStrike" spc="-1">
              <a:latin typeface="Arial"/>
            </a:endParaRPr>
          </a:p>
        </p:txBody>
      </p:sp>
      <p:sp>
        <p:nvSpPr>
          <p:cNvPr id="179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68400" cy="485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hr-HR" sz="2400" b="0" strike="noStrike" spc="-1">
                <a:latin typeface="Arial"/>
              </a:rPr>
              <a:t>- potaknite njihovu upotrebu </a:t>
            </a:r>
          </a:p>
          <a:p>
            <a:pPr>
              <a:lnSpc>
                <a:spcPct val="100000"/>
              </a:lnSpc>
            </a:pPr>
            <a:r>
              <a:rPr lang="hr-HR" sz="2400" b="0" strike="noStrike" spc="-1">
                <a:latin typeface="Arial"/>
              </a:rPr>
              <a:t>- frekvencija samoterapije: jednom mjesečno, jednom u nekoliko</a:t>
            </a:r>
          </a:p>
          <a:p>
            <a:pPr>
              <a:lnSpc>
                <a:spcPct val="100000"/>
              </a:lnSpc>
            </a:pPr>
            <a:r>
              <a:rPr lang="hr-HR" sz="2400" b="0" strike="noStrike" spc="-1">
                <a:latin typeface="Arial"/>
              </a:rPr>
              <a:t>  mjeseci, jednom godišnje</a:t>
            </a:r>
          </a:p>
          <a:p>
            <a:pPr>
              <a:lnSpc>
                <a:spcPct val="100000"/>
              </a:lnSpc>
            </a:pPr>
            <a:endParaRPr lang="hr-HR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hr-HR" sz="2400" b="0" strike="noStrike" spc="-1">
                <a:latin typeface="Arial"/>
              </a:rPr>
              <a:t>- </a:t>
            </a:r>
            <a:r>
              <a:rPr lang="hr-HR" sz="2400" b="1" u="sng" strike="noStrike" spc="-1">
                <a:uFillTx/>
                <a:latin typeface="Arial"/>
              </a:rPr>
              <a:t>Prednosti samoterapije: </a:t>
            </a:r>
            <a:endParaRPr lang="hr-HR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hr-HR" sz="2400" b="0" strike="noStrike" spc="-1">
                <a:latin typeface="Arial"/>
              </a:rPr>
              <a:t>        - klijenti sami nastavljaju terapiju </a:t>
            </a:r>
          </a:p>
          <a:p>
            <a:pPr>
              <a:lnSpc>
                <a:spcPct val="100000"/>
              </a:lnSpc>
            </a:pPr>
            <a:r>
              <a:rPr lang="hr-HR" sz="2400" b="0" strike="noStrike" spc="-1">
                <a:latin typeface="Arial"/>
              </a:rPr>
              <a:t>        - održavaju naučene vještine i tehnike</a:t>
            </a:r>
          </a:p>
          <a:p>
            <a:pPr>
              <a:lnSpc>
                <a:spcPct val="100000"/>
              </a:lnSpc>
            </a:pPr>
            <a:r>
              <a:rPr lang="hr-HR" sz="2400" b="0" strike="noStrike" spc="-1">
                <a:latin typeface="Arial"/>
              </a:rPr>
              <a:t>        - mogu riješiti poteškoće prije nego što postanu problemi</a:t>
            </a:r>
          </a:p>
          <a:p>
            <a:pPr>
              <a:lnSpc>
                <a:spcPct val="100000"/>
              </a:lnSpc>
            </a:pPr>
            <a:r>
              <a:rPr lang="hr-HR" sz="2400" b="0" strike="noStrike" spc="-1">
                <a:latin typeface="Arial"/>
              </a:rPr>
              <a:t>        - smanjuju mogućnost pogoršanja</a:t>
            </a:r>
          </a:p>
          <a:p>
            <a:pPr>
              <a:lnSpc>
                <a:spcPct val="100000"/>
              </a:lnSpc>
            </a:pPr>
            <a:r>
              <a:rPr lang="hr-HR" sz="2400" b="0" strike="noStrike" spc="-1">
                <a:latin typeface="Arial"/>
              </a:rPr>
              <a:t>        - mogu koristiti naučene vještine u svim poljima života</a:t>
            </a:r>
          </a:p>
          <a:p>
            <a:pPr>
              <a:lnSpc>
                <a:spcPct val="100000"/>
              </a:lnSpc>
            </a:pPr>
            <a:endParaRPr lang="hr-HR" sz="24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PlaceHolder 1"/>
          <p:cNvSpPr>
            <a:spLocks noGrp="1"/>
          </p:cNvSpPr>
          <p:nvPr>
            <p:ph type="title"/>
          </p:nvPr>
        </p:nvSpPr>
        <p:spPr>
          <a:xfrm>
            <a:off x="504360" y="182880"/>
            <a:ext cx="9068400" cy="833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hr-HR" sz="2800" b="1" strike="noStrike" spc="-1">
                <a:latin typeface="Arial"/>
              </a:rPr>
              <a:t>Samoterapijske seanse</a:t>
            </a:r>
            <a:endParaRPr lang="hr-HR" sz="2800" b="0" strike="noStrike" spc="-1">
              <a:latin typeface="Arial"/>
            </a:endParaRPr>
          </a:p>
        </p:txBody>
      </p:sp>
      <p:sp>
        <p:nvSpPr>
          <p:cNvPr id="181" name="PlaceHolder 2"/>
          <p:cNvSpPr>
            <a:spLocks noGrp="1"/>
          </p:cNvSpPr>
          <p:nvPr>
            <p:ph type="subTitle"/>
          </p:nvPr>
        </p:nvSpPr>
        <p:spPr>
          <a:xfrm>
            <a:off x="504360" y="1179360"/>
            <a:ext cx="9068040" cy="5966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 fontScale="71000"/>
          </a:bodyPr>
          <a:lstStyle/>
          <a:p>
            <a:pPr>
              <a:lnSpc>
                <a:spcPct val="100000"/>
              </a:lnSpc>
            </a:pPr>
            <a:r>
              <a:rPr lang="hr-HR" sz="2400" b="0" strike="noStrike" spc="-1">
                <a:latin typeface="Arial"/>
              </a:rPr>
              <a:t>- </a:t>
            </a:r>
            <a:r>
              <a:rPr lang="hr-HR" sz="2400" b="1" u="sng" strike="noStrike" spc="-1">
                <a:uFillTx/>
                <a:latin typeface="Arial"/>
              </a:rPr>
              <a:t>Pregled prošlog tjedna</a:t>
            </a:r>
            <a:endParaRPr lang="hr-HR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hr-HR" sz="2400" b="0" strike="noStrike" spc="-1">
                <a:latin typeface="Arial"/>
              </a:rPr>
              <a:t>       - Koje pozitivne stvari su se dogodile? Šta ta iskustva znače za mene?</a:t>
            </a:r>
          </a:p>
          <a:p>
            <a:pPr>
              <a:lnSpc>
                <a:spcPct val="100000"/>
              </a:lnSpc>
            </a:pPr>
            <a:r>
              <a:rPr lang="hr-HR" sz="2400" b="0" strike="noStrike" spc="-1">
                <a:latin typeface="Arial"/>
              </a:rPr>
              <a:t>       - Koji problemi su se pojavili? Što sam učinio? Ako se problem ponovi, što trebam učiniti     </a:t>
            </a:r>
          </a:p>
          <a:p>
            <a:pPr>
              <a:lnSpc>
                <a:spcPct val="100000"/>
              </a:lnSpc>
            </a:pPr>
            <a:r>
              <a:rPr lang="hr-HR" sz="2400" b="0" strike="noStrike" spc="-1">
                <a:latin typeface="Arial"/>
              </a:rPr>
              <a:t>         drugačije?</a:t>
            </a:r>
          </a:p>
          <a:p>
            <a:pPr>
              <a:lnSpc>
                <a:spcPct val="100000"/>
              </a:lnSpc>
            </a:pPr>
            <a:endParaRPr lang="hr-HR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hr-HR" sz="2400" b="0" strike="noStrike" spc="-1">
                <a:latin typeface="Arial"/>
              </a:rPr>
              <a:t>- </a:t>
            </a:r>
            <a:r>
              <a:rPr lang="hr-HR" sz="2400" b="1" u="sng" strike="noStrike" spc="-1">
                <a:uFillTx/>
                <a:latin typeface="Arial"/>
              </a:rPr>
              <a:t>Pregled domaće zadaće</a:t>
            </a:r>
            <a:endParaRPr lang="hr-HR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hr-HR" sz="2400" b="0" strike="noStrike" spc="-1">
                <a:latin typeface="Arial"/>
              </a:rPr>
              <a:t>       - Da li sam napravio što sam imao u planu? Ako nisam, što me spriječilo (svakodnevni</a:t>
            </a:r>
          </a:p>
          <a:p>
            <a:pPr>
              <a:lnSpc>
                <a:spcPct val="100000"/>
              </a:lnSpc>
            </a:pPr>
            <a:r>
              <a:rPr lang="hr-HR" sz="2400" b="0" strike="noStrike" spc="-1">
                <a:latin typeface="Arial"/>
              </a:rPr>
              <a:t>         problemi, automatske misli), i što mogu učiniti u vezi toga slijedeći put? </a:t>
            </a:r>
          </a:p>
          <a:p>
            <a:pPr>
              <a:lnSpc>
                <a:spcPct val="100000"/>
              </a:lnSpc>
            </a:pPr>
            <a:r>
              <a:rPr lang="hr-HR" sz="2400" b="0" strike="noStrike" spc="-1">
                <a:latin typeface="Arial"/>
              </a:rPr>
              <a:t>       - Što trebam nastaviti raditi ovog tjedna?</a:t>
            </a:r>
          </a:p>
          <a:p>
            <a:pPr>
              <a:lnSpc>
                <a:spcPct val="100000"/>
              </a:lnSpc>
            </a:pPr>
            <a:endParaRPr lang="hr-HR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hr-HR" sz="2400" b="0" strike="noStrike" spc="-1">
                <a:latin typeface="Arial"/>
              </a:rPr>
              <a:t>- </a:t>
            </a:r>
            <a:r>
              <a:rPr lang="hr-HR" sz="2400" b="1" u="sng" strike="noStrike" spc="-1">
                <a:uFillTx/>
                <a:latin typeface="Arial"/>
              </a:rPr>
              <a:t>Trenutni problemi</a:t>
            </a:r>
            <a:endParaRPr lang="hr-HR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hr-HR" sz="2400" b="0" strike="noStrike" spc="-1">
                <a:latin typeface="Arial"/>
              </a:rPr>
              <a:t>       - Gledam li na ovaj problem realistično, ili sam pretjerao? Mogu li na to gledati nekako </a:t>
            </a:r>
          </a:p>
          <a:p>
            <a:pPr>
              <a:lnSpc>
                <a:spcPct val="100000"/>
              </a:lnSpc>
            </a:pPr>
            <a:r>
              <a:rPr lang="hr-HR" sz="2400" b="0" strike="noStrike" spc="-1">
                <a:latin typeface="Arial"/>
              </a:rPr>
              <a:t>         drugačije?</a:t>
            </a:r>
          </a:p>
          <a:p>
            <a:pPr>
              <a:lnSpc>
                <a:spcPct val="100000"/>
              </a:lnSpc>
            </a:pPr>
            <a:r>
              <a:rPr lang="hr-HR" sz="2400" b="0" strike="noStrike" spc="-1">
                <a:latin typeface="Arial"/>
              </a:rPr>
              <a:t>       - Što mogu učiniti?</a:t>
            </a:r>
          </a:p>
          <a:p>
            <a:pPr>
              <a:lnSpc>
                <a:spcPct val="100000"/>
              </a:lnSpc>
            </a:pPr>
            <a:endParaRPr lang="hr-HR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hr-HR" sz="2400" b="0" strike="noStrike" spc="-1">
                <a:latin typeface="Arial"/>
              </a:rPr>
              <a:t>- </a:t>
            </a:r>
            <a:r>
              <a:rPr lang="hr-HR" sz="2400" b="1" u="sng" strike="noStrike" spc="-1">
                <a:uFillTx/>
                <a:latin typeface="Arial"/>
              </a:rPr>
              <a:t>Predviđanje budućih problema </a:t>
            </a:r>
            <a:endParaRPr lang="hr-HR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hr-HR" sz="2400" b="0" strike="noStrike" spc="-1">
                <a:latin typeface="Arial"/>
              </a:rPr>
              <a:t>       - Koji problemi bi se mogli pojaviti u slijedećih nekoliko dana/tjedana, i što mogu učiniti u</a:t>
            </a:r>
          </a:p>
          <a:p>
            <a:pPr>
              <a:lnSpc>
                <a:spcPct val="100000"/>
              </a:lnSpc>
            </a:pPr>
            <a:r>
              <a:rPr lang="hr-HR" sz="2400" b="0" strike="noStrike" spc="-1">
                <a:latin typeface="Arial"/>
              </a:rPr>
              <a:t>         vezi toga?</a:t>
            </a:r>
          </a:p>
          <a:p>
            <a:pPr>
              <a:lnSpc>
                <a:spcPct val="100000"/>
              </a:lnSpc>
            </a:pPr>
            <a:endParaRPr lang="hr-HR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hr-HR" sz="2400" b="0" strike="noStrike" spc="-1">
                <a:latin typeface="Arial"/>
              </a:rPr>
              <a:t>- </a:t>
            </a:r>
            <a:r>
              <a:rPr lang="hr-HR" sz="2400" b="1" u="sng" strike="noStrike" spc="-1">
                <a:uFillTx/>
                <a:latin typeface="Arial"/>
              </a:rPr>
              <a:t>Nova domaća zadaća</a:t>
            </a:r>
            <a:r>
              <a:rPr lang="hr-HR" sz="2400" b="0" strike="noStrike" spc="-1">
                <a:latin typeface="Arial"/>
              </a:rPr>
              <a:t> </a:t>
            </a:r>
          </a:p>
          <a:p>
            <a:pPr>
              <a:lnSpc>
                <a:spcPct val="100000"/>
              </a:lnSpc>
            </a:pPr>
            <a:r>
              <a:rPr lang="hr-HR" sz="2400" b="0" strike="noStrike" spc="-1">
                <a:latin typeface="Arial"/>
              </a:rPr>
              <a:t>       - Koji zadatak bi mi mogao pomoći? Da li sam uzeo u obzir: ugodne aktivnosti, </a:t>
            </a:r>
          </a:p>
          <a:p>
            <a:pPr>
              <a:lnSpc>
                <a:spcPct val="100000"/>
              </a:lnSpc>
            </a:pPr>
            <a:r>
              <a:rPr lang="hr-HR" sz="2400" b="0" strike="noStrike" spc="-1">
                <a:latin typeface="Arial"/>
              </a:rPr>
              <a:t>         poslovne obaveze, čitanje terapijskih bilješki, tehnike relaksacije... itd.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PlaceHolder 1"/>
          <p:cNvSpPr>
            <a:spLocks noGrp="1"/>
          </p:cNvSpPr>
          <p:nvPr>
            <p:ph type="title"/>
          </p:nvPr>
        </p:nvSpPr>
        <p:spPr>
          <a:xfrm>
            <a:off x="504360" y="301680"/>
            <a:ext cx="9068040" cy="1293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hr-HR" sz="2800" b="1" strike="noStrike" spc="-1">
                <a:latin typeface="Arial"/>
              </a:rPr>
              <a:t>Prepoznavanje znakova pogoršanja/recidiva</a:t>
            </a:r>
            <a:r>
              <a:t/>
            </a:r>
            <a:br/>
            <a:endParaRPr lang="hr-HR" sz="2800" b="0" strike="noStrike" spc="-1">
              <a:latin typeface="Arial"/>
            </a:endParaRPr>
          </a:p>
        </p:txBody>
      </p:sp>
      <p:sp>
        <p:nvSpPr>
          <p:cNvPr id="183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68400" cy="485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hr-HR" sz="2400" b="0" strike="noStrike" spc="-1">
                <a:latin typeface="Arial"/>
              </a:rPr>
              <a:t>- </a:t>
            </a:r>
            <a:r>
              <a:rPr lang="hr-HR" sz="2400" b="1" u="sng" strike="noStrike" spc="-1">
                <a:uFillTx/>
                <a:latin typeface="Arial"/>
              </a:rPr>
              <a:t>Rani znakovi upozorenja: </a:t>
            </a:r>
            <a:endParaRPr lang="hr-HR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hr-HR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hr-HR" sz="2400" b="0" strike="noStrike" spc="-1">
                <a:latin typeface="Arial"/>
              </a:rPr>
              <a:t>                 - tužno raspoloženje</a:t>
            </a:r>
          </a:p>
          <a:p>
            <a:pPr>
              <a:lnSpc>
                <a:spcPct val="100000"/>
              </a:lnSpc>
            </a:pPr>
            <a:r>
              <a:rPr lang="hr-HR" sz="2400" b="0" strike="noStrike" spc="-1">
                <a:latin typeface="Arial"/>
              </a:rPr>
              <a:t>                 - anksioznost</a:t>
            </a:r>
          </a:p>
          <a:p>
            <a:pPr>
              <a:lnSpc>
                <a:spcPct val="100000"/>
              </a:lnSpc>
            </a:pPr>
            <a:r>
              <a:rPr lang="hr-HR" sz="2400" b="0" strike="noStrike" spc="-1">
                <a:latin typeface="Arial"/>
              </a:rPr>
              <a:t>                 - ruminacije</a:t>
            </a:r>
          </a:p>
          <a:p>
            <a:pPr>
              <a:lnSpc>
                <a:spcPct val="100000"/>
              </a:lnSpc>
            </a:pPr>
            <a:r>
              <a:rPr lang="hr-HR" sz="2400" b="0" strike="noStrike" spc="-1">
                <a:latin typeface="Arial"/>
              </a:rPr>
              <a:t>                 - provođenje previše vremena na kauču</a:t>
            </a:r>
          </a:p>
          <a:p>
            <a:pPr>
              <a:lnSpc>
                <a:spcPct val="100000"/>
              </a:lnSpc>
            </a:pPr>
            <a:r>
              <a:rPr lang="hr-HR" sz="2400" b="0" strike="noStrike" spc="-1">
                <a:latin typeface="Arial"/>
              </a:rPr>
              <a:t>                 - želja za izbjegavanjem socijalnih kontakata</a:t>
            </a:r>
          </a:p>
          <a:p>
            <a:pPr>
              <a:lnSpc>
                <a:spcPct val="100000"/>
              </a:lnSpc>
            </a:pPr>
            <a:r>
              <a:rPr lang="hr-HR" sz="2400" b="0" strike="noStrike" spc="-1">
                <a:latin typeface="Arial"/>
              </a:rPr>
              <a:t>                 - neobavljanje kućanskih poslova</a:t>
            </a:r>
          </a:p>
          <a:p>
            <a:pPr>
              <a:lnSpc>
                <a:spcPct val="100000"/>
              </a:lnSpc>
            </a:pPr>
            <a:r>
              <a:rPr lang="hr-HR" sz="2400" b="0" strike="noStrike" spc="-1">
                <a:latin typeface="Arial"/>
              </a:rPr>
              <a:t>                 - neplaćanje računa</a:t>
            </a:r>
          </a:p>
          <a:p>
            <a:pPr>
              <a:lnSpc>
                <a:spcPct val="100000"/>
              </a:lnSpc>
            </a:pPr>
            <a:r>
              <a:rPr lang="hr-HR" sz="2400" b="0" strike="noStrike" spc="-1">
                <a:latin typeface="Arial"/>
              </a:rPr>
              <a:t>                 - poremećaj spavanja</a:t>
            </a:r>
          </a:p>
          <a:p>
            <a:pPr>
              <a:lnSpc>
                <a:spcPct val="100000"/>
              </a:lnSpc>
            </a:pPr>
            <a:r>
              <a:rPr lang="hr-HR" sz="2400" b="0" strike="noStrike" spc="-1">
                <a:latin typeface="Arial"/>
              </a:rPr>
              <a:t>                 - samokritiziranje...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68400" cy="1258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hr-HR" sz="2800" b="1" strike="noStrike" spc="-1">
                <a:latin typeface="Arial"/>
              </a:rPr>
              <a:t>Pripremanje klijenta na moguće pogoršanje </a:t>
            </a:r>
            <a:r>
              <a:t/>
            </a:r>
            <a:br/>
            <a:r>
              <a:rPr lang="hr-HR" sz="2800" b="1" strike="noStrike" spc="-1">
                <a:latin typeface="Arial"/>
              </a:rPr>
              <a:t>nakon završetka tretmana</a:t>
            </a:r>
            <a:endParaRPr lang="hr-HR" sz="2800" b="0" strike="noStrike" spc="-1">
              <a:latin typeface="Arial"/>
            </a:endParaRPr>
          </a:p>
        </p:txBody>
      </p:sp>
      <p:sp>
        <p:nvSpPr>
          <p:cNvPr id="185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68400" cy="485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hr-HR" sz="2400" b="0" strike="noStrike" spc="-1">
                <a:latin typeface="Arial"/>
              </a:rPr>
              <a:t>- Koje automatske misli klijent može imati?</a:t>
            </a:r>
          </a:p>
          <a:p>
            <a:pPr>
              <a:lnSpc>
                <a:spcPct val="100000"/>
              </a:lnSpc>
            </a:pPr>
            <a:endParaRPr lang="hr-HR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hr-HR" sz="2400" b="1" i="1" strike="noStrike" spc="-1">
                <a:latin typeface="Arial"/>
              </a:rPr>
              <a:t> “Ne bih se trebao ovako osjećati”</a:t>
            </a:r>
            <a:endParaRPr lang="hr-HR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hr-HR" sz="2400" b="1" i="1" strike="noStrike" spc="-1">
                <a:latin typeface="Arial"/>
              </a:rPr>
              <a:t> “Ovo znači da mi neće biti bolje”</a:t>
            </a:r>
            <a:endParaRPr lang="hr-HR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hr-HR" sz="2400" b="1" i="1" strike="noStrike" spc="-1">
                <a:latin typeface="Arial"/>
              </a:rPr>
              <a:t> “Beznadan sam”</a:t>
            </a:r>
            <a:endParaRPr lang="hr-HR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hr-HR" sz="2400" b="1" i="1" strike="noStrike" spc="-1">
                <a:latin typeface="Arial"/>
              </a:rPr>
              <a:t> “Nikada se neću moći oporaviti i ostati dobro”</a:t>
            </a:r>
            <a:endParaRPr lang="hr-HR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hr-HR" sz="2400" b="1" i="1" strike="noStrike" spc="-1">
                <a:latin typeface="Arial"/>
              </a:rPr>
              <a:t> “Moj terapeut će biti razočaran”</a:t>
            </a:r>
            <a:endParaRPr lang="hr-HR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hr-HR" sz="2400" b="1" i="1" strike="noStrike" spc="-1">
                <a:latin typeface="Arial"/>
              </a:rPr>
              <a:t> “Moj terapeut nije napravio dobar posao”</a:t>
            </a:r>
            <a:endParaRPr lang="hr-HR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hr-HR" sz="2400" b="1" i="1" strike="noStrike" spc="-1">
                <a:latin typeface="Arial"/>
              </a:rPr>
              <a:t> “KBT stvarno nije za mene”</a:t>
            </a:r>
            <a:endParaRPr lang="hr-HR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hr-HR" sz="2400" b="1" i="1" strike="noStrike" spc="-1">
                <a:latin typeface="Arial"/>
              </a:rPr>
              <a:t> “Osuđen sam da budem depresivan zauvijek”</a:t>
            </a:r>
            <a:endParaRPr lang="hr-HR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hr-HR" sz="2400" b="1" i="1" strike="noStrike" spc="-1">
                <a:latin typeface="Arial"/>
              </a:rPr>
              <a:t> “To je bila samo slučajnost da sam se osjećao bolje”</a:t>
            </a:r>
            <a:endParaRPr lang="hr-HR" sz="24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68400" cy="1258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hr-HR" sz="2800" b="1" strike="noStrike" spc="-1">
                <a:latin typeface="Arial"/>
              </a:rPr>
              <a:t>Što trebam upamtiti?</a:t>
            </a:r>
            <a:endParaRPr lang="hr-HR" sz="2800" b="0" strike="noStrike" spc="-1">
              <a:latin typeface="Arial"/>
            </a:endParaRPr>
          </a:p>
        </p:txBody>
      </p:sp>
      <p:sp>
        <p:nvSpPr>
          <p:cNvPr id="187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68400" cy="485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hr-HR" sz="2400" b="0" strike="noStrike" spc="-1">
                <a:latin typeface="Arial"/>
              </a:rPr>
              <a:t>- </a:t>
            </a:r>
            <a:r>
              <a:rPr lang="hr-HR" sz="2400" b="1" strike="noStrike" spc="-1">
                <a:latin typeface="Arial"/>
              </a:rPr>
              <a:t>Imam izbor:</a:t>
            </a:r>
            <a:r>
              <a:rPr lang="hr-HR" sz="2400" b="0" strike="noStrike" spc="-1">
                <a:latin typeface="Arial"/>
              </a:rPr>
              <a:t> </a:t>
            </a:r>
          </a:p>
          <a:p>
            <a:pPr>
              <a:lnSpc>
                <a:spcPct val="100000"/>
              </a:lnSpc>
            </a:pPr>
            <a:endParaRPr lang="hr-HR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hr-HR" sz="2400" b="0" strike="noStrike" spc="-1">
                <a:latin typeface="Arial"/>
              </a:rPr>
              <a:t>             - </a:t>
            </a:r>
            <a:r>
              <a:rPr lang="hr-HR" sz="2400" b="0" i="1" strike="noStrike" spc="-1">
                <a:latin typeface="Arial"/>
              </a:rPr>
              <a:t>mogu imati katastrofizirajuće misli oko pogoršanja, mogu</a:t>
            </a:r>
            <a:endParaRPr lang="hr-HR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hr-HR" sz="2400" b="0" i="1" strike="noStrike" spc="-1">
                <a:latin typeface="Arial"/>
              </a:rPr>
              <a:t>               reći </a:t>
            </a:r>
            <a:r>
              <a:rPr lang="hr-HR" sz="2400" b="0" i="1" u="sng" strike="noStrike" spc="-1">
                <a:uFillTx/>
                <a:latin typeface="Arial"/>
              </a:rPr>
              <a:t>da sam bespomoćan/da je sve beznadno</a:t>
            </a:r>
            <a:r>
              <a:rPr lang="hr-HR" sz="2400" b="0" i="1" strike="noStrike" spc="-1">
                <a:latin typeface="Arial"/>
              </a:rPr>
              <a:t>, i </a:t>
            </a:r>
            <a:endParaRPr lang="hr-HR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hr-HR" sz="2400" b="0" i="1" strike="noStrike" spc="-1">
                <a:latin typeface="Arial"/>
              </a:rPr>
              <a:t>               VJEROJATNO osjećati se još gore...</a:t>
            </a:r>
            <a:endParaRPr lang="hr-HR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hr-HR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hr-HR" sz="2400" b="0" i="1" strike="noStrike" spc="-1">
                <a:latin typeface="Arial"/>
              </a:rPr>
              <a:t>               ILI</a:t>
            </a:r>
            <a:endParaRPr lang="hr-HR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hr-HR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hr-HR" sz="2400" b="0" i="1" strike="noStrike" spc="-1">
                <a:latin typeface="Arial"/>
              </a:rPr>
              <a:t>             - mogu pogledati svoje terapijske bilješke, sjetiti se da su</a:t>
            </a:r>
            <a:endParaRPr lang="hr-HR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hr-HR" sz="2400" b="0" i="1" strike="noStrike" spc="-1">
                <a:latin typeface="Arial"/>
              </a:rPr>
              <a:t>               pogoršanja </a:t>
            </a:r>
            <a:r>
              <a:rPr lang="hr-HR" sz="2400" b="0" i="1" u="sng" strike="noStrike" spc="-1">
                <a:uFillTx/>
                <a:latin typeface="Arial"/>
              </a:rPr>
              <a:t>normalni dio oporavka</a:t>
            </a:r>
            <a:r>
              <a:rPr lang="hr-HR" sz="2400" b="0" i="1" strike="noStrike" spc="-1">
                <a:latin typeface="Arial"/>
              </a:rPr>
              <a:t>, i vidjeti što mogu </a:t>
            </a:r>
            <a:endParaRPr lang="hr-HR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hr-HR" sz="2400" b="0" i="1" strike="noStrike" spc="-1">
                <a:latin typeface="Arial"/>
              </a:rPr>
              <a:t>               naučiti. Primjena tih stvari će mi pomoći da se osjećam</a:t>
            </a:r>
            <a:endParaRPr lang="hr-HR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hr-HR" sz="2400" b="0" i="1" strike="noStrike" spc="-1">
                <a:latin typeface="Arial"/>
              </a:rPr>
              <a:t>               bolje, </a:t>
            </a:r>
            <a:r>
              <a:rPr lang="hr-HR" sz="2400" b="0" i="1" strike="noStrike" spc="-1">
                <a:solidFill>
                  <a:srgbClr val="FF0000"/>
                </a:solidFill>
                <a:latin typeface="Arial"/>
              </a:rPr>
              <a:t>a pogoršanje će biti manje izraženo.</a:t>
            </a:r>
            <a:endParaRPr lang="hr-HR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hr-HR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hr-HR" sz="24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PlaceHolder 1"/>
          <p:cNvSpPr>
            <a:spLocks noGrp="1"/>
          </p:cNvSpPr>
          <p:nvPr>
            <p:ph type="title"/>
          </p:nvPr>
        </p:nvSpPr>
        <p:spPr>
          <a:xfrm>
            <a:off x="504360" y="301680"/>
            <a:ext cx="9068400" cy="1585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hr-HR" sz="2800" b="1" strike="noStrike" spc="-1">
                <a:latin typeface="Arial"/>
              </a:rPr>
              <a:t>Što treba raditi u slučaju pogoršanja </a:t>
            </a:r>
            <a:r>
              <a:t/>
            </a:r>
            <a:br/>
            <a:r>
              <a:rPr lang="hr-HR" sz="2800" b="1" strike="noStrike" spc="-1">
                <a:latin typeface="Arial"/>
              </a:rPr>
              <a:t>nakon završetka tretmana?</a:t>
            </a:r>
            <a:r>
              <a:t/>
            </a:r>
            <a:br/>
            <a:endParaRPr lang="hr-HR" sz="2800" b="0" strike="noStrike" spc="-1">
              <a:latin typeface="Arial"/>
            </a:endParaRPr>
          </a:p>
        </p:txBody>
      </p:sp>
      <p:sp>
        <p:nvSpPr>
          <p:cNvPr id="189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68400" cy="485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hr-HR" sz="2400" b="0" strike="noStrike" spc="-1">
                <a:latin typeface="Arial"/>
              </a:rPr>
              <a:t> - samoterapijske seanse</a:t>
            </a:r>
          </a:p>
          <a:p>
            <a:pPr>
              <a:lnSpc>
                <a:spcPct val="100000"/>
              </a:lnSpc>
            </a:pPr>
            <a:r>
              <a:rPr lang="hr-HR" sz="2400" b="0" strike="noStrike" spc="-1">
                <a:latin typeface="Arial"/>
              </a:rPr>
              <a:t> - napraviti nove ciljeve</a:t>
            </a:r>
          </a:p>
          <a:p>
            <a:pPr>
              <a:lnSpc>
                <a:spcPct val="100000"/>
              </a:lnSpc>
            </a:pPr>
            <a:r>
              <a:rPr lang="hr-HR" sz="2400" b="0" strike="noStrike" spc="-1">
                <a:latin typeface="Arial"/>
              </a:rPr>
              <a:t> - evaluacija automatskih misli</a:t>
            </a:r>
          </a:p>
          <a:p>
            <a:pPr>
              <a:lnSpc>
                <a:spcPct val="100000"/>
              </a:lnSpc>
            </a:pPr>
            <a:r>
              <a:rPr lang="hr-HR" sz="2400" b="0" strike="noStrike" spc="-1">
                <a:latin typeface="Arial"/>
              </a:rPr>
              <a:t> - napraviti plan aktivnosti</a:t>
            </a:r>
          </a:p>
          <a:p>
            <a:pPr>
              <a:lnSpc>
                <a:spcPct val="100000"/>
              </a:lnSpc>
            </a:pPr>
            <a:r>
              <a:rPr lang="hr-HR" sz="2400" b="0" strike="noStrike" spc="-1">
                <a:latin typeface="Arial"/>
              </a:rPr>
              <a:t> - mindfullnes, tehnike relaksacije</a:t>
            </a:r>
          </a:p>
          <a:p>
            <a:pPr>
              <a:lnSpc>
                <a:spcPct val="100000"/>
              </a:lnSpc>
            </a:pPr>
            <a:r>
              <a:rPr lang="hr-HR" sz="2400" b="0" strike="noStrike" spc="-1">
                <a:latin typeface="Arial"/>
              </a:rPr>
              <a:t> - lista postojećih problema i njihova rješenja</a:t>
            </a:r>
          </a:p>
          <a:p>
            <a:pPr>
              <a:lnSpc>
                <a:spcPct val="100000"/>
              </a:lnSpc>
            </a:pPr>
            <a:r>
              <a:rPr lang="hr-HR" sz="2400" b="0" strike="noStrike" spc="-1">
                <a:latin typeface="Arial"/>
              </a:rPr>
              <a:t> - javiti se socijalnoj mreži podrške</a:t>
            </a:r>
          </a:p>
          <a:p>
            <a:pPr>
              <a:lnSpc>
                <a:spcPct val="100000"/>
              </a:lnSpc>
            </a:pPr>
            <a:r>
              <a:rPr lang="hr-HR" sz="2400" b="0" strike="noStrike" spc="-1">
                <a:latin typeface="Arial"/>
              </a:rPr>
              <a:t> - obratiti se terapeutu</a:t>
            </a:r>
          </a:p>
          <a:p>
            <a:pPr>
              <a:lnSpc>
                <a:spcPct val="100000"/>
              </a:lnSpc>
            </a:pPr>
            <a:endParaRPr lang="hr-HR" sz="24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PlaceHolder 1"/>
          <p:cNvSpPr>
            <a:spLocks noGrp="1"/>
          </p:cNvSpPr>
          <p:nvPr>
            <p:ph type="title"/>
          </p:nvPr>
        </p:nvSpPr>
        <p:spPr>
          <a:xfrm>
            <a:off x="504360" y="301680"/>
            <a:ext cx="9068760" cy="891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hr-HR" sz="2800" b="1" strike="noStrike" spc="-1">
                <a:latin typeface="Arial"/>
              </a:rPr>
              <a:t> </a:t>
            </a:r>
            <a:r>
              <a:t/>
            </a:r>
            <a:br/>
            <a:r>
              <a:rPr lang="hr-HR" sz="2800" b="1" strike="noStrike" spc="-1">
                <a:latin typeface="Arial"/>
              </a:rPr>
              <a:t>Booster seanse</a:t>
            </a:r>
            <a:endParaRPr lang="hr-HR" sz="2800" b="0" strike="noStrike" spc="-1">
              <a:latin typeface="Arial"/>
            </a:endParaRPr>
          </a:p>
        </p:txBody>
      </p:sp>
      <p:sp>
        <p:nvSpPr>
          <p:cNvPr id="191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68400" cy="485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>
              <a:lnSpc>
                <a:spcPct val="100000"/>
              </a:lnSpc>
            </a:pPr>
            <a:endParaRPr lang="hr-HR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hr-HR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hr-HR" sz="2000" b="0" strike="noStrike" spc="-1">
                <a:latin typeface="Arial"/>
              </a:rPr>
              <a:t>- </a:t>
            </a:r>
            <a:r>
              <a:rPr lang="hr-HR" sz="2000" b="1" strike="noStrike" spc="-1">
                <a:latin typeface="Arial"/>
              </a:rPr>
              <a:t>Kad?</a:t>
            </a:r>
            <a:r>
              <a:rPr lang="hr-HR" sz="2000" b="0" strike="noStrike" spc="-1">
                <a:latin typeface="Arial"/>
              </a:rPr>
              <a:t> - nakon 3, 6, 12 mjeseci</a:t>
            </a:r>
          </a:p>
          <a:p>
            <a:pPr>
              <a:lnSpc>
                <a:spcPct val="100000"/>
              </a:lnSpc>
            </a:pPr>
            <a:endParaRPr lang="hr-HR" sz="20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hr-HR" sz="2000" b="0" strike="noStrike" spc="-1">
                <a:latin typeface="Arial"/>
              </a:rPr>
              <a:t>- </a:t>
            </a:r>
            <a:r>
              <a:rPr lang="hr-HR" sz="2000" b="1" strike="noStrike" spc="-1">
                <a:latin typeface="Arial"/>
              </a:rPr>
              <a:t>Zašto?</a:t>
            </a:r>
            <a:r>
              <a:rPr lang="hr-HR" sz="2000" b="0" strike="noStrike" spc="-1">
                <a:latin typeface="Arial"/>
              </a:rPr>
              <a:t> - kako bismo provjerili stanje klijenta i isplanirali daljnji plan održavanja  </a:t>
            </a:r>
          </a:p>
          <a:p>
            <a:pPr>
              <a:lnSpc>
                <a:spcPct val="100000"/>
              </a:lnSpc>
            </a:pPr>
            <a:r>
              <a:rPr lang="hr-HR" sz="2000" b="0" strike="noStrike" spc="-1">
                <a:latin typeface="Arial"/>
              </a:rPr>
              <a:t>                 napretka</a:t>
            </a:r>
          </a:p>
          <a:p>
            <a:pPr>
              <a:lnSpc>
                <a:spcPct val="100000"/>
              </a:lnSpc>
            </a:pPr>
            <a:endParaRPr lang="hr-HR" sz="20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hr-HR" sz="2000" b="0" strike="noStrike" spc="-1">
                <a:latin typeface="Arial"/>
              </a:rPr>
              <a:t>- </a:t>
            </a:r>
            <a:r>
              <a:rPr lang="hr-HR" sz="2000" b="1" strike="noStrike" spc="-1">
                <a:latin typeface="Arial"/>
              </a:rPr>
              <a:t>Što radimo za vrijeme booster seansi?</a:t>
            </a:r>
            <a:r>
              <a:rPr lang="hr-HR" sz="2000" b="0" strike="noStrike" spc="-1">
                <a:latin typeface="Arial"/>
              </a:rPr>
              <a:t> - Proći s klijentom kroz probleme</a:t>
            </a:r>
          </a:p>
          <a:p>
            <a:pPr>
              <a:lnSpc>
                <a:spcPct val="100000"/>
              </a:lnSpc>
            </a:pPr>
            <a:r>
              <a:rPr lang="hr-HR" sz="2000" b="0" strike="noStrike" spc="-1">
                <a:latin typeface="Arial"/>
              </a:rPr>
              <a:t>                          koji su se pojavili, vidjeti kako su ih riješili te prodiskutirati da li </a:t>
            </a:r>
          </a:p>
          <a:p>
            <a:pPr>
              <a:lnSpc>
                <a:spcPct val="100000"/>
              </a:lnSpc>
            </a:pPr>
            <a:r>
              <a:rPr lang="hr-HR" sz="2000" b="0" strike="noStrike" spc="-1">
                <a:latin typeface="Arial"/>
              </a:rPr>
              <a:t>                          su ih možda mogli riješiti na neki drugi bolji način</a:t>
            </a:r>
          </a:p>
          <a:p>
            <a:pPr>
              <a:lnSpc>
                <a:spcPct val="100000"/>
              </a:lnSpc>
            </a:pPr>
            <a:endParaRPr lang="hr-HR" sz="20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hr-HR" sz="20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hr-HR" sz="20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hr-HR" sz="20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hr-HR" sz="2000" b="0" strike="noStrike" spc="-1">
                <a:latin typeface="Arial"/>
              </a:rPr>
              <a:t>    </a:t>
            </a:r>
          </a:p>
          <a:p>
            <a:pPr>
              <a:lnSpc>
                <a:spcPct val="100000"/>
              </a:lnSpc>
            </a:pPr>
            <a:r>
              <a:rPr lang="hr-HR" sz="2800" b="0" strike="noStrike" spc="-1">
                <a:latin typeface="Arial"/>
              </a:rPr>
              <a:t> 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68400" cy="1258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hr-HR" sz="3200" b="1" strike="noStrike" spc="-1">
                <a:latin typeface="Arial"/>
              </a:rPr>
              <a:t>Plan za Booster seanse</a:t>
            </a:r>
            <a:endParaRPr lang="hr-HR" sz="3200" b="0" strike="noStrike" spc="-1">
              <a:latin typeface="Arial"/>
            </a:endParaRPr>
          </a:p>
        </p:txBody>
      </p:sp>
      <p:sp>
        <p:nvSpPr>
          <p:cNvPr id="193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68400" cy="485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hr-HR" sz="2000" b="0" strike="noStrike" spc="-1">
                <a:latin typeface="Arial"/>
              </a:rPr>
              <a:t>1) unaprijed zakazati seanse</a:t>
            </a:r>
          </a:p>
          <a:p>
            <a:pPr>
              <a:lnSpc>
                <a:spcPct val="100000"/>
              </a:lnSpc>
            </a:pPr>
            <a:r>
              <a:rPr lang="hr-HR" sz="2000" b="0" strike="noStrike" spc="-1">
                <a:latin typeface="Arial"/>
              </a:rPr>
              <a:t>2) shvatiti ih kao preventivnu mjeru</a:t>
            </a:r>
          </a:p>
          <a:p>
            <a:pPr>
              <a:lnSpc>
                <a:spcPct val="100000"/>
              </a:lnSpc>
            </a:pPr>
            <a:r>
              <a:rPr lang="hr-HR" sz="2000" b="0" strike="noStrike" spc="-1">
                <a:latin typeface="Arial"/>
              </a:rPr>
              <a:t>3) pripremite se prije seanse- o čemu biste htjeli raspravljati?</a:t>
            </a:r>
          </a:p>
          <a:p>
            <a:pPr>
              <a:lnSpc>
                <a:spcPct val="100000"/>
              </a:lnSpc>
            </a:pPr>
            <a:endParaRPr lang="hr-HR" sz="20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hr-HR" sz="2000" b="0" strike="noStrike" spc="-1">
                <a:latin typeface="Arial"/>
              </a:rPr>
              <a:t>      - Koja ste imali pozitivna iskustva od zadnjeg puta? Šta ta iskustva govore </a:t>
            </a:r>
          </a:p>
          <a:p>
            <a:pPr>
              <a:lnSpc>
                <a:spcPct val="100000"/>
              </a:lnSpc>
            </a:pPr>
            <a:r>
              <a:rPr lang="hr-HR" sz="2000" b="0" strike="noStrike" spc="-1">
                <a:latin typeface="Arial"/>
              </a:rPr>
              <a:t>        o Vama? O tome kako Vas drugi vide? O budućnosti?</a:t>
            </a:r>
          </a:p>
          <a:p>
            <a:pPr>
              <a:lnSpc>
                <a:spcPct val="100000"/>
              </a:lnSpc>
            </a:pPr>
            <a:r>
              <a:rPr lang="hr-HR" sz="2000" b="0" strike="noStrike" spc="-1">
                <a:latin typeface="Arial"/>
              </a:rPr>
              <a:t>      - Koji su problemi nastali? Kako ste ih riješili? Da li je postojao bolji način </a:t>
            </a:r>
          </a:p>
          <a:p>
            <a:pPr>
              <a:lnSpc>
                <a:spcPct val="100000"/>
              </a:lnSpc>
            </a:pPr>
            <a:r>
              <a:rPr lang="hr-HR" sz="2000" b="0" strike="noStrike" spc="-1">
                <a:latin typeface="Arial"/>
              </a:rPr>
              <a:t>        za njihovo rješavanje?</a:t>
            </a:r>
          </a:p>
          <a:p>
            <a:pPr>
              <a:lnSpc>
                <a:spcPct val="100000"/>
              </a:lnSpc>
            </a:pPr>
            <a:r>
              <a:rPr lang="hr-HR" sz="2000" b="0" strike="noStrike" spc="-1">
                <a:latin typeface="Arial"/>
                <a:ea typeface="Microsoft YaHei"/>
              </a:rPr>
              <a:t>      - Koje KBT tehnike ste koristili? Koliko vjerujete svojim novim uvjerenjima?</a:t>
            </a:r>
            <a:endParaRPr lang="hr-HR" sz="20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hr-HR" sz="2000" b="0" strike="noStrike" spc="-1">
                <a:latin typeface="Arial"/>
                <a:ea typeface="Microsoft YaHei"/>
              </a:rPr>
              <a:t>        Kako ih možete nastaviti jačati?</a:t>
            </a:r>
            <a:endParaRPr lang="hr-HR" sz="20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hr-HR" sz="2000" b="0" strike="noStrike" spc="-1">
                <a:latin typeface="Arial"/>
                <a:ea typeface="Microsoft YaHei"/>
              </a:rPr>
              <a:t>      - Koje automatske misli bi se mogle pojaviti? Kako biste ih promijenili?</a:t>
            </a:r>
            <a:endParaRPr lang="hr-HR" sz="20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hr-HR" sz="2000" b="0" strike="noStrike" spc="-1">
                <a:latin typeface="Arial"/>
                <a:ea typeface="Microsoft YaHei"/>
              </a:rPr>
              <a:t>      - U kojoj mjeri živite u skladu sa svojim vrijednostima? Koje ciljeve sada </a:t>
            </a:r>
            <a:endParaRPr lang="hr-HR" sz="20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hr-HR" sz="2000" b="0" strike="noStrike" spc="-1">
                <a:latin typeface="Arial"/>
                <a:ea typeface="Microsoft YaHei"/>
              </a:rPr>
              <a:t>        imate? Na koji način biste ih mogli ostvariti? Koje bi se prepreke mogle </a:t>
            </a:r>
            <a:endParaRPr lang="hr-HR" sz="20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hr-HR" sz="2000" b="0" strike="noStrike" spc="-1">
                <a:latin typeface="Arial"/>
                <a:ea typeface="Microsoft YaHei"/>
              </a:rPr>
              <a:t>        pojaviti? Kako se možete nositi s njima?</a:t>
            </a:r>
            <a:endParaRPr lang="hr-HR" sz="20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hr-HR" sz="2000" b="0" strike="noStrike" spc="-1">
                <a:latin typeface="Arial"/>
                <a:ea typeface="Microsoft YaHei"/>
              </a:rPr>
              <a:t>      - Kako bi Vam mogle pomoći tehnike koje ste naučili u kognitivno-</a:t>
            </a:r>
            <a:endParaRPr lang="hr-HR" sz="20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hr-HR" sz="2000" b="0" strike="noStrike" spc="-1">
                <a:latin typeface="Arial"/>
                <a:ea typeface="Microsoft YaHei"/>
              </a:rPr>
              <a:t>        bihevioralnoj terapiji?</a:t>
            </a:r>
            <a:endParaRPr lang="hr-HR" sz="20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hr-HR" sz="2800" b="0" strike="noStrike" spc="-1">
                <a:latin typeface="Arial"/>
                <a:ea typeface="Microsoft YaHei"/>
              </a:rPr>
              <a:t>  </a:t>
            </a:r>
            <a:endParaRPr lang="hr-HR" sz="28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68400" cy="1258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hr-HR" sz="3200" b="1" u="sng" strike="noStrike" spc="-1">
                <a:uFillTx/>
                <a:latin typeface="Arial"/>
              </a:rPr>
              <a:t>Zapamtite:</a:t>
            </a:r>
            <a:endParaRPr lang="hr-HR" sz="3200" b="0" strike="noStrike" spc="-1">
              <a:latin typeface="Arial"/>
            </a:endParaRPr>
          </a:p>
        </p:txBody>
      </p:sp>
      <p:sp>
        <p:nvSpPr>
          <p:cNvPr id="195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68400" cy="485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hr-HR" sz="2400" b="0" strike="noStrike" spc="-1">
                <a:latin typeface="Arial"/>
              </a:rPr>
              <a:t>- prevencija recidiva provodi se tijekom liječenja</a:t>
            </a:r>
          </a:p>
          <a:p>
            <a:pPr>
              <a:lnSpc>
                <a:spcPct val="100000"/>
              </a:lnSpc>
            </a:pPr>
            <a:endParaRPr lang="hr-HR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hr-HR" sz="2400" b="0" strike="noStrike" spc="-1">
                <a:latin typeface="Arial"/>
              </a:rPr>
              <a:t>- važno je pripremiti klijente na prorjeđivanje seansi i na završetak</a:t>
            </a:r>
          </a:p>
          <a:p>
            <a:pPr>
              <a:lnSpc>
                <a:spcPct val="100000"/>
              </a:lnSpc>
            </a:pPr>
            <a:r>
              <a:rPr lang="hr-HR" sz="2400" b="0" strike="noStrike" spc="-1">
                <a:latin typeface="Arial"/>
              </a:rPr>
              <a:t>  tretmana</a:t>
            </a:r>
          </a:p>
          <a:p>
            <a:pPr>
              <a:lnSpc>
                <a:spcPct val="100000"/>
              </a:lnSpc>
            </a:pPr>
            <a:endParaRPr lang="hr-HR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hr-HR" sz="2400" b="0" strike="noStrike" spc="-1">
                <a:latin typeface="Arial"/>
              </a:rPr>
              <a:t>- poželjno je poticati klijente na samoterapiju</a:t>
            </a:r>
          </a:p>
          <a:p>
            <a:pPr>
              <a:lnSpc>
                <a:spcPct val="100000"/>
              </a:lnSpc>
            </a:pPr>
            <a:endParaRPr lang="hr-HR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hr-HR" sz="2400" b="0" strike="noStrike" spc="-1">
                <a:latin typeface="Arial"/>
              </a:rPr>
              <a:t>- važno je identificirati rane znakove upozorenja potencijalnog</a:t>
            </a:r>
          </a:p>
          <a:p>
            <a:pPr>
              <a:lnSpc>
                <a:spcPct val="100000"/>
              </a:lnSpc>
            </a:pPr>
            <a:r>
              <a:rPr lang="hr-HR" sz="2400" b="0" strike="noStrike" spc="-1">
                <a:latin typeface="Arial"/>
              </a:rPr>
              <a:t>  pogoršanja psihičkog stanja</a:t>
            </a:r>
          </a:p>
          <a:p>
            <a:pPr>
              <a:lnSpc>
                <a:spcPct val="100000"/>
              </a:lnSpc>
            </a:pPr>
            <a:endParaRPr lang="hr-HR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hr-HR" sz="2400" b="0" strike="noStrike" spc="-1">
                <a:latin typeface="Arial"/>
              </a:rPr>
              <a:t>- važno je naučiti klijente da naprave “plan za krizu”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PlaceHolder 1"/>
          <p:cNvSpPr>
            <a:spLocks noGrp="1"/>
          </p:cNvSpPr>
          <p:nvPr>
            <p:ph type="title"/>
          </p:nvPr>
        </p:nvSpPr>
        <p:spPr>
          <a:xfrm>
            <a:off x="504360" y="208440"/>
            <a:ext cx="9068400" cy="794520"/>
          </a:xfrm>
          <a:prstGeom prst="rect">
            <a:avLst/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tabLst>
                <a:tab pos="407160" algn="l"/>
              </a:tabLst>
            </a:pPr>
            <a:r>
              <a:rPr lang="hr-HR" sz="3200" b="1" u="sng" strike="noStrike" spc="-1">
                <a:uFillTx/>
                <a:latin typeface="Arial"/>
              </a:rPr>
              <a:t>Sadržaj:</a:t>
            </a:r>
            <a:r>
              <a:rPr lang="hr-HR" sz="3200" b="1" strike="noStrike" spc="-1">
                <a:latin typeface="Arial"/>
              </a:rPr>
              <a:t> </a:t>
            </a:r>
            <a:endParaRPr lang="hr-HR" sz="3200" b="0" strike="noStrike" spc="-1">
              <a:latin typeface="Arial"/>
            </a:endParaRPr>
          </a:p>
        </p:txBody>
      </p:sp>
      <p:sp>
        <p:nvSpPr>
          <p:cNvPr id="161" name="PlaceHolder 2"/>
          <p:cNvSpPr>
            <a:spLocks noGrp="1"/>
          </p:cNvSpPr>
          <p:nvPr>
            <p:ph/>
          </p:nvPr>
        </p:nvSpPr>
        <p:spPr>
          <a:xfrm>
            <a:off x="504360" y="1476360"/>
            <a:ext cx="9068400" cy="5315040"/>
          </a:xfrm>
          <a:prstGeom prst="rect">
            <a:avLst/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 lIns="0" tIns="0" rIns="0" bIns="0" anchor="t">
            <a:normAutofit fontScale="64000"/>
          </a:bodyPr>
          <a:lstStyle/>
          <a:p>
            <a:pPr marL="431640" indent="-324000">
              <a:lnSpc>
                <a:spcPct val="100000"/>
              </a:lnSpc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3200" b="1" strike="noStrike" spc="-1">
                <a:latin typeface="Arial"/>
              </a:rPr>
              <a:t>Aktivnosti na početku tretmana</a:t>
            </a:r>
            <a:endParaRPr lang="hr-HR" sz="3200" b="0" strike="noStrike" spc="-1">
              <a:latin typeface="Arial"/>
            </a:endParaRPr>
          </a:p>
          <a:p>
            <a:pPr marL="431640" indent="-324000">
              <a:lnSpc>
                <a:spcPct val="100000"/>
              </a:lnSpc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3200" b="1" strike="noStrike" spc="-1">
                <a:latin typeface="Arial"/>
              </a:rPr>
              <a:t>Aktivnosti u tijeku tretmana</a:t>
            </a:r>
            <a:r>
              <a:rPr lang="hr-HR" sz="3200" b="0" strike="noStrike" spc="-1">
                <a:latin typeface="Arial"/>
              </a:rPr>
              <a:t>  - pripisivanje napretka klijentu</a:t>
            </a:r>
          </a:p>
          <a:p>
            <a:pPr marL="108000">
              <a:lnSpc>
                <a:spcPct val="100000"/>
              </a:lnSpc>
              <a:spcBef>
                <a:spcPts val="1414"/>
              </a:spcBef>
              <a:tabLst>
                <a:tab pos="0" algn="l"/>
              </a:tabLst>
            </a:pPr>
            <a:r>
              <a:rPr lang="hr-HR" sz="3200" b="0" strike="noStrike" spc="-1">
                <a:latin typeface="Arial"/>
              </a:rPr>
              <a:t>                                                    - učenje vještina</a:t>
            </a:r>
          </a:p>
          <a:p>
            <a:pPr marL="108000">
              <a:lnSpc>
                <a:spcPct val="100000"/>
              </a:lnSpc>
              <a:spcBef>
                <a:spcPts val="1414"/>
              </a:spcBef>
              <a:tabLst>
                <a:tab pos="0" algn="l"/>
              </a:tabLst>
            </a:pPr>
            <a:r>
              <a:rPr lang="hr-HR" sz="3200" b="0" strike="noStrike" spc="-1">
                <a:latin typeface="Arial"/>
              </a:rPr>
              <a:t>                                                    - izgradnja otpornosti i dobrog raspoloženja </a:t>
            </a:r>
          </a:p>
          <a:p>
            <a:pPr marL="431640" indent="-324000">
              <a:lnSpc>
                <a:spcPct val="100000"/>
              </a:lnSpc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0" algn="l"/>
              </a:tabLst>
            </a:pPr>
            <a:r>
              <a:rPr lang="hr-HR" sz="3200" b="1" strike="noStrike" spc="-1">
                <a:latin typeface="Arial"/>
              </a:rPr>
              <a:t>Aktivnosti na kraju tretmana</a:t>
            </a:r>
            <a:r>
              <a:rPr lang="hr-HR" sz="3200" b="0" strike="noStrike" spc="-1">
                <a:latin typeface="Arial"/>
              </a:rPr>
              <a:t> - prorjeđivanje seansi</a:t>
            </a:r>
          </a:p>
          <a:p>
            <a:pPr marL="108000">
              <a:lnSpc>
                <a:spcPct val="100000"/>
              </a:lnSpc>
              <a:spcBef>
                <a:spcPts val="1414"/>
              </a:spcBef>
              <a:tabLst>
                <a:tab pos="0" algn="l"/>
              </a:tabLst>
            </a:pPr>
            <a:r>
              <a:rPr lang="hr-HR" sz="3200" b="0" strike="noStrike" spc="-1">
                <a:latin typeface="Arial"/>
              </a:rPr>
              <a:t>                                                     - prednosti i nedostaci završetka tretmana</a:t>
            </a:r>
          </a:p>
          <a:p>
            <a:pPr marL="431640" indent="-324000">
              <a:lnSpc>
                <a:spcPct val="100000"/>
              </a:lnSpc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0" algn="l"/>
              </a:tabLst>
            </a:pPr>
            <a:r>
              <a:rPr lang="hr-HR" sz="3200" b="1" strike="noStrike" spc="-1">
                <a:latin typeface="Arial"/>
              </a:rPr>
              <a:t>Samoterapija </a:t>
            </a:r>
            <a:endParaRPr lang="hr-HR" sz="3200" b="0" strike="noStrike" spc="-1">
              <a:latin typeface="Arial"/>
            </a:endParaRPr>
          </a:p>
          <a:p>
            <a:pPr marL="431640" indent="-324000">
              <a:lnSpc>
                <a:spcPct val="100000"/>
              </a:lnSpc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0" algn="l"/>
              </a:tabLst>
            </a:pPr>
            <a:r>
              <a:rPr lang="hr-HR" sz="3200" b="1" strike="noStrike" spc="-1">
                <a:latin typeface="Arial"/>
              </a:rPr>
              <a:t>Pripremanje klijenta na moguće pogoršanje nakon završetka tretmana</a:t>
            </a:r>
            <a:endParaRPr lang="hr-HR" sz="3200" b="0" strike="noStrike" spc="-1">
              <a:latin typeface="Arial"/>
            </a:endParaRPr>
          </a:p>
          <a:p>
            <a:pPr marL="431640" indent="-324000">
              <a:lnSpc>
                <a:spcPct val="100000"/>
              </a:lnSpc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0" algn="l"/>
              </a:tabLst>
            </a:pPr>
            <a:r>
              <a:rPr lang="hr-HR" sz="3200" b="1" strike="noStrike" spc="-1">
                <a:latin typeface="Arial"/>
              </a:rPr>
              <a:t>Prepoznavanje znakova pogoršanja/recidiva</a:t>
            </a:r>
            <a:endParaRPr lang="hr-HR" sz="3200" b="0" strike="noStrike" spc="-1">
              <a:latin typeface="Arial"/>
            </a:endParaRPr>
          </a:p>
          <a:p>
            <a:pPr marL="431640" indent="-324000">
              <a:lnSpc>
                <a:spcPct val="100000"/>
              </a:lnSpc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0" algn="l"/>
              </a:tabLst>
            </a:pPr>
            <a:r>
              <a:rPr lang="hr-HR" sz="3200" b="1" strike="noStrike" spc="-1">
                <a:latin typeface="Arial"/>
              </a:rPr>
              <a:t>Što treba raditi u slučaju pogoršanja nakon završetka tretmana?</a:t>
            </a:r>
            <a:endParaRPr lang="hr-HR" sz="3200" b="0" strike="noStrike" spc="-1">
              <a:latin typeface="Arial"/>
            </a:endParaRPr>
          </a:p>
          <a:p>
            <a:pPr marL="431640" indent="-324000">
              <a:lnSpc>
                <a:spcPct val="100000"/>
              </a:lnSpc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0" algn="l"/>
              </a:tabLst>
            </a:pPr>
            <a:r>
              <a:rPr lang="hr-HR" sz="3200" b="1" strike="noStrike" spc="-1">
                <a:latin typeface="Arial"/>
              </a:rPr>
              <a:t>Booster-seanse</a:t>
            </a:r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68400" cy="5847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hr-HR" sz="3600" b="1" strike="noStrike" spc="-1">
                <a:latin typeface="Arial"/>
              </a:rPr>
              <a:t>Hvala!</a:t>
            </a:r>
            <a:endParaRPr lang="hr-HR" sz="36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PlaceHolder 1"/>
          <p:cNvSpPr>
            <a:spLocks noGrp="1"/>
          </p:cNvSpPr>
          <p:nvPr>
            <p:ph type="title"/>
          </p:nvPr>
        </p:nvSpPr>
        <p:spPr>
          <a:xfrm>
            <a:off x="504360" y="301680"/>
            <a:ext cx="9068400" cy="138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hr-HR" sz="3200" b="1" strike="noStrike" spc="-1">
                <a:latin typeface="Arial"/>
              </a:rPr>
              <a:t>Aktivnosti na početku tretmana</a:t>
            </a:r>
            <a:endParaRPr lang="hr-HR" sz="3200" b="0" strike="noStrike" spc="-1">
              <a:latin typeface="Arial"/>
            </a:endParaRPr>
          </a:p>
        </p:txBody>
      </p:sp>
      <p:sp>
        <p:nvSpPr>
          <p:cNvPr id="163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68400" cy="485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hr-HR" sz="2400" b="0" strike="noStrike" spc="-1">
                <a:latin typeface="Arial"/>
              </a:rPr>
              <a:t>- pripremati klijente za završetak terapije/recidiv već od prve</a:t>
            </a:r>
          </a:p>
          <a:p>
            <a:pPr>
              <a:lnSpc>
                <a:spcPct val="100000"/>
              </a:lnSpc>
            </a:pPr>
            <a:r>
              <a:rPr lang="hr-HR" sz="2400" b="0" strike="noStrike" spc="-1">
                <a:latin typeface="Arial"/>
              </a:rPr>
              <a:t>  seanse</a:t>
            </a:r>
          </a:p>
          <a:p>
            <a:pPr>
              <a:lnSpc>
                <a:spcPct val="100000"/>
              </a:lnSpc>
            </a:pPr>
            <a:endParaRPr lang="hr-HR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hr-HR" sz="2400" b="0" strike="noStrike" spc="-1">
                <a:latin typeface="Arial"/>
              </a:rPr>
              <a:t>- od samog početka učiti klijente da ovladaju vještinama kako bi </a:t>
            </a:r>
          </a:p>
          <a:p>
            <a:pPr>
              <a:lnSpc>
                <a:spcPct val="100000"/>
              </a:lnSpc>
            </a:pPr>
            <a:r>
              <a:rPr lang="hr-HR" sz="2400" b="0" strike="noStrike" spc="-1">
                <a:latin typeface="Arial"/>
              </a:rPr>
              <a:t>  postali vlastiti terapeuti</a:t>
            </a:r>
          </a:p>
          <a:p>
            <a:pPr>
              <a:lnSpc>
                <a:spcPct val="100000"/>
              </a:lnSpc>
            </a:pPr>
            <a:endParaRPr lang="hr-HR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hr-HR" sz="2400" b="0" strike="noStrike" spc="-1">
                <a:latin typeface="Arial"/>
              </a:rPr>
              <a:t>- naučiti klijente da su pogoršanja/recidivi sastavni dio oporavka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68400" cy="1258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hr-HR" sz="3200" b="1" strike="noStrike" spc="-1">
                <a:latin typeface="Arial"/>
              </a:rPr>
              <a:t>Aktivnosti u tijeku tretmana</a:t>
            </a:r>
            <a:endParaRPr lang="hr-HR" sz="3200" b="0" strike="noStrike" spc="-1">
              <a:latin typeface="Arial"/>
            </a:endParaRPr>
          </a:p>
        </p:txBody>
      </p:sp>
      <p:sp>
        <p:nvSpPr>
          <p:cNvPr id="165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68400" cy="485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hr-HR" sz="2400" b="0" strike="noStrike" spc="-1">
                <a:latin typeface="Arial"/>
              </a:rPr>
              <a:t>1) pripisivanje napretka klijentu</a:t>
            </a:r>
          </a:p>
          <a:p>
            <a:pPr>
              <a:lnSpc>
                <a:spcPct val="100000"/>
              </a:lnSpc>
            </a:pPr>
            <a:endParaRPr lang="hr-HR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hr-HR" sz="2400" b="0" strike="noStrike" spc="-1">
                <a:latin typeface="Arial"/>
              </a:rPr>
              <a:t>2) učenje vještina</a:t>
            </a:r>
          </a:p>
          <a:p>
            <a:pPr>
              <a:lnSpc>
                <a:spcPct val="100000"/>
              </a:lnSpc>
            </a:pPr>
            <a:endParaRPr lang="hr-HR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hr-HR" sz="2400" b="0" strike="noStrike" spc="-1">
                <a:latin typeface="Arial"/>
              </a:rPr>
              <a:t>3) izgradnja otpornosti i dobrog raspoloženja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PlaceHolder 1"/>
          <p:cNvSpPr>
            <a:spLocks noGrp="1"/>
          </p:cNvSpPr>
          <p:nvPr>
            <p:ph type="title"/>
          </p:nvPr>
        </p:nvSpPr>
        <p:spPr>
          <a:xfrm>
            <a:off x="526320" y="86400"/>
            <a:ext cx="9046440" cy="124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hr-HR" sz="2800" b="1" strike="noStrike" spc="-1">
                <a:latin typeface="Arial"/>
              </a:rPr>
              <a:t>1) Pripisivanje napretka klijentu</a:t>
            </a:r>
            <a:endParaRPr lang="hr-HR" sz="2800" b="0" strike="noStrike" spc="-1">
              <a:latin typeface="Arial"/>
            </a:endParaRPr>
          </a:p>
        </p:txBody>
      </p:sp>
      <p:sp>
        <p:nvSpPr>
          <p:cNvPr id="167" name="PlaceHolder 2"/>
          <p:cNvSpPr>
            <a:spLocks noGrp="1"/>
          </p:cNvSpPr>
          <p:nvPr>
            <p:ph type="subTitle"/>
          </p:nvPr>
        </p:nvSpPr>
        <p:spPr>
          <a:xfrm>
            <a:off x="504360" y="1330200"/>
            <a:ext cx="9068040" cy="5591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 fontScale="88000"/>
          </a:bodyPr>
          <a:lstStyle/>
          <a:p>
            <a:pPr>
              <a:lnSpc>
                <a:spcPct val="100000"/>
              </a:lnSpc>
            </a:pPr>
            <a:r>
              <a:rPr lang="hr-HR" sz="2400" b="0" strike="noStrike" spc="-1">
                <a:latin typeface="Arial"/>
              </a:rPr>
              <a:t>- važno je naglasiti klijentu da je samostalno pridonio promjeni svog</a:t>
            </a:r>
          </a:p>
          <a:p>
            <a:pPr>
              <a:lnSpc>
                <a:spcPct val="100000"/>
              </a:lnSpc>
            </a:pPr>
            <a:r>
              <a:rPr lang="hr-HR" sz="2400" b="0" strike="noStrike" spc="-1">
                <a:latin typeface="Arial"/>
              </a:rPr>
              <a:t>  raspoloženja mijenjajući svoje razmišljanje i ponašanje - </a:t>
            </a:r>
            <a:r>
              <a:rPr lang="hr-HR" sz="2400" b="0" u="sng" strike="noStrike" spc="-1">
                <a:uFillTx/>
                <a:latin typeface="Arial"/>
              </a:rPr>
              <a:t>izgradnja osjećaja</a:t>
            </a:r>
            <a:endParaRPr lang="hr-HR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hr-HR" sz="2400" b="0" strike="noStrike" spc="-1">
                <a:latin typeface="Arial"/>
              </a:rPr>
              <a:t>  </a:t>
            </a:r>
            <a:r>
              <a:rPr lang="hr-HR" sz="2400" b="0" u="sng" strike="noStrike" spc="-1">
                <a:uFillTx/>
                <a:latin typeface="Arial"/>
              </a:rPr>
              <a:t>samoefikasnosti</a:t>
            </a:r>
            <a:r>
              <a:rPr lang="hr-HR" sz="2400" b="0" strike="noStrike" spc="-1">
                <a:latin typeface="Arial"/>
              </a:rPr>
              <a:t> </a:t>
            </a:r>
          </a:p>
          <a:p>
            <a:pPr>
              <a:lnSpc>
                <a:spcPct val="100000"/>
              </a:lnSpc>
            </a:pPr>
            <a:endParaRPr lang="hr-HR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hr-HR" sz="2400" b="0" strike="noStrike" spc="-1">
                <a:latin typeface="Arial"/>
              </a:rPr>
              <a:t>- pitati klijenta koje su se pozitivne promjene dogodile, i što mu znače</a:t>
            </a:r>
          </a:p>
          <a:p>
            <a:pPr>
              <a:lnSpc>
                <a:spcPct val="100000"/>
              </a:lnSpc>
            </a:pPr>
            <a:endParaRPr lang="hr-HR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hr-HR" sz="2400" b="0" strike="noStrike" spc="-1">
                <a:latin typeface="Arial"/>
              </a:rPr>
              <a:t>- pitati klijenta o promjenama koje je napravio, a koje su mogle pridonijeti  </a:t>
            </a:r>
          </a:p>
          <a:p>
            <a:pPr>
              <a:lnSpc>
                <a:spcPct val="100000"/>
              </a:lnSpc>
            </a:pPr>
            <a:r>
              <a:rPr lang="hr-HR" sz="2400" b="0" strike="noStrike" spc="-1">
                <a:latin typeface="Arial"/>
              </a:rPr>
              <a:t>  njegovom poboljšanju</a:t>
            </a:r>
          </a:p>
          <a:p>
            <a:pPr>
              <a:lnSpc>
                <a:spcPct val="100000"/>
              </a:lnSpc>
            </a:pPr>
            <a:endParaRPr lang="hr-HR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hr-HR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hr-HR" sz="2400" b="1" i="1" strike="noStrike" spc="-1">
                <a:latin typeface="Arial"/>
              </a:rPr>
              <a:t>- </a:t>
            </a:r>
            <a:r>
              <a:rPr lang="hr-HR" sz="2400" b="1" i="1" u="sng" strike="noStrike" spc="-1">
                <a:uFillTx/>
                <a:latin typeface="Arial"/>
              </a:rPr>
              <a:t>Judith</a:t>
            </a:r>
            <a:r>
              <a:rPr lang="hr-HR" sz="2400" b="0" i="1" strike="noStrike" spc="-1">
                <a:latin typeface="Arial"/>
              </a:rPr>
              <a:t>: Jeste li nešto radili drugačije ovog tjedna? Jeste li se bavili</a:t>
            </a:r>
            <a:endParaRPr lang="hr-HR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hr-HR" sz="2400" b="0" i="1" strike="noStrike" spc="-1">
                <a:latin typeface="Arial"/>
              </a:rPr>
              <a:t>               aktivnostima koje smo planirali ili odgovorili na svoje negativne</a:t>
            </a:r>
            <a:endParaRPr lang="hr-HR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hr-HR" sz="2400" b="0" i="1" strike="noStrike" spc="-1">
                <a:latin typeface="Arial"/>
              </a:rPr>
              <a:t>               misli?</a:t>
            </a:r>
            <a:endParaRPr lang="hr-HR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hr-HR" sz="2400" b="1" i="1" strike="noStrike" spc="-1">
                <a:latin typeface="Arial"/>
              </a:rPr>
              <a:t>- </a:t>
            </a:r>
            <a:r>
              <a:rPr lang="hr-HR" sz="2400" b="1" i="1" u="sng" strike="noStrike" spc="-1">
                <a:uFillTx/>
                <a:latin typeface="Arial"/>
              </a:rPr>
              <a:t>Abe:</a:t>
            </a:r>
            <a:r>
              <a:rPr lang="hr-HR" sz="2400" b="0" i="1" strike="noStrike" spc="-1">
                <a:latin typeface="Arial"/>
              </a:rPr>
              <a:t> Da. Malo sam počistio stan, i izlazio sam iz kuće gotovo svaki dan.</a:t>
            </a:r>
            <a:endParaRPr lang="hr-HR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hr-HR" sz="2400" b="0" i="1" strike="noStrike" spc="-1">
                <a:latin typeface="Arial"/>
              </a:rPr>
              <a:t>           I čitao sam svoje terapijske bilješke. </a:t>
            </a:r>
            <a:endParaRPr lang="hr-HR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hr-HR" sz="2400" b="1" i="1" strike="noStrike" spc="-1">
                <a:latin typeface="Arial"/>
              </a:rPr>
              <a:t>- </a:t>
            </a:r>
            <a:r>
              <a:rPr lang="hr-HR" sz="2400" b="1" i="1" u="sng" strike="noStrike" spc="-1">
                <a:uFillTx/>
                <a:latin typeface="Arial"/>
              </a:rPr>
              <a:t>Judith:</a:t>
            </a:r>
            <a:r>
              <a:rPr lang="hr-HR" sz="2400" b="0" i="1" strike="noStrike" spc="-1">
                <a:latin typeface="Arial"/>
              </a:rPr>
              <a:t> Što mislite, je li moguće da se osjećate bolje jer ste sve to radili?</a:t>
            </a:r>
            <a:endParaRPr lang="hr-HR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hr-HR" sz="2400" b="1" i="1" strike="noStrike" spc="-1">
                <a:latin typeface="Arial"/>
              </a:rPr>
              <a:t>- </a:t>
            </a:r>
            <a:r>
              <a:rPr lang="hr-HR" sz="2400" b="1" i="1" u="sng" strike="noStrike" spc="-1">
                <a:uFillTx/>
                <a:latin typeface="Arial"/>
              </a:rPr>
              <a:t>Abe:</a:t>
            </a:r>
            <a:r>
              <a:rPr lang="hr-HR" sz="2400" b="0" i="1" strike="noStrike" spc="-1">
                <a:latin typeface="Arial"/>
              </a:rPr>
              <a:t> Da, moguće je. </a:t>
            </a:r>
            <a:endParaRPr lang="hr-HR" sz="24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PlaceHolder 1"/>
          <p:cNvSpPr>
            <a:spLocks noGrp="1"/>
          </p:cNvSpPr>
          <p:nvPr>
            <p:ph type="title"/>
          </p:nvPr>
        </p:nvSpPr>
        <p:spPr>
          <a:xfrm>
            <a:off x="504360" y="183600"/>
            <a:ext cx="9068400" cy="122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hr-HR" sz="2800" b="1" strike="noStrike" spc="-1">
                <a:latin typeface="Arial"/>
              </a:rPr>
              <a:t>2) Učenje vještina</a:t>
            </a:r>
            <a:endParaRPr lang="hr-HR" sz="2800" b="0" strike="noStrike" spc="-1">
              <a:latin typeface="Arial"/>
            </a:endParaRPr>
          </a:p>
        </p:txBody>
      </p:sp>
      <p:sp>
        <p:nvSpPr>
          <p:cNvPr id="169" name="PlaceHolder 2"/>
          <p:cNvSpPr>
            <a:spLocks noGrp="1"/>
          </p:cNvSpPr>
          <p:nvPr>
            <p:ph type="subTitle"/>
          </p:nvPr>
        </p:nvSpPr>
        <p:spPr>
          <a:xfrm>
            <a:off x="367560" y="1371600"/>
            <a:ext cx="9503640" cy="5636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hr-HR" sz="2400" b="0" strike="noStrike" spc="-1">
                <a:solidFill>
                  <a:srgbClr val="000000"/>
                </a:solidFill>
                <a:latin typeface="Arial"/>
              </a:rPr>
              <a:t>- korištenje KBT tehnika</a:t>
            </a:r>
            <a:endParaRPr lang="hr-HR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hr-HR" sz="2400" b="0" strike="noStrike" spc="-1">
                <a:solidFill>
                  <a:srgbClr val="000000"/>
                </a:solidFill>
                <a:latin typeface="Arial"/>
              </a:rPr>
              <a:t>- postavljanje ciljeva u skladu s očekivanjima - smanjiti ih na </a:t>
            </a:r>
            <a:endParaRPr lang="hr-HR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hr-HR" sz="2400" b="0" strike="noStrike" spc="-1">
                <a:solidFill>
                  <a:srgbClr val="000000"/>
                </a:solidFill>
                <a:latin typeface="Arial"/>
              </a:rPr>
              <a:t>                                              komponente kojima se može upravljati </a:t>
            </a:r>
            <a:endParaRPr lang="hr-HR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hr-HR" sz="2400" b="0" strike="noStrike" spc="-1">
                <a:solidFill>
                  <a:srgbClr val="000000"/>
                </a:solidFill>
                <a:latin typeface="Arial"/>
              </a:rPr>
              <a:t>- monitoriranje i plan aktivnosti - mjerenje napretka </a:t>
            </a:r>
            <a:endParaRPr lang="hr-HR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hr-HR" sz="2400" b="0" strike="noStrike" spc="-1">
                <a:solidFill>
                  <a:srgbClr val="000000"/>
                </a:solidFill>
                <a:latin typeface="Arial"/>
              </a:rPr>
              <a:t>- praćenje pozitivnih iskustava</a:t>
            </a:r>
            <a:endParaRPr lang="hr-HR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hr-HR" sz="2400" b="0" strike="noStrike" spc="-1">
                <a:solidFill>
                  <a:srgbClr val="000000"/>
                </a:solidFill>
                <a:latin typeface="Arial"/>
              </a:rPr>
              <a:t>- uravnoteženost radnih, socijalnih, i ugodnih aktivnosti</a:t>
            </a:r>
            <a:endParaRPr lang="hr-HR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hr-HR" sz="2400" b="0" strike="noStrike" spc="-1">
                <a:solidFill>
                  <a:srgbClr val="000000"/>
                </a:solidFill>
                <a:latin typeface="Arial"/>
              </a:rPr>
              <a:t>- rad na izbjegavajućem ponašanju</a:t>
            </a:r>
            <a:endParaRPr lang="hr-HR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hr-HR" sz="2400" b="0" strike="noStrike" spc="-1">
                <a:solidFill>
                  <a:srgbClr val="000000"/>
                </a:solidFill>
                <a:latin typeface="Arial"/>
              </a:rPr>
              <a:t>- upotreba distrakcija i refokusiranja </a:t>
            </a:r>
            <a:endParaRPr lang="hr-HR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hr-HR" sz="2400" b="0" strike="noStrike" spc="-1">
                <a:solidFill>
                  <a:srgbClr val="000000"/>
                </a:solidFill>
                <a:latin typeface="Arial"/>
              </a:rPr>
              <a:t>- identifikacija, evaluacija misli i uvjerenja</a:t>
            </a:r>
            <a:endParaRPr lang="hr-HR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hr-HR" sz="2400" b="0" strike="noStrike" spc="-1">
                <a:solidFill>
                  <a:srgbClr val="000000"/>
                </a:solidFill>
                <a:latin typeface="Arial"/>
              </a:rPr>
              <a:t>- prepoznavanje prednosti i nedostataka (misli, vjerovanja, ponašanja)</a:t>
            </a:r>
            <a:endParaRPr lang="hr-HR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hr-HR" sz="2400" b="0" strike="noStrike" spc="-1">
                <a:solidFill>
                  <a:srgbClr val="000000"/>
                </a:solidFill>
                <a:latin typeface="Arial"/>
              </a:rPr>
              <a:t>- brainstorming - rješavanje problema</a:t>
            </a:r>
            <a:endParaRPr lang="hr-HR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hr-HR" sz="2400" b="0" strike="noStrike" spc="-1">
                <a:solidFill>
                  <a:srgbClr val="000000"/>
                </a:solidFill>
                <a:latin typeface="Arial"/>
              </a:rPr>
              <a:t>- korištenje tehnika relaksacije</a:t>
            </a:r>
            <a:endParaRPr lang="hr-HR" sz="24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68400" cy="1258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hr-HR" sz="2800" b="1" strike="noStrike" spc="-1">
                <a:latin typeface="Arial"/>
              </a:rPr>
              <a:t>3) Izgradnja otpornosti i dobrog raspoloženja</a:t>
            </a:r>
            <a:endParaRPr lang="hr-HR" sz="2800" b="0" strike="noStrike" spc="-1">
              <a:latin typeface="Arial"/>
            </a:endParaRPr>
          </a:p>
        </p:txBody>
      </p:sp>
      <p:sp>
        <p:nvSpPr>
          <p:cNvPr id="171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68400" cy="485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hr-HR" sz="2400" b="0" strike="noStrike" spc="-1">
                <a:latin typeface="Arial"/>
              </a:rPr>
              <a:t>- </a:t>
            </a:r>
            <a:r>
              <a:rPr lang="hr-HR" sz="2400" b="0" u="sng" strike="noStrike" spc="-1">
                <a:uFillTx/>
                <a:latin typeface="Arial"/>
              </a:rPr>
              <a:t>Intervencije:</a:t>
            </a:r>
            <a:r>
              <a:rPr lang="hr-HR" sz="2400" b="0" strike="noStrike" spc="-1">
                <a:latin typeface="Arial"/>
              </a:rPr>
              <a:t> - identificiranje načina za osobni rast </a:t>
            </a:r>
          </a:p>
          <a:p>
            <a:pPr>
              <a:lnSpc>
                <a:spcPct val="100000"/>
              </a:lnSpc>
            </a:pPr>
            <a:r>
              <a:rPr lang="hr-HR" sz="2400" b="0" strike="noStrike" spc="-1">
                <a:latin typeface="Arial"/>
              </a:rPr>
              <a:t>                       - održavanje pozitivnih pogleda na budućnost</a:t>
            </a:r>
          </a:p>
          <a:p>
            <a:pPr>
              <a:lnSpc>
                <a:spcPct val="100000"/>
              </a:lnSpc>
            </a:pPr>
            <a:r>
              <a:rPr lang="hr-HR" sz="2400" b="0" strike="noStrike" spc="-1">
                <a:latin typeface="Arial"/>
              </a:rPr>
              <a:t>                       - prihvaćanje situacija ili uvjeta koji se ne mogu </a:t>
            </a:r>
          </a:p>
          <a:p>
            <a:pPr>
              <a:lnSpc>
                <a:spcPct val="100000"/>
              </a:lnSpc>
            </a:pPr>
            <a:r>
              <a:rPr lang="hr-HR" sz="2400" b="0" strike="noStrike" spc="-1">
                <a:latin typeface="Arial"/>
              </a:rPr>
              <a:t>                         promijeniti</a:t>
            </a:r>
          </a:p>
          <a:p>
            <a:pPr>
              <a:lnSpc>
                <a:spcPct val="100000"/>
              </a:lnSpc>
            </a:pPr>
            <a:r>
              <a:rPr lang="hr-HR" sz="2400" b="0" strike="noStrike" spc="-1">
                <a:latin typeface="Arial"/>
              </a:rPr>
              <a:t>                       - rad na postizanju ciljeva</a:t>
            </a:r>
          </a:p>
          <a:p>
            <a:pPr>
              <a:lnSpc>
                <a:spcPct val="100000"/>
              </a:lnSpc>
            </a:pPr>
            <a:r>
              <a:rPr lang="hr-HR" sz="2400" b="0" strike="noStrike" spc="-1">
                <a:latin typeface="Arial"/>
              </a:rPr>
              <a:t>                       - gledanje na širu perspektivu u stresnim situacijama</a:t>
            </a:r>
          </a:p>
          <a:p>
            <a:pPr>
              <a:lnSpc>
                <a:spcPct val="100000"/>
              </a:lnSpc>
            </a:pPr>
            <a:r>
              <a:rPr lang="hr-HR" sz="2400" b="0" strike="noStrike" spc="-1">
                <a:latin typeface="Arial"/>
              </a:rPr>
              <a:t>                       - briga o sebi</a:t>
            </a:r>
          </a:p>
          <a:p>
            <a:pPr>
              <a:lnSpc>
                <a:spcPct val="100000"/>
              </a:lnSpc>
            </a:pPr>
            <a:r>
              <a:rPr lang="hr-HR" sz="2400" b="0" strike="noStrike" spc="-1">
                <a:latin typeface="Arial"/>
              </a:rPr>
              <a:t>                       - smanjenje izbjegavajućeg ponašanja                       </a:t>
            </a:r>
          </a:p>
          <a:p>
            <a:pPr>
              <a:lnSpc>
                <a:spcPct val="100000"/>
              </a:lnSpc>
            </a:pPr>
            <a:r>
              <a:rPr lang="hr-HR" sz="2400" b="0" strike="noStrike" spc="-1">
                <a:latin typeface="Arial"/>
              </a:rPr>
              <a:t>                       - modificiranje “katastrofičnog” razmišljanja</a:t>
            </a:r>
          </a:p>
          <a:p>
            <a:pPr>
              <a:lnSpc>
                <a:spcPct val="100000"/>
              </a:lnSpc>
            </a:pPr>
            <a:r>
              <a:rPr lang="hr-HR" sz="2400" b="0" strike="noStrike" spc="-1">
                <a:latin typeface="Arial"/>
              </a:rPr>
              <a:t>                       - jačanje pozitivnih bazičnih vjerovanja                      </a:t>
            </a:r>
          </a:p>
          <a:p>
            <a:pPr>
              <a:lnSpc>
                <a:spcPct val="100000"/>
              </a:lnSpc>
            </a:pPr>
            <a:r>
              <a:rPr lang="hr-HR" sz="2400" b="0" strike="noStrike" spc="-1">
                <a:latin typeface="Arial"/>
              </a:rPr>
              <a:t>                       - tehnike relaksacije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PlaceHolder 1"/>
          <p:cNvSpPr>
            <a:spLocks noGrp="1"/>
          </p:cNvSpPr>
          <p:nvPr>
            <p:ph type="title"/>
          </p:nvPr>
        </p:nvSpPr>
        <p:spPr>
          <a:xfrm>
            <a:off x="504360" y="301680"/>
            <a:ext cx="9068400" cy="1682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hr-HR" sz="2800" b="1" strike="noStrike" spc="-1">
                <a:latin typeface="Arial"/>
              </a:rPr>
              <a:t>Aktivnosti na kraju tretmana</a:t>
            </a:r>
            <a:r>
              <a:t/>
            </a:r>
            <a:br/>
            <a:r>
              <a:t/>
            </a:r>
            <a:br/>
            <a:r>
              <a:rPr lang="hr-HR" sz="2800" b="1" strike="noStrike" spc="-1">
                <a:latin typeface="Arial"/>
              </a:rPr>
              <a:t>- Prorjeđivanje seansi -</a:t>
            </a:r>
            <a:endParaRPr lang="hr-HR" sz="2800" b="0" strike="noStrike" spc="-1">
              <a:latin typeface="Arial"/>
            </a:endParaRPr>
          </a:p>
        </p:txBody>
      </p:sp>
      <p:sp>
        <p:nvSpPr>
          <p:cNvPr id="173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68400" cy="485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hr-HR" sz="2400" b="0" strike="noStrike" spc="-1">
                <a:latin typeface="Arial"/>
              </a:rPr>
              <a:t>- razgovarajte s klijentom o prorjeđivanju seansi nekoliko tjedana</a:t>
            </a:r>
          </a:p>
          <a:p>
            <a:pPr>
              <a:lnSpc>
                <a:spcPct val="100000"/>
              </a:lnSpc>
            </a:pPr>
            <a:r>
              <a:rPr lang="hr-HR" sz="2400" b="0" strike="noStrike" spc="-1">
                <a:latin typeface="Arial"/>
              </a:rPr>
              <a:t>  prije završetka tretmana</a:t>
            </a:r>
          </a:p>
          <a:p>
            <a:pPr>
              <a:lnSpc>
                <a:spcPct val="100000"/>
              </a:lnSpc>
            </a:pPr>
            <a:endParaRPr lang="hr-HR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hr-HR" sz="2400" b="0" strike="noStrike" spc="-1">
                <a:latin typeface="Arial"/>
              </a:rPr>
              <a:t>- prorjeđivanje na svaki drugi tjedan, pa na svaka 3-4 tjedna, </a:t>
            </a:r>
          </a:p>
          <a:p>
            <a:pPr>
              <a:lnSpc>
                <a:spcPct val="100000"/>
              </a:lnSpc>
            </a:pPr>
            <a:r>
              <a:rPr lang="hr-HR" sz="2400" b="0" strike="noStrike" spc="-1">
                <a:latin typeface="Arial"/>
              </a:rPr>
              <a:t>  pa 1x mjesečno, pa svakih nekoliko mjeseci</a:t>
            </a:r>
          </a:p>
          <a:p>
            <a:pPr>
              <a:lnSpc>
                <a:spcPct val="100000"/>
              </a:lnSpc>
            </a:pPr>
            <a:endParaRPr lang="hr-HR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hr-HR" sz="2400" b="0" strike="noStrike" spc="-1">
                <a:latin typeface="Arial"/>
              </a:rPr>
              <a:t>- pripaziti na moguće stvaranje ovisnosti klijenta o terapeutu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PlaceHolder 1"/>
          <p:cNvSpPr>
            <a:spLocks noGrp="1"/>
          </p:cNvSpPr>
          <p:nvPr>
            <p:ph type="title"/>
          </p:nvPr>
        </p:nvSpPr>
        <p:spPr>
          <a:xfrm>
            <a:off x="504360" y="301680"/>
            <a:ext cx="9068040" cy="802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hr-HR" sz="2800" b="1" strike="noStrike" spc="-1">
                <a:latin typeface="Arial"/>
              </a:rPr>
              <a:t>Prednosti i nedostaci završetka tretmana</a:t>
            </a:r>
            <a:endParaRPr lang="hr-HR" sz="2800" b="0" strike="noStrike" spc="-1">
              <a:latin typeface="Arial"/>
            </a:endParaRPr>
          </a:p>
        </p:txBody>
      </p:sp>
      <p:sp>
        <p:nvSpPr>
          <p:cNvPr id="175" name="PlaceHolder 2"/>
          <p:cNvSpPr>
            <a:spLocks noGrp="1"/>
          </p:cNvSpPr>
          <p:nvPr>
            <p:ph type="subTitle"/>
          </p:nvPr>
        </p:nvSpPr>
        <p:spPr>
          <a:xfrm>
            <a:off x="504360" y="1293480"/>
            <a:ext cx="9342360" cy="532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 fontScale="93000"/>
          </a:bodyPr>
          <a:lstStyle/>
          <a:p>
            <a:pPr>
              <a:lnSpc>
                <a:spcPct val="100000"/>
              </a:lnSpc>
            </a:pPr>
            <a:r>
              <a:rPr lang="hr-HR" sz="2400" b="0" strike="noStrike" spc="-1">
                <a:latin typeface="Arial"/>
              </a:rPr>
              <a:t>- zatražite od klijenta da navede prednosti i nedostatke završetka tretmana</a:t>
            </a:r>
          </a:p>
          <a:p>
            <a:pPr>
              <a:lnSpc>
                <a:spcPct val="100000"/>
              </a:lnSpc>
            </a:pPr>
            <a:r>
              <a:rPr lang="hr-HR" sz="2400" b="0" strike="noStrike" spc="-1">
                <a:latin typeface="Arial"/>
              </a:rPr>
              <a:t>- npr.:</a:t>
            </a:r>
          </a:p>
          <a:p>
            <a:pPr>
              <a:lnSpc>
                <a:spcPct val="100000"/>
              </a:lnSpc>
            </a:pPr>
            <a:endParaRPr lang="hr-HR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hr-HR" sz="2400" b="0" strike="noStrike" spc="-1">
                <a:latin typeface="Arial"/>
              </a:rPr>
              <a:t>- </a:t>
            </a:r>
            <a:r>
              <a:rPr lang="hr-HR" sz="2400" b="1" u="sng" strike="noStrike" spc="-1">
                <a:uFillTx/>
                <a:latin typeface="Arial"/>
              </a:rPr>
              <a:t>Prednosti </a:t>
            </a:r>
            <a:r>
              <a:rPr lang="hr-HR" sz="2400" b="0" strike="noStrike" spc="-1">
                <a:latin typeface="Arial"/>
              </a:rPr>
              <a:t>- štednja novaca, korištenje vremena za nešto drugo, osjećaj </a:t>
            </a:r>
          </a:p>
          <a:p>
            <a:pPr>
              <a:lnSpc>
                <a:spcPct val="100000"/>
              </a:lnSpc>
            </a:pPr>
            <a:r>
              <a:rPr lang="hr-HR" sz="2400" b="0" strike="noStrike" spc="-1">
                <a:latin typeface="Arial"/>
              </a:rPr>
              <a:t>                      uspjeha radi rješavanja problema, osjećaj samopouzdanja...</a:t>
            </a:r>
          </a:p>
          <a:p>
            <a:pPr>
              <a:lnSpc>
                <a:spcPct val="100000"/>
              </a:lnSpc>
            </a:pPr>
            <a:endParaRPr lang="hr-HR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hr-HR" sz="2400" b="0" strike="noStrike" spc="-1">
                <a:latin typeface="Arial"/>
              </a:rPr>
              <a:t>- </a:t>
            </a:r>
            <a:r>
              <a:rPr lang="hr-HR" sz="2400" b="1" u="sng" strike="noStrike" spc="-1">
                <a:uFillTx/>
                <a:latin typeface="Arial"/>
              </a:rPr>
              <a:t>Nedostaci</a:t>
            </a:r>
            <a:r>
              <a:rPr lang="hr-HR" sz="2400" b="0" strike="noStrike" spc="-1">
                <a:latin typeface="Arial"/>
              </a:rPr>
              <a:t> -  </a:t>
            </a:r>
            <a:r>
              <a:rPr lang="hr-HR" sz="2400" b="0" u="sng" strike="noStrike" spc="-1">
                <a:uFillTx/>
                <a:latin typeface="Arial"/>
              </a:rPr>
              <a:t>Što ako mi se stanje pogorša?</a:t>
            </a:r>
            <a:r>
              <a:rPr lang="hr-HR" sz="2400" b="0" strike="noStrike" spc="-1">
                <a:latin typeface="Arial"/>
              </a:rPr>
              <a:t> (ali, naučit ću kako se</a:t>
            </a:r>
          </a:p>
          <a:p>
            <a:pPr>
              <a:lnSpc>
                <a:spcPct val="100000"/>
              </a:lnSpc>
            </a:pPr>
            <a:r>
              <a:rPr lang="hr-HR" sz="2400" b="0" strike="noStrike" spc="-1">
                <a:latin typeface="Arial"/>
              </a:rPr>
              <a:t>                        nositi s tim)</a:t>
            </a:r>
          </a:p>
          <a:p>
            <a:pPr>
              <a:lnSpc>
                <a:spcPct val="100000"/>
              </a:lnSpc>
            </a:pPr>
            <a:r>
              <a:rPr lang="hr-HR" sz="2400" b="0" strike="noStrike" spc="-1">
                <a:latin typeface="Arial"/>
              </a:rPr>
              <a:t>                     -  </a:t>
            </a:r>
            <a:r>
              <a:rPr lang="hr-HR" sz="2400" b="0" u="sng" strike="noStrike" spc="-1">
                <a:uFillTx/>
                <a:latin typeface="Arial"/>
              </a:rPr>
              <a:t>Možda neću moći sam riješiti probleme.</a:t>
            </a:r>
            <a:r>
              <a:rPr lang="hr-HR" sz="2400" b="0" strike="noStrike" spc="-1">
                <a:latin typeface="Arial"/>
              </a:rPr>
              <a:t> (ali, </a:t>
            </a:r>
          </a:p>
          <a:p>
            <a:pPr>
              <a:lnSpc>
                <a:spcPct val="100000"/>
              </a:lnSpc>
            </a:pPr>
            <a:r>
              <a:rPr lang="hr-HR" sz="2400" b="0" strike="noStrike" spc="-1">
                <a:latin typeface="Arial"/>
              </a:rPr>
              <a:t>                        dugoročno, bolje mi je da naučim sam rješavati </a:t>
            </a:r>
          </a:p>
          <a:p>
            <a:pPr>
              <a:lnSpc>
                <a:spcPct val="100000"/>
              </a:lnSpc>
            </a:pPr>
            <a:r>
              <a:rPr lang="hr-HR" sz="2400" b="0" strike="noStrike" spc="-1">
                <a:latin typeface="Arial"/>
              </a:rPr>
              <a:t>                        probleme)</a:t>
            </a:r>
          </a:p>
          <a:p>
            <a:pPr>
              <a:lnSpc>
                <a:spcPct val="100000"/>
              </a:lnSpc>
            </a:pPr>
            <a:r>
              <a:rPr lang="hr-HR" sz="2400" b="0" strike="noStrike" spc="-1">
                <a:latin typeface="Arial"/>
              </a:rPr>
              <a:t>                     -  </a:t>
            </a:r>
            <a:r>
              <a:rPr lang="hr-HR" sz="2400" b="0" u="sng" strike="noStrike" spc="-1">
                <a:uFillTx/>
                <a:latin typeface="Arial"/>
              </a:rPr>
              <a:t>Nedostajat će mi terapeut.</a:t>
            </a:r>
            <a:r>
              <a:rPr lang="hr-HR" sz="2400" b="0" strike="noStrike" spc="-1">
                <a:latin typeface="Arial"/>
              </a:rPr>
              <a:t> (ali, moći ću to podnijeti i</a:t>
            </a:r>
          </a:p>
          <a:p>
            <a:pPr>
              <a:lnSpc>
                <a:spcPct val="100000"/>
              </a:lnSpc>
            </a:pPr>
            <a:r>
              <a:rPr lang="hr-HR" sz="2400" b="0" strike="noStrike" spc="-1">
                <a:latin typeface="Arial"/>
              </a:rPr>
              <a:t>                        to će me ohrabriti da izgradim socijalnu mrežu </a:t>
            </a:r>
          </a:p>
          <a:p>
            <a:pPr>
              <a:lnSpc>
                <a:spcPct val="100000"/>
              </a:lnSpc>
            </a:pPr>
            <a:r>
              <a:rPr lang="hr-HR" sz="2400" b="0" strike="noStrike" spc="-1">
                <a:latin typeface="Arial"/>
              </a:rPr>
              <a:t>                        podrške)</a:t>
            </a:r>
          </a:p>
          <a:p>
            <a:pPr>
              <a:lnSpc>
                <a:spcPct val="100000"/>
              </a:lnSpc>
            </a:pPr>
            <a:r>
              <a:rPr lang="hr-HR" sz="2400" b="0" strike="noStrike" spc="-1">
                <a:latin typeface="Arial"/>
              </a:rPr>
              <a:t>      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</TotalTime>
  <Words>1683</Words>
  <Application>Microsoft Office PowerPoint</Application>
  <PresentationFormat>Custom</PresentationFormat>
  <Paragraphs>254</Paragraphs>
  <Slides>20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20</vt:i4>
      </vt:variant>
    </vt:vector>
  </HeadingPairs>
  <TitlesOfParts>
    <vt:vector size="30" baseType="lpstr">
      <vt:lpstr>Microsoft YaHei</vt:lpstr>
      <vt:lpstr>Arial</vt:lpstr>
      <vt:lpstr>DejaVu Sans</vt:lpstr>
      <vt:lpstr>Symbol</vt:lpstr>
      <vt:lpstr>Times New Roman</vt:lpstr>
      <vt:lpstr>Wingdings</vt:lpstr>
      <vt:lpstr>Office Theme</vt:lpstr>
      <vt:lpstr>Office Theme</vt:lpstr>
      <vt:lpstr>Office Theme</vt:lpstr>
      <vt:lpstr>Office Theme</vt:lpstr>
      <vt:lpstr>     Završavanje terapije i                    prevencija povrata simptoma </vt:lpstr>
      <vt:lpstr>Sadržaj: </vt:lpstr>
      <vt:lpstr>Aktivnosti na početku tretmana</vt:lpstr>
      <vt:lpstr>Aktivnosti u tijeku tretmana</vt:lpstr>
      <vt:lpstr>1) Pripisivanje napretka klijentu</vt:lpstr>
      <vt:lpstr>2) Učenje vještina</vt:lpstr>
      <vt:lpstr>3) Izgradnja otpornosti i dobrog raspoloženja</vt:lpstr>
      <vt:lpstr>Aktivnosti na kraju tretmana  - Prorjeđivanje seansi -</vt:lpstr>
      <vt:lpstr>Prednosti i nedostaci završetka tretmana</vt:lpstr>
      <vt:lpstr>PowerPoint Presentation</vt:lpstr>
      <vt:lpstr>Samoterapijske seanse</vt:lpstr>
      <vt:lpstr>Samoterapijske seanse</vt:lpstr>
      <vt:lpstr>Prepoznavanje znakova pogoršanja/recidiva </vt:lpstr>
      <vt:lpstr>Pripremanje klijenta na moguće pogoršanje  nakon završetka tretmana</vt:lpstr>
      <vt:lpstr>Što trebam upamtiti?</vt:lpstr>
      <vt:lpstr>Što treba raditi u slučaju pogoršanja  nakon završetka tretmana? </vt:lpstr>
      <vt:lpstr>  Booster seanse</vt:lpstr>
      <vt:lpstr>Plan za Booster seanse</vt:lpstr>
      <vt:lpstr>Zapamtite: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Nature Illustration</dc:title>
  <dc:subject/>
  <dc:creator>hubik</dc:creator>
  <dc:description/>
  <cp:lastModifiedBy>hubikotvr@outlook.com</cp:lastModifiedBy>
  <cp:revision>101</cp:revision>
  <cp:lastPrinted>2023-04-07T12:38:56Z</cp:lastPrinted>
  <dcterms:created xsi:type="dcterms:W3CDTF">2023-03-07T07:29:00Z</dcterms:created>
  <dcterms:modified xsi:type="dcterms:W3CDTF">2023-04-14T10:43:40Z</dcterms:modified>
  <dc:language>hr-HR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8BBF4DEB031B4878B2E788110CDF4B69</vt:lpwstr>
  </property>
  <property fmtid="{D5CDD505-2E9C-101B-9397-08002B2CF9AE}" pid="3" name="KSOProductBuildVer">
    <vt:lpwstr>1033-11.2.0.11516</vt:lpwstr>
  </property>
  <property fmtid="{D5CDD505-2E9C-101B-9397-08002B2CF9AE}" pid="4" name="Notes">
    <vt:i4>10</vt:i4>
  </property>
  <property fmtid="{D5CDD505-2E9C-101B-9397-08002B2CF9AE}" pid="5" name="PresentationFormat">
    <vt:lpwstr>Custom</vt:lpwstr>
  </property>
  <property fmtid="{D5CDD505-2E9C-101B-9397-08002B2CF9AE}" pid="6" name="Slides">
    <vt:i4>20</vt:i4>
  </property>
</Properties>
</file>