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65" r:id="rId4"/>
    <p:sldId id="266" r:id="rId5"/>
    <p:sldId id="267" r:id="rId6"/>
    <p:sldId id="261" r:id="rId7"/>
    <p:sldId id="262" r:id="rId8"/>
    <p:sldId id="263" r:id="rId9"/>
    <p:sldId id="264" r:id="rId10"/>
    <p:sldId id="260" r:id="rId11"/>
    <p:sldId id="259" r:id="rId12"/>
    <p:sldId id="25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801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9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1" y="91547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8" y="32280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7" y="609603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21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1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3843867"/>
            <a:ext cx="8304211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910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392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9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6695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1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846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3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961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766734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5516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256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6059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41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1556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685802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4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216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1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3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5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6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877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30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49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801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3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3" y="914400"/>
            <a:ext cx="3280975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3" y="2777067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419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5"/>
            <a:ext cx="2981859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4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2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2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5EE4C1C-CF2E-4289-9D16-D8EDF7AA9FC9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2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7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F27404E-0C97-4CAC-B71B-C612694930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51685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189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44" indent="-28574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21" indent="-28574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12" indent="-171446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01" indent="-171446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05768-C81B-6391-AE80-9161B08CEA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000" b="1" dirty="0"/>
              <a:t>PROBLEM SOLVING TEHNIKE</a:t>
            </a:r>
            <a:endParaRPr lang="de-DE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F6A5A-63B9-FB9E-08CE-6DBD0B28BB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Monika Končar</a:t>
            </a:r>
          </a:p>
          <a:p>
            <a:r>
              <a:rPr lang="hr-HR" dirty="0"/>
              <a:t>travanj, 2023. godine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3042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15384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RELACIJSKI / PS MODEL STRESA I DOBROBITI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504776"/>
            <a:ext cx="8878888" cy="4577241"/>
          </a:xfrm>
        </p:spPr>
        <p:txBody>
          <a:bodyPr>
            <a:normAutofit fontScale="92500" lnSpcReduction="10000"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sz="22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STRES </a:t>
            </a:r>
            <a:r>
              <a:rPr lang="hr-HR" sz="2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u ovisnosti od tri varijable : 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stresni životni događaj, emotivni odgovor na događaj i sposobnost suočavanja</a:t>
            </a:r>
            <a:endParaRPr lang="en-GB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sz="2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Stresni životni događaj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2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negativni događaj 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(razvod, bolest, gubitak posla)  ili </a:t>
            </a:r>
            <a:r>
              <a:rPr lang="hr-HR" sz="22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svakodnevni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2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problemi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koji često proizlaze iz jednog negativnog događaja. Npr. razvod kao </a:t>
            </a:r>
            <a:r>
              <a:rPr lang="hr-HR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događaj može prouzročiti puno svakodnevnih problema kao što su financijski problemi, alkoholizam, problemi sa djecom itd. Također, nerješavanje svakodnevnih problema može uzrokovati razvod kao </a:t>
            </a:r>
            <a:r>
              <a:rPr lang="hr-HR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događaj.</a:t>
            </a:r>
            <a:endParaRPr lang="en-GB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sz="2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Emotivni odgovor na događaj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</a:t>
            </a:r>
            <a:endParaRPr lang="en-GB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hr-HR" sz="2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Negativni 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(anksioznost, ljutnja, depresija)</a:t>
            </a:r>
            <a:endParaRPr lang="en-GB" sz="2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hr-HR" sz="2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Pozitivni (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nada, olakšanje, radost</a:t>
            </a:r>
            <a:r>
              <a:rPr lang="hr-HR" sz="2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GB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sz="2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 suočavanje</a:t>
            </a:r>
            <a:r>
              <a:rPr lang="hr-HR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(najvažniji dio koncepta) odnosi se na kognitivne procjene i aktivnosti nošenja sa stresnom situacijom </a:t>
            </a:r>
            <a:endParaRPr lang="en-GB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2794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115359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RELACIJSKI / PS MODEL STRESA I DOBROBITI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74" y="1666875"/>
            <a:ext cx="8269288" cy="4343400"/>
          </a:xfrm>
        </p:spPr>
        <p:txBody>
          <a:bodyPr>
            <a:normAutofit fontScale="47500" lnSpcReduction="20000"/>
          </a:bodyPr>
          <a:lstStyle/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4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Osoba koja primjenjuje PS strategije efikasno</a:t>
            </a:r>
            <a:r>
              <a:rPr lang="hr-HR" sz="4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4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Ima percepciju stresnog događaja kao rješivog problema, </a:t>
            </a: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4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</a:t>
            </a:r>
            <a:r>
              <a:rPr lang="hr-HR" sz="4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jeruje u svoju sposobnost rješavanja problema uspješno</a:t>
            </a: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4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hr-HR" sz="4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ažljivo definira problem i postavlja realne ciljeve</a:t>
            </a: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4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hr-HR" sz="4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enerira različite alternative za rješenje problema</a:t>
            </a: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4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hr-HR" sz="4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ira „najbolje“ rješenje</a:t>
            </a: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4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hr-HR" sz="4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mplementira rješenje efikasno</a:t>
            </a: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4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hr-HR" sz="4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valuira ishode</a:t>
            </a:r>
          </a:p>
          <a:p>
            <a:pPr marL="0" lvl="0" indent="0">
              <a:buNone/>
            </a:pP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4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*Generalni ishod PS treba biti poboljšati strategije suočavanja i dobrobiti te reducirati negativni utjecaj stresa na dobrobit.</a:t>
            </a: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49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60697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30EF3-100C-E59E-7359-17DB9B21F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204" y="503163"/>
            <a:ext cx="8534400" cy="681825"/>
          </a:xfrm>
        </p:spPr>
        <p:txBody>
          <a:bodyPr>
            <a:noAutofit/>
          </a:bodyPr>
          <a:lstStyle/>
          <a:p>
            <a:r>
              <a:rPr lang="hr-HR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RELACIJSKI / PS MODEL STRESA I DOBROBITI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de-DE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A645A9-B678-FC0B-EA4C-8D0F2A773F97}"/>
              </a:ext>
            </a:extLst>
          </p:cNvPr>
          <p:cNvSpPr txBox="1"/>
          <p:nvPr/>
        </p:nvSpPr>
        <p:spPr>
          <a:xfrm>
            <a:off x="1500326" y="2311746"/>
            <a:ext cx="198859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Glavni negativni događaji</a:t>
            </a:r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8E1DF2-D86D-4048-8833-04CB7B1B3DBA}"/>
              </a:ext>
            </a:extLst>
          </p:cNvPr>
          <p:cNvSpPr txBox="1"/>
          <p:nvPr/>
        </p:nvSpPr>
        <p:spPr>
          <a:xfrm>
            <a:off x="1500326" y="4394702"/>
            <a:ext cx="1988598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Dnevni problemi</a:t>
            </a:r>
          </a:p>
          <a:p>
            <a:pPr algn="ctr"/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8393D8-9018-D3E1-3C3E-D91D4154E0C2}"/>
              </a:ext>
            </a:extLst>
          </p:cNvPr>
          <p:cNvSpPr txBox="1"/>
          <p:nvPr/>
        </p:nvSpPr>
        <p:spPr>
          <a:xfrm>
            <a:off x="4815026" y="3340000"/>
            <a:ext cx="1988598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PS suočavanje</a:t>
            </a:r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D6E912C-C3EA-B164-C41C-38A938AAEE6F}"/>
              </a:ext>
            </a:extLst>
          </p:cNvPr>
          <p:cNvSpPr txBox="1"/>
          <p:nvPr/>
        </p:nvSpPr>
        <p:spPr>
          <a:xfrm>
            <a:off x="8720276" y="3374169"/>
            <a:ext cx="1988598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Dobrobit</a:t>
            </a:r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2698517-53A3-E312-961F-EFCE817A9E31}"/>
              </a:ext>
            </a:extLst>
          </p:cNvPr>
          <p:cNvCxnSpPr>
            <a:cxnSpLocks/>
          </p:cNvCxnSpPr>
          <p:nvPr/>
        </p:nvCxnSpPr>
        <p:spPr>
          <a:xfrm>
            <a:off x="2018375" y="3149939"/>
            <a:ext cx="0" cy="1052900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C3149DD-4069-0558-2359-5AAF9D071A26}"/>
              </a:ext>
            </a:extLst>
          </p:cNvPr>
          <p:cNvCxnSpPr>
            <a:cxnSpLocks/>
          </p:cNvCxnSpPr>
          <p:nvPr/>
        </p:nvCxnSpPr>
        <p:spPr>
          <a:xfrm flipV="1">
            <a:off x="2656550" y="3149939"/>
            <a:ext cx="0" cy="984014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963099C-9E9F-0FC1-FD3E-4CCC4C0FAA2A}"/>
              </a:ext>
            </a:extLst>
          </p:cNvPr>
          <p:cNvCxnSpPr>
            <a:cxnSpLocks/>
          </p:cNvCxnSpPr>
          <p:nvPr/>
        </p:nvCxnSpPr>
        <p:spPr>
          <a:xfrm flipV="1">
            <a:off x="3647472" y="3791316"/>
            <a:ext cx="1331932" cy="701220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93993F7-3CDC-618F-A6DB-C014E6F49BB9}"/>
              </a:ext>
            </a:extLst>
          </p:cNvPr>
          <p:cNvCxnSpPr>
            <a:cxnSpLocks/>
          </p:cNvCxnSpPr>
          <p:nvPr/>
        </p:nvCxnSpPr>
        <p:spPr>
          <a:xfrm flipH="1">
            <a:off x="3702032" y="3941042"/>
            <a:ext cx="1415988" cy="742825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0C96871-BD01-92EB-A2AE-E48C15B60500}"/>
              </a:ext>
            </a:extLst>
          </p:cNvPr>
          <p:cNvCxnSpPr>
            <a:cxnSpLocks/>
          </p:cNvCxnSpPr>
          <p:nvPr/>
        </p:nvCxnSpPr>
        <p:spPr>
          <a:xfrm flipV="1">
            <a:off x="7090519" y="3561149"/>
            <a:ext cx="1438112" cy="33256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844922F-CBF3-63BB-8FCE-5B0DFCDAA5EB}"/>
              </a:ext>
            </a:extLst>
          </p:cNvPr>
          <p:cNvCxnSpPr>
            <a:cxnSpLocks/>
          </p:cNvCxnSpPr>
          <p:nvPr/>
        </p:nvCxnSpPr>
        <p:spPr>
          <a:xfrm flipV="1">
            <a:off x="3782325" y="3676389"/>
            <a:ext cx="4746306" cy="1238028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563872F-5C56-254D-A679-1EFAF36C6844}"/>
              </a:ext>
            </a:extLst>
          </p:cNvPr>
          <p:cNvCxnSpPr>
            <a:cxnSpLocks/>
          </p:cNvCxnSpPr>
          <p:nvPr/>
        </p:nvCxnSpPr>
        <p:spPr>
          <a:xfrm>
            <a:off x="3647472" y="2670405"/>
            <a:ext cx="1062225" cy="525545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2F80FA5-EE1E-FF98-52EB-F164A8DA8A43}"/>
              </a:ext>
            </a:extLst>
          </p:cNvPr>
          <p:cNvCxnSpPr>
            <a:cxnSpLocks/>
          </p:cNvCxnSpPr>
          <p:nvPr/>
        </p:nvCxnSpPr>
        <p:spPr>
          <a:xfrm>
            <a:off x="3782325" y="2527072"/>
            <a:ext cx="4746306" cy="901928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E9358A4-A21C-690B-DFBE-5509735237D0}"/>
              </a:ext>
            </a:extLst>
          </p:cNvPr>
          <p:cNvCxnSpPr>
            <a:cxnSpLocks/>
          </p:cNvCxnSpPr>
          <p:nvPr/>
        </p:nvCxnSpPr>
        <p:spPr>
          <a:xfrm>
            <a:off x="9627898" y="3871180"/>
            <a:ext cx="0" cy="1681895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DFFAC116-6F29-A75C-FF26-DC45B19162F4}"/>
              </a:ext>
            </a:extLst>
          </p:cNvPr>
          <p:cNvCxnSpPr>
            <a:cxnSpLocks/>
          </p:cNvCxnSpPr>
          <p:nvPr/>
        </p:nvCxnSpPr>
        <p:spPr>
          <a:xfrm flipH="1">
            <a:off x="2324100" y="5553075"/>
            <a:ext cx="7303798" cy="95250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46AC5F51-DF06-94C7-B449-51EA52AD82B5}"/>
              </a:ext>
            </a:extLst>
          </p:cNvPr>
          <p:cNvCxnSpPr>
            <a:cxnSpLocks/>
          </p:cNvCxnSpPr>
          <p:nvPr/>
        </p:nvCxnSpPr>
        <p:spPr>
          <a:xfrm flipV="1">
            <a:off x="2399375" y="5140664"/>
            <a:ext cx="0" cy="412411"/>
          </a:xfrm>
          <a:prstGeom prst="straightConnector1">
            <a:avLst/>
          </a:prstGeom>
          <a:ln w="28575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321421B-7432-AC0A-FCBC-8F1F02F0DBC5}"/>
              </a:ext>
            </a:extLst>
          </p:cNvPr>
          <p:cNvSpPr txBox="1"/>
          <p:nvPr/>
        </p:nvSpPr>
        <p:spPr>
          <a:xfrm>
            <a:off x="1264025" y="6079725"/>
            <a:ext cx="88705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SLIKA 1. Odnosi između glavnih varijabli relacijskog PS modela stresa i dobrobiti. </a:t>
            </a:r>
            <a:r>
              <a:rPr lang="hr-HR" sz="16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D`Zurilla</a:t>
            </a:r>
            <a:r>
              <a:rPr lang="hr-HR" sz="16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hr-HR" sz="16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Ne</a:t>
            </a: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u </a:t>
            </a: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2007</a:t>
            </a: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1436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115359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PST moduli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162049"/>
            <a:ext cx="8269288" cy="4486276"/>
          </a:xfrm>
        </p:spPr>
        <p:txBody>
          <a:bodyPr>
            <a:normAutofit fontScale="62500" lnSpcReduction="20000"/>
          </a:bodyPr>
          <a:lstStyle/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3200" i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Inicijalno strukturiranje</a:t>
            </a:r>
            <a:endParaRPr lang="en-GB" sz="32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Procjena</a:t>
            </a:r>
            <a:endParaRPr lang="en-GB" sz="32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Prepreke uspješnom rješavanju pro</a:t>
            </a:r>
            <a:r>
              <a:rPr lang="hr-H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blema</a:t>
            </a:r>
            <a:endParaRPr lang="en-GB" sz="32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Orijentacija na problem: </a:t>
            </a:r>
            <a:r>
              <a:rPr lang="hr-HR" sz="3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hr-HR" sz="3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oticanje </a:t>
            </a:r>
            <a:r>
              <a:rPr lang="hr-HR" sz="3200" kern="1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samoefikasnosti</a:t>
            </a:r>
            <a:endParaRPr lang="hr-HR" sz="32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Orijentacija na problem: </a:t>
            </a:r>
            <a:r>
              <a:rPr lang="hr-HR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hr-HR" sz="3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repoznavanje problema</a:t>
            </a:r>
          </a:p>
          <a:p>
            <a:pPr marL="342900" lvl="0" indent="-342900">
              <a:buFont typeface="+mj-lt"/>
              <a:buAutoNum type="arabicPeriod"/>
            </a:pPr>
            <a:r>
              <a:rPr lang="hr-HR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Orijentacija na problem: </a:t>
            </a:r>
            <a:r>
              <a:rPr lang="hr-HR" sz="3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hr-HR" sz="3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romatranje problema kao izazova</a:t>
            </a:r>
          </a:p>
          <a:p>
            <a:pPr marL="342900" lvl="0" indent="-342900">
              <a:buFont typeface="+mj-lt"/>
              <a:buAutoNum type="arabicPeriod"/>
            </a:pPr>
            <a:r>
              <a:rPr lang="hr-HR" sz="32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Orijentacija na problem</a:t>
            </a:r>
            <a:r>
              <a:rPr lang="hr-HR" sz="3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u</a:t>
            </a:r>
            <a:r>
              <a:rPr lang="hr-HR" sz="3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potreba i kontrola emocija</a:t>
            </a:r>
          </a:p>
          <a:p>
            <a:pPr marL="342900" lvl="0" indent="-342900">
              <a:buFont typeface="+mj-lt"/>
              <a:buAutoNum type="arabicPeriod"/>
            </a:pPr>
            <a:r>
              <a:rPr lang="hr-H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Orijentacija na problem</a:t>
            </a:r>
            <a:r>
              <a:rPr lang="hr-HR" sz="3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hr-HR" sz="32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STOP i THINK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hr-HR" sz="32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49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1972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115359"/>
            <a:ext cx="8534400" cy="1046691"/>
          </a:xfrm>
        </p:spPr>
        <p:txBody>
          <a:bodyPr>
            <a:normAutofit/>
          </a:bodyPr>
          <a:lstStyle/>
          <a:p>
            <a:r>
              <a:rPr lang="hr-HR" sz="2000" b="1" dirty="0">
                <a:latin typeface="Calibri" panose="020F0502020204030204" pitchFamily="34" charset="0"/>
              </a:rPr>
              <a:t>PST moduli</a:t>
            </a:r>
            <a:endParaRPr lang="de-DE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162050"/>
            <a:ext cx="8269288" cy="5800725"/>
          </a:xfrm>
        </p:spPr>
        <p:txBody>
          <a:bodyPr>
            <a:normAutofit/>
          </a:bodyPr>
          <a:lstStyle/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3200" i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hr-HR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hr-HR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Definicija i formulacija problema</a:t>
            </a:r>
          </a:p>
          <a:p>
            <a:pPr marL="0" lvl="0" indent="0">
              <a:buNone/>
            </a:pPr>
            <a:r>
              <a:rPr lang="hr-HR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10. Generiranje alternativa</a:t>
            </a:r>
          </a:p>
          <a:p>
            <a:pPr marL="0" lvl="0" indent="0">
              <a:buNone/>
            </a:pPr>
            <a:r>
              <a:rPr lang="hr-HR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11. Donošenje odluka</a:t>
            </a:r>
          </a:p>
          <a:p>
            <a:pPr marL="0" lvl="0" indent="0">
              <a:buNone/>
            </a:pPr>
            <a:r>
              <a:rPr lang="hr-HR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12. Implementacija i verifikacija rješenja</a:t>
            </a:r>
          </a:p>
          <a:p>
            <a:pPr marL="0" lvl="0" indent="0">
              <a:buNone/>
            </a:pPr>
            <a:r>
              <a:rPr lang="hr-HR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13. Vođeno uvježbavanje</a:t>
            </a:r>
          </a:p>
          <a:p>
            <a:pPr marL="0" lvl="0" indent="0">
              <a:buNone/>
            </a:pPr>
            <a:r>
              <a:rPr lang="hr-HR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14. B</a:t>
            </a:r>
            <a:r>
              <a:rPr lang="hr-HR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rzi PS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hr-HR" sz="32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49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4884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115359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Pomoćne strategije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843" y="1943100"/>
            <a:ext cx="8269288" cy="4343400"/>
          </a:xfrm>
        </p:spPr>
        <p:txBody>
          <a:bodyPr>
            <a:normAutofit/>
          </a:bodyPr>
          <a:lstStyle/>
          <a:p>
            <a:pPr marL="514356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Coaching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(poticanje alternativnih rješenja problema)</a:t>
            </a:r>
          </a:p>
          <a:p>
            <a:pPr marL="514356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Didaktičke instrukcije (učenje specifičnih PS principa)</a:t>
            </a:r>
          </a:p>
          <a:p>
            <a:pPr marL="514356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Modeliranje (demonstriranje načina za primjenu PS principa)</a:t>
            </a:r>
          </a:p>
          <a:p>
            <a:pPr marL="514356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Oblikovanje (progresivno uvježbavanje sve težih koraka)</a:t>
            </a:r>
          </a:p>
          <a:p>
            <a:pPr marL="514356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Feedback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(davanje povratnih korektivnih informacija)</a:t>
            </a:r>
          </a:p>
          <a:p>
            <a:pPr marL="514356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Pozitivno potkrepljenje (pohvale)</a:t>
            </a:r>
            <a:endParaRPr lang="en-GB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GB" sz="42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71456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49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4188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15384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Problem </a:t>
            </a:r>
            <a:r>
              <a:rPr lang="hr-HR" sz="2200" b="1" dirty="0" err="1">
                <a:latin typeface="Calibri" panose="020F0502020204030204" pitchFamily="34" charset="0"/>
              </a:rPr>
              <a:t>solving</a:t>
            </a:r>
            <a:r>
              <a:rPr lang="hr-HR" sz="2200" b="1" dirty="0">
                <a:latin typeface="Calibri" panose="020F0502020204030204" pitchFamily="34" charset="0"/>
              </a:rPr>
              <a:t> tehnike (PST)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143002"/>
            <a:ext cx="9355138" cy="368617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u="sng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CILJ</a:t>
            </a:r>
            <a:r>
              <a:rPr lang="hr-HR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: uvođenje PST-a ima za cilj reducirati psihopatologiju i poboljšati psihološko i bihevioralno funkcioniranje,  prevenirati povrat simptoma i razvoj novih kliničkih problema te maksimizirati kvalitetu života. Pomažu pojedincima da se efikasnije suočavaju sa životnim problemima. </a:t>
            </a:r>
            <a:endParaRPr lang="en-GB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PST uvode </a:t>
            </a:r>
            <a:r>
              <a:rPr lang="hr-HR" kern="1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D`Zurilla</a:t>
            </a:r>
            <a:r>
              <a:rPr lang="hr-HR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 </a:t>
            </a:r>
            <a:r>
              <a:rPr lang="hr-HR" kern="1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Goldfield</a:t>
            </a:r>
            <a:r>
              <a:rPr lang="hr-HR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ranih 1970-ih</a:t>
            </a:r>
            <a:endParaRPr lang="en-GB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2215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15384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primjena PS TEHNIKA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928591"/>
            <a:ext cx="9355138" cy="368617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Bračni problemi i drugi problemi u odnosima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Problemi na poslu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Problemi vezani uz brigu o djeci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Problemi u učenju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Gubitak ili strah od gubitka (osobe itd.)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Suočavanje sa bolesti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Sve druge situacije u kojima treba donijeti izbor koji je za nas važan</a:t>
            </a:r>
          </a:p>
          <a:p>
            <a:pPr marL="0" indent="0">
              <a:buNone/>
            </a:pPr>
            <a:endParaRPr lang="hr-H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r-H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Kod svih dobnih skupina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Kao samostalna metoda ili dio terapijskog procesa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</a:t>
            </a: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., grupna, bračna ili obiteljska terapija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840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15384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PREDUVJETI ZA PRIMJENU PS TEHNIKA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143002"/>
            <a:ext cx="9355138" cy="36861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Postojanje problema koji se može jasno definirati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Ciljevi klijenta trebaju biti realni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Odsustvo akutne psihijatrijske bolesti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71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15384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Koraci kod PS tehnika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275128"/>
            <a:ext cx="9355138" cy="4630372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Identificiranje i definiranje problema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Procjena sposobnosti i vještina pacijenta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neki pacijenti imaju deficit PS vještina i morati ćemo ih naučiti tim vještinama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neki već imaju dobre PS vještine i oni će možda vise trebati pomoć u testiranju disfunkcionalnih vjerovanja koje ometaju korištenje PS vještina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 radni list (</a:t>
            </a:r>
            <a:r>
              <a:rPr lang="hr-HR" sz="2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J.S.Beck</a:t>
            </a:r>
            <a:r>
              <a:rPr lang="hr-HR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2011.) pomaže u specificiranju problema i identificiranju/odgovoru na ometajuće </a:t>
            </a:r>
            <a:r>
              <a:rPr lang="hr-HR" sz="2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kognicije</a:t>
            </a:r>
            <a:r>
              <a:rPr lang="hr-HR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SPSI upitnik (</a:t>
            </a:r>
            <a:r>
              <a:rPr lang="en-GB" sz="2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D’Zurilla</a:t>
            </a:r>
            <a:r>
              <a:rPr lang="en-GB" sz="2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al., 2002</a:t>
            </a:r>
            <a:r>
              <a:rPr lang="hr-HR" sz="2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hr-HR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mjeri sposobnost za PS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Generiranje mogućih rješenja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Izbor rješenja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Implementacija rješenja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Evaluacija 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476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15384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Problem </a:t>
            </a:r>
            <a:r>
              <a:rPr lang="hr-HR" sz="2200" b="1" dirty="0" err="1">
                <a:latin typeface="Calibri" panose="020F0502020204030204" pitchFamily="34" charset="0"/>
              </a:rPr>
              <a:t>solving</a:t>
            </a:r>
            <a:r>
              <a:rPr lang="hr-HR" sz="2200" b="1" dirty="0">
                <a:latin typeface="Calibri" panose="020F0502020204030204" pitchFamily="34" charset="0"/>
              </a:rPr>
              <a:t> tehnike (PST) – teorijska podloga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114427"/>
            <a:ext cx="9355138" cy="3686173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SOCIJALNI MODEL PS</a:t>
            </a:r>
            <a:endParaRPr lang="en-GB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RELACIJSKI / PS MODEL STRESA I DOBROBITI</a:t>
            </a:r>
            <a:endParaRPr lang="en-GB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6174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15384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Socijalni model PS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466852"/>
            <a:ext cx="9355138" cy="3686173"/>
          </a:xfrm>
        </p:spPr>
        <p:txBody>
          <a:bodyPr>
            <a:normAutofit/>
          </a:bodyPr>
          <a:lstStyle/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Kognitivno -bihevioralni proces u kojem pojedinac/par ili grupa pokušava identificirati ili otkriti </a:t>
            </a: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efikasna rješenja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za specifične probleme u svakodnevnom životu 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Ti specifični problemi mogu biti okolinski (gubitak posla, gubitak imovine itd. ), osobni problemi (npr. zdravstveni problemi) ili interpersonalni problemi (bračni problemi).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Problemska situacija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može biti svaka situacija koja zahtjeva odgovor ili rješenje koje se u tom trenutku ne vidi.  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Rješenje 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je specifični odgovor ili obrazac odgovora kao posljedica PS procesa za specifičnu problemsku situaciju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2872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0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Socijalni model PS – glavne dimenzije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619075"/>
            <a:ext cx="9355138" cy="4353100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Hipoteza : PS sposobnost se sastoji od 2 nezavisna procesa :</a:t>
            </a:r>
            <a:endParaRPr lang="en-GB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hr-HR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Orijentacija na problem</a:t>
            </a:r>
            <a:endParaRPr lang="en-GB" b="1" u="sng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arenR"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Pozitivna : </a:t>
            </a:r>
            <a:endParaRPr lang="en-GB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6" indent="0">
              <a:buNone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 problem je izazov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6" indent="0">
              <a:buNone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II problem je rješiv – očekuju se pozitivni ishodi i vlada optimizam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6" indent="0">
              <a:buNone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III vjera u svoju sposobnost za rješavanjem problema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6" indent="0">
              <a:buNone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IV vjerovanje da za uspješno rješavanje problema treba vrijeme, upornost i ustrajnost 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6" indent="0">
              <a:buNone/>
            </a:pP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 uvjerenje da probleme treba rješavati,  a ne izbjegavati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b)     Negativna (disfunkcionalna) : </a:t>
            </a:r>
            <a:endParaRPr lang="en-GB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6" indent="0">
              <a:buNone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 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 problem se gleda kao na prijetnju 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6" indent="0">
              <a:buNone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II 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postoji sumnja u vlastite sposobnosti 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6" indent="0">
              <a:buNone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III 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emotivna uzrujanost</a:t>
            </a:r>
            <a:endParaRPr lang="en-GB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208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7348-44B4-AA84-084F-76F311D5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15384"/>
            <a:ext cx="8534400" cy="1046691"/>
          </a:xfrm>
        </p:spPr>
        <p:txBody>
          <a:bodyPr>
            <a:normAutofit/>
          </a:bodyPr>
          <a:lstStyle/>
          <a:p>
            <a:r>
              <a:rPr lang="hr-HR" sz="2200" b="1" dirty="0">
                <a:latin typeface="Calibri" panose="020F0502020204030204" pitchFamily="34" charset="0"/>
              </a:rPr>
              <a:t>Socijalni model PS – glavne dimenzije</a:t>
            </a:r>
            <a:endParaRPr lang="de-DE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B5F2-64E3-6A49-3D91-807109D0D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7" y="1019175"/>
            <a:ext cx="9355138" cy="481964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2. </a:t>
            </a:r>
            <a:r>
              <a:rPr lang="hr-HR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Vještina rješavanja problema</a:t>
            </a:r>
            <a:endParaRPr lang="hr-HR" b="1" u="sng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AutoNum type="alphaLcParenR"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RACIONALNI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– konstruktivni stil koji uključuje definiciju problema, generiranje mogućih rješenja, donošenje odluke i implementacija rješenja i vrednovanja </a:t>
            </a:r>
            <a:endParaRPr lang="hr-HR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AutoNum type="alphaLcParenR"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IMPULZIVNI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disfunkcionalni, impulzivna i ne do kraja razrađena primjena PS strategije – obično se ide sa prvim rješenjem </a:t>
            </a:r>
            <a:endParaRPr lang="hr-HR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AutoNum type="alphaLcParenR"/>
            </a:pPr>
            <a:r>
              <a:rPr lang="hr-HR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IZBJEGAVAJUĆI</a:t>
            </a:r>
            <a:r>
              <a:rPr lang="hr-HR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disfunkcionalni, pasivni pristup u kojemu se problemi izbjegavaju  i odgađa se njihovo rješavanje, te se često smatra da netko drugi naše probleme treba rješavati  </a:t>
            </a:r>
            <a:endParaRPr lang="en-GB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98402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837</Words>
  <Application>Microsoft Office PowerPoint</Application>
  <PresentationFormat>Widescreen</PresentationFormat>
  <Paragraphs>122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</vt:lpstr>
      <vt:lpstr>Wingdings 3</vt:lpstr>
      <vt:lpstr>Slice</vt:lpstr>
      <vt:lpstr>PROBLEM SOLVING TEHNIKE</vt:lpstr>
      <vt:lpstr>Problem solving tehnike (PST)</vt:lpstr>
      <vt:lpstr>primjena PS TEHNIKA</vt:lpstr>
      <vt:lpstr>PREDUVJETI ZA PRIMJENU PS TEHNIKA</vt:lpstr>
      <vt:lpstr>Koraci kod PS tehnika</vt:lpstr>
      <vt:lpstr>Problem solving tehnike (PST) – teorijska podloga</vt:lpstr>
      <vt:lpstr>Socijalni model PS</vt:lpstr>
      <vt:lpstr>Socijalni model PS – glavne dimenzije</vt:lpstr>
      <vt:lpstr>Socijalni model PS – glavne dimenzije</vt:lpstr>
      <vt:lpstr>RELACIJSKI / PS MODEL STRESA I DOBROBITI</vt:lpstr>
      <vt:lpstr>RELACIJSKI / PS MODEL STRESA I DOBROBITI</vt:lpstr>
      <vt:lpstr>RELACIJSKI / PS MODEL STRESA I DOBROBITI </vt:lpstr>
      <vt:lpstr>PST moduli</vt:lpstr>
      <vt:lpstr>PST moduli</vt:lpstr>
      <vt:lpstr>Pomoćne strategije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TEHNIKE</dc:title>
  <dc:creator>Koncar, Monika</dc:creator>
  <cp:lastModifiedBy>hubikotvr@outlook.com</cp:lastModifiedBy>
  <cp:revision>8</cp:revision>
  <dcterms:created xsi:type="dcterms:W3CDTF">2023-03-19T18:39:25Z</dcterms:created>
  <dcterms:modified xsi:type="dcterms:W3CDTF">2023-04-13T15:50:36Z</dcterms:modified>
</cp:coreProperties>
</file>