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9" r:id="rId1"/>
  </p:sldMasterIdLst>
  <p:notesMasterIdLst>
    <p:notesMasterId r:id="rId25"/>
  </p:notesMasterIdLst>
  <p:sldIdLst>
    <p:sldId id="256" r:id="rId2"/>
    <p:sldId id="321" r:id="rId3"/>
    <p:sldId id="257" r:id="rId4"/>
    <p:sldId id="333" r:id="rId5"/>
    <p:sldId id="332" r:id="rId6"/>
    <p:sldId id="264" r:id="rId7"/>
    <p:sldId id="268" r:id="rId8"/>
    <p:sldId id="317" r:id="rId9"/>
    <p:sldId id="318" r:id="rId10"/>
    <p:sldId id="319" r:id="rId11"/>
    <p:sldId id="320" r:id="rId12"/>
    <p:sldId id="323" r:id="rId13"/>
    <p:sldId id="324" r:id="rId14"/>
    <p:sldId id="325" r:id="rId15"/>
    <p:sldId id="326" r:id="rId16"/>
    <p:sldId id="327" r:id="rId17"/>
    <p:sldId id="328" r:id="rId18"/>
    <p:sldId id="329" r:id="rId19"/>
    <p:sldId id="271" r:id="rId20"/>
    <p:sldId id="334" r:id="rId21"/>
    <p:sldId id="330" r:id="rId22"/>
    <p:sldId id="331" r:id="rId23"/>
    <p:sldId id="291" r:id="rId24"/>
  </p:sldIdLst>
  <p:sldSz cx="9144000" cy="5143500" type="screen16x9"/>
  <p:notesSz cx="6858000" cy="9144000"/>
  <p:embeddedFontLst>
    <p:embeddedFont>
      <p:font typeface="Dosis ExtraBold" panose="020B0604020202020204" charset="-18"/>
      <p:bold r:id="rId26"/>
    </p:embeddedFont>
    <p:embeddedFont>
      <p:font typeface="Quicksand Medium" panose="020B0604020202020204" charset="-18"/>
      <p:regular r:id="rId27"/>
      <p:bold r:id="rId28"/>
    </p:embeddedFont>
    <p:embeddedFont>
      <p:font typeface="Quicksand" panose="020B0604020202020204" charset="-18"/>
      <p:regular r:id="rId29"/>
      <p:bold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4F4AB63-6213-4C5D-B6D0-6CF5ADF55F0F}">
  <a:tblStyle styleId="{44F4AB63-6213-4C5D-B6D0-6CF5ADF55F0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9" d="100"/>
          <a:sy n="139" d="100"/>
        </p:scale>
        <p:origin x="726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6219172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2" name="Google Shape;5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gbfbe3fbe3b_0_5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5" name="Google Shape;785;gbfbe3fbe3b_0_5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gbfbe3fbe3b_0_2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1" name="Google Shape;701;gbfbe3fbe3b_0_2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gbfbe3fbe3b_0_2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1" name="Google Shape;701;gbfbe3fbe3b_0_2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gbfbe3fbe3b_0_2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1" name="Google Shape;701;gbfbe3fbe3b_0_2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gbfbe3fbe3b_0_2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1" name="Google Shape;701;gbfbe3fbe3b_0_2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gbfbe3fbe3b_0_2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1" name="Google Shape;701;gbfbe3fbe3b_0_2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gbfbe3fbe3b_0_2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1" name="Google Shape;701;gbfbe3fbe3b_0_2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gbfbe3fbe3b_0_2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1" name="Google Shape;701;gbfbe3fbe3b_0_2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Google Shape;882;gbfbe3fbe3b_0_6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3" name="Google Shape;883;gbfbe3fbe3b_0_6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Google Shape;882;gbfbe3fbe3b_0_6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3" name="Google Shape;883;gbfbe3fbe3b_0_6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gc0751f0fab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5" name="Google Shape;565;gc0751f0fab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Google Shape;882;gbfbe3fbe3b_0_6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3" name="Google Shape;883;gbfbe3fbe3b_0_6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Google Shape;882;gbfbe3fbe3b_0_6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3" name="Google Shape;883;gbfbe3fbe3b_0_6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8" name="Google Shape;1898;gbfbe3fbe3b_0_1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9" name="Google Shape;1899;gbfbe3fbe3b_0_1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gbfbe3fbe3b_0_2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1" name="Google Shape;701;gbfbe3fbe3b_0_2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gc0751f0fab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6" name="Google Shape;576;gc0751f0fab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gbfbe3fbe3b_0_2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1" name="Google Shape;701;gbfbe3fbe3b_0_2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gbfbe3fbe3b_0_5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5" name="Google Shape;785;gbfbe3fbe3b_0_5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gbfbe3fbe3b_0_2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1" name="Google Shape;701;gbfbe3fbe3b_0_2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gbfbe3fbe3b_0_5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5" name="Google Shape;785;gbfbe3fbe3b_0_5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gbfbe3fbe3b_0_2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1" name="Google Shape;701;gbfbe3fbe3b_0_2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163950" y="-186300"/>
            <a:ext cx="9471900" cy="5458800"/>
            <a:chOff x="-163950" y="-186300"/>
            <a:chExt cx="9471900" cy="5458800"/>
          </a:xfrm>
        </p:grpSpPr>
        <p:cxnSp>
          <p:nvCxnSpPr>
            <p:cNvPr id="10" name="Google Shape;10;p2"/>
            <p:cNvCxnSpPr/>
            <p:nvPr/>
          </p:nvCxnSpPr>
          <p:spPr>
            <a:xfrm>
              <a:off x="61770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" name="Google Shape;11;p2"/>
            <p:cNvCxnSpPr/>
            <p:nvPr/>
          </p:nvCxnSpPr>
          <p:spPr>
            <a:xfrm>
              <a:off x="160627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" name="Google Shape;12;p2"/>
            <p:cNvCxnSpPr/>
            <p:nvPr/>
          </p:nvCxnSpPr>
          <p:spPr>
            <a:xfrm>
              <a:off x="259485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" name="Google Shape;13;p2"/>
            <p:cNvCxnSpPr/>
            <p:nvPr/>
          </p:nvCxnSpPr>
          <p:spPr>
            <a:xfrm>
              <a:off x="358342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Google Shape;14;p2"/>
            <p:cNvCxnSpPr/>
            <p:nvPr/>
          </p:nvCxnSpPr>
          <p:spPr>
            <a:xfrm>
              <a:off x="457200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" name="Google Shape;15;p2"/>
            <p:cNvCxnSpPr/>
            <p:nvPr/>
          </p:nvCxnSpPr>
          <p:spPr>
            <a:xfrm>
              <a:off x="556057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" name="Google Shape;16;p2"/>
            <p:cNvCxnSpPr/>
            <p:nvPr/>
          </p:nvCxnSpPr>
          <p:spPr>
            <a:xfrm>
              <a:off x="654915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753772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" name="Google Shape;18;p2"/>
            <p:cNvCxnSpPr/>
            <p:nvPr/>
          </p:nvCxnSpPr>
          <p:spPr>
            <a:xfrm>
              <a:off x="852630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" name="Google Shape;19;p2"/>
            <p:cNvCxnSpPr/>
            <p:nvPr/>
          </p:nvCxnSpPr>
          <p:spPr>
            <a:xfrm>
              <a:off x="-163950" y="90512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" name="Google Shape;20;p2"/>
            <p:cNvCxnSpPr/>
            <p:nvPr/>
          </p:nvCxnSpPr>
          <p:spPr>
            <a:xfrm>
              <a:off x="-163950" y="187937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" name="Google Shape;21;p2"/>
            <p:cNvCxnSpPr/>
            <p:nvPr/>
          </p:nvCxnSpPr>
          <p:spPr>
            <a:xfrm>
              <a:off x="-163950" y="285362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" name="Google Shape;22;p2"/>
            <p:cNvCxnSpPr/>
            <p:nvPr/>
          </p:nvCxnSpPr>
          <p:spPr>
            <a:xfrm>
              <a:off x="-163950" y="382787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" name="Google Shape;23;p2"/>
            <p:cNvCxnSpPr/>
            <p:nvPr/>
          </p:nvCxnSpPr>
          <p:spPr>
            <a:xfrm>
              <a:off x="-163950" y="480212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4" name="Google Shape;24;p2"/>
          <p:cNvSpPr txBox="1">
            <a:spLocks noGrp="1"/>
          </p:cNvSpPr>
          <p:nvPr>
            <p:ph type="ctrTitle"/>
          </p:nvPr>
        </p:nvSpPr>
        <p:spPr>
          <a:xfrm>
            <a:off x="1649100" y="1069938"/>
            <a:ext cx="5845800" cy="1965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>
                <a:latin typeface="Dosis ExtraBold"/>
                <a:ea typeface="Dosis ExtraBold"/>
                <a:cs typeface="Dosis ExtraBold"/>
                <a:sym typeface="Dosis Extra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5" name="Google Shape;25;p2"/>
          <p:cNvSpPr txBox="1">
            <a:spLocks noGrp="1"/>
          </p:cNvSpPr>
          <p:nvPr>
            <p:ph type="subTitle" idx="1"/>
          </p:nvPr>
        </p:nvSpPr>
        <p:spPr>
          <a:xfrm>
            <a:off x="1649100" y="3700725"/>
            <a:ext cx="5845800" cy="729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800"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4"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5" name="Google Shape;525;p29"/>
          <p:cNvGrpSpPr/>
          <p:nvPr/>
        </p:nvGrpSpPr>
        <p:grpSpPr>
          <a:xfrm>
            <a:off x="-163950" y="-186300"/>
            <a:ext cx="9471900" cy="5458800"/>
            <a:chOff x="-163950" y="-186300"/>
            <a:chExt cx="9471900" cy="5458800"/>
          </a:xfrm>
        </p:grpSpPr>
        <p:cxnSp>
          <p:nvCxnSpPr>
            <p:cNvPr id="526" name="Google Shape;526;p29"/>
            <p:cNvCxnSpPr/>
            <p:nvPr/>
          </p:nvCxnSpPr>
          <p:spPr>
            <a:xfrm>
              <a:off x="61770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7" name="Google Shape;527;p29"/>
            <p:cNvCxnSpPr/>
            <p:nvPr/>
          </p:nvCxnSpPr>
          <p:spPr>
            <a:xfrm>
              <a:off x="160627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8" name="Google Shape;528;p29"/>
            <p:cNvCxnSpPr/>
            <p:nvPr/>
          </p:nvCxnSpPr>
          <p:spPr>
            <a:xfrm>
              <a:off x="259485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9" name="Google Shape;529;p29"/>
            <p:cNvCxnSpPr/>
            <p:nvPr/>
          </p:nvCxnSpPr>
          <p:spPr>
            <a:xfrm>
              <a:off x="358342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0" name="Google Shape;530;p29"/>
            <p:cNvCxnSpPr/>
            <p:nvPr/>
          </p:nvCxnSpPr>
          <p:spPr>
            <a:xfrm>
              <a:off x="457200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1" name="Google Shape;531;p29"/>
            <p:cNvCxnSpPr/>
            <p:nvPr/>
          </p:nvCxnSpPr>
          <p:spPr>
            <a:xfrm>
              <a:off x="556057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2" name="Google Shape;532;p29"/>
            <p:cNvCxnSpPr/>
            <p:nvPr/>
          </p:nvCxnSpPr>
          <p:spPr>
            <a:xfrm>
              <a:off x="654915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3" name="Google Shape;533;p29"/>
            <p:cNvCxnSpPr/>
            <p:nvPr/>
          </p:nvCxnSpPr>
          <p:spPr>
            <a:xfrm>
              <a:off x="753772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4" name="Google Shape;534;p29"/>
            <p:cNvCxnSpPr/>
            <p:nvPr/>
          </p:nvCxnSpPr>
          <p:spPr>
            <a:xfrm>
              <a:off x="852630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5" name="Google Shape;535;p29"/>
            <p:cNvCxnSpPr/>
            <p:nvPr/>
          </p:nvCxnSpPr>
          <p:spPr>
            <a:xfrm>
              <a:off x="-163950" y="90512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6" name="Google Shape;536;p29"/>
            <p:cNvCxnSpPr/>
            <p:nvPr/>
          </p:nvCxnSpPr>
          <p:spPr>
            <a:xfrm>
              <a:off x="-163950" y="187937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7" name="Google Shape;537;p29"/>
            <p:cNvCxnSpPr/>
            <p:nvPr/>
          </p:nvCxnSpPr>
          <p:spPr>
            <a:xfrm>
              <a:off x="-163950" y="285362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8" name="Google Shape;538;p29"/>
            <p:cNvCxnSpPr/>
            <p:nvPr/>
          </p:nvCxnSpPr>
          <p:spPr>
            <a:xfrm>
              <a:off x="-163950" y="382787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9" name="Google Shape;539;p29"/>
            <p:cNvCxnSpPr/>
            <p:nvPr/>
          </p:nvCxnSpPr>
          <p:spPr>
            <a:xfrm>
              <a:off x="-163950" y="480212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oogle Shape;27;p3"/>
          <p:cNvGrpSpPr/>
          <p:nvPr/>
        </p:nvGrpSpPr>
        <p:grpSpPr>
          <a:xfrm>
            <a:off x="-163950" y="-186300"/>
            <a:ext cx="9471900" cy="5458800"/>
            <a:chOff x="-163950" y="-186300"/>
            <a:chExt cx="9471900" cy="5458800"/>
          </a:xfrm>
        </p:grpSpPr>
        <p:cxnSp>
          <p:nvCxnSpPr>
            <p:cNvPr id="28" name="Google Shape;28;p3"/>
            <p:cNvCxnSpPr/>
            <p:nvPr/>
          </p:nvCxnSpPr>
          <p:spPr>
            <a:xfrm>
              <a:off x="61770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" name="Google Shape;29;p3"/>
            <p:cNvCxnSpPr/>
            <p:nvPr/>
          </p:nvCxnSpPr>
          <p:spPr>
            <a:xfrm>
              <a:off x="160627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" name="Google Shape;30;p3"/>
            <p:cNvCxnSpPr/>
            <p:nvPr/>
          </p:nvCxnSpPr>
          <p:spPr>
            <a:xfrm>
              <a:off x="259485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" name="Google Shape;31;p3"/>
            <p:cNvCxnSpPr/>
            <p:nvPr/>
          </p:nvCxnSpPr>
          <p:spPr>
            <a:xfrm>
              <a:off x="358342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2" name="Google Shape;32;p3"/>
            <p:cNvCxnSpPr/>
            <p:nvPr/>
          </p:nvCxnSpPr>
          <p:spPr>
            <a:xfrm>
              <a:off x="457200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3" name="Google Shape;33;p3"/>
            <p:cNvCxnSpPr/>
            <p:nvPr/>
          </p:nvCxnSpPr>
          <p:spPr>
            <a:xfrm>
              <a:off x="556057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4" name="Google Shape;34;p3"/>
            <p:cNvCxnSpPr/>
            <p:nvPr/>
          </p:nvCxnSpPr>
          <p:spPr>
            <a:xfrm>
              <a:off x="654915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5" name="Google Shape;35;p3"/>
            <p:cNvCxnSpPr/>
            <p:nvPr/>
          </p:nvCxnSpPr>
          <p:spPr>
            <a:xfrm>
              <a:off x="753772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6" name="Google Shape;36;p3"/>
            <p:cNvCxnSpPr/>
            <p:nvPr/>
          </p:nvCxnSpPr>
          <p:spPr>
            <a:xfrm>
              <a:off x="852630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7" name="Google Shape;37;p3"/>
            <p:cNvCxnSpPr/>
            <p:nvPr/>
          </p:nvCxnSpPr>
          <p:spPr>
            <a:xfrm>
              <a:off x="-163950" y="90512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8" name="Google Shape;38;p3"/>
            <p:cNvCxnSpPr/>
            <p:nvPr/>
          </p:nvCxnSpPr>
          <p:spPr>
            <a:xfrm>
              <a:off x="-163950" y="187937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9" name="Google Shape;39;p3"/>
            <p:cNvCxnSpPr/>
            <p:nvPr/>
          </p:nvCxnSpPr>
          <p:spPr>
            <a:xfrm>
              <a:off x="-163950" y="285362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0" name="Google Shape;40;p3"/>
            <p:cNvCxnSpPr/>
            <p:nvPr/>
          </p:nvCxnSpPr>
          <p:spPr>
            <a:xfrm>
              <a:off x="-163950" y="382787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1" name="Google Shape;41;p3"/>
            <p:cNvCxnSpPr/>
            <p:nvPr/>
          </p:nvCxnSpPr>
          <p:spPr>
            <a:xfrm>
              <a:off x="-163950" y="480212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42" name="Google Shape;42;p3"/>
          <p:cNvSpPr txBox="1">
            <a:spLocks noGrp="1"/>
          </p:cNvSpPr>
          <p:nvPr>
            <p:ph type="title"/>
          </p:nvPr>
        </p:nvSpPr>
        <p:spPr>
          <a:xfrm>
            <a:off x="2393100" y="2820616"/>
            <a:ext cx="4357800" cy="664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3" name="Google Shape;43;p3"/>
          <p:cNvSpPr txBox="1">
            <a:spLocks noGrp="1"/>
          </p:cNvSpPr>
          <p:nvPr>
            <p:ph type="subTitle" idx="1"/>
          </p:nvPr>
        </p:nvSpPr>
        <p:spPr>
          <a:xfrm>
            <a:off x="2393100" y="3678950"/>
            <a:ext cx="4357800" cy="511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4" name="Google Shape;44;p3"/>
          <p:cNvSpPr txBox="1">
            <a:spLocks noGrp="1"/>
          </p:cNvSpPr>
          <p:nvPr>
            <p:ph type="title" idx="2" hasCustomPrompt="1"/>
          </p:nvPr>
        </p:nvSpPr>
        <p:spPr>
          <a:xfrm>
            <a:off x="3972300" y="1045325"/>
            <a:ext cx="1199400" cy="989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48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oogle Shape;46;p4"/>
          <p:cNvGrpSpPr/>
          <p:nvPr/>
        </p:nvGrpSpPr>
        <p:grpSpPr>
          <a:xfrm>
            <a:off x="-163950" y="-186300"/>
            <a:ext cx="9471900" cy="5458800"/>
            <a:chOff x="-163950" y="-186300"/>
            <a:chExt cx="9471900" cy="5458800"/>
          </a:xfrm>
        </p:grpSpPr>
        <p:cxnSp>
          <p:nvCxnSpPr>
            <p:cNvPr id="47" name="Google Shape;47;p4"/>
            <p:cNvCxnSpPr/>
            <p:nvPr/>
          </p:nvCxnSpPr>
          <p:spPr>
            <a:xfrm>
              <a:off x="61770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8" name="Google Shape;48;p4"/>
            <p:cNvCxnSpPr/>
            <p:nvPr/>
          </p:nvCxnSpPr>
          <p:spPr>
            <a:xfrm>
              <a:off x="160627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" name="Google Shape;49;p4"/>
            <p:cNvCxnSpPr/>
            <p:nvPr/>
          </p:nvCxnSpPr>
          <p:spPr>
            <a:xfrm>
              <a:off x="259485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0" name="Google Shape;50;p4"/>
            <p:cNvCxnSpPr/>
            <p:nvPr/>
          </p:nvCxnSpPr>
          <p:spPr>
            <a:xfrm>
              <a:off x="358342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1" name="Google Shape;51;p4"/>
            <p:cNvCxnSpPr/>
            <p:nvPr/>
          </p:nvCxnSpPr>
          <p:spPr>
            <a:xfrm>
              <a:off x="457200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" name="Google Shape;52;p4"/>
            <p:cNvCxnSpPr/>
            <p:nvPr/>
          </p:nvCxnSpPr>
          <p:spPr>
            <a:xfrm>
              <a:off x="556057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" name="Google Shape;53;p4"/>
            <p:cNvCxnSpPr/>
            <p:nvPr/>
          </p:nvCxnSpPr>
          <p:spPr>
            <a:xfrm>
              <a:off x="654915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" name="Google Shape;54;p4"/>
            <p:cNvCxnSpPr/>
            <p:nvPr/>
          </p:nvCxnSpPr>
          <p:spPr>
            <a:xfrm>
              <a:off x="753772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" name="Google Shape;55;p4"/>
            <p:cNvCxnSpPr/>
            <p:nvPr/>
          </p:nvCxnSpPr>
          <p:spPr>
            <a:xfrm>
              <a:off x="852630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6" name="Google Shape;56;p4"/>
            <p:cNvCxnSpPr/>
            <p:nvPr/>
          </p:nvCxnSpPr>
          <p:spPr>
            <a:xfrm>
              <a:off x="-163950" y="90512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7" name="Google Shape;57;p4"/>
            <p:cNvCxnSpPr/>
            <p:nvPr/>
          </p:nvCxnSpPr>
          <p:spPr>
            <a:xfrm>
              <a:off x="-163950" y="187937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8" name="Google Shape;58;p4"/>
            <p:cNvCxnSpPr/>
            <p:nvPr/>
          </p:nvCxnSpPr>
          <p:spPr>
            <a:xfrm>
              <a:off x="-163950" y="285362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9" name="Google Shape;59;p4"/>
            <p:cNvCxnSpPr/>
            <p:nvPr/>
          </p:nvCxnSpPr>
          <p:spPr>
            <a:xfrm>
              <a:off x="-163950" y="382787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0" name="Google Shape;60;p4"/>
            <p:cNvCxnSpPr/>
            <p:nvPr/>
          </p:nvCxnSpPr>
          <p:spPr>
            <a:xfrm>
              <a:off x="-163950" y="480212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61" name="Google Shape;61;p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4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50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Anaheim"/>
              <a:buAutoNum type="arabicPeriod"/>
              <a:defRPr sz="1250">
                <a:latin typeface="Quicksand"/>
                <a:ea typeface="Quicksand"/>
                <a:cs typeface="Quicksand"/>
                <a:sym typeface="Quicksand"/>
              </a:defRPr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6"/>
          <p:cNvGrpSpPr/>
          <p:nvPr/>
        </p:nvGrpSpPr>
        <p:grpSpPr>
          <a:xfrm>
            <a:off x="-163950" y="-186300"/>
            <a:ext cx="9471900" cy="5458800"/>
            <a:chOff x="-163950" y="-186300"/>
            <a:chExt cx="9471900" cy="5458800"/>
          </a:xfrm>
        </p:grpSpPr>
        <p:cxnSp>
          <p:nvCxnSpPr>
            <p:cNvPr id="86" name="Google Shape;86;p6"/>
            <p:cNvCxnSpPr/>
            <p:nvPr/>
          </p:nvCxnSpPr>
          <p:spPr>
            <a:xfrm>
              <a:off x="61770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7" name="Google Shape;87;p6"/>
            <p:cNvCxnSpPr/>
            <p:nvPr/>
          </p:nvCxnSpPr>
          <p:spPr>
            <a:xfrm>
              <a:off x="160627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8" name="Google Shape;88;p6"/>
            <p:cNvCxnSpPr/>
            <p:nvPr/>
          </p:nvCxnSpPr>
          <p:spPr>
            <a:xfrm>
              <a:off x="259485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9" name="Google Shape;89;p6"/>
            <p:cNvCxnSpPr/>
            <p:nvPr/>
          </p:nvCxnSpPr>
          <p:spPr>
            <a:xfrm>
              <a:off x="358342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0" name="Google Shape;90;p6"/>
            <p:cNvCxnSpPr/>
            <p:nvPr/>
          </p:nvCxnSpPr>
          <p:spPr>
            <a:xfrm>
              <a:off x="457200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" name="Google Shape;91;p6"/>
            <p:cNvCxnSpPr/>
            <p:nvPr/>
          </p:nvCxnSpPr>
          <p:spPr>
            <a:xfrm>
              <a:off x="556057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2" name="Google Shape;92;p6"/>
            <p:cNvCxnSpPr/>
            <p:nvPr/>
          </p:nvCxnSpPr>
          <p:spPr>
            <a:xfrm>
              <a:off x="654915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3" name="Google Shape;93;p6"/>
            <p:cNvCxnSpPr/>
            <p:nvPr/>
          </p:nvCxnSpPr>
          <p:spPr>
            <a:xfrm>
              <a:off x="753772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4" name="Google Shape;94;p6"/>
            <p:cNvCxnSpPr/>
            <p:nvPr/>
          </p:nvCxnSpPr>
          <p:spPr>
            <a:xfrm>
              <a:off x="852630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5" name="Google Shape;95;p6"/>
            <p:cNvCxnSpPr/>
            <p:nvPr/>
          </p:nvCxnSpPr>
          <p:spPr>
            <a:xfrm>
              <a:off x="-163950" y="90512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6" name="Google Shape;96;p6"/>
            <p:cNvCxnSpPr/>
            <p:nvPr/>
          </p:nvCxnSpPr>
          <p:spPr>
            <a:xfrm>
              <a:off x="-163950" y="187937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7" name="Google Shape;97;p6"/>
            <p:cNvCxnSpPr/>
            <p:nvPr/>
          </p:nvCxnSpPr>
          <p:spPr>
            <a:xfrm>
              <a:off x="-163950" y="285362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8" name="Google Shape;98;p6"/>
            <p:cNvCxnSpPr/>
            <p:nvPr/>
          </p:nvCxnSpPr>
          <p:spPr>
            <a:xfrm>
              <a:off x="-163950" y="382787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9" name="Google Shape;99;p6"/>
            <p:cNvCxnSpPr/>
            <p:nvPr/>
          </p:nvCxnSpPr>
          <p:spPr>
            <a:xfrm>
              <a:off x="-163950" y="480212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00" name="Google Shape;100;p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" name="Google Shape;137;p9"/>
          <p:cNvGrpSpPr/>
          <p:nvPr/>
        </p:nvGrpSpPr>
        <p:grpSpPr>
          <a:xfrm>
            <a:off x="-163950" y="-186300"/>
            <a:ext cx="9471900" cy="5458800"/>
            <a:chOff x="-163950" y="-186300"/>
            <a:chExt cx="9471900" cy="5458800"/>
          </a:xfrm>
        </p:grpSpPr>
        <p:cxnSp>
          <p:nvCxnSpPr>
            <p:cNvPr id="138" name="Google Shape;138;p9"/>
            <p:cNvCxnSpPr/>
            <p:nvPr/>
          </p:nvCxnSpPr>
          <p:spPr>
            <a:xfrm>
              <a:off x="61770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9" name="Google Shape;139;p9"/>
            <p:cNvCxnSpPr/>
            <p:nvPr/>
          </p:nvCxnSpPr>
          <p:spPr>
            <a:xfrm>
              <a:off x="160627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0" name="Google Shape;140;p9"/>
            <p:cNvCxnSpPr/>
            <p:nvPr/>
          </p:nvCxnSpPr>
          <p:spPr>
            <a:xfrm>
              <a:off x="259485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1" name="Google Shape;141;p9"/>
            <p:cNvCxnSpPr/>
            <p:nvPr/>
          </p:nvCxnSpPr>
          <p:spPr>
            <a:xfrm>
              <a:off x="358342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2" name="Google Shape;142;p9"/>
            <p:cNvCxnSpPr/>
            <p:nvPr/>
          </p:nvCxnSpPr>
          <p:spPr>
            <a:xfrm>
              <a:off x="457200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3" name="Google Shape;143;p9"/>
            <p:cNvCxnSpPr/>
            <p:nvPr/>
          </p:nvCxnSpPr>
          <p:spPr>
            <a:xfrm>
              <a:off x="556057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4" name="Google Shape;144;p9"/>
            <p:cNvCxnSpPr/>
            <p:nvPr/>
          </p:nvCxnSpPr>
          <p:spPr>
            <a:xfrm>
              <a:off x="654915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" name="Google Shape;145;p9"/>
            <p:cNvCxnSpPr/>
            <p:nvPr/>
          </p:nvCxnSpPr>
          <p:spPr>
            <a:xfrm>
              <a:off x="753772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" name="Google Shape;146;p9"/>
            <p:cNvCxnSpPr/>
            <p:nvPr/>
          </p:nvCxnSpPr>
          <p:spPr>
            <a:xfrm>
              <a:off x="852630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7" name="Google Shape;147;p9"/>
            <p:cNvCxnSpPr/>
            <p:nvPr/>
          </p:nvCxnSpPr>
          <p:spPr>
            <a:xfrm>
              <a:off x="-163950" y="90512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8" name="Google Shape;148;p9"/>
            <p:cNvCxnSpPr/>
            <p:nvPr/>
          </p:nvCxnSpPr>
          <p:spPr>
            <a:xfrm>
              <a:off x="-163950" y="187937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9" name="Google Shape;149;p9"/>
            <p:cNvCxnSpPr/>
            <p:nvPr/>
          </p:nvCxnSpPr>
          <p:spPr>
            <a:xfrm>
              <a:off x="-163950" y="285362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0" name="Google Shape;150;p9"/>
            <p:cNvCxnSpPr/>
            <p:nvPr/>
          </p:nvCxnSpPr>
          <p:spPr>
            <a:xfrm>
              <a:off x="-163950" y="382787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1" name="Google Shape;151;p9"/>
            <p:cNvCxnSpPr/>
            <p:nvPr/>
          </p:nvCxnSpPr>
          <p:spPr>
            <a:xfrm>
              <a:off x="-163950" y="480212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52" name="Google Shape;152;p9"/>
          <p:cNvSpPr txBox="1">
            <a:spLocks noGrp="1"/>
          </p:cNvSpPr>
          <p:nvPr>
            <p:ph type="title"/>
          </p:nvPr>
        </p:nvSpPr>
        <p:spPr>
          <a:xfrm>
            <a:off x="2771550" y="1465088"/>
            <a:ext cx="3600900" cy="1297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7400">
                <a:solidFill>
                  <a:schemeClr val="accent6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  <p:sp>
        <p:nvSpPr>
          <p:cNvPr id="153" name="Google Shape;153;p9"/>
          <p:cNvSpPr txBox="1">
            <a:spLocks noGrp="1"/>
          </p:cNvSpPr>
          <p:nvPr>
            <p:ph type="subTitle" idx="1"/>
          </p:nvPr>
        </p:nvSpPr>
        <p:spPr>
          <a:xfrm>
            <a:off x="2771550" y="2762813"/>
            <a:ext cx="3600900" cy="915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1"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4" name="Google Shape;224;p15"/>
          <p:cNvGrpSpPr/>
          <p:nvPr/>
        </p:nvGrpSpPr>
        <p:grpSpPr>
          <a:xfrm>
            <a:off x="-163950" y="-186300"/>
            <a:ext cx="9471900" cy="5458800"/>
            <a:chOff x="-163950" y="-186300"/>
            <a:chExt cx="9471900" cy="5458800"/>
          </a:xfrm>
        </p:grpSpPr>
        <p:cxnSp>
          <p:nvCxnSpPr>
            <p:cNvPr id="225" name="Google Shape;225;p15"/>
            <p:cNvCxnSpPr/>
            <p:nvPr/>
          </p:nvCxnSpPr>
          <p:spPr>
            <a:xfrm>
              <a:off x="61770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6" name="Google Shape;226;p15"/>
            <p:cNvCxnSpPr/>
            <p:nvPr/>
          </p:nvCxnSpPr>
          <p:spPr>
            <a:xfrm>
              <a:off x="160627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7" name="Google Shape;227;p15"/>
            <p:cNvCxnSpPr/>
            <p:nvPr/>
          </p:nvCxnSpPr>
          <p:spPr>
            <a:xfrm>
              <a:off x="259485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8" name="Google Shape;228;p15"/>
            <p:cNvCxnSpPr/>
            <p:nvPr/>
          </p:nvCxnSpPr>
          <p:spPr>
            <a:xfrm>
              <a:off x="358342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9" name="Google Shape;229;p15"/>
            <p:cNvCxnSpPr/>
            <p:nvPr/>
          </p:nvCxnSpPr>
          <p:spPr>
            <a:xfrm>
              <a:off x="457200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0" name="Google Shape;230;p15"/>
            <p:cNvCxnSpPr/>
            <p:nvPr/>
          </p:nvCxnSpPr>
          <p:spPr>
            <a:xfrm>
              <a:off x="556057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1" name="Google Shape;231;p15"/>
            <p:cNvCxnSpPr/>
            <p:nvPr/>
          </p:nvCxnSpPr>
          <p:spPr>
            <a:xfrm>
              <a:off x="654915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2" name="Google Shape;232;p15"/>
            <p:cNvCxnSpPr/>
            <p:nvPr/>
          </p:nvCxnSpPr>
          <p:spPr>
            <a:xfrm>
              <a:off x="753772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3" name="Google Shape;233;p15"/>
            <p:cNvCxnSpPr/>
            <p:nvPr/>
          </p:nvCxnSpPr>
          <p:spPr>
            <a:xfrm>
              <a:off x="852630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4" name="Google Shape;234;p15"/>
            <p:cNvCxnSpPr/>
            <p:nvPr/>
          </p:nvCxnSpPr>
          <p:spPr>
            <a:xfrm>
              <a:off x="-163950" y="90512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5" name="Google Shape;235;p15"/>
            <p:cNvCxnSpPr/>
            <p:nvPr/>
          </p:nvCxnSpPr>
          <p:spPr>
            <a:xfrm>
              <a:off x="-163950" y="187937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6" name="Google Shape;236;p15"/>
            <p:cNvCxnSpPr/>
            <p:nvPr/>
          </p:nvCxnSpPr>
          <p:spPr>
            <a:xfrm>
              <a:off x="-163950" y="285362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7" name="Google Shape;237;p15"/>
            <p:cNvCxnSpPr/>
            <p:nvPr/>
          </p:nvCxnSpPr>
          <p:spPr>
            <a:xfrm>
              <a:off x="-163950" y="382787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8" name="Google Shape;238;p15"/>
            <p:cNvCxnSpPr/>
            <p:nvPr/>
          </p:nvCxnSpPr>
          <p:spPr>
            <a:xfrm>
              <a:off x="-163950" y="480212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39" name="Google Shape;239;p1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0" name="Google Shape;240;p15"/>
          <p:cNvSpPr txBox="1">
            <a:spLocks noGrp="1"/>
          </p:cNvSpPr>
          <p:nvPr>
            <p:ph type="subTitle" idx="1"/>
          </p:nvPr>
        </p:nvSpPr>
        <p:spPr>
          <a:xfrm>
            <a:off x="1019598" y="1918675"/>
            <a:ext cx="1782900" cy="513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aleway"/>
              <a:buNone/>
              <a:defRPr sz="2200">
                <a:latin typeface="Dosis ExtraBold"/>
                <a:ea typeface="Dosis ExtraBold"/>
                <a:cs typeface="Dosis ExtraBold"/>
                <a:sym typeface="Dosis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aleway"/>
              <a:buNone/>
              <a:defRPr sz="2000" b="1"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aleway"/>
              <a:buNone/>
              <a:defRPr sz="2000" b="1"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aleway"/>
              <a:buNone/>
              <a:defRPr sz="2000" b="1"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aleway"/>
              <a:buNone/>
              <a:defRPr sz="2000" b="1"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aleway"/>
              <a:buNone/>
              <a:defRPr sz="2000" b="1"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aleway"/>
              <a:buNone/>
              <a:defRPr sz="2000" b="1"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aleway"/>
              <a:buNone/>
              <a:defRPr sz="2000" b="1"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aleway"/>
              <a:buNone/>
              <a:defRPr sz="2000" b="1"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241" name="Google Shape;241;p15"/>
          <p:cNvSpPr txBox="1">
            <a:spLocks noGrp="1"/>
          </p:cNvSpPr>
          <p:nvPr>
            <p:ph type="subTitle" idx="2"/>
          </p:nvPr>
        </p:nvSpPr>
        <p:spPr>
          <a:xfrm>
            <a:off x="1019598" y="2771624"/>
            <a:ext cx="1782900" cy="1256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15"/>
          <p:cNvSpPr txBox="1">
            <a:spLocks noGrp="1"/>
          </p:cNvSpPr>
          <p:nvPr>
            <p:ph type="subTitle" idx="3"/>
          </p:nvPr>
        </p:nvSpPr>
        <p:spPr>
          <a:xfrm>
            <a:off x="3680548" y="1918675"/>
            <a:ext cx="1782900" cy="513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aleway"/>
              <a:buNone/>
              <a:defRPr sz="2200">
                <a:latin typeface="Dosis ExtraBold"/>
                <a:ea typeface="Dosis ExtraBold"/>
                <a:cs typeface="Dosis ExtraBold"/>
                <a:sym typeface="Dosis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aleway"/>
              <a:buNone/>
              <a:defRPr sz="2000" b="1"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aleway"/>
              <a:buNone/>
              <a:defRPr sz="2000" b="1"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aleway"/>
              <a:buNone/>
              <a:defRPr sz="2000" b="1"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aleway"/>
              <a:buNone/>
              <a:defRPr sz="2000" b="1"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aleway"/>
              <a:buNone/>
              <a:defRPr sz="2000" b="1"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aleway"/>
              <a:buNone/>
              <a:defRPr sz="2000" b="1"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aleway"/>
              <a:buNone/>
              <a:defRPr sz="2000" b="1"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aleway"/>
              <a:buNone/>
              <a:defRPr sz="2000" b="1"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243" name="Google Shape;243;p15"/>
          <p:cNvSpPr txBox="1">
            <a:spLocks noGrp="1"/>
          </p:cNvSpPr>
          <p:nvPr>
            <p:ph type="subTitle" idx="4"/>
          </p:nvPr>
        </p:nvSpPr>
        <p:spPr>
          <a:xfrm>
            <a:off x="3680548" y="2771624"/>
            <a:ext cx="1782900" cy="1256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44" name="Google Shape;244;p15"/>
          <p:cNvSpPr txBox="1">
            <a:spLocks noGrp="1"/>
          </p:cNvSpPr>
          <p:nvPr>
            <p:ph type="subTitle" idx="5"/>
          </p:nvPr>
        </p:nvSpPr>
        <p:spPr>
          <a:xfrm>
            <a:off x="6341498" y="1918675"/>
            <a:ext cx="1782900" cy="513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aleway"/>
              <a:buNone/>
              <a:defRPr sz="2200">
                <a:latin typeface="Dosis ExtraBold"/>
                <a:ea typeface="Dosis ExtraBold"/>
                <a:cs typeface="Dosis ExtraBold"/>
                <a:sym typeface="Dosis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aleway"/>
              <a:buNone/>
              <a:defRPr sz="2000" b="1"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aleway"/>
              <a:buNone/>
              <a:defRPr sz="2000" b="1"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aleway"/>
              <a:buNone/>
              <a:defRPr sz="2000" b="1"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aleway"/>
              <a:buNone/>
              <a:defRPr sz="2000" b="1"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aleway"/>
              <a:buNone/>
              <a:defRPr sz="2000" b="1"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aleway"/>
              <a:buNone/>
              <a:defRPr sz="2000" b="1"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aleway"/>
              <a:buNone/>
              <a:defRPr sz="2000" b="1"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Raleway"/>
              <a:buNone/>
              <a:defRPr sz="2000" b="1"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245" name="Google Shape;245;p15"/>
          <p:cNvSpPr txBox="1">
            <a:spLocks noGrp="1"/>
          </p:cNvSpPr>
          <p:nvPr>
            <p:ph type="subTitle" idx="6"/>
          </p:nvPr>
        </p:nvSpPr>
        <p:spPr>
          <a:xfrm>
            <a:off x="6341498" y="2771624"/>
            <a:ext cx="1782900" cy="1256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5"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4" name="Google Shape;284;p18"/>
          <p:cNvGrpSpPr/>
          <p:nvPr/>
        </p:nvGrpSpPr>
        <p:grpSpPr>
          <a:xfrm>
            <a:off x="-163950" y="-186300"/>
            <a:ext cx="9471900" cy="5458800"/>
            <a:chOff x="-163950" y="-186300"/>
            <a:chExt cx="9471900" cy="5458800"/>
          </a:xfrm>
        </p:grpSpPr>
        <p:cxnSp>
          <p:nvCxnSpPr>
            <p:cNvPr id="285" name="Google Shape;285;p18"/>
            <p:cNvCxnSpPr/>
            <p:nvPr/>
          </p:nvCxnSpPr>
          <p:spPr>
            <a:xfrm>
              <a:off x="61770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6" name="Google Shape;286;p18"/>
            <p:cNvCxnSpPr/>
            <p:nvPr/>
          </p:nvCxnSpPr>
          <p:spPr>
            <a:xfrm>
              <a:off x="160627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7" name="Google Shape;287;p18"/>
            <p:cNvCxnSpPr/>
            <p:nvPr/>
          </p:nvCxnSpPr>
          <p:spPr>
            <a:xfrm>
              <a:off x="259485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8" name="Google Shape;288;p18"/>
            <p:cNvCxnSpPr/>
            <p:nvPr/>
          </p:nvCxnSpPr>
          <p:spPr>
            <a:xfrm>
              <a:off x="358342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9" name="Google Shape;289;p18"/>
            <p:cNvCxnSpPr/>
            <p:nvPr/>
          </p:nvCxnSpPr>
          <p:spPr>
            <a:xfrm>
              <a:off x="457200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0" name="Google Shape;290;p18"/>
            <p:cNvCxnSpPr/>
            <p:nvPr/>
          </p:nvCxnSpPr>
          <p:spPr>
            <a:xfrm>
              <a:off x="556057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1" name="Google Shape;291;p18"/>
            <p:cNvCxnSpPr/>
            <p:nvPr/>
          </p:nvCxnSpPr>
          <p:spPr>
            <a:xfrm>
              <a:off x="654915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2" name="Google Shape;292;p18"/>
            <p:cNvCxnSpPr/>
            <p:nvPr/>
          </p:nvCxnSpPr>
          <p:spPr>
            <a:xfrm>
              <a:off x="753772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3" name="Google Shape;293;p18"/>
            <p:cNvCxnSpPr/>
            <p:nvPr/>
          </p:nvCxnSpPr>
          <p:spPr>
            <a:xfrm>
              <a:off x="852630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4" name="Google Shape;294;p18"/>
            <p:cNvCxnSpPr/>
            <p:nvPr/>
          </p:nvCxnSpPr>
          <p:spPr>
            <a:xfrm>
              <a:off x="-163950" y="90512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5" name="Google Shape;295;p18"/>
            <p:cNvCxnSpPr/>
            <p:nvPr/>
          </p:nvCxnSpPr>
          <p:spPr>
            <a:xfrm>
              <a:off x="-163950" y="187937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6" name="Google Shape;296;p18"/>
            <p:cNvCxnSpPr/>
            <p:nvPr/>
          </p:nvCxnSpPr>
          <p:spPr>
            <a:xfrm>
              <a:off x="-163950" y="285362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7" name="Google Shape;297;p18"/>
            <p:cNvCxnSpPr/>
            <p:nvPr/>
          </p:nvCxnSpPr>
          <p:spPr>
            <a:xfrm>
              <a:off x="-163950" y="382787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8" name="Google Shape;298;p18"/>
            <p:cNvCxnSpPr/>
            <p:nvPr/>
          </p:nvCxnSpPr>
          <p:spPr>
            <a:xfrm>
              <a:off x="-163950" y="480212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99" name="Google Shape;299;p18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0" name="Google Shape;300;p18"/>
          <p:cNvSpPr txBox="1">
            <a:spLocks noGrp="1"/>
          </p:cNvSpPr>
          <p:nvPr>
            <p:ph type="subTitle" idx="1"/>
          </p:nvPr>
        </p:nvSpPr>
        <p:spPr>
          <a:xfrm>
            <a:off x="856950" y="1624550"/>
            <a:ext cx="2114700" cy="390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200">
                <a:latin typeface="Dosis ExtraBold"/>
                <a:ea typeface="Dosis ExtraBold"/>
                <a:cs typeface="Dosis ExtraBold"/>
                <a:sym typeface="Dosis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9pPr>
          </a:lstStyle>
          <a:p>
            <a:endParaRPr/>
          </a:p>
        </p:txBody>
      </p:sp>
      <p:sp>
        <p:nvSpPr>
          <p:cNvPr id="301" name="Google Shape;301;p18"/>
          <p:cNvSpPr txBox="1">
            <a:spLocks noGrp="1"/>
          </p:cNvSpPr>
          <p:nvPr>
            <p:ph type="subTitle" idx="2"/>
          </p:nvPr>
        </p:nvSpPr>
        <p:spPr>
          <a:xfrm>
            <a:off x="856950" y="2015273"/>
            <a:ext cx="2114700" cy="600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8"/>
          <p:cNvSpPr txBox="1">
            <a:spLocks noGrp="1"/>
          </p:cNvSpPr>
          <p:nvPr>
            <p:ph type="subTitle" idx="3"/>
          </p:nvPr>
        </p:nvSpPr>
        <p:spPr>
          <a:xfrm>
            <a:off x="856950" y="3255742"/>
            <a:ext cx="2114700" cy="390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200">
                <a:latin typeface="Dosis ExtraBold"/>
                <a:ea typeface="Dosis ExtraBold"/>
                <a:cs typeface="Dosis ExtraBold"/>
                <a:sym typeface="Dosis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9pPr>
          </a:lstStyle>
          <a:p>
            <a:endParaRPr/>
          </a:p>
        </p:txBody>
      </p:sp>
      <p:sp>
        <p:nvSpPr>
          <p:cNvPr id="303" name="Google Shape;303;p18"/>
          <p:cNvSpPr txBox="1">
            <a:spLocks noGrp="1"/>
          </p:cNvSpPr>
          <p:nvPr>
            <p:ph type="subTitle" idx="4"/>
          </p:nvPr>
        </p:nvSpPr>
        <p:spPr>
          <a:xfrm>
            <a:off x="856950" y="3646465"/>
            <a:ext cx="2114700" cy="600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04" name="Google Shape;304;p18"/>
          <p:cNvSpPr txBox="1">
            <a:spLocks noGrp="1"/>
          </p:cNvSpPr>
          <p:nvPr>
            <p:ph type="subTitle" idx="5"/>
          </p:nvPr>
        </p:nvSpPr>
        <p:spPr>
          <a:xfrm>
            <a:off x="3514650" y="1624550"/>
            <a:ext cx="2114700" cy="390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200">
                <a:latin typeface="Dosis ExtraBold"/>
                <a:ea typeface="Dosis ExtraBold"/>
                <a:cs typeface="Dosis ExtraBold"/>
                <a:sym typeface="Dosis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9pPr>
          </a:lstStyle>
          <a:p>
            <a:endParaRPr/>
          </a:p>
        </p:txBody>
      </p:sp>
      <p:sp>
        <p:nvSpPr>
          <p:cNvPr id="305" name="Google Shape;305;p18"/>
          <p:cNvSpPr txBox="1">
            <a:spLocks noGrp="1"/>
          </p:cNvSpPr>
          <p:nvPr>
            <p:ph type="subTitle" idx="6"/>
          </p:nvPr>
        </p:nvSpPr>
        <p:spPr>
          <a:xfrm>
            <a:off x="3514650" y="2015273"/>
            <a:ext cx="2114700" cy="600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8"/>
          <p:cNvSpPr txBox="1">
            <a:spLocks noGrp="1"/>
          </p:cNvSpPr>
          <p:nvPr>
            <p:ph type="subTitle" idx="7"/>
          </p:nvPr>
        </p:nvSpPr>
        <p:spPr>
          <a:xfrm>
            <a:off x="3514650" y="3255742"/>
            <a:ext cx="2114700" cy="390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200">
                <a:latin typeface="Dosis ExtraBold"/>
                <a:ea typeface="Dosis ExtraBold"/>
                <a:cs typeface="Dosis ExtraBold"/>
                <a:sym typeface="Dosis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9pPr>
          </a:lstStyle>
          <a:p>
            <a:endParaRPr/>
          </a:p>
        </p:txBody>
      </p:sp>
      <p:sp>
        <p:nvSpPr>
          <p:cNvPr id="307" name="Google Shape;307;p18"/>
          <p:cNvSpPr txBox="1">
            <a:spLocks noGrp="1"/>
          </p:cNvSpPr>
          <p:nvPr>
            <p:ph type="subTitle" idx="8"/>
          </p:nvPr>
        </p:nvSpPr>
        <p:spPr>
          <a:xfrm>
            <a:off x="3514650" y="3646465"/>
            <a:ext cx="2114700" cy="600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08" name="Google Shape;308;p18"/>
          <p:cNvSpPr txBox="1">
            <a:spLocks noGrp="1"/>
          </p:cNvSpPr>
          <p:nvPr>
            <p:ph type="subTitle" idx="9"/>
          </p:nvPr>
        </p:nvSpPr>
        <p:spPr>
          <a:xfrm>
            <a:off x="6172350" y="1624550"/>
            <a:ext cx="2114700" cy="390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200">
                <a:latin typeface="Dosis ExtraBold"/>
                <a:ea typeface="Dosis ExtraBold"/>
                <a:cs typeface="Dosis ExtraBold"/>
                <a:sym typeface="Dosis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9pPr>
          </a:lstStyle>
          <a:p>
            <a:endParaRPr/>
          </a:p>
        </p:txBody>
      </p:sp>
      <p:sp>
        <p:nvSpPr>
          <p:cNvPr id="309" name="Google Shape;309;p18"/>
          <p:cNvSpPr txBox="1">
            <a:spLocks noGrp="1"/>
          </p:cNvSpPr>
          <p:nvPr>
            <p:ph type="subTitle" idx="13"/>
          </p:nvPr>
        </p:nvSpPr>
        <p:spPr>
          <a:xfrm>
            <a:off x="6172350" y="2015273"/>
            <a:ext cx="2114700" cy="600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10" name="Google Shape;310;p18"/>
          <p:cNvSpPr txBox="1">
            <a:spLocks noGrp="1"/>
          </p:cNvSpPr>
          <p:nvPr>
            <p:ph type="subTitle" idx="14"/>
          </p:nvPr>
        </p:nvSpPr>
        <p:spPr>
          <a:xfrm>
            <a:off x="6172350" y="3255742"/>
            <a:ext cx="2114700" cy="390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200">
                <a:latin typeface="Dosis ExtraBold"/>
                <a:ea typeface="Dosis ExtraBold"/>
                <a:cs typeface="Dosis ExtraBold"/>
                <a:sym typeface="Dosis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osis ExtraBold"/>
              <a:buNone/>
              <a:defRPr sz="2000">
                <a:latin typeface="Dosis ExtraBold"/>
                <a:ea typeface="Dosis ExtraBold"/>
                <a:cs typeface="Dosis ExtraBold"/>
                <a:sym typeface="Dosis ExtraBold"/>
              </a:defRPr>
            </a:lvl9pPr>
          </a:lstStyle>
          <a:p>
            <a:endParaRPr/>
          </a:p>
        </p:txBody>
      </p:sp>
      <p:sp>
        <p:nvSpPr>
          <p:cNvPr id="311" name="Google Shape;311;p18"/>
          <p:cNvSpPr txBox="1">
            <a:spLocks noGrp="1"/>
          </p:cNvSpPr>
          <p:nvPr>
            <p:ph type="subTitle" idx="15"/>
          </p:nvPr>
        </p:nvSpPr>
        <p:spPr>
          <a:xfrm>
            <a:off x="6172350" y="3646465"/>
            <a:ext cx="2114700" cy="600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10">
    <p:spTree>
      <p:nvGrpSpPr>
        <p:cNvPr id="1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4" name="Google Shape;444;p25"/>
          <p:cNvGrpSpPr/>
          <p:nvPr/>
        </p:nvGrpSpPr>
        <p:grpSpPr>
          <a:xfrm>
            <a:off x="-163950" y="-186300"/>
            <a:ext cx="9471900" cy="5458800"/>
            <a:chOff x="-163950" y="-186300"/>
            <a:chExt cx="9471900" cy="5458800"/>
          </a:xfrm>
        </p:grpSpPr>
        <p:cxnSp>
          <p:nvCxnSpPr>
            <p:cNvPr id="445" name="Google Shape;445;p25"/>
            <p:cNvCxnSpPr/>
            <p:nvPr/>
          </p:nvCxnSpPr>
          <p:spPr>
            <a:xfrm>
              <a:off x="61770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6" name="Google Shape;446;p25"/>
            <p:cNvCxnSpPr/>
            <p:nvPr/>
          </p:nvCxnSpPr>
          <p:spPr>
            <a:xfrm>
              <a:off x="160627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7" name="Google Shape;447;p25"/>
            <p:cNvCxnSpPr/>
            <p:nvPr/>
          </p:nvCxnSpPr>
          <p:spPr>
            <a:xfrm>
              <a:off x="259485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8" name="Google Shape;448;p25"/>
            <p:cNvCxnSpPr/>
            <p:nvPr/>
          </p:nvCxnSpPr>
          <p:spPr>
            <a:xfrm>
              <a:off x="358342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9" name="Google Shape;449;p25"/>
            <p:cNvCxnSpPr/>
            <p:nvPr/>
          </p:nvCxnSpPr>
          <p:spPr>
            <a:xfrm>
              <a:off x="457200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50" name="Google Shape;450;p25"/>
            <p:cNvCxnSpPr/>
            <p:nvPr/>
          </p:nvCxnSpPr>
          <p:spPr>
            <a:xfrm>
              <a:off x="556057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51" name="Google Shape;451;p25"/>
            <p:cNvCxnSpPr/>
            <p:nvPr/>
          </p:nvCxnSpPr>
          <p:spPr>
            <a:xfrm>
              <a:off x="654915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52" name="Google Shape;452;p25"/>
            <p:cNvCxnSpPr/>
            <p:nvPr/>
          </p:nvCxnSpPr>
          <p:spPr>
            <a:xfrm>
              <a:off x="7537725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53" name="Google Shape;453;p25"/>
            <p:cNvCxnSpPr/>
            <p:nvPr/>
          </p:nvCxnSpPr>
          <p:spPr>
            <a:xfrm>
              <a:off x="8526300" y="-186300"/>
              <a:ext cx="0" cy="545880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54" name="Google Shape;454;p25"/>
            <p:cNvCxnSpPr/>
            <p:nvPr/>
          </p:nvCxnSpPr>
          <p:spPr>
            <a:xfrm>
              <a:off x="-163950" y="90512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55" name="Google Shape;455;p25"/>
            <p:cNvCxnSpPr/>
            <p:nvPr/>
          </p:nvCxnSpPr>
          <p:spPr>
            <a:xfrm>
              <a:off x="-163950" y="187937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56" name="Google Shape;456;p25"/>
            <p:cNvCxnSpPr/>
            <p:nvPr/>
          </p:nvCxnSpPr>
          <p:spPr>
            <a:xfrm>
              <a:off x="-163950" y="285362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57" name="Google Shape;457;p25"/>
            <p:cNvCxnSpPr/>
            <p:nvPr/>
          </p:nvCxnSpPr>
          <p:spPr>
            <a:xfrm>
              <a:off x="-163950" y="382787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58" name="Google Shape;458;p25"/>
            <p:cNvCxnSpPr/>
            <p:nvPr/>
          </p:nvCxnSpPr>
          <p:spPr>
            <a:xfrm>
              <a:off x="-163950" y="4802125"/>
              <a:ext cx="9471900" cy="0"/>
            </a:xfrm>
            <a:prstGeom prst="straightConnector1">
              <a:avLst/>
            </a:prstGeom>
            <a:noFill/>
            <a:ln w="9525" cap="flat" cmpd="sng">
              <a:solidFill>
                <a:srgbClr val="C2C1C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459" name="Google Shape;459;p25"/>
          <p:cNvSpPr txBox="1">
            <a:spLocks noGrp="1"/>
          </p:cNvSpPr>
          <p:nvPr>
            <p:ph type="title"/>
          </p:nvPr>
        </p:nvSpPr>
        <p:spPr>
          <a:xfrm>
            <a:off x="2330550" y="3544375"/>
            <a:ext cx="44829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accent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endParaRPr/>
          </a:p>
        </p:txBody>
      </p:sp>
      <p:sp>
        <p:nvSpPr>
          <p:cNvPr id="460" name="Google Shape;460;p25"/>
          <p:cNvSpPr txBox="1">
            <a:spLocks noGrp="1"/>
          </p:cNvSpPr>
          <p:nvPr>
            <p:ph type="title" idx="2"/>
          </p:nvPr>
        </p:nvSpPr>
        <p:spPr>
          <a:xfrm>
            <a:off x="2330550" y="1139400"/>
            <a:ext cx="4482900" cy="1944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Quicksand Medium"/>
              <a:buNone/>
              <a:defRPr sz="2400"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Quicksand Medium"/>
              <a:buNone/>
              <a:defRPr sz="2400"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Quicksand Medium"/>
              <a:buNone/>
              <a:defRPr sz="2400"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Quicksand Medium"/>
              <a:buNone/>
              <a:defRPr sz="2400"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Quicksand Medium"/>
              <a:buNone/>
              <a:defRPr sz="2400"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Quicksand Medium"/>
              <a:buNone/>
              <a:defRPr sz="2400"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Quicksand Medium"/>
              <a:buNone/>
              <a:defRPr sz="2400"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Quicksand Medium"/>
              <a:buNone/>
              <a:defRPr sz="2400"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Quicksand Medium"/>
              <a:buNone/>
              <a:defRPr sz="2400"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osis ExtraBold"/>
              <a:buNone/>
              <a:defRPr sz="3600">
                <a:solidFill>
                  <a:schemeClr val="dk1"/>
                </a:solidFill>
                <a:latin typeface="Dosis ExtraBold"/>
                <a:ea typeface="Dosis ExtraBold"/>
                <a:cs typeface="Dosis ExtraBold"/>
                <a:sym typeface="Dosis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5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330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icksand Medium"/>
              <a:buChar char="●"/>
              <a:defRPr sz="16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marL="914400" lvl="1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icksand Medium"/>
              <a:buChar char="○"/>
              <a:defRPr sz="16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marL="1371600" lvl="2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icksand Medium"/>
              <a:buChar char="■"/>
              <a:defRPr sz="16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marL="1828800" lvl="3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icksand Medium"/>
              <a:buChar char="●"/>
              <a:defRPr sz="16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marL="2286000" lvl="4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icksand Medium"/>
              <a:buChar char="○"/>
              <a:defRPr sz="16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marL="2743200" lvl="5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icksand Medium"/>
              <a:buChar char="■"/>
              <a:defRPr sz="16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marL="3200400" lvl="6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icksand Medium"/>
              <a:buChar char="●"/>
              <a:defRPr sz="16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marL="3657600" lvl="7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Quicksand Medium"/>
              <a:buChar char="○"/>
              <a:defRPr sz="16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marL="4114800" lvl="8" indent="-3302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600"/>
              <a:buFont typeface="Quicksand Medium"/>
              <a:buChar char="■"/>
              <a:defRPr sz="16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5" r:id="rId5"/>
    <p:sldLayoutId id="2147483658" r:id="rId6"/>
    <p:sldLayoutId id="2147483661" r:id="rId7"/>
    <p:sldLayoutId id="2147483664" r:id="rId8"/>
    <p:sldLayoutId id="2147483671" r:id="rId9"/>
    <p:sldLayoutId id="2147483675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454">
          <p15:clr>
            <a:srgbClr val="EA4335"/>
          </p15:clr>
        </p15:guide>
        <p15:guide id="2" pos="5306">
          <p15:clr>
            <a:srgbClr val="EA4335"/>
          </p15:clr>
        </p15:guide>
        <p15:guide id="3" orient="horz" pos="340">
          <p15:clr>
            <a:srgbClr val="EA4335"/>
          </p15:clr>
        </p15:guide>
        <p15:guide id="4" orient="horz" pos="2900">
          <p15:clr>
            <a:srgbClr val="EA4335"/>
          </p15:clr>
        </p15:guide>
        <p15:guide id="5" pos="2880">
          <p15:clr>
            <a:srgbClr val="EA4335"/>
          </p15:clr>
        </p15:guide>
        <p15:guide id="6" orient="horz" pos="1620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4" name="Google Shape;554;p35"/>
          <p:cNvGrpSpPr/>
          <p:nvPr/>
        </p:nvGrpSpPr>
        <p:grpSpPr>
          <a:xfrm>
            <a:off x="710538" y="554397"/>
            <a:ext cx="7713476" cy="4037004"/>
            <a:chOff x="800150" y="1277750"/>
            <a:chExt cx="6013000" cy="3147025"/>
          </a:xfrm>
        </p:grpSpPr>
        <p:sp>
          <p:nvSpPr>
            <p:cNvPr id="555" name="Google Shape;555;p35"/>
            <p:cNvSpPr/>
            <p:nvPr/>
          </p:nvSpPr>
          <p:spPr>
            <a:xfrm>
              <a:off x="800150" y="1277750"/>
              <a:ext cx="6013000" cy="3147025"/>
            </a:xfrm>
            <a:custGeom>
              <a:avLst/>
              <a:gdLst/>
              <a:ahLst/>
              <a:cxnLst/>
              <a:rect l="l" t="t" r="r" b="b"/>
              <a:pathLst>
                <a:path w="240520" h="125881" extrusionOk="0">
                  <a:moveTo>
                    <a:pt x="8101" y="0"/>
                  </a:moveTo>
                  <a:cubicBezTo>
                    <a:pt x="3623" y="0"/>
                    <a:pt x="1" y="3640"/>
                    <a:pt x="1" y="8119"/>
                  </a:cubicBezTo>
                  <a:lnTo>
                    <a:pt x="1" y="93531"/>
                  </a:lnTo>
                  <a:lnTo>
                    <a:pt x="39843" y="125880"/>
                  </a:lnTo>
                  <a:lnTo>
                    <a:pt x="232401" y="125880"/>
                  </a:lnTo>
                  <a:cubicBezTo>
                    <a:pt x="236880" y="125880"/>
                    <a:pt x="240520" y="122258"/>
                    <a:pt x="240520" y="117780"/>
                  </a:cubicBezTo>
                  <a:lnTo>
                    <a:pt x="240520" y="8119"/>
                  </a:lnTo>
                  <a:cubicBezTo>
                    <a:pt x="240520" y="5960"/>
                    <a:pt x="239663" y="3890"/>
                    <a:pt x="238147" y="2373"/>
                  </a:cubicBezTo>
                  <a:cubicBezTo>
                    <a:pt x="236630" y="857"/>
                    <a:pt x="234560" y="0"/>
                    <a:pt x="232401" y="0"/>
                  </a:cubicBezTo>
                  <a:close/>
                </a:path>
              </a:pathLst>
            </a:cu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35"/>
            <p:cNvSpPr/>
            <p:nvPr/>
          </p:nvSpPr>
          <p:spPr>
            <a:xfrm>
              <a:off x="6413900" y="1284425"/>
              <a:ext cx="391225" cy="3131875"/>
            </a:xfrm>
            <a:custGeom>
              <a:avLst/>
              <a:gdLst/>
              <a:ahLst/>
              <a:cxnLst/>
              <a:rect l="l" t="t" r="r" b="b"/>
              <a:pathLst>
                <a:path w="15649" h="125275" extrusionOk="0">
                  <a:moveTo>
                    <a:pt x="0" y="1"/>
                  </a:moveTo>
                  <a:cubicBezTo>
                    <a:pt x="4336" y="1"/>
                    <a:pt x="7869" y="3445"/>
                    <a:pt x="7869" y="7798"/>
                  </a:cubicBezTo>
                  <a:lnTo>
                    <a:pt x="7869" y="20252"/>
                  </a:lnTo>
                  <a:lnTo>
                    <a:pt x="7869" y="117495"/>
                  </a:lnTo>
                  <a:cubicBezTo>
                    <a:pt x="7869" y="121848"/>
                    <a:pt x="4336" y="125274"/>
                    <a:pt x="0" y="125274"/>
                  </a:cubicBezTo>
                  <a:lnTo>
                    <a:pt x="7869" y="125274"/>
                  </a:lnTo>
                  <a:cubicBezTo>
                    <a:pt x="12133" y="125274"/>
                    <a:pt x="15648" y="121848"/>
                    <a:pt x="15648" y="117495"/>
                  </a:cubicBezTo>
                  <a:lnTo>
                    <a:pt x="15648" y="20252"/>
                  </a:lnTo>
                  <a:lnTo>
                    <a:pt x="15648" y="7798"/>
                  </a:lnTo>
                  <a:cubicBezTo>
                    <a:pt x="15648" y="3445"/>
                    <a:pt x="12133" y="1"/>
                    <a:pt x="78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35"/>
            <p:cNvSpPr/>
            <p:nvPr/>
          </p:nvSpPr>
          <p:spPr>
            <a:xfrm>
              <a:off x="1277450" y="3609775"/>
              <a:ext cx="5532575" cy="25"/>
            </a:xfrm>
            <a:custGeom>
              <a:avLst/>
              <a:gdLst/>
              <a:ahLst/>
              <a:cxnLst/>
              <a:rect l="l" t="t" r="r" b="b"/>
              <a:pathLst>
                <a:path w="221303" h="1" extrusionOk="0">
                  <a:moveTo>
                    <a:pt x="0" y="1"/>
                  </a:moveTo>
                  <a:lnTo>
                    <a:pt x="221303" y="1"/>
                  </a:lnTo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5"/>
            <p:cNvSpPr/>
            <p:nvPr/>
          </p:nvSpPr>
          <p:spPr>
            <a:xfrm>
              <a:off x="1277450" y="3609775"/>
              <a:ext cx="5532575" cy="25"/>
            </a:xfrm>
            <a:custGeom>
              <a:avLst/>
              <a:gdLst/>
              <a:ahLst/>
              <a:cxnLst/>
              <a:rect l="l" t="t" r="r" b="b"/>
              <a:pathLst>
                <a:path w="221303" h="1" fill="none" extrusionOk="0">
                  <a:moveTo>
                    <a:pt x="0" y="1"/>
                  </a:moveTo>
                  <a:lnTo>
                    <a:pt x="221303" y="1"/>
                  </a:lnTo>
                </a:path>
              </a:pathLst>
            </a:custGeom>
            <a:noFill/>
            <a:ln w="147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5"/>
            <p:cNvSpPr/>
            <p:nvPr/>
          </p:nvSpPr>
          <p:spPr>
            <a:xfrm>
              <a:off x="807292" y="1284418"/>
              <a:ext cx="406375" cy="2489055"/>
            </a:xfrm>
            <a:custGeom>
              <a:avLst/>
              <a:gdLst/>
              <a:ahLst/>
              <a:cxnLst/>
              <a:rect l="l" t="t" r="r" b="b"/>
              <a:pathLst>
                <a:path w="16255" h="97975" extrusionOk="0">
                  <a:moveTo>
                    <a:pt x="8172" y="1"/>
                  </a:moveTo>
                  <a:cubicBezTo>
                    <a:pt x="3658" y="1"/>
                    <a:pt x="0" y="3302"/>
                    <a:pt x="0" y="7441"/>
                  </a:cubicBezTo>
                  <a:lnTo>
                    <a:pt x="0" y="19360"/>
                  </a:lnTo>
                  <a:lnTo>
                    <a:pt x="0" y="91855"/>
                  </a:lnTo>
                  <a:lnTo>
                    <a:pt x="8172" y="97975"/>
                  </a:lnTo>
                  <a:lnTo>
                    <a:pt x="8172" y="19360"/>
                  </a:lnTo>
                  <a:lnTo>
                    <a:pt x="8172" y="7441"/>
                  </a:lnTo>
                  <a:cubicBezTo>
                    <a:pt x="8172" y="3302"/>
                    <a:pt x="11759" y="1"/>
                    <a:pt x="162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35"/>
            <p:cNvSpPr/>
            <p:nvPr/>
          </p:nvSpPr>
          <p:spPr>
            <a:xfrm>
              <a:off x="800159" y="3515611"/>
              <a:ext cx="990409" cy="909155"/>
            </a:xfrm>
            <a:custGeom>
              <a:avLst/>
              <a:gdLst/>
              <a:ahLst/>
              <a:cxnLst/>
              <a:rect l="l" t="t" r="r" b="b"/>
              <a:pathLst>
                <a:path w="40236" h="36935" extrusionOk="0">
                  <a:moveTo>
                    <a:pt x="18414" y="0"/>
                  </a:moveTo>
                  <a:cubicBezTo>
                    <a:pt x="18093" y="0"/>
                    <a:pt x="17754" y="89"/>
                    <a:pt x="17433" y="303"/>
                  </a:cubicBezTo>
                  <a:cubicBezTo>
                    <a:pt x="12152" y="3658"/>
                    <a:pt x="6049" y="4211"/>
                    <a:pt x="2641" y="4211"/>
                  </a:cubicBezTo>
                  <a:cubicBezTo>
                    <a:pt x="1018" y="4211"/>
                    <a:pt x="1" y="4086"/>
                    <a:pt x="1" y="4086"/>
                  </a:cubicBezTo>
                  <a:lnTo>
                    <a:pt x="1" y="4086"/>
                  </a:lnTo>
                  <a:lnTo>
                    <a:pt x="40236" y="36934"/>
                  </a:lnTo>
                  <a:cubicBezTo>
                    <a:pt x="27139" y="21982"/>
                    <a:pt x="21787" y="6941"/>
                    <a:pt x="20020" y="1303"/>
                  </a:cubicBezTo>
                  <a:cubicBezTo>
                    <a:pt x="19842" y="482"/>
                    <a:pt x="19146" y="0"/>
                    <a:pt x="18414" y="0"/>
                  </a:cubicBezTo>
                  <a:close/>
                </a:path>
              </a:pathLst>
            </a:cu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1" name="Google Shape;561;p35"/>
          <p:cNvSpPr txBox="1">
            <a:spLocks noGrp="1"/>
          </p:cNvSpPr>
          <p:nvPr>
            <p:ph type="ctrTitle"/>
          </p:nvPr>
        </p:nvSpPr>
        <p:spPr>
          <a:xfrm>
            <a:off x="1649100" y="1069938"/>
            <a:ext cx="5845800" cy="1965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4500" dirty="0" smtClean="0">
                <a:solidFill>
                  <a:schemeClr val="accent6"/>
                </a:solidFill>
              </a:rPr>
              <a:t>Strukturiranje seanse </a:t>
            </a:r>
            <a:br>
              <a:rPr lang="hr-HR" sz="4500" dirty="0" smtClean="0">
                <a:solidFill>
                  <a:schemeClr val="accent6"/>
                </a:solidFill>
              </a:rPr>
            </a:br>
            <a:r>
              <a:rPr lang="hr-HR" sz="4500" dirty="0" smtClean="0">
                <a:solidFill>
                  <a:schemeClr val="accent6"/>
                </a:solidFill>
              </a:rPr>
              <a:t>i problemi u strukturiranju seanse</a:t>
            </a:r>
            <a:endParaRPr sz="4500" dirty="0"/>
          </a:p>
        </p:txBody>
      </p:sp>
      <p:sp>
        <p:nvSpPr>
          <p:cNvPr id="562" name="Google Shape;562;p35"/>
          <p:cNvSpPr txBox="1">
            <a:spLocks noGrp="1"/>
          </p:cNvSpPr>
          <p:nvPr>
            <p:ph type="subTitle" idx="1"/>
          </p:nvPr>
        </p:nvSpPr>
        <p:spPr>
          <a:xfrm>
            <a:off x="1649100" y="3700725"/>
            <a:ext cx="5845800" cy="729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500" dirty="0" smtClean="0"/>
              <a:t>Praktikum II, 4. radionica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500" dirty="0" smtClean="0"/>
              <a:t>Jelena Bupić, mag.psych.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500" dirty="0" smtClean="0"/>
              <a:t>4. </a:t>
            </a:r>
            <a:r>
              <a:rPr lang="hr-HR" sz="1500" dirty="0"/>
              <a:t>v</a:t>
            </a:r>
            <a:r>
              <a:rPr lang="hr-HR" sz="1500" dirty="0" smtClean="0"/>
              <a:t>eljače 2023.</a:t>
            </a:r>
            <a:endParaRPr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43"/>
          <p:cNvSpPr txBox="1">
            <a:spLocks noGrp="1"/>
          </p:cNvSpPr>
          <p:nvPr>
            <p:ph type="title"/>
          </p:nvPr>
        </p:nvSpPr>
        <p:spPr>
          <a:xfrm>
            <a:off x="684424" y="339502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hr-HR" sz="2200" dirty="0" smtClean="0"/>
              <a:t>3. Update i osvrt na akcijski plan</a:t>
            </a:r>
            <a:endParaRPr sz="2200" dirty="0"/>
          </a:p>
        </p:txBody>
      </p:sp>
      <p:sp>
        <p:nvSpPr>
          <p:cNvPr id="11" name="TextBox 10"/>
          <p:cNvSpPr txBox="1"/>
          <p:nvPr/>
        </p:nvSpPr>
        <p:spPr>
          <a:xfrm>
            <a:off x="209593" y="195486"/>
            <a:ext cx="10919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1. </a:t>
            </a:r>
            <a:r>
              <a:rPr lang="hr-HR" dirty="0">
                <a:solidFill>
                  <a:schemeClr val="accent3"/>
                </a:solidFill>
                <a:latin typeface="Dosis ExtraBold" charset="-18"/>
              </a:rPr>
              <a:t>d</a:t>
            </a:r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io seanse</a:t>
            </a:r>
            <a:endParaRPr lang="hr-HR" dirty="0">
              <a:solidFill>
                <a:schemeClr val="accent3"/>
              </a:solidFill>
              <a:latin typeface="Dosis ExtraBold" charset="-18"/>
            </a:endParaRPr>
          </a:p>
        </p:txBody>
      </p:sp>
      <p:sp>
        <p:nvSpPr>
          <p:cNvPr id="5" name="Google Shape;603;p38"/>
          <p:cNvSpPr/>
          <p:nvPr/>
        </p:nvSpPr>
        <p:spPr>
          <a:xfrm>
            <a:off x="467544" y="915567"/>
            <a:ext cx="8208912" cy="3888431"/>
          </a:xfrm>
          <a:prstGeom prst="roundRect">
            <a:avLst>
              <a:gd name="adj" fmla="val 20417"/>
            </a:avLst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818;p47"/>
          <p:cNvSpPr txBox="1">
            <a:spLocks noGrp="1"/>
          </p:cNvSpPr>
          <p:nvPr>
            <p:ph type="subTitle" idx="1"/>
          </p:nvPr>
        </p:nvSpPr>
        <p:spPr>
          <a:xfrm>
            <a:off x="755576" y="987574"/>
            <a:ext cx="7920880" cy="3744416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/>
            <a:r>
              <a:rPr lang="hr-HR" sz="1300" b="1" dirty="0" smtClean="0">
                <a:latin typeface="Quicksand Medium" charset="-18"/>
              </a:rPr>
              <a:t>Update</a:t>
            </a:r>
            <a:r>
              <a:rPr lang="hr-HR" sz="1300" dirty="0" smtClean="0">
                <a:latin typeface="Quicksand Medium" charset="-18"/>
              </a:rPr>
              <a:t> </a:t>
            </a:r>
            <a:r>
              <a:rPr lang="hr-HR" sz="1300" dirty="0" smtClean="0">
                <a:latin typeface="Quicksand Medium" charset="-18"/>
                <a:sym typeface="Wingdings" panose="05000000000000000000" pitchFamily="2" charset="2"/>
              </a:rPr>
              <a:t> </a:t>
            </a:r>
            <a:r>
              <a:rPr lang="hr-HR" sz="1300" dirty="0" smtClean="0">
                <a:latin typeface="Quicksand Medium" charset="-18"/>
              </a:rPr>
              <a:t>Povezivanje ove seanse s prethodnim susretom</a:t>
            </a:r>
          </a:p>
          <a:p>
            <a:pPr marL="0" lvl="0" indent="0" algn="l"/>
            <a:endParaRPr lang="hr-HR" sz="1300" dirty="0" smtClean="0">
              <a:latin typeface="Quicksand Medium" charset="-18"/>
            </a:endParaRPr>
          </a:p>
          <a:p>
            <a:pPr marL="0" lvl="0" indent="0" algn="l"/>
            <a:r>
              <a:rPr lang="hr-HR" sz="1300" i="1" dirty="0" smtClean="0">
                <a:latin typeface="Quicksand Medium" charset="-18"/>
              </a:rPr>
              <a:t>„</a:t>
            </a:r>
            <a:r>
              <a:rPr lang="pl-PL" sz="1300" i="1" dirty="0" smtClean="0">
                <a:latin typeface="Quicksand Medium" charset="-18"/>
              </a:rPr>
              <a:t>Što </a:t>
            </a:r>
            <a:r>
              <a:rPr lang="pl-PL" sz="1300" i="1" dirty="0">
                <a:latin typeface="Quicksand Medium" charset="-18"/>
              </a:rPr>
              <a:t>se </a:t>
            </a:r>
            <a:r>
              <a:rPr lang="pl-PL" sz="1300" i="1" dirty="0" smtClean="0">
                <a:latin typeface="Quicksand Medium" charset="-18"/>
              </a:rPr>
              <a:t>važno dogodilo </a:t>
            </a:r>
            <a:r>
              <a:rPr lang="pl-PL" sz="1300" i="1" dirty="0">
                <a:latin typeface="Quicksand Medium" charset="-18"/>
              </a:rPr>
              <a:t>proteklog </a:t>
            </a:r>
            <a:r>
              <a:rPr lang="pl-PL" sz="1300" i="1" dirty="0" smtClean="0">
                <a:latin typeface="Quicksand Medium" charset="-18"/>
              </a:rPr>
              <a:t>tjedna, a da je </a:t>
            </a:r>
            <a:r>
              <a:rPr lang="pl-PL" sz="1300" i="1" dirty="0">
                <a:latin typeface="Quicksand Medium" charset="-18"/>
              </a:rPr>
              <a:t>bitno da ja znam</a:t>
            </a:r>
            <a:r>
              <a:rPr lang="pl-PL" sz="1300" i="1" dirty="0" smtClean="0">
                <a:latin typeface="Quicksand Medium" charset="-18"/>
              </a:rPr>
              <a:t>?“ </a:t>
            </a:r>
            <a:r>
              <a:rPr lang="pl-PL" sz="1300" dirty="0" smtClean="0">
                <a:latin typeface="Quicksand Medium" charset="-18"/>
              </a:rPr>
              <a:t> </a:t>
            </a:r>
            <a:r>
              <a:rPr lang="pl-PL" sz="1300" dirty="0">
                <a:latin typeface="Quicksand Medium" charset="-18"/>
              </a:rPr>
              <a:t>ili </a:t>
            </a:r>
            <a:r>
              <a:rPr lang="pl-PL" sz="1300" i="1" dirty="0" smtClean="0">
                <a:latin typeface="Quicksand Medium" charset="-18"/>
              </a:rPr>
              <a:t>„Što </a:t>
            </a:r>
            <a:r>
              <a:rPr lang="pl-PL" sz="1300" i="1" dirty="0">
                <a:latin typeface="Quicksand Medium" charset="-18"/>
              </a:rPr>
              <a:t>se dobro dogodilo prošli tjedan? Što ste radili prošli tjedan da je bilo dobro? Kad ste bili najbolje prošli tjedan? Koji je bio najbolji dio tjedna</a:t>
            </a:r>
            <a:r>
              <a:rPr lang="pl-PL" sz="1300" i="1" dirty="0" smtClean="0">
                <a:latin typeface="Quicksand Medium" charset="-18"/>
              </a:rPr>
              <a:t>?” </a:t>
            </a:r>
            <a:r>
              <a:rPr lang="pl-PL" sz="1300" dirty="0" smtClean="0">
                <a:latin typeface="Quicksand Medium" charset="-18"/>
              </a:rPr>
              <a:t>(</a:t>
            </a:r>
            <a:r>
              <a:rPr lang="pl-PL" sz="1300" dirty="0">
                <a:latin typeface="Quicksand Medium" charset="-18"/>
              </a:rPr>
              <a:t>A</a:t>
            </a:r>
            <a:r>
              <a:rPr lang="pl-PL" sz="1300" dirty="0" smtClean="0">
                <a:latin typeface="Quicksand Medium" charset="-18"/>
              </a:rPr>
              <a:t>ko klijenti imaju tendenciju navoditi prvo negativna iskustva)</a:t>
            </a:r>
          </a:p>
          <a:p>
            <a:pPr marL="0" lvl="0" indent="0" algn="l"/>
            <a:endParaRPr lang="pl-PL" sz="1300" dirty="0">
              <a:latin typeface="Quicksand Medium" charset="-18"/>
            </a:endParaRPr>
          </a:p>
          <a:p>
            <a:pPr marL="0" lvl="0" indent="0" algn="l"/>
            <a:r>
              <a:rPr lang="pl-PL" sz="1300" dirty="0" smtClean="0">
                <a:latin typeface="Quicksand Medium" charset="-18"/>
              </a:rPr>
              <a:t>Imenovanje prvo pozitivnih iskustava daje nam mogućnost: </a:t>
            </a:r>
          </a:p>
          <a:p>
            <a:pPr lvl="0" algn="l">
              <a:buFont typeface="Arial" pitchFamily="34" charset="0"/>
              <a:buChar char="•"/>
            </a:pPr>
            <a:r>
              <a:rPr lang="hr-HR" sz="1300" dirty="0">
                <a:latin typeface="Quicksand Medium" charset="-18"/>
              </a:rPr>
              <a:t>P</a:t>
            </a:r>
            <a:r>
              <a:rPr lang="hr-HR" sz="1300" dirty="0" smtClean="0">
                <a:latin typeface="Quicksand Medium" charset="-18"/>
              </a:rPr>
              <a:t>ohvaliti klijenta </a:t>
            </a:r>
            <a:r>
              <a:rPr lang="hr-HR" sz="1300" dirty="0">
                <a:latin typeface="Quicksand Medium" charset="-18"/>
              </a:rPr>
              <a:t>za uključivanje u značajne društvene, produktivne, ugodne aktivnosti ili brigu o </a:t>
            </a:r>
            <a:r>
              <a:rPr lang="hr-HR" sz="1300" dirty="0" smtClean="0">
                <a:latin typeface="Quicksand Medium" charset="-18"/>
              </a:rPr>
              <a:t>sebi.</a:t>
            </a:r>
            <a:endParaRPr lang="hr-HR" sz="1300" dirty="0">
              <a:latin typeface="Quicksand Medium" charset="-18"/>
            </a:endParaRPr>
          </a:p>
          <a:p>
            <a:pPr lvl="0" algn="l">
              <a:buFont typeface="Arial" pitchFamily="34" charset="0"/>
              <a:buChar char="•"/>
            </a:pPr>
            <a:r>
              <a:rPr lang="hr-HR" sz="1300" dirty="0">
                <a:latin typeface="Quicksand Medium" charset="-18"/>
              </a:rPr>
              <a:t>I</a:t>
            </a:r>
            <a:r>
              <a:rPr lang="hr-HR" sz="1300" dirty="0" smtClean="0">
                <a:latin typeface="Quicksand Medium" charset="-18"/>
              </a:rPr>
              <a:t>zazvati </a:t>
            </a:r>
            <a:r>
              <a:rPr lang="hr-HR" sz="1300" dirty="0">
                <a:latin typeface="Quicksand Medium" charset="-18"/>
              </a:rPr>
              <a:t>pozitivne emocije u </a:t>
            </a:r>
            <a:r>
              <a:rPr lang="hr-HR" sz="1300" dirty="0" smtClean="0">
                <a:latin typeface="Quicksand Medium" charset="-18"/>
              </a:rPr>
              <a:t>seansi, time i </a:t>
            </a:r>
            <a:r>
              <a:rPr lang="hr-HR" sz="1300" dirty="0">
                <a:latin typeface="Quicksand Medium" charset="-18"/>
              </a:rPr>
              <a:t>bolje raspoloženje </a:t>
            </a:r>
            <a:r>
              <a:rPr lang="hr-HR" sz="1300" dirty="0" smtClean="0">
                <a:latin typeface="Quicksand Medium" charset="-18"/>
              </a:rPr>
              <a:t>što klijenta čini prijemčivijim </a:t>
            </a:r>
            <a:r>
              <a:rPr lang="hr-HR" sz="1300" dirty="0">
                <a:latin typeface="Quicksand Medium" charset="-18"/>
              </a:rPr>
              <a:t>u ostatku </a:t>
            </a:r>
            <a:r>
              <a:rPr lang="hr-HR" sz="1300" dirty="0" smtClean="0">
                <a:latin typeface="Quicksand Medium" charset="-18"/>
              </a:rPr>
              <a:t>seanse.</a:t>
            </a:r>
            <a:endParaRPr lang="hr-HR" sz="1300" dirty="0">
              <a:latin typeface="Quicksand Medium" charset="-18"/>
            </a:endParaRPr>
          </a:p>
          <a:p>
            <a:pPr lvl="0" algn="l">
              <a:buFont typeface="Arial" pitchFamily="34" charset="0"/>
              <a:buChar char="•"/>
            </a:pPr>
            <a:r>
              <a:rPr lang="hr-HR" sz="1300" dirty="0">
                <a:latin typeface="Quicksand Medium" charset="-18"/>
              </a:rPr>
              <a:t>R</a:t>
            </a:r>
            <a:r>
              <a:rPr lang="hr-HR" sz="1300" dirty="0" smtClean="0">
                <a:latin typeface="Quicksand Medium" charset="-18"/>
              </a:rPr>
              <a:t>azgovarati </a:t>
            </a:r>
            <a:r>
              <a:rPr lang="hr-HR" sz="1300" dirty="0">
                <a:latin typeface="Quicksand Medium" charset="-18"/>
              </a:rPr>
              <a:t>o tome misli li klijent da je dobra ideja uključiti se u slične aktivnosti u </a:t>
            </a:r>
            <a:r>
              <a:rPr lang="hr-HR" sz="1300" dirty="0" smtClean="0">
                <a:latin typeface="Quicksand Medium" charset="-18"/>
              </a:rPr>
              <a:t>sljedećem tjednu.</a:t>
            </a:r>
            <a:endParaRPr lang="hr-HR" sz="1300" dirty="0">
              <a:latin typeface="Quicksand Medium" charset="-18"/>
            </a:endParaRPr>
          </a:p>
          <a:p>
            <a:pPr lvl="0" algn="l">
              <a:buFont typeface="Arial" pitchFamily="34" charset="0"/>
              <a:buChar char="•"/>
            </a:pPr>
            <a:r>
              <a:rPr lang="hr-HR" sz="1300" dirty="0">
                <a:latin typeface="Quicksand Medium" charset="-18"/>
              </a:rPr>
              <a:t>O</a:t>
            </a:r>
            <a:r>
              <a:rPr lang="hr-HR" sz="1300" dirty="0" smtClean="0">
                <a:latin typeface="Quicksand Medium" charset="-18"/>
              </a:rPr>
              <a:t>jačati </a:t>
            </a:r>
            <a:r>
              <a:rPr lang="hr-HR" sz="1300" dirty="0">
                <a:latin typeface="Quicksand Medium" charset="-18"/>
              </a:rPr>
              <a:t>terapijski </a:t>
            </a:r>
            <a:r>
              <a:rPr lang="hr-HR" sz="1300" dirty="0" smtClean="0">
                <a:latin typeface="Quicksand Medium" charset="-18"/>
              </a:rPr>
              <a:t>odnos.</a:t>
            </a:r>
          </a:p>
          <a:p>
            <a:pPr lvl="0" algn="l">
              <a:buFont typeface="Arial" pitchFamily="34" charset="0"/>
              <a:buChar char="•"/>
            </a:pPr>
            <a:endParaRPr lang="hr-HR" sz="1300" b="1" dirty="0">
              <a:latin typeface="Quicksand Medium" charset="-18"/>
            </a:endParaRPr>
          </a:p>
          <a:p>
            <a:pPr marL="127000" lvl="0" indent="0" algn="l"/>
            <a:r>
              <a:rPr lang="hr-HR" sz="1300" b="1" dirty="0" smtClean="0">
                <a:latin typeface="Quicksand Medium" charset="-18"/>
              </a:rPr>
              <a:t>Akcijski plan </a:t>
            </a:r>
            <a:r>
              <a:rPr lang="hr-HR" sz="1300" dirty="0" smtClean="0">
                <a:latin typeface="Quicksand Medium" charset="-18"/>
                <a:sym typeface="Wingdings" pitchFamily="2" charset="2"/>
              </a:rPr>
              <a:t> </a:t>
            </a:r>
            <a:r>
              <a:rPr lang="hr-HR" sz="1300" dirty="0">
                <a:latin typeface="Quicksand Medium" charset="-18"/>
              </a:rPr>
              <a:t>dati pozitivno </a:t>
            </a:r>
            <a:r>
              <a:rPr lang="hr-HR" sz="1300" dirty="0" smtClean="0">
                <a:latin typeface="Quicksand Medium" charset="-18"/>
              </a:rPr>
              <a:t>potkrepljenje, dogovor oko nastavka trenutnog AP, nove točke </a:t>
            </a:r>
          </a:p>
          <a:p>
            <a:pPr marL="127000" lvl="0" indent="0" algn="l"/>
            <a:endParaRPr lang="hr-HR" sz="1300" dirty="0">
              <a:latin typeface="Quicksand Medium" charset="-18"/>
            </a:endParaRPr>
          </a:p>
          <a:p>
            <a:pPr marL="127000" lvl="0" indent="0" algn="l"/>
            <a:r>
              <a:rPr lang="hr-HR" sz="1300" dirty="0" smtClean="0">
                <a:latin typeface="Quicksand Medium" charset="-18"/>
              </a:rPr>
              <a:t>*Pojava novih točaka dnevnog reda</a:t>
            </a:r>
            <a:endParaRPr lang="pl-PL" sz="1300" dirty="0" smtClean="0">
              <a:latin typeface="Quicksand Medium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66649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p47"/>
          <p:cNvSpPr txBox="1">
            <a:spLocks noGrp="1"/>
          </p:cNvSpPr>
          <p:nvPr>
            <p:ph type="title"/>
          </p:nvPr>
        </p:nvSpPr>
        <p:spPr>
          <a:xfrm>
            <a:off x="755576" y="383510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hr-HR" sz="2200" dirty="0" smtClean="0">
                <a:latin typeface="Dosis ExtraBold" charset="-18"/>
              </a:rPr>
              <a:t>Mogući problemi</a:t>
            </a:r>
            <a:r>
              <a:rPr lang="hr-HR" sz="2200" dirty="0">
                <a:latin typeface="Dosis ExtraBold" charset="-18"/>
              </a:rPr>
              <a:t> </a:t>
            </a:r>
            <a:r>
              <a:rPr lang="hr-HR" sz="2200" dirty="0" smtClean="0">
                <a:latin typeface="Dosis ExtraBold" charset="-18"/>
              </a:rPr>
              <a:t>pri update-u i osvrtu na akcijski plan</a:t>
            </a:r>
            <a:endParaRPr sz="2200" dirty="0">
              <a:latin typeface="Dosis ExtraBold" charset="-18"/>
            </a:endParaRPr>
          </a:p>
        </p:txBody>
      </p:sp>
      <p:sp>
        <p:nvSpPr>
          <p:cNvPr id="56" name="Google Shape;603;p38"/>
          <p:cNvSpPr/>
          <p:nvPr/>
        </p:nvSpPr>
        <p:spPr>
          <a:xfrm>
            <a:off x="899592" y="1186711"/>
            <a:ext cx="7272808" cy="1241023"/>
          </a:xfrm>
          <a:prstGeom prst="roundRect">
            <a:avLst>
              <a:gd name="adj" fmla="val 20417"/>
            </a:avLst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8" name="Google Shape;818;p47"/>
          <p:cNvSpPr txBox="1">
            <a:spLocks noGrp="1"/>
          </p:cNvSpPr>
          <p:nvPr>
            <p:ph type="subTitle" idx="1"/>
          </p:nvPr>
        </p:nvSpPr>
        <p:spPr>
          <a:xfrm>
            <a:off x="1763688" y="1489326"/>
            <a:ext cx="5665862" cy="635791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/>
            <a:r>
              <a:rPr lang="hr-HR" sz="1800" dirty="0" smtClean="0">
                <a:latin typeface="Quicksand Medium" charset="-18"/>
              </a:rPr>
              <a:t>Update </a:t>
            </a:r>
            <a:r>
              <a:rPr lang="hr-HR" sz="1800" dirty="0" smtClean="0">
                <a:latin typeface="Quicksand Medium" charset="-18"/>
                <a:sym typeface="Symbol"/>
              </a:rPr>
              <a:t></a:t>
            </a:r>
            <a:r>
              <a:rPr lang="hr-HR" sz="1800" dirty="0" smtClean="0">
                <a:latin typeface="Quicksand Medium" charset="-18"/>
              </a:rPr>
              <a:t> </a:t>
            </a:r>
            <a:r>
              <a:rPr lang="hr-HR" sz="1800" dirty="0">
                <a:latin typeface="Quicksand Medium" charset="-18"/>
              </a:rPr>
              <a:t>Klijent daje predetaljan update prošlog tjedna ili priča naširoko</a:t>
            </a:r>
            <a:endParaRPr sz="1800" dirty="0">
              <a:latin typeface="Quicksand Medium" charset="-18"/>
            </a:endParaRPr>
          </a:p>
        </p:txBody>
      </p:sp>
      <p:sp>
        <p:nvSpPr>
          <p:cNvPr id="75" name="Google Shape;603;p38"/>
          <p:cNvSpPr/>
          <p:nvPr/>
        </p:nvSpPr>
        <p:spPr>
          <a:xfrm>
            <a:off x="899592" y="3058919"/>
            <a:ext cx="7272808" cy="1241023"/>
          </a:xfrm>
          <a:prstGeom prst="roundRect">
            <a:avLst>
              <a:gd name="adj" fmla="val 20417"/>
            </a:avLst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818;p47"/>
          <p:cNvSpPr txBox="1">
            <a:spLocks noGrp="1"/>
          </p:cNvSpPr>
          <p:nvPr>
            <p:ph type="subTitle" idx="1"/>
          </p:nvPr>
        </p:nvSpPr>
        <p:spPr>
          <a:xfrm>
            <a:off x="1475656" y="3361534"/>
            <a:ext cx="6120680" cy="635791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/>
            <a:r>
              <a:rPr lang="hr-HR" sz="1800" dirty="0" smtClean="0">
                <a:latin typeface="Quicksand Medium" charset="-18"/>
              </a:rPr>
              <a:t>Akcijski plan </a:t>
            </a:r>
            <a:r>
              <a:rPr lang="hr-HR" sz="1800" dirty="0" smtClean="0">
                <a:latin typeface="Quicksand Medium" charset="-18"/>
                <a:sym typeface="Symbol"/>
              </a:rPr>
              <a:t> </a:t>
            </a:r>
            <a:r>
              <a:rPr lang="hr-HR" sz="1800" dirty="0" smtClean="0">
                <a:latin typeface="Quicksand Medium" charset="-18"/>
              </a:rPr>
              <a:t>Terapeut propusti pitati klijenta o </a:t>
            </a:r>
            <a:r>
              <a:rPr lang="hr-HR" sz="1800" dirty="0">
                <a:latin typeface="Quicksand Medium" charset="-18"/>
              </a:rPr>
              <a:t>akcijskom </a:t>
            </a:r>
            <a:r>
              <a:rPr lang="hr-HR" sz="1800" dirty="0" smtClean="0">
                <a:latin typeface="Quicksand Medium" charset="-18"/>
              </a:rPr>
              <a:t>planu; terapeut </a:t>
            </a:r>
            <a:r>
              <a:rPr lang="hr-HR" sz="1800" dirty="0">
                <a:latin typeface="Quicksand Medium" charset="-18"/>
              </a:rPr>
              <a:t>predetaljno </a:t>
            </a:r>
            <a:r>
              <a:rPr lang="hr-HR" sz="1800" dirty="0" smtClean="0">
                <a:latin typeface="Quicksand Medium" charset="-18"/>
              </a:rPr>
              <a:t>pregledava </a:t>
            </a:r>
            <a:r>
              <a:rPr lang="hr-HR" sz="1800" dirty="0">
                <a:latin typeface="Quicksand Medium" charset="-18"/>
              </a:rPr>
              <a:t>akcijski plan</a:t>
            </a:r>
            <a:endParaRPr sz="1800" dirty="0">
              <a:latin typeface="Quicksand Medium" charset="-1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9593" y="195486"/>
            <a:ext cx="10919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1. </a:t>
            </a:r>
            <a:r>
              <a:rPr lang="hr-HR" dirty="0">
                <a:solidFill>
                  <a:schemeClr val="accent3"/>
                </a:solidFill>
                <a:latin typeface="Dosis ExtraBold" charset="-18"/>
              </a:rPr>
              <a:t>d</a:t>
            </a:r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io seanse</a:t>
            </a:r>
            <a:endParaRPr lang="hr-HR" dirty="0">
              <a:solidFill>
                <a:schemeClr val="accent3"/>
              </a:solidFill>
              <a:latin typeface="Dosis ExtraBold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73342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4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hr-HR" sz="2200" dirty="0"/>
              <a:t>4</a:t>
            </a:r>
            <a:r>
              <a:rPr lang="hr-HR" sz="2200" dirty="0" smtClean="0"/>
              <a:t>. Odrediti prioritete dnevnog reda</a:t>
            </a:r>
            <a:endParaRPr sz="2200" dirty="0"/>
          </a:p>
        </p:txBody>
      </p:sp>
      <p:sp>
        <p:nvSpPr>
          <p:cNvPr id="11" name="TextBox 10"/>
          <p:cNvSpPr txBox="1"/>
          <p:nvPr/>
        </p:nvSpPr>
        <p:spPr>
          <a:xfrm>
            <a:off x="209593" y="195486"/>
            <a:ext cx="10919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1. </a:t>
            </a:r>
            <a:r>
              <a:rPr lang="hr-HR" dirty="0">
                <a:solidFill>
                  <a:schemeClr val="accent3"/>
                </a:solidFill>
                <a:latin typeface="Dosis ExtraBold" charset="-18"/>
              </a:rPr>
              <a:t>d</a:t>
            </a:r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io seanse</a:t>
            </a:r>
            <a:endParaRPr lang="hr-HR" dirty="0">
              <a:solidFill>
                <a:schemeClr val="accent3"/>
              </a:solidFill>
              <a:latin typeface="Dosis ExtraBold" charset="-18"/>
            </a:endParaRPr>
          </a:p>
        </p:txBody>
      </p:sp>
      <p:sp>
        <p:nvSpPr>
          <p:cNvPr id="12" name="Google Shape;603;p38"/>
          <p:cNvSpPr/>
          <p:nvPr/>
        </p:nvSpPr>
        <p:spPr>
          <a:xfrm>
            <a:off x="1318638" y="1707654"/>
            <a:ext cx="6349706" cy="1944216"/>
          </a:xfrm>
          <a:prstGeom prst="roundRect">
            <a:avLst>
              <a:gd name="adj" fmla="val 20417"/>
            </a:avLst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endParaRPr dirty="0"/>
          </a:p>
        </p:txBody>
      </p:sp>
      <p:sp>
        <p:nvSpPr>
          <p:cNvPr id="728" name="Google Shape;728;p43"/>
          <p:cNvSpPr txBox="1">
            <a:spLocks noGrp="1"/>
          </p:cNvSpPr>
          <p:nvPr>
            <p:ph type="subTitle" idx="6"/>
          </p:nvPr>
        </p:nvSpPr>
        <p:spPr>
          <a:xfrm>
            <a:off x="2195736" y="1779662"/>
            <a:ext cx="4227616" cy="1800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hr-HR" sz="1800" dirty="0"/>
              <a:t>Lista problema ili </a:t>
            </a:r>
            <a:r>
              <a:rPr lang="hr-HR" sz="1800" dirty="0" smtClean="0"/>
              <a:t>ciljeva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hr-HR" sz="1800" dirty="0"/>
              <a:t>T</a:t>
            </a:r>
            <a:r>
              <a:rPr lang="hr-HR" sz="1800" dirty="0" smtClean="0"/>
              <a:t>erapeut </a:t>
            </a:r>
            <a:r>
              <a:rPr lang="hr-HR" sz="1800" dirty="0"/>
              <a:t>i klijent suradnički određuju </a:t>
            </a:r>
            <a:r>
              <a:rPr lang="hr-HR" sz="1800" dirty="0" smtClean="0"/>
              <a:t>prioritete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hr-HR" sz="1800" dirty="0" smtClean="0"/>
              <a:t>Odrediti količinu vremena za svaku točku</a:t>
            </a:r>
            <a:endParaRPr lang="vi-VN" sz="1800" dirty="0"/>
          </a:p>
        </p:txBody>
      </p:sp>
    </p:spTree>
    <p:extLst>
      <p:ext uri="{BB962C8B-B14F-4D97-AF65-F5344CB8AC3E}">
        <p14:creationId xmlns:p14="http://schemas.microsoft.com/office/powerpoint/2010/main" val="146945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4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hr-HR" sz="2200" dirty="0" smtClean="0">
                <a:solidFill>
                  <a:schemeClr val="accent3"/>
                </a:solidFill>
              </a:rPr>
              <a:t>5. Rad na 1. točki dnevnog reda</a:t>
            </a:r>
            <a:br>
              <a:rPr lang="hr-HR" sz="2200" dirty="0" smtClean="0">
                <a:solidFill>
                  <a:schemeClr val="accent3"/>
                </a:solidFill>
              </a:rPr>
            </a:br>
            <a:r>
              <a:rPr lang="hr-HR" sz="2200" dirty="0" smtClean="0">
                <a:solidFill>
                  <a:schemeClr val="accent3"/>
                </a:solidFill>
              </a:rPr>
              <a:t>6. Rad na 2. i 3. točki dnevnog reda</a:t>
            </a:r>
            <a:endParaRPr sz="2200" dirty="0">
              <a:solidFill>
                <a:schemeClr val="accent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9593" y="195486"/>
            <a:ext cx="1130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chemeClr val="accent3"/>
                </a:solidFill>
                <a:latin typeface="Dosis ExtraBold" charset="-18"/>
              </a:rPr>
              <a:t>2</a:t>
            </a:r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. </a:t>
            </a:r>
            <a:r>
              <a:rPr lang="hr-HR" dirty="0">
                <a:solidFill>
                  <a:schemeClr val="accent3"/>
                </a:solidFill>
                <a:latin typeface="Dosis ExtraBold" charset="-18"/>
              </a:rPr>
              <a:t>d</a:t>
            </a:r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io seanse</a:t>
            </a:r>
            <a:endParaRPr lang="hr-HR" dirty="0">
              <a:solidFill>
                <a:schemeClr val="accent3"/>
              </a:solidFill>
              <a:latin typeface="Dosis ExtraBold" charset="-18"/>
            </a:endParaRPr>
          </a:p>
        </p:txBody>
      </p:sp>
      <p:sp>
        <p:nvSpPr>
          <p:cNvPr id="12" name="Google Shape;603;p38"/>
          <p:cNvSpPr/>
          <p:nvPr/>
        </p:nvSpPr>
        <p:spPr>
          <a:xfrm>
            <a:off x="539552" y="1203598"/>
            <a:ext cx="8136904" cy="3600400"/>
          </a:xfrm>
          <a:prstGeom prst="roundRect">
            <a:avLst>
              <a:gd name="adj" fmla="val 20417"/>
            </a:avLst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endParaRPr dirty="0"/>
          </a:p>
        </p:txBody>
      </p:sp>
      <p:sp>
        <p:nvSpPr>
          <p:cNvPr id="728" name="Google Shape;728;p43"/>
          <p:cNvSpPr txBox="1">
            <a:spLocks noGrp="1"/>
          </p:cNvSpPr>
          <p:nvPr>
            <p:ph type="subTitle" idx="6"/>
          </p:nvPr>
        </p:nvSpPr>
        <p:spPr>
          <a:xfrm>
            <a:off x="827584" y="1275606"/>
            <a:ext cx="7776864" cy="3456384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285750" lvl="0" indent="-285750" algn="l">
              <a:buFont typeface="Arial" pitchFamily="34" charset="0"/>
              <a:buChar char="•"/>
            </a:pPr>
            <a:r>
              <a:rPr lang="hr-HR" dirty="0"/>
              <a:t>Rad na </a:t>
            </a:r>
            <a:r>
              <a:rPr lang="hr-HR" dirty="0" smtClean="0"/>
              <a:t>problemu </a:t>
            </a:r>
            <a:r>
              <a:rPr lang="hr-HR" dirty="0"/>
              <a:t>ili točki </a:t>
            </a:r>
            <a:r>
              <a:rPr lang="hr-HR" dirty="0" smtClean="0"/>
              <a:t>koja </a:t>
            </a:r>
            <a:r>
              <a:rPr lang="hr-HR" dirty="0"/>
              <a:t>je klijentu </a:t>
            </a:r>
            <a:r>
              <a:rPr lang="hr-HR" dirty="0" smtClean="0"/>
              <a:t>najvažnija</a:t>
            </a:r>
          </a:p>
          <a:p>
            <a:pPr marL="285750" lvl="0" indent="-285750" algn="l">
              <a:buFont typeface="Arial" pitchFamily="34" charset="0"/>
              <a:buChar char="•"/>
            </a:pPr>
            <a:r>
              <a:rPr lang="hr-HR" dirty="0" smtClean="0"/>
              <a:t>Kognitivna konceptualizacija problema/točke</a:t>
            </a:r>
            <a:endParaRPr lang="hr-HR" dirty="0" smtClean="0">
              <a:latin typeface="Quicksand Medium" charset="-18"/>
            </a:endParaRPr>
          </a:p>
          <a:p>
            <a:pPr marL="285750" lvl="0" indent="-285750" algn="l">
              <a:buFont typeface="Arial" pitchFamily="34" charset="0"/>
              <a:buChar char="•"/>
            </a:pPr>
            <a:endParaRPr lang="hr-HR" dirty="0" smtClean="0"/>
          </a:p>
          <a:p>
            <a:pPr marL="285750" indent="-285750" algn="l">
              <a:buFont typeface="Arial" pitchFamily="34" charset="0"/>
              <a:buChar char="•"/>
            </a:pPr>
            <a:r>
              <a:rPr lang="hr-HR" dirty="0"/>
              <a:t>T</a:t>
            </a:r>
            <a:r>
              <a:rPr lang="hr-HR" dirty="0" smtClean="0"/>
              <a:t>erapeut </a:t>
            </a:r>
            <a:r>
              <a:rPr lang="hr-HR" dirty="0"/>
              <a:t>i klijent </a:t>
            </a:r>
            <a:r>
              <a:rPr lang="hr-HR" b="1" dirty="0"/>
              <a:t>suradnički</a:t>
            </a:r>
            <a:r>
              <a:rPr lang="hr-HR" dirty="0"/>
              <a:t> odlučuju na kojem dijelu kognitivnog modela će započeti raditi: 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hr-HR" dirty="0" smtClean="0"/>
              <a:t>a</a:t>
            </a:r>
            <a:r>
              <a:rPr lang="hr-HR" dirty="0"/>
              <a:t>) situaciji koja se već dogodila ili </a:t>
            </a:r>
            <a:r>
              <a:rPr lang="hr-HR" dirty="0" smtClean="0"/>
              <a:t>potencijalnoj prepreci prema cilju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hr-HR" dirty="0" smtClean="0"/>
              <a:t>b</a:t>
            </a:r>
            <a:r>
              <a:rPr lang="hr-HR" dirty="0"/>
              <a:t>) </a:t>
            </a:r>
            <a:r>
              <a:rPr lang="hr-HR" dirty="0" smtClean="0"/>
              <a:t>automatskim mislima povezanima </a:t>
            </a:r>
            <a:r>
              <a:rPr lang="hr-HR" dirty="0"/>
              <a:t>sa situacijom/preprekom </a:t>
            </a:r>
            <a:endParaRPr lang="hr-HR" dirty="0" smtClean="0"/>
          </a:p>
          <a:p>
            <a:pPr marL="285750" indent="-285750" algn="l">
              <a:buFont typeface="Arial" pitchFamily="34" charset="0"/>
              <a:buChar char="•"/>
            </a:pPr>
            <a:r>
              <a:rPr lang="hr-HR" dirty="0" smtClean="0"/>
              <a:t>c</a:t>
            </a:r>
            <a:r>
              <a:rPr lang="hr-HR" dirty="0"/>
              <a:t>) </a:t>
            </a:r>
            <a:r>
              <a:rPr lang="hr-HR" dirty="0" smtClean="0"/>
              <a:t>reakciji </a:t>
            </a:r>
            <a:r>
              <a:rPr lang="hr-HR" dirty="0"/>
              <a:t>(emocionalna, </a:t>
            </a:r>
            <a:r>
              <a:rPr lang="hr-HR" dirty="0" smtClean="0"/>
              <a:t>bihevioralna, </a:t>
            </a:r>
            <a:r>
              <a:rPr lang="hr-HR" dirty="0"/>
              <a:t>fiziološka) </a:t>
            </a:r>
            <a:r>
              <a:rPr lang="hr-HR" dirty="0" smtClean="0"/>
              <a:t>povezanoj </a:t>
            </a:r>
            <a:r>
              <a:rPr lang="hr-HR" dirty="0"/>
              <a:t>s automatskim mislima</a:t>
            </a:r>
            <a:r>
              <a:rPr lang="hr-H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610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4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hr-HR" sz="2200" dirty="0" smtClean="0">
                <a:solidFill>
                  <a:schemeClr val="accent3"/>
                </a:solidFill>
              </a:rPr>
              <a:t>Periodična sažimanja</a:t>
            </a:r>
            <a:endParaRPr sz="2200" dirty="0">
              <a:solidFill>
                <a:schemeClr val="accent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9593" y="195486"/>
            <a:ext cx="1130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chemeClr val="accent3"/>
                </a:solidFill>
                <a:latin typeface="Dosis ExtraBold" charset="-18"/>
              </a:rPr>
              <a:t>2</a:t>
            </a:r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. </a:t>
            </a:r>
            <a:r>
              <a:rPr lang="hr-HR" dirty="0">
                <a:solidFill>
                  <a:schemeClr val="accent3"/>
                </a:solidFill>
                <a:latin typeface="Dosis ExtraBold" charset="-18"/>
              </a:rPr>
              <a:t>d</a:t>
            </a:r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io seanse</a:t>
            </a:r>
            <a:endParaRPr lang="hr-HR" dirty="0">
              <a:solidFill>
                <a:schemeClr val="accent3"/>
              </a:solidFill>
              <a:latin typeface="Dosis ExtraBold" charset="-18"/>
            </a:endParaRPr>
          </a:p>
        </p:txBody>
      </p:sp>
      <p:sp>
        <p:nvSpPr>
          <p:cNvPr id="12" name="Google Shape;603;p38"/>
          <p:cNvSpPr/>
          <p:nvPr/>
        </p:nvSpPr>
        <p:spPr>
          <a:xfrm>
            <a:off x="539552" y="1203598"/>
            <a:ext cx="8136904" cy="3600400"/>
          </a:xfrm>
          <a:prstGeom prst="roundRect">
            <a:avLst>
              <a:gd name="adj" fmla="val 20417"/>
            </a:avLst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endParaRPr dirty="0"/>
          </a:p>
        </p:txBody>
      </p:sp>
      <p:sp>
        <p:nvSpPr>
          <p:cNvPr id="728" name="Google Shape;728;p43"/>
          <p:cNvSpPr txBox="1">
            <a:spLocks noGrp="1"/>
          </p:cNvSpPr>
          <p:nvPr>
            <p:ph type="subTitle" idx="6"/>
          </p:nvPr>
        </p:nvSpPr>
        <p:spPr>
          <a:xfrm>
            <a:off x="683568" y="1275606"/>
            <a:ext cx="7776864" cy="3456384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indent="0" algn="l"/>
            <a:r>
              <a:rPr lang="hr-HR" b="1" dirty="0" smtClean="0"/>
              <a:t>   Tijekom </a:t>
            </a:r>
            <a:r>
              <a:rPr lang="hr-HR" b="1" dirty="0"/>
              <a:t>sesije terapeut sažima na tri </a:t>
            </a:r>
            <a:r>
              <a:rPr lang="hr-HR" b="1" dirty="0" smtClean="0"/>
              <a:t>načina</a:t>
            </a:r>
            <a:r>
              <a:rPr lang="hr-HR" dirty="0" smtClean="0"/>
              <a:t>:</a:t>
            </a:r>
          </a:p>
          <a:p>
            <a:pPr marL="0" indent="0" algn="l"/>
            <a:endParaRPr lang="hr-HR" dirty="0"/>
          </a:p>
          <a:p>
            <a:pPr marL="469900" indent="-342900" algn="l">
              <a:buAutoNum type="alphaLcParenR"/>
            </a:pPr>
            <a:r>
              <a:rPr lang="hr-HR" sz="1500" dirty="0" smtClean="0"/>
              <a:t>Sažimanje </a:t>
            </a:r>
            <a:r>
              <a:rPr lang="hr-HR" sz="1500" dirty="0"/>
              <a:t>klijentovog problema u formi kognitivnog modela, koristeći klijentove vlastite riječi što je više </a:t>
            </a:r>
            <a:r>
              <a:rPr lang="hr-HR" sz="1500" dirty="0" smtClean="0"/>
              <a:t>moguće.</a:t>
            </a:r>
          </a:p>
          <a:p>
            <a:pPr marL="469900" indent="-342900" algn="l">
              <a:buAutoNum type="alphaLcParenR"/>
            </a:pPr>
            <a:endParaRPr lang="hr-HR" sz="1500" dirty="0"/>
          </a:p>
          <a:p>
            <a:pPr algn="l"/>
            <a:r>
              <a:rPr lang="hr-HR" sz="1500" dirty="0" smtClean="0"/>
              <a:t>b</a:t>
            </a:r>
            <a:r>
              <a:rPr lang="hr-HR" sz="1500" dirty="0"/>
              <a:t>) </a:t>
            </a:r>
            <a:r>
              <a:rPr lang="hr-HR" sz="1500" dirty="0" smtClean="0"/>
              <a:t>  Nakon što se završi </a:t>
            </a:r>
            <a:r>
              <a:rPr lang="hr-HR" sz="1500" dirty="0"/>
              <a:t>s raspravom o problemu ili </a:t>
            </a:r>
            <a:r>
              <a:rPr lang="hr-HR" sz="1500" dirty="0" smtClean="0"/>
              <a:t>cilju, terapeut tražit </a:t>
            </a:r>
            <a:r>
              <a:rPr lang="hr-HR" sz="1500" dirty="0"/>
              <a:t>od </a:t>
            </a:r>
            <a:r>
              <a:rPr lang="hr-HR" sz="1500" dirty="0" smtClean="0"/>
              <a:t>klijenta </a:t>
            </a:r>
            <a:r>
              <a:rPr lang="hr-HR" sz="1500" dirty="0"/>
              <a:t>da </a:t>
            </a:r>
            <a:r>
              <a:rPr lang="hr-HR" sz="1500" dirty="0" smtClean="0"/>
              <a:t>sažme, </a:t>
            </a:r>
            <a:r>
              <a:rPr lang="hr-HR" sz="1500" dirty="0"/>
              <a:t>kako bi </a:t>
            </a:r>
            <a:r>
              <a:rPr lang="hr-HR" sz="1500" dirty="0" smtClean="0"/>
              <a:t>provjerio njegovo razumijevanje </a:t>
            </a:r>
            <a:r>
              <a:rPr lang="hr-HR" sz="1500" dirty="0"/>
              <a:t>i </a:t>
            </a:r>
            <a:r>
              <a:rPr lang="hr-HR" sz="1500" dirty="0" smtClean="0"/>
              <a:t>učvrstio naučeno.</a:t>
            </a:r>
            <a:endParaRPr lang="hr-HR" sz="1500" dirty="0"/>
          </a:p>
          <a:p>
            <a:pPr algn="l"/>
            <a:r>
              <a:rPr lang="hr-HR" sz="1500" dirty="0" smtClean="0"/>
              <a:t>	</a:t>
            </a:r>
            <a:r>
              <a:rPr lang="hr-HR" sz="1500" i="1" dirty="0" smtClean="0"/>
              <a:t>„Možete </a:t>
            </a:r>
            <a:r>
              <a:rPr lang="hr-HR" sz="1500" i="1" dirty="0"/>
              <a:t>li sažeti ono o čemu smo </a:t>
            </a:r>
            <a:r>
              <a:rPr lang="hr-HR" sz="1500" i="1" dirty="0" smtClean="0"/>
              <a:t>upravo razgovarali?“</a:t>
            </a:r>
          </a:p>
          <a:p>
            <a:pPr algn="l"/>
            <a:r>
              <a:rPr lang="hr-HR" sz="1500" i="1" dirty="0"/>
              <a:t>	</a:t>
            </a:r>
            <a:r>
              <a:rPr lang="hr-HR" sz="1500" i="1" dirty="0" smtClean="0"/>
              <a:t>„</a:t>
            </a:r>
            <a:r>
              <a:rPr lang="hr-HR" sz="1500" i="1" dirty="0"/>
              <a:t>Možete li sažeti ono što želite da zapamtimo iz ovog dijela</a:t>
            </a:r>
            <a:r>
              <a:rPr lang="hr-HR" sz="1500" i="1" dirty="0" smtClean="0"/>
              <a:t>?“</a:t>
            </a:r>
          </a:p>
          <a:p>
            <a:pPr algn="l"/>
            <a:endParaRPr lang="hr-HR" sz="1500" dirty="0"/>
          </a:p>
          <a:p>
            <a:pPr marL="469900" indent="-342900" algn="l">
              <a:buAutoNum type="alphaLcParenR" startAt="3"/>
            </a:pPr>
            <a:r>
              <a:rPr lang="hr-HR" sz="1500" dirty="0" smtClean="0"/>
              <a:t>Kada se završi </a:t>
            </a:r>
            <a:r>
              <a:rPr lang="hr-HR" sz="1500" dirty="0"/>
              <a:t>dio </a:t>
            </a:r>
            <a:r>
              <a:rPr lang="hr-HR" sz="1500" dirty="0" smtClean="0"/>
              <a:t>seanse, </a:t>
            </a:r>
            <a:r>
              <a:rPr lang="hr-HR" sz="1500" dirty="0"/>
              <a:t>terapeut napravi sažimanje </a:t>
            </a:r>
            <a:r>
              <a:rPr lang="hr-HR" sz="1500" dirty="0" smtClean="0"/>
              <a:t>kako bi klijent jasno razumio ono </a:t>
            </a:r>
            <a:r>
              <a:rPr lang="hr-HR" sz="1500" dirty="0"/>
              <a:t>što je upravo postignuto i </a:t>
            </a:r>
            <a:r>
              <a:rPr lang="hr-HR" sz="1500" dirty="0" smtClean="0"/>
              <a:t>ono što slijedi</a:t>
            </a:r>
            <a:endParaRPr lang="hr-HR" sz="1500" dirty="0"/>
          </a:p>
          <a:p>
            <a:pPr marL="127000" indent="0" algn="l"/>
            <a:r>
              <a:rPr lang="hr-HR" sz="1500" dirty="0"/>
              <a:t> </a:t>
            </a:r>
            <a:r>
              <a:rPr lang="hr-HR" sz="1500" dirty="0" smtClean="0"/>
              <a:t>     </a:t>
            </a:r>
            <a:r>
              <a:rPr lang="hr-HR" sz="1500" i="1" dirty="0" smtClean="0"/>
              <a:t>„U </a:t>
            </a:r>
            <a:r>
              <a:rPr lang="hr-HR" sz="1500" i="1" dirty="0"/>
              <a:t>redu, do sada smo pričali o </a:t>
            </a:r>
            <a:r>
              <a:rPr lang="hr-HR" sz="1500" i="1" dirty="0" smtClean="0"/>
              <a:t>--- </a:t>
            </a:r>
            <a:r>
              <a:rPr lang="hr-HR" sz="1500" i="1" dirty="0"/>
              <a:t>i </a:t>
            </a:r>
            <a:r>
              <a:rPr lang="hr-HR" sz="1500" i="1" dirty="0" smtClean="0"/>
              <a:t>---. </a:t>
            </a:r>
            <a:r>
              <a:rPr lang="hr-HR" sz="1500" i="1" dirty="0"/>
              <a:t>Hoćemo li sada razgovarati </a:t>
            </a:r>
            <a:r>
              <a:rPr lang="hr-HR" sz="1500" i="1" dirty="0" smtClean="0"/>
              <a:t>o --- i ---?“</a:t>
            </a:r>
            <a:endParaRPr lang="hr-HR" i="1" dirty="0"/>
          </a:p>
          <a:p>
            <a:pPr marL="742950" lvl="1" indent="-285750" algn="l">
              <a:buFont typeface="Arial" pitchFamily="34" charset="0"/>
              <a:buChar char="•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1134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4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hr-HR" sz="2200" dirty="0" smtClean="0">
                <a:solidFill>
                  <a:schemeClr val="accent3"/>
                </a:solidFill>
              </a:rPr>
              <a:t>Mogući problemi tijekom drugog (središnjeg) dijela seanse</a:t>
            </a:r>
            <a:endParaRPr sz="2200" dirty="0">
              <a:solidFill>
                <a:schemeClr val="accent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9593" y="195486"/>
            <a:ext cx="1130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chemeClr val="accent3"/>
                </a:solidFill>
                <a:latin typeface="Dosis ExtraBold" charset="-18"/>
              </a:rPr>
              <a:t>2</a:t>
            </a:r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. </a:t>
            </a:r>
            <a:r>
              <a:rPr lang="hr-HR" dirty="0">
                <a:solidFill>
                  <a:schemeClr val="accent3"/>
                </a:solidFill>
                <a:latin typeface="Dosis ExtraBold" charset="-18"/>
              </a:rPr>
              <a:t>d</a:t>
            </a:r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io seanse</a:t>
            </a:r>
            <a:endParaRPr lang="hr-HR" dirty="0">
              <a:solidFill>
                <a:schemeClr val="accent3"/>
              </a:solidFill>
              <a:latin typeface="Dosis ExtraBold" charset="-18"/>
            </a:endParaRPr>
          </a:p>
        </p:txBody>
      </p:sp>
      <p:sp>
        <p:nvSpPr>
          <p:cNvPr id="12" name="Google Shape;603;p38"/>
          <p:cNvSpPr/>
          <p:nvPr/>
        </p:nvSpPr>
        <p:spPr>
          <a:xfrm>
            <a:off x="539552" y="1203598"/>
            <a:ext cx="8136904" cy="3600400"/>
          </a:xfrm>
          <a:prstGeom prst="roundRect">
            <a:avLst>
              <a:gd name="adj" fmla="val 20417"/>
            </a:avLst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endParaRPr dirty="0"/>
          </a:p>
        </p:txBody>
      </p:sp>
      <p:sp>
        <p:nvSpPr>
          <p:cNvPr id="728" name="Google Shape;728;p43"/>
          <p:cNvSpPr txBox="1">
            <a:spLocks noGrp="1"/>
          </p:cNvSpPr>
          <p:nvPr>
            <p:ph type="subTitle" idx="6"/>
          </p:nvPr>
        </p:nvSpPr>
        <p:spPr>
          <a:xfrm>
            <a:off x="683568" y="1275606"/>
            <a:ext cx="7776864" cy="3456384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indent="0" algn="l"/>
            <a:r>
              <a:rPr lang="hr-HR" b="1" dirty="0"/>
              <a:t> </a:t>
            </a:r>
            <a:r>
              <a:rPr lang="hr-HR" b="1" dirty="0" smtClean="0"/>
              <a:t>* Nefokusirana rasprava</a:t>
            </a:r>
          </a:p>
          <a:p>
            <a:pPr marL="0" indent="0" algn="l"/>
            <a:r>
              <a:rPr lang="hr-HR" sz="1400" dirty="0" smtClean="0">
                <a:latin typeface="Quicksand Medium" charset="-18"/>
              </a:rPr>
              <a:t>Kada terapeut ne uspije strukturirati raspravu, propusti naglasiti ključne automatske misli, emocije, vjerovanja i ponašanja, zaboravi često sažimati</a:t>
            </a:r>
          </a:p>
          <a:p>
            <a:pPr marL="0" indent="0" algn="l"/>
            <a:endParaRPr lang="hr-HR" sz="1400" dirty="0">
              <a:latin typeface="Quicksand Medium" charset="-18"/>
            </a:endParaRPr>
          </a:p>
          <a:p>
            <a:pPr marL="0" indent="0" algn="l"/>
            <a:r>
              <a:rPr lang="hr-HR" b="1" dirty="0" smtClean="0">
                <a:latin typeface="Quicksand Medium" charset="-18"/>
              </a:rPr>
              <a:t> * Neučinkovit tempo odvijanja seanse</a:t>
            </a:r>
          </a:p>
          <a:p>
            <a:pPr marL="0" indent="0" algn="l"/>
            <a:r>
              <a:rPr lang="hr-HR" sz="1400" dirty="0" smtClean="0">
                <a:latin typeface="Quicksand Medium" charset="-18"/>
              </a:rPr>
              <a:t>Previše ili premalo vremena za raspravu o točki dnevnog reda, terapeut precjenjuje koliko se pitanja ili ciljeva može raspraviti tijekom jedne terapijske seanse </a:t>
            </a:r>
            <a:r>
              <a:rPr lang="hr-HR" sz="1400" dirty="0" smtClean="0">
                <a:latin typeface="Quicksand Medium" charset="-18"/>
                <a:sym typeface="Symbol"/>
              </a:rPr>
              <a:t> odrediti prioritete; praćenje vremena </a:t>
            </a:r>
          </a:p>
          <a:p>
            <a:pPr marL="0" indent="0" algn="l"/>
            <a:endParaRPr lang="hr-HR" sz="1400" dirty="0">
              <a:latin typeface="Quicksand Medium" charset="-18"/>
              <a:sym typeface="Symbol"/>
            </a:endParaRPr>
          </a:p>
          <a:p>
            <a:pPr marL="0" indent="0" algn="l"/>
            <a:r>
              <a:rPr lang="hr-HR" sz="1400" dirty="0" smtClean="0">
                <a:latin typeface="Quicksand Medium" charset="-18"/>
                <a:sym typeface="Symbol"/>
              </a:rPr>
              <a:t> </a:t>
            </a:r>
            <a:r>
              <a:rPr lang="hr-HR" b="1" dirty="0" smtClean="0">
                <a:latin typeface="Quicksand Medium" charset="-18"/>
                <a:sym typeface="Symbol"/>
              </a:rPr>
              <a:t>* Propuštanje terapijske intervencije</a:t>
            </a:r>
          </a:p>
          <a:p>
            <a:pPr marL="0" indent="0" algn="l"/>
            <a:r>
              <a:rPr lang="hr-HR" sz="1400" dirty="0" smtClean="0">
                <a:latin typeface="Quicksand Medium" charset="-18"/>
                <a:sym typeface="Symbol"/>
              </a:rPr>
              <a:t>Većinu vremena terapeut opisuje problem/cilj ili identificira disfunkcionalne misli/uvjerenja</a:t>
            </a:r>
          </a:p>
          <a:p>
            <a:pPr marL="0" indent="0" algn="l"/>
            <a:r>
              <a:rPr lang="hr-HR" sz="1400" dirty="0" smtClean="0">
                <a:latin typeface="Quicksand Medium" charset="-18"/>
                <a:sym typeface="Symbol"/>
              </a:rPr>
              <a:t>Tijekom seanse terapeut sebi može postavljati pitanja:</a:t>
            </a:r>
          </a:p>
          <a:p>
            <a:pPr marL="0" indent="0" algn="l"/>
            <a:r>
              <a:rPr lang="hr-HR" sz="1400" dirty="0">
                <a:latin typeface="Quicksand Medium" charset="-18"/>
                <a:sym typeface="Symbol"/>
              </a:rPr>
              <a:t>	</a:t>
            </a:r>
            <a:r>
              <a:rPr lang="hr-HR" sz="1400" i="1" dirty="0" smtClean="0">
                <a:latin typeface="Quicksand Medium" charset="-18"/>
                <a:sym typeface="Symbol"/>
              </a:rPr>
              <a:t> </a:t>
            </a:r>
            <a:r>
              <a:rPr lang="hr-HR" sz="1400" i="1" dirty="0"/>
              <a:t>„Kako </a:t>
            </a:r>
            <a:r>
              <a:rPr lang="hr-HR" sz="1400" i="1" dirty="0" smtClean="0"/>
              <a:t>mogu </a:t>
            </a:r>
            <a:r>
              <a:rPr lang="hr-HR" sz="1400" i="1" dirty="0"/>
              <a:t>pomoći klijentu da se osjeća bolje do kraja </a:t>
            </a:r>
            <a:r>
              <a:rPr lang="hr-HR" sz="1400" i="1" dirty="0" smtClean="0"/>
              <a:t>seanse?“</a:t>
            </a:r>
            <a:endParaRPr lang="hr-HR" sz="1400" i="1" dirty="0" smtClean="0">
              <a:latin typeface="Quicksand Medium" charset="-18"/>
            </a:endParaRPr>
          </a:p>
          <a:p>
            <a:pPr marL="0" indent="0" algn="l"/>
            <a:r>
              <a:rPr lang="hr-HR" sz="1400" dirty="0"/>
              <a:t>	 </a:t>
            </a:r>
            <a:r>
              <a:rPr lang="hr-HR" sz="1400" i="1" dirty="0"/>
              <a:t>„Kako mogu pomoći klijentu da ima bolji tjedan</a:t>
            </a:r>
            <a:r>
              <a:rPr lang="hr-HR" sz="1400" i="1" dirty="0" smtClean="0"/>
              <a:t>?“</a:t>
            </a: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235166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4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hr-HR" sz="2200" dirty="0" smtClean="0">
                <a:solidFill>
                  <a:schemeClr val="accent3"/>
                </a:solidFill>
              </a:rPr>
              <a:t>Mogući problemi tijekom drugog (središnjeg) dijela seanse</a:t>
            </a:r>
            <a:endParaRPr sz="2200" dirty="0">
              <a:solidFill>
                <a:schemeClr val="accent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9593" y="195486"/>
            <a:ext cx="1130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chemeClr val="accent3"/>
                </a:solidFill>
                <a:latin typeface="Dosis ExtraBold" charset="-18"/>
              </a:rPr>
              <a:t>2</a:t>
            </a:r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. </a:t>
            </a:r>
            <a:r>
              <a:rPr lang="hr-HR" dirty="0">
                <a:solidFill>
                  <a:schemeClr val="accent3"/>
                </a:solidFill>
                <a:latin typeface="Dosis ExtraBold" charset="-18"/>
              </a:rPr>
              <a:t>d</a:t>
            </a:r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io seanse</a:t>
            </a:r>
            <a:endParaRPr lang="hr-HR" dirty="0">
              <a:solidFill>
                <a:schemeClr val="accent3"/>
              </a:solidFill>
              <a:latin typeface="Dosis ExtraBold" charset="-18"/>
            </a:endParaRPr>
          </a:p>
        </p:txBody>
      </p:sp>
      <p:sp>
        <p:nvSpPr>
          <p:cNvPr id="12" name="Google Shape;603;p38"/>
          <p:cNvSpPr/>
          <p:nvPr/>
        </p:nvSpPr>
        <p:spPr>
          <a:xfrm>
            <a:off x="539552" y="1275606"/>
            <a:ext cx="8136904" cy="3384376"/>
          </a:xfrm>
          <a:prstGeom prst="roundRect">
            <a:avLst>
              <a:gd name="adj" fmla="val 20417"/>
            </a:avLst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endParaRPr dirty="0"/>
          </a:p>
        </p:txBody>
      </p:sp>
      <p:sp>
        <p:nvSpPr>
          <p:cNvPr id="728" name="Google Shape;728;p43"/>
          <p:cNvSpPr txBox="1">
            <a:spLocks noGrp="1"/>
          </p:cNvSpPr>
          <p:nvPr>
            <p:ph type="subTitle" idx="6"/>
          </p:nvPr>
        </p:nvSpPr>
        <p:spPr>
          <a:xfrm>
            <a:off x="683568" y="1275606"/>
            <a:ext cx="7776864" cy="3312368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indent="0" algn="l"/>
            <a:r>
              <a:rPr lang="hr-HR" b="1" dirty="0"/>
              <a:t> </a:t>
            </a:r>
            <a:r>
              <a:rPr lang="hr-HR" dirty="0" smtClean="0"/>
              <a:t>*</a:t>
            </a:r>
            <a:r>
              <a:rPr lang="hr-HR" b="1" dirty="0" smtClean="0"/>
              <a:t> </a:t>
            </a:r>
            <a:r>
              <a:rPr lang="hr-HR" b="1" dirty="0"/>
              <a:t>P</a:t>
            </a:r>
            <a:r>
              <a:rPr lang="hr-HR" b="1" dirty="0" smtClean="0"/>
              <a:t>oteškoće </a:t>
            </a:r>
            <a:r>
              <a:rPr lang="hr-HR" b="1" dirty="0"/>
              <a:t>oko toga kako riješiti klijentov </a:t>
            </a:r>
            <a:r>
              <a:rPr lang="hr-HR" b="1" dirty="0" smtClean="0"/>
              <a:t>problem</a:t>
            </a:r>
          </a:p>
          <a:p>
            <a:pPr marL="0" indent="0" algn="l"/>
            <a:endParaRPr lang="hr-HR" b="1" dirty="0" smtClean="0"/>
          </a:p>
          <a:p>
            <a:pPr marL="342900" indent="-342900" algn="l">
              <a:buAutoNum type="alphaLcParenR"/>
            </a:pPr>
            <a:r>
              <a:rPr lang="hr-HR" sz="1400" dirty="0" smtClean="0"/>
              <a:t>Saznati </a:t>
            </a:r>
            <a:r>
              <a:rPr lang="hr-HR" sz="1400" dirty="0"/>
              <a:t>što je klijent već pokušao učiniti i konceptualizirati zašto nije </a:t>
            </a:r>
            <a:r>
              <a:rPr lang="hr-HR" sz="1400" dirty="0" smtClean="0"/>
              <a:t>uspjelo </a:t>
            </a:r>
            <a:r>
              <a:rPr lang="hr-HR" sz="1400" dirty="0" smtClean="0">
                <a:sym typeface="Symbol"/>
              </a:rPr>
              <a:t></a:t>
            </a:r>
            <a:r>
              <a:rPr lang="hr-HR" sz="1400" dirty="0" smtClean="0"/>
              <a:t> </a:t>
            </a:r>
            <a:r>
              <a:rPr lang="hr-HR" sz="1400" dirty="0"/>
              <a:t>modificirati rješenje ili modificirati misli koje su se klijentu našle na putu</a:t>
            </a:r>
            <a:r>
              <a:rPr lang="hr-HR" sz="1400" dirty="0" smtClean="0"/>
              <a:t>.</a:t>
            </a:r>
          </a:p>
          <a:p>
            <a:pPr marL="342900" indent="-342900" algn="l">
              <a:buAutoNum type="alphaLcParenR"/>
            </a:pPr>
            <a:r>
              <a:rPr lang="hr-HR" sz="1400" dirty="0" smtClean="0"/>
              <a:t>Terapeut koristi </a:t>
            </a:r>
            <a:r>
              <a:rPr lang="hr-HR" sz="1400" dirty="0"/>
              <a:t>sebe kao </a:t>
            </a:r>
            <a:r>
              <a:rPr lang="hr-HR" sz="1400" dirty="0" smtClean="0"/>
              <a:t>model. 						</a:t>
            </a:r>
            <a:r>
              <a:rPr lang="hr-HR" sz="1400" i="1" dirty="0" smtClean="0"/>
              <a:t>„Da ja imam ovaj </a:t>
            </a:r>
            <a:r>
              <a:rPr lang="hr-HR" sz="1400" i="1" dirty="0"/>
              <a:t>problem ili cilj, što bi napravio</a:t>
            </a:r>
            <a:r>
              <a:rPr lang="hr-HR" sz="1400" i="1" dirty="0" smtClean="0"/>
              <a:t>?“</a:t>
            </a:r>
          </a:p>
          <a:p>
            <a:pPr marL="342900" indent="-342900" algn="l">
              <a:buAutoNum type="alphaLcParenR"/>
            </a:pPr>
            <a:r>
              <a:rPr lang="hr-HR" sz="1400" dirty="0" smtClean="0"/>
              <a:t>Zamoliti klijenta </a:t>
            </a:r>
            <a:r>
              <a:rPr lang="hr-HR" sz="1400" dirty="0"/>
              <a:t>da pronađe drugu osobu (prijatelja ili člana obitelji) koja bi mogla imati  </a:t>
            </a:r>
            <a:r>
              <a:rPr lang="hr-HR" sz="1400" dirty="0" smtClean="0"/>
              <a:t>         istu </a:t>
            </a:r>
            <a:r>
              <a:rPr lang="hr-HR" sz="1400" dirty="0"/>
              <a:t>vrstu problema ili </a:t>
            </a:r>
            <a:r>
              <a:rPr lang="hr-HR" sz="1400" dirty="0" smtClean="0"/>
              <a:t>cilj. </a:t>
            </a:r>
            <a:r>
              <a:rPr lang="hr-HR" sz="1400" dirty="0"/>
              <a:t>Kakav bi savjet klijent dao </a:t>
            </a:r>
            <a:r>
              <a:rPr lang="hr-HR" sz="1400" dirty="0" smtClean="0"/>
              <a:t>toj osobi? </a:t>
            </a:r>
            <a:r>
              <a:rPr lang="hr-HR" sz="1400" dirty="0" smtClean="0">
                <a:sym typeface="Symbol"/>
              </a:rPr>
              <a:t> </a:t>
            </a:r>
            <a:r>
              <a:rPr lang="hr-HR" sz="1400" dirty="0" smtClean="0"/>
              <a:t>vidjeti </a:t>
            </a:r>
            <a:r>
              <a:rPr lang="hr-HR" sz="1400" dirty="0"/>
              <a:t>može li se taj savjet primijeniti na klijenta. </a:t>
            </a:r>
            <a:endParaRPr lang="hr-HR" sz="1400" dirty="0" smtClean="0"/>
          </a:p>
          <a:p>
            <a:pPr marL="342900" indent="-342900" algn="l">
              <a:buAutoNum type="alphaLcParenR"/>
            </a:pPr>
            <a:r>
              <a:rPr lang="hr-HR" sz="1400" dirty="0" smtClean="0">
                <a:latin typeface="Quicksand Medium" charset="-18"/>
              </a:rPr>
              <a:t>Pitati klijenta poznaje li nekoga tko može pomoći s problemom ili ciljem.</a:t>
            </a:r>
          </a:p>
          <a:p>
            <a:pPr marL="342900" indent="-342900" algn="l">
              <a:buAutoNum type="alphaLcParenR"/>
            </a:pPr>
            <a:r>
              <a:rPr lang="hr-HR" sz="1400" dirty="0" smtClean="0">
                <a:latin typeface="Quicksand Medium" charset="-18"/>
              </a:rPr>
              <a:t>Odgoditi diskusiju za sljedeći tjedan kako bi terapeut razmislio o problemu.</a:t>
            </a:r>
            <a:endParaRPr lang="hr-HR" sz="1400" dirty="0">
              <a:latin typeface="Quicksand Medium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35347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4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hr-HR" sz="2200" dirty="0" smtClean="0">
                <a:solidFill>
                  <a:schemeClr val="accent1"/>
                </a:solidFill>
              </a:rPr>
              <a:t>7. Završno sažimanje</a:t>
            </a:r>
            <a:endParaRPr sz="2200" dirty="0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9593" y="195486"/>
            <a:ext cx="1133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3. </a:t>
            </a:r>
            <a:r>
              <a:rPr lang="hr-HR" dirty="0">
                <a:solidFill>
                  <a:schemeClr val="accent3"/>
                </a:solidFill>
                <a:latin typeface="Dosis ExtraBold" charset="-18"/>
              </a:rPr>
              <a:t>d</a:t>
            </a:r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io seanse</a:t>
            </a:r>
            <a:endParaRPr lang="hr-HR" dirty="0">
              <a:solidFill>
                <a:schemeClr val="accent3"/>
              </a:solidFill>
              <a:latin typeface="Dosis ExtraBold" charset="-18"/>
            </a:endParaRPr>
          </a:p>
        </p:txBody>
      </p:sp>
      <p:sp>
        <p:nvSpPr>
          <p:cNvPr id="12" name="Google Shape;603;p38"/>
          <p:cNvSpPr/>
          <p:nvPr/>
        </p:nvSpPr>
        <p:spPr>
          <a:xfrm>
            <a:off x="539552" y="1203598"/>
            <a:ext cx="8136904" cy="3600400"/>
          </a:xfrm>
          <a:prstGeom prst="roundRect">
            <a:avLst>
              <a:gd name="adj" fmla="val 20417"/>
            </a:avLst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endParaRPr dirty="0"/>
          </a:p>
        </p:txBody>
      </p:sp>
      <p:sp>
        <p:nvSpPr>
          <p:cNvPr id="728" name="Google Shape;728;p43"/>
          <p:cNvSpPr txBox="1">
            <a:spLocks noGrp="1"/>
          </p:cNvSpPr>
          <p:nvPr>
            <p:ph type="subTitle" idx="6"/>
          </p:nvPr>
        </p:nvSpPr>
        <p:spPr>
          <a:xfrm>
            <a:off x="683568" y="1275606"/>
            <a:ext cx="7776864" cy="3456384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285750" indent="-285750" algn="l">
              <a:buFont typeface="Wingdings" pitchFamily="2" charset="2"/>
              <a:buChar char="ü"/>
            </a:pPr>
            <a:r>
              <a:rPr lang="hr-HR" sz="1500" dirty="0" smtClean="0"/>
              <a:t>Cilj </a:t>
            </a:r>
            <a:r>
              <a:rPr lang="hr-HR" sz="1500" dirty="0"/>
              <a:t>je usmjeriti pozornost klijenta na najvažnije točke </a:t>
            </a:r>
            <a:r>
              <a:rPr lang="hr-HR" sz="1500" dirty="0" smtClean="0"/>
              <a:t>seanse </a:t>
            </a:r>
            <a:r>
              <a:rPr lang="hr-HR" sz="1500" dirty="0"/>
              <a:t>na pozitivan način</a:t>
            </a:r>
            <a:r>
              <a:rPr lang="hr-HR" sz="1500" dirty="0" smtClean="0"/>
              <a:t>.</a:t>
            </a:r>
          </a:p>
          <a:p>
            <a:pPr marL="285750" indent="-285750" algn="l">
              <a:buFont typeface="Wingdings" pitchFamily="2" charset="2"/>
              <a:buChar char="ü"/>
            </a:pPr>
            <a:r>
              <a:rPr lang="hr-HR" sz="1500" dirty="0"/>
              <a:t>U početnim </a:t>
            </a:r>
            <a:r>
              <a:rPr lang="hr-HR" sz="1500" dirty="0" smtClean="0"/>
              <a:t>seansama - terapeut </a:t>
            </a:r>
            <a:r>
              <a:rPr lang="hr-HR" sz="1500" dirty="0"/>
              <a:t>sažima, ali kako klijenti napreduju, terapeut može </a:t>
            </a:r>
            <a:r>
              <a:rPr lang="hr-HR" sz="1500" dirty="0" smtClean="0"/>
              <a:t>tražiti od klijenta </a:t>
            </a:r>
            <a:r>
              <a:rPr lang="hr-HR" sz="1500" dirty="0"/>
              <a:t>da </a:t>
            </a:r>
            <a:r>
              <a:rPr lang="hr-HR" sz="1500" dirty="0" smtClean="0"/>
              <a:t>sažme </a:t>
            </a:r>
            <a:r>
              <a:rPr lang="hr-HR" sz="1500" dirty="0"/>
              <a:t>najbitnije točke. </a:t>
            </a:r>
            <a:endParaRPr lang="hr-HR" sz="1500" dirty="0" smtClean="0"/>
          </a:p>
          <a:p>
            <a:pPr marL="285750" indent="-285750" algn="l">
              <a:buFont typeface="Wingdings" pitchFamily="2" charset="2"/>
              <a:buChar char="ü"/>
            </a:pPr>
            <a:r>
              <a:rPr lang="hr-HR" sz="1500" dirty="0" smtClean="0"/>
              <a:t>Pomaže ako klijent vodi bilješke </a:t>
            </a:r>
            <a:r>
              <a:rPr lang="hr-HR" sz="1500" dirty="0"/>
              <a:t>tijekom </a:t>
            </a:r>
            <a:r>
              <a:rPr lang="hr-HR" sz="1500" dirty="0" smtClean="0"/>
              <a:t>seanse.</a:t>
            </a:r>
          </a:p>
          <a:p>
            <a:pPr marL="285750" indent="-285750" algn="l">
              <a:buFont typeface="Wingdings" pitchFamily="2" charset="2"/>
              <a:buChar char="ü"/>
            </a:pPr>
            <a:endParaRPr lang="hr-HR" sz="1500" dirty="0" smtClean="0"/>
          </a:p>
          <a:p>
            <a:pPr marL="285750" indent="-285750" algn="l">
              <a:buFont typeface="Wingdings" pitchFamily="2" charset="2"/>
              <a:buChar char="ü"/>
            </a:pPr>
            <a:r>
              <a:rPr lang="hr-HR" sz="1500" dirty="0" smtClean="0"/>
              <a:t>Terapeut </a:t>
            </a:r>
            <a:r>
              <a:rPr lang="hr-HR" sz="1500" dirty="0"/>
              <a:t>može reći</a:t>
            </a:r>
            <a:r>
              <a:rPr lang="hr-HR" sz="1500" dirty="0" smtClean="0"/>
              <a:t>:</a:t>
            </a:r>
          </a:p>
          <a:p>
            <a:pPr marL="0" indent="0" algn="l"/>
            <a:r>
              <a:rPr lang="hr-HR" sz="1500" dirty="0"/>
              <a:t>	</a:t>
            </a:r>
            <a:r>
              <a:rPr lang="hr-HR" sz="1500" i="1" dirty="0" smtClean="0"/>
              <a:t>„Ostalo </a:t>
            </a:r>
            <a:r>
              <a:rPr lang="hr-HR" sz="1500" i="1" dirty="0"/>
              <a:t>nam je još par minuta. Što mislite da je bilo najvažnije na današnjoj </a:t>
            </a:r>
            <a:r>
              <a:rPr lang="hr-HR" sz="1500" i="1" dirty="0" smtClean="0"/>
              <a:t>	seansi?”</a:t>
            </a:r>
            <a:endParaRPr lang="hr-HR" sz="1500" dirty="0" smtClean="0"/>
          </a:p>
          <a:p>
            <a:pPr marL="0" indent="0" algn="l"/>
            <a:r>
              <a:rPr lang="hr-HR" sz="1500" dirty="0"/>
              <a:t>	</a:t>
            </a:r>
            <a:r>
              <a:rPr lang="hr-HR" sz="1500" i="1" dirty="0" smtClean="0"/>
              <a:t>„Što </a:t>
            </a:r>
            <a:r>
              <a:rPr lang="hr-HR" sz="1500" i="1" dirty="0"/>
              <a:t>mislite da će vam biti najvažnije čega ćete se moći prisjetiti ovaj </a:t>
            </a:r>
            <a:r>
              <a:rPr lang="hr-HR" sz="1500" i="1" dirty="0" smtClean="0"/>
              <a:t>	tjedan</a:t>
            </a:r>
            <a:r>
              <a:rPr lang="hr-HR" sz="1500" i="1" dirty="0"/>
              <a:t>? Možete pogledati u bilješke</a:t>
            </a:r>
            <a:r>
              <a:rPr lang="hr-HR" sz="1500" i="1" dirty="0" smtClean="0"/>
              <a:t>.“</a:t>
            </a:r>
          </a:p>
          <a:p>
            <a:pPr marL="0" indent="0" algn="l"/>
            <a:r>
              <a:rPr lang="hr-HR" sz="1500" i="1" dirty="0"/>
              <a:t>	</a:t>
            </a:r>
            <a:r>
              <a:rPr lang="hr-HR" sz="1500" i="1" dirty="0" smtClean="0"/>
              <a:t>„Što </a:t>
            </a:r>
            <a:r>
              <a:rPr lang="hr-HR" sz="1500" i="1" dirty="0"/>
              <a:t>ste naučili</a:t>
            </a:r>
            <a:r>
              <a:rPr lang="hr-HR" sz="1500" i="1" dirty="0" smtClean="0"/>
              <a:t>?“</a:t>
            </a:r>
            <a:endParaRPr lang="hr-HR" sz="1500" i="1" dirty="0"/>
          </a:p>
        </p:txBody>
      </p:sp>
    </p:spTree>
    <p:extLst>
      <p:ext uri="{BB962C8B-B14F-4D97-AF65-F5344CB8AC3E}">
        <p14:creationId xmlns:p14="http://schemas.microsoft.com/office/powerpoint/2010/main" val="384150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4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hr-HR" sz="2200" dirty="0">
                <a:solidFill>
                  <a:schemeClr val="accent1"/>
                </a:solidFill>
              </a:rPr>
              <a:t>8</a:t>
            </a:r>
            <a:r>
              <a:rPr lang="hr-HR" sz="2200" dirty="0" smtClean="0">
                <a:solidFill>
                  <a:schemeClr val="accent1"/>
                </a:solidFill>
              </a:rPr>
              <a:t>. Pregled akcijskog plana i 9. Povratna informacija</a:t>
            </a:r>
            <a:endParaRPr sz="2200" dirty="0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9593" y="195486"/>
            <a:ext cx="1133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3. </a:t>
            </a:r>
            <a:r>
              <a:rPr lang="hr-HR" dirty="0">
                <a:solidFill>
                  <a:schemeClr val="accent3"/>
                </a:solidFill>
                <a:latin typeface="Dosis ExtraBold" charset="-18"/>
              </a:rPr>
              <a:t>d</a:t>
            </a:r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io seanse</a:t>
            </a:r>
            <a:endParaRPr lang="hr-HR" dirty="0">
              <a:solidFill>
                <a:schemeClr val="accent3"/>
              </a:solidFill>
              <a:latin typeface="Dosis ExtraBold" charset="-18"/>
            </a:endParaRPr>
          </a:p>
        </p:txBody>
      </p:sp>
      <p:sp>
        <p:nvSpPr>
          <p:cNvPr id="12" name="Google Shape;603;p38"/>
          <p:cNvSpPr/>
          <p:nvPr/>
        </p:nvSpPr>
        <p:spPr>
          <a:xfrm>
            <a:off x="827584" y="1275606"/>
            <a:ext cx="7488832" cy="3168352"/>
          </a:xfrm>
          <a:prstGeom prst="roundRect">
            <a:avLst>
              <a:gd name="adj" fmla="val 20417"/>
            </a:avLst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endParaRPr dirty="0"/>
          </a:p>
        </p:txBody>
      </p:sp>
      <p:sp>
        <p:nvSpPr>
          <p:cNvPr id="728" name="Google Shape;728;p43"/>
          <p:cNvSpPr txBox="1">
            <a:spLocks noGrp="1"/>
          </p:cNvSpPr>
          <p:nvPr>
            <p:ph type="subTitle" idx="6"/>
          </p:nvPr>
        </p:nvSpPr>
        <p:spPr>
          <a:xfrm>
            <a:off x="971600" y="1347614"/>
            <a:ext cx="7200800" cy="3024336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algn="l">
              <a:buFont typeface="Wingdings" pitchFamily="2" charset="2"/>
              <a:buChar char="ü"/>
            </a:pPr>
            <a:endParaRPr lang="hr-HR" dirty="0" smtClean="0"/>
          </a:p>
          <a:p>
            <a:pPr algn="l">
              <a:buFont typeface="Wingdings" pitchFamily="2" charset="2"/>
              <a:buChar char="ü"/>
            </a:pPr>
            <a:endParaRPr lang="hr-HR" dirty="0"/>
          </a:p>
          <a:p>
            <a:pPr algn="l">
              <a:buFont typeface="Wingdings" pitchFamily="2" charset="2"/>
              <a:buChar char="ü"/>
            </a:pPr>
            <a:r>
              <a:rPr lang="hr-HR" dirty="0" smtClean="0"/>
              <a:t>Provjeriti </a:t>
            </a:r>
            <a:r>
              <a:rPr lang="hr-HR" dirty="0"/>
              <a:t>postoji li neki problem s ispunjavanjem akcijskog plana. </a:t>
            </a:r>
            <a:endParaRPr lang="hr-HR" dirty="0" smtClean="0"/>
          </a:p>
          <a:p>
            <a:pPr algn="l">
              <a:buFont typeface="Wingdings" pitchFamily="2" charset="2"/>
              <a:buChar char="ü"/>
            </a:pPr>
            <a:endParaRPr lang="hr-HR" dirty="0"/>
          </a:p>
          <a:p>
            <a:pPr algn="l">
              <a:buFont typeface="Wingdings" pitchFamily="2" charset="2"/>
              <a:buChar char="ü"/>
            </a:pPr>
            <a:r>
              <a:rPr lang="hr-HR" dirty="0"/>
              <a:t>Nakon konačnog </a:t>
            </a:r>
            <a:r>
              <a:rPr lang="hr-HR" dirty="0" smtClean="0"/>
              <a:t>sažimanja </a:t>
            </a:r>
            <a:r>
              <a:rPr lang="hr-HR" dirty="0"/>
              <a:t>terapeut </a:t>
            </a:r>
            <a:r>
              <a:rPr lang="hr-HR" dirty="0" smtClean="0"/>
              <a:t>pita </a:t>
            </a:r>
            <a:r>
              <a:rPr lang="hr-HR" dirty="0"/>
              <a:t>povratnu </a:t>
            </a:r>
            <a:r>
              <a:rPr lang="hr-HR" dirty="0" smtClean="0"/>
              <a:t>informaciju</a:t>
            </a:r>
          </a:p>
          <a:p>
            <a:pPr marL="584200" lvl="1" indent="0" algn="l"/>
            <a:r>
              <a:rPr lang="hr-HR" i="1" dirty="0" smtClean="0"/>
              <a:t>„Što </a:t>
            </a:r>
            <a:r>
              <a:rPr lang="hr-HR" i="1" dirty="0"/>
              <a:t>mislite o današnjoj seansi</a:t>
            </a:r>
            <a:r>
              <a:rPr lang="hr-HR" i="1" dirty="0" smtClean="0"/>
              <a:t>?“</a:t>
            </a:r>
            <a:endParaRPr lang="hr-HR" dirty="0" smtClean="0"/>
          </a:p>
          <a:p>
            <a:pPr marL="584200" lvl="1" indent="0" algn="l"/>
            <a:r>
              <a:rPr lang="hr-HR" dirty="0" smtClean="0"/>
              <a:t>U </a:t>
            </a:r>
            <a:r>
              <a:rPr lang="hr-HR" dirty="0"/>
              <a:t>početnim </a:t>
            </a:r>
            <a:r>
              <a:rPr lang="hr-HR" dirty="0" smtClean="0"/>
              <a:t>seansama terapeut može dodati</a:t>
            </a:r>
            <a:r>
              <a:rPr lang="hr-HR" dirty="0"/>
              <a:t>: </a:t>
            </a:r>
            <a:endParaRPr lang="hr-HR" dirty="0" smtClean="0"/>
          </a:p>
          <a:p>
            <a:pPr marL="584200" lvl="1" indent="0" algn="l"/>
            <a:r>
              <a:rPr lang="hr-HR" i="1" dirty="0" smtClean="0"/>
              <a:t>„</a:t>
            </a:r>
            <a:r>
              <a:rPr lang="hr-HR" i="1" dirty="0"/>
              <a:t>Je li Vas nešto zasmetalo što sam </a:t>
            </a:r>
            <a:r>
              <a:rPr lang="hr-HR" i="1" dirty="0" smtClean="0"/>
              <a:t>rekla?“</a:t>
            </a:r>
          </a:p>
          <a:p>
            <a:pPr marL="584200" lvl="1" indent="0" algn="l"/>
            <a:r>
              <a:rPr lang="hr-HR" i="1" dirty="0" smtClean="0"/>
              <a:t>„</a:t>
            </a:r>
            <a:r>
              <a:rPr lang="hr-HR" i="1" dirty="0"/>
              <a:t>Mislite da sam nešto krivo </a:t>
            </a:r>
            <a:r>
              <a:rPr lang="hr-HR" i="1" dirty="0" smtClean="0"/>
              <a:t>shvatila?“</a:t>
            </a:r>
          </a:p>
          <a:p>
            <a:pPr marL="584200" lvl="1" indent="0" algn="l"/>
            <a:r>
              <a:rPr lang="hr-HR" i="1" dirty="0" smtClean="0"/>
              <a:t>„</a:t>
            </a:r>
            <a:r>
              <a:rPr lang="hr-HR" i="1" dirty="0"/>
              <a:t>Želite li da nešto </a:t>
            </a:r>
            <a:r>
              <a:rPr lang="hr-HR" i="1" dirty="0" smtClean="0"/>
              <a:t>drugačije učinim sljedeći </a:t>
            </a:r>
            <a:r>
              <a:rPr lang="hr-HR" i="1" dirty="0"/>
              <a:t>put</a:t>
            </a:r>
            <a:r>
              <a:rPr lang="hr-HR" i="1" dirty="0" smtClean="0"/>
              <a:t>?“</a:t>
            </a:r>
            <a:endParaRPr lang="hr-HR" i="1" dirty="0"/>
          </a:p>
          <a:p>
            <a:pPr algn="l">
              <a:buFont typeface="Wingdings" pitchFamily="2" charset="2"/>
              <a:buChar char="ü"/>
            </a:pPr>
            <a:endParaRPr lang="hr-HR" dirty="0"/>
          </a:p>
          <a:p>
            <a:pPr marL="0" indent="0" algn="l"/>
            <a:endParaRPr lang="hr-HR" b="1" dirty="0" smtClean="0"/>
          </a:p>
        </p:txBody>
      </p:sp>
    </p:spTree>
    <p:extLst>
      <p:ext uri="{BB962C8B-B14F-4D97-AF65-F5344CB8AC3E}">
        <p14:creationId xmlns:p14="http://schemas.microsoft.com/office/powerpoint/2010/main" val="55859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50"/>
          <p:cNvSpPr txBox="1">
            <a:spLocks noGrp="1"/>
          </p:cNvSpPr>
          <p:nvPr>
            <p:ph type="title"/>
          </p:nvPr>
        </p:nvSpPr>
        <p:spPr>
          <a:xfrm>
            <a:off x="720000" y="702906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hr-HR" sz="2200" dirty="0"/>
              <a:t>Tipične misli i vjerovanja </a:t>
            </a:r>
            <a:r>
              <a:rPr lang="hr-HR" sz="2200" dirty="0" smtClean="0"/>
              <a:t>terapeuta koje </a:t>
            </a:r>
            <a:r>
              <a:rPr lang="hr-HR" sz="2200" dirty="0"/>
              <a:t>mogu otežati </a:t>
            </a:r>
            <a:r>
              <a:rPr lang="hr-HR" sz="2200" dirty="0" smtClean="0"/>
              <a:t>strukturiranje seanse</a:t>
            </a:r>
            <a:endParaRPr lang="hr-HR" sz="2200" dirty="0"/>
          </a:p>
        </p:txBody>
      </p:sp>
      <p:sp>
        <p:nvSpPr>
          <p:cNvPr id="64" name="TextBox 63"/>
          <p:cNvSpPr txBox="1"/>
          <p:nvPr/>
        </p:nvSpPr>
        <p:spPr>
          <a:xfrm>
            <a:off x="209593" y="195486"/>
            <a:ext cx="31101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Ostali problemi u strukturiranju seanse</a:t>
            </a:r>
            <a:endParaRPr lang="hr-HR" dirty="0">
              <a:solidFill>
                <a:schemeClr val="accent3"/>
              </a:solidFill>
              <a:latin typeface="Dosis ExtraBold" charset="-18"/>
            </a:endParaRPr>
          </a:p>
        </p:txBody>
      </p:sp>
      <p:sp>
        <p:nvSpPr>
          <p:cNvPr id="70" name="Google Shape;2069;p79"/>
          <p:cNvSpPr/>
          <p:nvPr/>
        </p:nvSpPr>
        <p:spPr>
          <a:xfrm>
            <a:off x="395536" y="1400504"/>
            <a:ext cx="2592288" cy="936104"/>
          </a:xfrm>
          <a:prstGeom prst="roundRect">
            <a:avLst>
              <a:gd name="adj" fmla="val 16667"/>
            </a:avLst>
          </a:prstGeom>
          <a:solidFill>
            <a:srgbClr val="9DB2E0"/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500" i="1" dirty="0" smtClean="0">
                <a:solidFill>
                  <a:schemeClr val="tx1"/>
                </a:solidFill>
                <a:latin typeface="Quicksand Medium" charset="-18"/>
              </a:rPr>
              <a:t>„Ne mogu strukturirati seansu</a:t>
            </a:r>
            <a:r>
              <a:rPr lang="hr-HR" sz="1500" i="1" dirty="0" smtClean="0"/>
              <a:t>.”</a:t>
            </a:r>
            <a:endParaRPr sz="1500" i="1" dirty="0"/>
          </a:p>
        </p:txBody>
      </p:sp>
      <p:sp>
        <p:nvSpPr>
          <p:cNvPr id="72" name="Google Shape;2069;p79"/>
          <p:cNvSpPr/>
          <p:nvPr/>
        </p:nvSpPr>
        <p:spPr>
          <a:xfrm>
            <a:off x="899592" y="2283718"/>
            <a:ext cx="2592288" cy="936104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hr-HR" sz="1500" i="1" dirty="0" smtClean="0">
                <a:solidFill>
                  <a:schemeClr val="tx1"/>
                </a:solidFill>
                <a:latin typeface="Quicksand Medium" charset="-18"/>
              </a:rPr>
              <a:t>„Mom </a:t>
            </a:r>
            <a:r>
              <a:rPr lang="hr-HR" sz="1500" i="1" dirty="0">
                <a:solidFill>
                  <a:schemeClr val="tx1"/>
                </a:solidFill>
                <a:latin typeface="Quicksand Medium" charset="-18"/>
              </a:rPr>
              <a:t>klijentu se neće svidjeti </a:t>
            </a:r>
            <a:r>
              <a:rPr lang="hr-HR" sz="1500" i="1" dirty="0" smtClean="0">
                <a:solidFill>
                  <a:schemeClr val="tx1"/>
                </a:solidFill>
                <a:latin typeface="Quicksand Medium" charset="-18"/>
              </a:rPr>
              <a:t>struktura.”</a:t>
            </a:r>
            <a:endParaRPr sz="1500" i="1" dirty="0">
              <a:solidFill>
                <a:schemeClr val="tx1"/>
              </a:solidFill>
              <a:latin typeface="Quicksand Medium" charset="-18"/>
            </a:endParaRPr>
          </a:p>
        </p:txBody>
      </p:sp>
      <p:sp>
        <p:nvSpPr>
          <p:cNvPr id="73" name="Google Shape;2069;p79"/>
          <p:cNvSpPr/>
          <p:nvPr/>
        </p:nvSpPr>
        <p:spPr>
          <a:xfrm>
            <a:off x="1547664" y="3166563"/>
            <a:ext cx="2592288" cy="936104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hr-HR" sz="1500" i="1" dirty="0" smtClean="0">
                <a:solidFill>
                  <a:schemeClr val="tx1"/>
                </a:solidFill>
                <a:latin typeface="Quicksand Medium" charset="-18"/>
              </a:rPr>
              <a:t>„Moj </a:t>
            </a:r>
            <a:r>
              <a:rPr lang="hr-HR" sz="1500" i="1" dirty="0">
                <a:solidFill>
                  <a:schemeClr val="tx1"/>
                </a:solidFill>
                <a:latin typeface="Quicksand Medium" charset="-18"/>
              </a:rPr>
              <a:t>klijent neće se moći jasno/sažeto </a:t>
            </a:r>
            <a:r>
              <a:rPr lang="hr-HR" sz="1500" i="1" dirty="0" smtClean="0">
                <a:solidFill>
                  <a:schemeClr val="tx1"/>
                </a:solidFill>
                <a:latin typeface="Quicksand Medium" charset="-18"/>
              </a:rPr>
              <a:t>izraziti.”</a:t>
            </a:r>
            <a:endParaRPr sz="1500" i="1" dirty="0">
              <a:solidFill>
                <a:schemeClr val="tx1"/>
              </a:solidFill>
              <a:latin typeface="Quicksand Medium" charset="-18"/>
            </a:endParaRPr>
          </a:p>
        </p:txBody>
      </p:sp>
      <p:sp>
        <p:nvSpPr>
          <p:cNvPr id="74" name="Google Shape;2069;p79"/>
          <p:cNvSpPr/>
          <p:nvPr/>
        </p:nvSpPr>
        <p:spPr>
          <a:xfrm>
            <a:off x="3275856" y="3939902"/>
            <a:ext cx="2592288" cy="936104"/>
          </a:xfrm>
          <a:prstGeom prst="roundRect">
            <a:avLst>
              <a:gd name="adj" fmla="val 16667"/>
            </a:avLst>
          </a:prstGeom>
          <a:solidFill>
            <a:srgbClr val="9DB2E0"/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hr-HR" sz="1500" i="1" dirty="0" smtClean="0">
                <a:solidFill>
                  <a:schemeClr val="tx1"/>
                </a:solidFill>
                <a:latin typeface="Quicksand Medium" charset="-18"/>
              </a:rPr>
              <a:t>„Naljutit će </a:t>
            </a:r>
            <a:r>
              <a:rPr lang="hr-HR" sz="1500" i="1" dirty="0">
                <a:solidFill>
                  <a:schemeClr val="tx1"/>
                </a:solidFill>
                <a:latin typeface="Quicksand Medium" charset="-18"/>
              </a:rPr>
              <a:t>se ako budem </a:t>
            </a:r>
            <a:r>
              <a:rPr lang="hr-HR" sz="1500" i="1" dirty="0" smtClean="0">
                <a:solidFill>
                  <a:schemeClr val="tx1"/>
                </a:solidFill>
                <a:latin typeface="Quicksand Medium" charset="-18"/>
              </a:rPr>
              <a:t>preizravna.”</a:t>
            </a:r>
            <a:endParaRPr sz="1500" i="1" dirty="0">
              <a:solidFill>
                <a:schemeClr val="tx1"/>
              </a:solidFill>
              <a:latin typeface="Quicksand Medium" charset="-18"/>
            </a:endParaRPr>
          </a:p>
        </p:txBody>
      </p:sp>
      <p:sp>
        <p:nvSpPr>
          <p:cNvPr id="75" name="Google Shape;2069;p79"/>
          <p:cNvSpPr/>
          <p:nvPr/>
        </p:nvSpPr>
        <p:spPr>
          <a:xfrm>
            <a:off x="5004048" y="3166563"/>
            <a:ext cx="2592288" cy="936104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hr-HR" sz="1500" i="1" dirty="0" smtClean="0">
                <a:solidFill>
                  <a:schemeClr val="tx1"/>
                </a:solidFill>
                <a:latin typeface="Quicksand Medium" charset="-18"/>
              </a:rPr>
              <a:t>„Propustit </a:t>
            </a:r>
            <a:r>
              <a:rPr lang="hr-HR" sz="1500" i="1" dirty="0">
                <a:solidFill>
                  <a:schemeClr val="tx1"/>
                </a:solidFill>
                <a:latin typeface="Quicksand Medium" charset="-18"/>
              </a:rPr>
              <a:t>ću nešto bitno tijekom </a:t>
            </a:r>
            <a:r>
              <a:rPr lang="hr-HR" sz="1500" i="1" dirty="0" smtClean="0">
                <a:solidFill>
                  <a:schemeClr val="tx1"/>
                </a:solidFill>
                <a:latin typeface="Quicksand Medium" charset="-18"/>
              </a:rPr>
              <a:t>seanse.”</a:t>
            </a:r>
            <a:endParaRPr lang="hr-HR" sz="1500" i="1" dirty="0">
              <a:solidFill>
                <a:schemeClr val="tx1"/>
              </a:solidFill>
              <a:latin typeface="Quicksand Medium" charset="-18"/>
            </a:endParaRPr>
          </a:p>
        </p:txBody>
      </p:sp>
      <p:sp>
        <p:nvSpPr>
          <p:cNvPr id="76" name="Google Shape;2069;p79"/>
          <p:cNvSpPr/>
          <p:nvPr/>
        </p:nvSpPr>
        <p:spPr>
          <a:xfrm>
            <a:off x="5652120" y="2336608"/>
            <a:ext cx="2592288" cy="936104"/>
          </a:xfrm>
          <a:prstGeom prst="roundRect">
            <a:avLst>
              <a:gd name="adj" fmla="val 16667"/>
            </a:avLst>
          </a:prstGeom>
          <a:solidFill>
            <a:srgbClr val="9DB2E0"/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hr-HR" sz="1500" i="1" dirty="0" smtClean="0">
                <a:solidFill>
                  <a:schemeClr val="tx1"/>
                </a:solidFill>
                <a:latin typeface="Quicksand Medium" charset="-18"/>
              </a:rPr>
              <a:t>„Ne </a:t>
            </a:r>
            <a:r>
              <a:rPr lang="hr-HR" sz="1500" i="1" dirty="0">
                <a:solidFill>
                  <a:schemeClr val="tx1"/>
                </a:solidFill>
                <a:latin typeface="Quicksand Medium" charset="-18"/>
              </a:rPr>
              <a:t>bih ga smjela </a:t>
            </a:r>
            <a:r>
              <a:rPr lang="hr-HR" sz="1500" i="1" dirty="0" smtClean="0">
                <a:solidFill>
                  <a:schemeClr val="tx1"/>
                </a:solidFill>
                <a:latin typeface="Quicksand Medium" charset="-18"/>
              </a:rPr>
              <a:t>prekidati.”</a:t>
            </a:r>
            <a:endParaRPr lang="hr-HR" sz="1500" i="1" dirty="0">
              <a:solidFill>
                <a:schemeClr val="tx1"/>
              </a:solidFill>
              <a:latin typeface="Quicksand Medium" charset="-18"/>
            </a:endParaRPr>
          </a:p>
        </p:txBody>
      </p:sp>
      <p:sp>
        <p:nvSpPr>
          <p:cNvPr id="77" name="Google Shape;2069;p79"/>
          <p:cNvSpPr/>
          <p:nvPr/>
        </p:nvSpPr>
        <p:spPr>
          <a:xfrm>
            <a:off x="6156176" y="1491630"/>
            <a:ext cx="2592288" cy="936104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hr-HR" sz="1500" i="1" dirty="0" smtClean="0">
                <a:solidFill>
                  <a:schemeClr val="tx1"/>
                </a:solidFill>
                <a:latin typeface="Quicksand Medium" charset="-18"/>
              </a:rPr>
              <a:t>„Neće </a:t>
            </a:r>
            <a:r>
              <a:rPr lang="hr-HR" sz="1500" i="1" dirty="0">
                <a:solidFill>
                  <a:schemeClr val="tx1"/>
                </a:solidFill>
                <a:latin typeface="Quicksand Medium" charset="-18"/>
              </a:rPr>
              <a:t>htjeti raditi domaću </a:t>
            </a:r>
            <a:r>
              <a:rPr lang="hr-HR" sz="1500" i="1" dirty="0" smtClean="0">
                <a:solidFill>
                  <a:schemeClr val="tx1"/>
                </a:solidFill>
                <a:latin typeface="Quicksand Medium" charset="-18"/>
              </a:rPr>
              <a:t>zadaću.”</a:t>
            </a:r>
            <a:endParaRPr lang="hr-HR" sz="1500" i="1" dirty="0">
              <a:solidFill>
                <a:schemeClr val="tx1"/>
              </a:solidFill>
              <a:latin typeface="Quicksand Medium" charset="-1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2"/>
          </p:nvPr>
        </p:nvSpPr>
        <p:spPr>
          <a:xfrm>
            <a:off x="323528" y="627534"/>
            <a:ext cx="576064" cy="576064"/>
          </a:xfrm>
        </p:spPr>
        <p:txBody>
          <a:bodyPr/>
          <a:lstStyle/>
          <a:p>
            <a:r>
              <a:rPr lang="hr-HR" sz="5500" dirty="0" smtClean="0">
                <a:solidFill>
                  <a:schemeClr val="tx1"/>
                </a:solidFill>
              </a:rPr>
              <a:t>?</a:t>
            </a:r>
            <a:endParaRPr lang="hr-HR" sz="5500" dirty="0">
              <a:solidFill>
                <a:schemeClr val="tx1"/>
              </a:solidFill>
            </a:endParaRPr>
          </a:p>
        </p:txBody>
      </p:sp>
      <p:sp>
        <p:nvSpPr>
          <p:cNvPr id="18" name="Google Shape;2078;p79"/>
          <p:cNvSpPr/>
          <p:nvPr/>
        </p:nvSpPr>
        <p:spPr>
          <a:xfrm>
            <a:off x="1033652" y="3147814"/>
            <a:ext cx="7282763" cy="1656184"/>
          </a:xfrm>
          <a:prstGeom prst="roundRect">
            <a:avLst>
              <a:gd name="adj" fmla="val 16667"/>
            </a:avLst>
          </a:prstGeom>
          <a:solidFill>
            <a:srgbClr val="F67280"/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600" b="1" dirty="0" smtClean="0">
                <a:solidFill>
                  <a:schemeClr val="tx1"/>
                </a:solidFill>
                <a:latin typeface="Quicksand Medium" charset="-18"/>
              </a:rPr>
              <a:t>Ciljevi tijekom svake terapijske seanse: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sz="1600" dirty="0" smtClean="0">
              <a:solidFill>
                <a:schemeClr val="tx1"/>
              </a:solidFill>
              <a:latin typeface="Dosis ExtraBold" charset="-18"/>
            </a:endParaRPr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r>
              <a:rPr lang="hr-HR" sz="1600" dirty="0" smtClean="0">
                <a:solidFill>
                  <a:schemeClr val="tx1"/>
                </a:solidFill>
                <a:latin typeface="Quicksand Medium" charset="-18"/>
              </a:rPr>
              <a:t>Približiti KBT klijentu (početni stadiji terapije)</a:t>
            </a:r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r>
              <a:rPr lang="hr-HR" sz="1600" dirty="0" smtClean="0">
                <a:solidFill>
                  <a:schemeClr val="tx1"/>
                </a:solidFill>
                <a:latin typeface="Quicksand Medium" charset="-18"/>
              </a:rPr>
              <a:t>Poticati nadu</a:t>
            </a:r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r>
              <a:rPr lang="hr-HR" sz="1600" dirty="0" smtClean="0">
                <a:solidFill>
                  <a:schemeClr val="tx1"/>
                </a:solidFill>
                <a:latin typeface="Quicksand Medium" charset="-18"/>
              </a:rPr>
              <a:t>Održavati i jačati terapijski savez</a:t>
            </a:r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r>
              <a:rPr lang="hr-HR" sz="1600" dirty="0" smtClean="0">
                <a:solidFill>
                  <a:schemeClr val="tx1"/>
                </a:solidFill>
                <a:latin typeface="Quicksand Medium" charset="-18"/>
              </a:rPr>
              <a:t>Pomoći klijentu da se osjeća bolje i bude funkcionalniji</a:t>
            </a:r>
            <a:endParaRPr sz="1600" dirty="0">
              <a:solidFill>
                <a:schemeClr val="tx1"/>
              </a:solidFill>
              <a:latin typeface="Quicksand Medium" charset="-18"/>
            </a:endParaRPr>
          </a:p>
        </p:txBody>
      </p:sp>
      <p:sp>
        <p:nvSpPr>
          <p:cNvPr id="41" name="Google Shape;2080;p79"/>
          <p:cNvSpPr/>
          <p:nvPr/>
        </p:nvSpPr>
        <p:spPr>
          <a:xfrm>
            <a:off x="1033653" y="339502"/>
            <a:ext cx="7282763" cy="1368151"/>
          </a:xfrm>
          <a:prstGeom prst="roundRect">
            <a:avLst>
              <a:gd name="adj" fmla="val 16667"/>
            </a:avLst>
          </a:prstGeom>
          <a:solidFill>
            <a:srgbClr val="FFD283"/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27000"/>
            <a:r>
              <a:rPr lang="hr-HR" sz="1600" b="1" dirty="0">
                <a:solidFill>
                  <a:schemeClr val="tx1"/>
                </a:solidFill>
                <a:latin typeface="Quicksand Medium" charset="-18"/>
              </a:rPr>
              <a:t>Kako odrediti sadržaj seanse</a:t>
            </a:r>
            <a:r>
              <a:rPr lang="hr-HR" sz="1600" b="1" dirty="0" smtClean="0">
                <a:solidFill>
                  <a:schemeClr val="tx1"/>
                </a:solidFill>
                <a:latin typeface="Quicksand Medium" charset="-18"/>
              </a:rPr>
              <a:t>?</a:t>
            </a:r>
          </a:p>
          <a:p>
            <a:pPr marL="412750" indent="-285750">
              <a:buFont typeface="Symbol" pitchFamily="18" charset="2"/>
              <a:buChar char="®"/>
            </a:pPr>
            <a:r>
              <a:rPr lang="hr-HR" sz="1600" dirty="0" smtClean="0">
                <a:solidFill>
                  <a:schemeClr val="tx1"/>
                </a:solidFill>
                <a:latin typeface="Quicksand Medium" charset="-18"/>
              </a:rPr>
              <a:t>S obzirom na klijentove točke dnevnog reda, i s obzirom na postavljene terapijske ciljeve</a:t>
            </a:r>
          </a:p>
          <a:p>
            <a:pPr marL="412750" indent="-285750">
              <a:buFont typeface="Symbol" pitchFamily="18" charset="2"/>
              <a:buChar char="®"/>
            </a:pPr>
            <a:r>
              <a:rPr lang="hr-HR" sz="1600" dirty="0" smtClean="0">
                <a:solidFill>
                  <a:schemeClr val="tx1"/>
                </a:solidFill>
                <a:latin typeface="Quicksand Medium" charset="-18"/>
              </a:rPr>
              <a:t>Terapeut početnik ≠ iskusni terapeut</a:t>
            </a:r>
          </a:p>
          <a:p>
            <a:pPr marL="412750" indent="-285750">
              <a:buFont typeface="Symbol" pitchFamily="18" charset="2"/>
              <a:buChar char="®"/>
            </a:pPr>
            <a:r>
              <a:rPr lang="hr-HR" sz="1600" dirty="0" smtClean="0">
                <a:solidFill>
                  <a:schemeClr val="tx1"/>
                </a:solidFill>
                <a:latin typeface="Quicksand Medium" charset="-18"/>
              </a:rPr>
              <a:t>Pisanje bilježaka</a:t>
            </a:r>
          </a:p>
        </p:txBody>
      </p:sp>
      <p:sp>
        <p:nvSpPr>
          <p:cNvPr id="42" name="Google Shape;2080;p79"/>
          <p:cNvSpPr/>
          <p:nvPr/>
        </p:nvSpPr>
        <p:spPr>
          <a:xfrm>
            <a:off x="1033653" y="1851670"/>
            <a:ext cx="7282763" cy="975952"/>
          </a:xfrm>
          <a:prstGeom prst="roundRect">
            <a:avLst>
              <a:gd name="adj" fmla="val 16667"/>
            </a:avLst>
          </a:prstGeom>
          <a:solidFill>
            <a:srgbClr val="FFD283"/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27000"/>
            <a:r>
              <a:rPr lang="hr-HR" sz="1600" b="1" dirty="0" smtClean="0">
                <a:solidFill>
                  <a:schemeClr val="tx1"/>
                </a:solidFill>
                <a:latin typeface="Quicksand Medium" charset="-18"/>
              </a:rPr>
              <a:t>Kako izgleda i što se događa u svakom dijelu </a:t>
            </a:r>
            <a:r>
              <a:rPr lang="hr-HR" sz="1600" b="1" dirty="0">
                <a:solidFill>
                  <a:schemeClr val="tx1"/>
                </a:solidFill>
                <a:latin typeface="Quicksand Medium" charset="-18"/>
              </a:rPr>
              <a:t>terapijske seanse</a:t>
            </a:r>
            <a:r>
              <a:rPr lang="hr-HR" sz="1600" b="1" dirty="0" smtClean="0">
                <a:solidFill>
                  <a:schemeClr val="tx1"/>
                </a:solidFill>
                <a:latin typeface="Quicksand Medium" charset="-18"/>
              </a:rPr>
              <a:t>?</a:t>
            </a:r>
          </a:p>
        </p:txBody>
      </p:sp>
      <p:sp>
        <p:nvSpPr>
          <p:cNvPr id="43" name="Title 3"/>
          <p:cNvSpPr>
            <a:spLocks noGrp="1"/>
          </p:cNvSpPr>
          <p:nvPr>
            <p:ph type="title" idx="2"/>
          </p:nvPr>
        </p:nvSpPr>
        <p:spPr>
          <a:xfrm>
            <a:off x="323528" y="2051614"/>
            <a:ext cx="576064" cy="576064"/>
          </a:xfrm>
        </p:spPr>
        <p:txBody>
          <a:bodyPr/>
          <a:lstStyle/>
          <a:p>
            <a:r>
              <a:rPr lang="hr-HR" sz="5500" dirty="0" smtClean="0">
                <a:solidFill>
                  <a:schemeClr val="tx1"/>
                </a:solidFill>
              </a:rPr>
              <a:t>?</a:t>
            </a:r>
            <a:endParaRPr lang="hr-HR" sz="5500" dirty="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57591">
            <a:off x="7465270" y="2247717"/>
            <a:ext cx="1563206" cy="880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4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50"/>
          <p:cNvSpPr txBox="1">
            <a:spLocks noGrp="1"/>
          </p:cNvSpPr>
          <p:nvPr>
            <p:ph type="title"/>
          </p:nvPr>
        </p:nvSpPr>
        <p:spPr>
          <a:xfrm>
            <a:off x="720000" y="555526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hr-HR" sz="2200" dirty="0"/>
              <a:t>Tipične </a:t>
            </a:r>
            <a:r>
              <a:rPr lang="hr-HR" sz="2200" dirty="0" smtClean="0"/>
              <a:t>poteškoće koje </a:t>
            </a:r>
            <a:r>
              <a:rPr lang="hr-HR" sz="2200" dirty="0"/>
              <a:t>mogu otežati </a:t>
            </a:r>
            <a:r>
              <a:rPr lang="hr-HR" sz="2200" dirty="0" smtClean="0"/>
              <a:t>strukturiranje seanse</a:t>
            </a:r>
            <a:endParaRPr lang="hr-HR" sz="2200" dirty="0"/>
          </a:p>
        </p:txBody>
      </p:sp>
      <p:sp>
        <p:nvSpPr>
          <p:cNvPr id="64" name="TextBox 63"/>
          <p:cNvSpPr txBox="1"/>
          <p:nvPr/>
        </p:nvSpPr>
        <p:spPr>
          <a:xfrm>
            <a:off x="209593" y="195486"/>
            <a:ext cx="31101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Ostali problemi u strukturiranju seanse</a:t>
            </a:r>
            <a:endParaRPr lang="hr-HR" dirty="0">
              <a:solidFill>
                <a:schemeClr val="accent3"/>
              </a:solidFill>
              <a:latin typeface="Dosis ExtraBold" charset="-18"/>
            </a:endParaRPr>
          </a:p>
        </p:txBody>
      </p:sp>
      <p:sp>
        <p:nvSpPr>
          <p:cNvPr id="70" name="Google Shape;2069;p79"/>
          <p:cNvSpPr/>
          <p:nvPr/>
        </p:nvSpPr>
        <p:spPr>
          <a:xfrm>
            <a:off x="1403648" y="1635646"/>
            <a:ext cx="6480720" cy="2952328"/>
          </a:xfrm>
          <a:prstGeom prst="roundRect">
            <a:avLst>
              <a:gd name="adj" fmla="val 16667"/>
            </a:avLst>
          </a:prstGeom>
          <a:solidFill>
            <a:srgbClr val="9DB2E0"/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85750" lvl="0" indent="-285750" algn="ctr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hr-HR" sz="1700" dirty="0" smtClean="0">
                <a:solidFill>
                  <a:schemeClr val="tx1"/>
                </a:solidFill>
                <a:latin typeface="Quicksand Medium" charset="-18"/>
              </a:rPr>
              <a:t>Prekidanje klijenta</a:t>
            </a:r>
          </a:p>
          <a:p>
            <a:pPr marL="285750" lvl="0" indent="-285750" algn="ctr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hr-HR" sz="1700" dirty="0" smtClean="0">
                <a:solidFill>
                  <a:schemeClr val="tx1"/>
                </a:solidFill>
                <a:latin typeface="Quicksand Medium" charset="-18"/>
              </a:rPr>
              <a:t>Klijent nije familijariziran s KBT</a:t>
            </a:r>
            <a:endParaRPr lang="hr-HR" sz="1700" i="1" dirty="0" smtClean="0">
              <a:solidFill>
                <a:schemeClr val="tx1"/>
              </a:solidFill>
              <a:latin typeface="Quicksand Medium" charset="-18"/>
            </a:endParaRPr>
          </a:p>
          <a:p>
            <a:pPr marL="285750" lvl="0" indent="-285750" algn="ctr">
              <a:buFont typeface="Arial" pitchFamily="34" charset="0"/>
              <a:buChar char="•"/>
            </a:pPr>
            <a:r>
              <a:rPr lang="hr-HR" sz="1700" i="1" dirty="0">
                <a:solidFill>
                  <a:schemeClr val="tx1"/>
                </a:solidFill>
                <a:latin typeface="Quicksand Medium" charset="-18"/>
              </a:rPr>
              <a:t> </a:t>
            </a:r>
            <a:r>
              <a:rPr lang="hr-HR" sz="1700" dirty="0" smtClean="0">
                <a:solidFill>
                  <a:schemeClr val="tx1"/>
                </a:solidFill>
                <a:latin typeface="Quicksand Medium" charset="-18"/>
              </a:rPr>
              <a:t>Klijent ima </a:t>
            </a:r>
            <a:r>
              <a:rPr lang="hr-HR" sz="1700" dirty="0">
                <a:solidFill>
                  <a:schemeClr val="tx1"/>
                </a:solidFill>
                <a:latin typeface="Quicksand Medium" charset="-18"/>
              </a:rPr>
              <a:t>disfunkcionalna uvjerenja </a:t>
            </a:r>
            <a:r>
              <a:rPr lang="hr-HR" sz="1700" dirty="0" smtClean="0">
                <a:solidFill>
                  <a:schemeClr val="tx1"/>
                </a:solidFill>
                <a:latin typeface="Quicksand Medium" charset="-18"/>
                <a:sym typeface="Wingdings" pitchFamily="2" charset="2"/>
              </a:rPr>
              <a:t> nije angažiran u terapiji</a:t>
            </a:r>
          </a:p>
          <a:p>
            <a:pPr marL="285750" lvl="0" indent="-285750" algn="ctr">
              <a:buFont typeface="Arial" pitchFamily="34" charset="0"/>
              <a:buChar char="•"/>
            </a:pPr>
            <a:r>
              <a:rPr lang="hr-HR" sz="1700" dirty="0" smtClean="0">
                <a:solidFill>
                  <a:schemeClr val="tx1"/>
                </a:solidFill>
                <a:latin typeface="Quicksand Medium" charset="-18"/>
                <a:sym typeface="Wingdings" pitchFamily="2" charset="2"/>
              </a:rPr>
              <a:t>Disfunkcionalne misli o sebi samima, terapiji i terapeutu</a:t>
            </a:r>
            <a:endParaRPr lang="hr-HR" sz="1700" dirty="0" smtClean="0">
              <a:solidFill>
                <a:schemeClr val="tx1"/>
              </a:solidFill>
              <a:latin typeface="Quicksand Medium" charset="-18"/>
            </a:endParaRPr>
          </a:p>
          <a:p>
            <a:pPr marL="285750" lvl="0" indent="-285750" algn="ctr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73258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50"/>
          <p:cNvSpPr txBox="1">
            <a:spLocks noGrp="1"/>
          </p:cNvSpPr>
          <p:nvPr>
            <p:ph type="title"/>
          </p:nvPr>
        </p:nvSpPr>
        <p:spPr>
          <a:xfrm>
            <a:off x="720000" y="702906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hr-HR" sz="2200" dirty="0" smtClean="0"/>
              <a:t>Kad je nužno odstupanje od dnevnog reda postavljenog na početku seanse?</a:t>
            </a:r>
            <a:endParaRPr lang="hr-HR" sz="2200" dirty="0"/>
          </a:p>
        </p:txBody>
      </p:sp>
      <p:sp>
        <p:nvSpPr>
          <p:cNvPr id="64" name="TextBox 63"/>
          <p:cNvSpPr txBox="1"/>
          <p:nvPr/>
        </p:nvSpPr>
        <p:spPr>
          <a:xfrm>
            <a:off x="209593" y="195486"/>
            <a:ext cx="31101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Ostali problemi u strukturiranju seanse</a:t>
            </a:r>
            <a:endParaRPr lang="hr-HR" dirty="0">
              <a:solidFill>
                <a:schemeClr val="accent3"/>
              </a:solidFill>
              <a:latin typeface="Dosis ExtraBold" charset="-18"/>
            </a:endParaRPr>
          </a:p>
        </p:txBody>
      </p:sp>
      <p:sp>
        <p:nvSpPr>
          <p:cNvPr id="70" name="Google Shape;2069;p79"/>
          <p:cNvSpPr/>
          <p:nvPr/>
        </p:nvSpPr>
        <p:spPr>
          <a:xfrm>
            <a:off x="611560" y="1707654"/>
            <a:ext cx="3545269" cy="1296144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hr-HR" sz="1500" dirty="0" smtClean="0">
                <a:solidFill>
                  <a:schemeClr val="tx1"/>
                </a:solidFill>
                <a:latin typeface="Quicksand Medium" charset="-18"/>
              </a:rPr>
              <a:t>Klijent uznemiren problemom i ne može se usredotočiti na razgovar </a:t>
            </a:r>
            <a:r>
              <a:rPr lang="hr-HR" sz="1500" dirty="0" smtClean="0">
                <a:solidFill>
                  <a:schemeClr val="tx1"/>
                </a:solidFill>
                <a:latin typeface="Quicksand Medium" charset="-18"/>
                <a:sym typeface="Symbol"/>
              </a:rPr>
              <a:t></a:t>
            </a:r>
            <a:r>
              <a:rPr lang="hr-HR" sz="1500" dirty="0">
                <a:solidFill>
                  <a:schemeClr val="tx1"/>
                </a:solidFill>
                <a:latin typeface="Quicksand Medium" charset="-18"/>
              </a:rPr>
              <a:t> </a:t>
            </a:r>
            <a:r>
              <a:rPr lang="hr-HR" sz="1500" dirty="0" smtClean="0">
                <a:solidFill>
                  <a:schemeClr val="tx1"/>
                </a:solidFill>
                <a:latin typeface="Quicksand Medium" charset="-18"/>
              </a:rPr>
              <a:t>razgovor </a:t>
            </a:r>
            <a:r>
              <a:rPr lang="hr-HR" sz="1500" dirty="0">
                <a:solidFill>
                  <a:schemeClr val="tx1"/>
                </a:solidFill>
                <a:latin typeface="Quicksand Medium" charset="-18"/>
              </a:rPr>
              <a:t>o uznemirujućem problemu.</a:t>
            </a:r>
            <a:endParaRPr sz="1500" i="1" dirty="0">
              <a:solidFill>
                <a:schemeClr val="tx1"/>
              </a:solidFill>
              <a:latin typeface="Quicksand Medium" charset="-18"/>
            </a:endParaRPr>
          </a:p>
        </p:txBody>
      </p:sp>
      <p:sp>
        <p:nvSpPr>
          <p:cNvPr id="73" name="Google Shape;2069;p79"/>
          <p:cNvSpPr/>
          <p:nvPr/>
        </p:nvSpPr>
        <p:spPr>
          <a:xfrm>
            <a:off x="5059179" y="3363838"/>
            <a:ext cx="3545269" cy="1296144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hr-HR" sz="1500" dirty="0">
                <a:solidFill>
                  <a:schemeClr val="tx1"/>
                </a:solidFill>
                <a:latin typeface="Quicksand Medium" charset="-18"/>
              </a:rPr>
              <a:t>S</a:t>
            </a:r>
            <a:r>
              <a:rPr lang="hr-HR" sz="1500" dirty="0" smtClean="0">
                <a:solidFill>
                  <a:schemeClr val="tx1"/>
                </a:solidFill>
                <a:latin typeface="Quicksand Medium" charset="-18"/>
              </a:rPr>
              <a:t>lijeđenje </a:t>
            </a:r>
            <a:r>
              <a:rPr lang="hr-HR" sz="1500" dirty="0">
                <a:solidFill>
                  <a:schemeClr val="tx1"/>
                </a:solidFill>
                <a:latin typeface="Quicksand Medium" charset="-18"/>
              </a:rPr>
              <a:t>dnevnog reda </a:t>
            </a:r>
            <a:r>
              <a:rPr lang="hr-HR" sz="1500" dirty="0" smtClean="0">
                <a:solidFill>
                  <a:schemeClr val="tx1"/>
                </a:solidFill>
                <a:latin typeface="Quicksand Medium" charset="-18"/>
              </a:rPr>
              <a:t>narušava </a:t>
            </a:r>
            <a:r>
              <a:rPr lang="hr-HR" sz="1500" dirty="0">
                <a:solidFill>
                  <a:schemeClr val="tx1"/>
                </a:solidFill>
                <a:latin typeface="Quicksand Medium" charset="-18"/>
              </a:rPr>
              <a:t>terapijski </a:t>
            </a:r>
            <a:r>
              <a:rPr lang="hr-HR" sz="1500" dirty="0" smtClean="0">
                <a:solidFill>
                  <a:schemeClr val="tx1"/>
                </a:solidFill>
                <a:latin typeface="Quicksand Medium" charset="-18"/>
              </a:rPr>
              <a:t>odnos </a:t>
            </a:r>
            <a:r>
              <a:rPr lang="hr-HR" sz="1500" dirty="0" smtClean="0">
                <a:solidFill>
                  <a:schemeClr val="tx1"/>
                </a:solidFill>
                <a:latin typeface="Quicksand Medium" charset="-18"/>
                <a:sym typeface="Symbol"/>
              </a:rPr>
              <a:t> </a:t>
            </a:r>
            <a:r>
              <a:rPr lang="hr-HR" sz="1500" dirty="0" smtClean="0">
                <a:solidFill>
                  <a:schemeClr val="tx1"/>
                </a:solidFill>
                <a:latin typeface="Quicksand Medium" charset="-18"/>
              </a:rPr>
              <a:t>zajednički modificirati dnevni red.</a:t>
            </a:r>
            <a:endParaRPr sz="1500" i="1" dirty="0">
              <a:solidFill>
                <a:schemeClr val="tx1"/>
              </a:solidFill>
              <a:latin typeface="Quicksand Medium" charset="-18"/>
            </a:endParaRPr>
          </a:p>
        </p:txBody>
      </p:sp>
      <p:sp>
        <p:nvSpPr>
          <p:cNvPr id="75" name="Google Shape;2069;p79"/>
          <p:cNvSpPr/>
          <p:nvPr/>
        </p:nvSpPr>
        <p:spPr>
          <a:xfrm>
            <a:off x="594906" y="3363838"/>
            <a:ext cx="3545269" cy="1296144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hr-HR" sz="1500" dirty="0" smtClean="0">
                <a:solidFill>
                  <a:schemeClr val="tx1"/>
                </a:solidFill>
                <a:latin typeface="Quicksand Medium" charset="-18"/>
              </a:rPr>
              <a:t>Klijent je </a:t>
            </a:r>
            <a:r>
              <a:rPr lang="hr-HR" sz="1500" dirty="0">
                <a:solidFill>
                  <a:schemeClr val="tx1"/>
                </a:solidFill>
                <a:latin typeface="Quicksand Medium" charset="-18"/>
              </a:rPr>
              <a:t>u opasnosti ili </a:t>
            </a:r>
            <a:r>
              <a:rPr lang="hr-HR" sz="1500" dirty="0" smtClean="0">
                <a:solidFill>
                  <a:schemeClr val="tx1"/>
                </a:solidFill>
                <a:latin typeface="Quicksand Medium" charset="-18"/>
              </a:rPr>
              <a:t>izlaže </a:t>
            </a:r>
            <a:r>
              <a:rPr lang="hr-HR" sz="1500" dirty="0">
                <a:solidFill>
                  <a:schemeClr val="tx1"/>
                </a:solidFill>
                <a:latin typeface="Quicksand Medium" charset="-18"/>
              </a:rPr>
              <a:t>druge </a:t>
            </a:r>
            <a:r>
              <a:rPr lang="hr-HR" sz="1500" dirty="0" smtClean="0">
                <a:solidFill>
                  <a:schemeClr val="tx1"/>
                </a:solidFill>
                <a:latin typeface="Quicksand Medium" charset="-18"/>
              </a:rPr>
              <a:t>osobe opasnosti </a:t>
            </a:r>
            <a:r>
              <a:rPr lang="hr-HR" sz="1500" dirty="0" smtClean="0">
                <a:solidFill>
                  <a:schemeClr val="tx1"/>
                </a:solidFill>
                <a:latin typeface="Quicksand Medium" charset="-18"/>
                <a:sym typeface="Symbol"/>
              </a:rPr>
              <a:t> momentalno </a:t>
            </a:r>
            <a:r>
              <a:rPr lang="hr-HR" sz="1500" dirty="0" smtClean="0">
                <a:solidFill>
                  <a:schemeClr val="tx1"/>
                </a:solidFill>
                <a:latin typeface="Quicksand Medium" charset="-18"/>
              </a:rPr>
              <a:t>rješavanje tog problema.</a:t>
            </a:r>
          </a:p>
        </p:txBody>
      </p:sp>
      <p:sp>
        <p:nvSpPr>
          <p:cNvPr id="77" name="Google Shape;2069;p79"/>
          <p:cNvSpPr/>
          <p:nvPr/>
        </p:nvSpPr>
        <p:spPr>
          <a:xfrm>
            <a:off x="5059179" y="1707654"/>
            <a:ext cx="3545269" cy="1296144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hr-HR" sz="1500" dirty="0">
                <a:solidFill>
                  <a:schemeClr val="tx1"/>
                </a:solidFill>
                <a:latin typeface="Quicksand Medium" charset="-18"/>
              </a:rPr>
              <a:t>P</a:t>
            </a:r>
            <a:r>
              <a:rPr lang="hr-HR" sz="1500" dirty="0" smtClean="0">
                <a:solidFill>
                  <a:schemeClr val="tx1"/>
                </a:solidFill>
                <a:latin typeface="Quicksand Medium" charset="-18"/>
              </a:rPr>
              <a:t>ojavi se pitanje hitnije </a:t>
            </a:r>
            <a:r>
              <a:rPr lang="hr-HR" sz="1500" dirty="0">
                <a:solidFill>
                  <a:schemeClr val="tx1"/>
                </a:solidFill>
                <a:latin typeface="Quicksand Medium" charset="-18"/>
              </a:rPr>
              <a:t>od točaka dnevnog reda (ili </a:t>
            </a:r>
            <a:r>
              <a:rPr lang="hr-HR" sz="1500" dirty="0" smtClean="0">
                <a:solidFill>
                  <a:schemeClr val="tx1"/>
                </a:solidFill>
                <a:latin typeface="Quicksand Medium" charset="-18"/>
              </a:rPr>
              <a:t>su izvorne točke relativno </a:t>
            </a:r>
            <a:r>
              <a:rPr lang="hr-HR" sz="1500" dirty="0">
                <a:solidFill>
                  <a:schemeClr val="tx1"/>
                </a:solidFill>
                <a:latin typeface="Quicksand Medium" charset="-18"/>
              </a:rPr>
              <a:t>nevažne ili nisu vremenski </a:t>
            </a:r>
            <a:r>
              <a:rPr lang="hr-HR" sz="1500" dirty="0" smtClean="0">
                <a:solidFill>
                  <a:schemeClr val="tx1"/>
                </a:solidFill>
                <a:latin typeface="Quicksand Medium" charset="-18"/>
              </a:rPr>
              <a:t>osjetljive) </a:t>
            </a:r>
            <a:r>
              <a:rPr lang="hr-HR" sz="1500" dirty="0" smtClean="0">
                <a:solidFill>
                  <a:schemeClr val="tx1"/>
                </a:solidFill>
                <a:latin typeface="Quicksand Medium" charset="-18"/>
                <a:sym typeface="Symbol"/>
              </a:rPr>
              <a:t></a:t>
            </a:r>
            <a:r>
              <a:rPr lang="hr-HR" sz="1500" dirty="0" smtClean="0">
                <a:solidFill>
                  <a:schemeClr val="tx1"/>
                </a:solidFill>
                <a:latin typeface="Quicksand Medium" charset="-18"/>
              </a:rPr>
              <a:t> </a:t>
            </a:r>
            <a:r>
              <a:rPr lang="hr-HR" sz="1500" dirty="0">
                <a:solidFill>
                  <a:schemeClr val="tx1"/>
                </a:solidFill>
                <a:latin typeface="Quicksand Medium" charset="-18"/>
              </a:rPr>
              <a:t>pozabaviti </a:t>
            </a:r>
            <a:r>
              <a:rPr lang="hr-HR" sz="1500" dirty="0" smtClean="0">
                <a:solidFill>
                  <a:schemeClr val="tx1"/>
                </a:solidFill>
                <a:latin typeface="Quicksand Medium" charset="-18"/>
              </a:rPr>
              <a:t>se tim problemom.</a:t>
            </a:r>
            <a:endParaRPr lang="hr-HR" sz="1500" i="1" dirty="0">
              <a:solidFill>
                <a:schemeClr val="tx1"/>
              </a:solidFill>
              <a:latin typeface="Quicksand Medium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15276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50"/>
          <p:cNvSpPr txBox="1">
            <a:spLocks noGrp="1"/>
          </p:cNvSpPr>
          <p:nvPr>
            <p:ph type="title"/>
          </p:nvPr>
        </p:nvSpPr>
        <p:spPr>
          <a:xfrm>
            <a:off x="720000" y="483518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hr-HR" sz="2200" dirty="0" smtClean="0"/>
              <a:t>Druge poteškoće</a:t>
            </a:r>
            <a:endParaRPr lang="hr-HR" sz="2200" dirty="0"/>
          </a:p>
        </p:txBody>
      </p:sp>
      <p:sp>
        <p:nvSpPr>
          <p:cNvPr id="64" name="TextBox 63"/>
          <p:cNvSpPr txBox="1"/>
          <p:nvPr/>
        </p:nvSpPr>
        <p:spPr>
          <a:xfrm>
            <a:off x="209593" y="195486"/>
            <a:ext cx="31101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Ostali problemi u strukturiranju seanse</a:t>
            </a:r>
            <a:endParaRPr lang="hr-HR" dirty="0">
              <a:solidFill>
                <a:schemeClr val="accent3"/>
              </a:solidFill>
              <a:latin typeface="Dosis ExtraBold" charset="-18"/>
            </a:endParaRPr>
          </a:p>
        </p:txBody>
      </p:sp>
      <p:sp>
        <p:nvSpPr>
          <p:cNvPr id="70" name="Google Shape;2069;p79"/>
          <p:cNvSpPr/>
          <p:nvPr/>
        </p:nvSpPr>
        <p:spPr>
          <a:xfrm>
            <a:off x="611560" y="1203598"/>
            <a:ext cx="7992888" cy="172819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hr-HR" sz="1500" dirty="0" smtClean="0">
                <a:solidFill>
                  <a:schemeClr val="tx1"/>
                </a:solidFill>
                <a:latin typeface="Dosis ExtraBold" charset="-18"/>
              </a:rPr>
              <a:t>Klijent negoduje zbog strukture seanse </a:t>
            </a:r>
            <a:r>
              <a:rPr lang="hr-HR" sz="1500" dirty="0" smtClean="0">
                <a:solidFill>
                  <a:schemeClr val="tx1"/>
                </a:solidFill>
                <a:latin typeface="Quicksand Medium" charset="-18"/>
              </a:rPr>
              <a:t>jer:</a:t>
            </a:r>
          </a:p>
          <a:p>
            <a:pPr lvl="0" algn="ctr"/>
            <a:endParaRPr lang="hr-HR" sz="1500" dirty="0" smtClean="0">
              <a:solidFill>
                <a:schemeClr val="tx1"/>
              </a:solidFill>
              <a:latin typeface="Quicksand Medium" charset="-18"/>
            </a:endParaRPr>
          </a:p>
          <a:p>
            <a:pPr marL="285750" lvl="0" indent="-285750" algn="ctr">
              <a:buFont typeface="Arial" pitchFamily="34" charset="0"/>
              <a:buChar char="•"/>
            </a:pPr>
            <a:r>
              <a:rPr lang="hr-HR" sz="1500" dirty="0" smtClean="0">
                <a:solidFill>
                  <a:schemeClr val="tx1"/>
                </a:solidFill>
                <a:latin typeface="Quicksand Medium" charset="-18"/>
              </a:rPr>
              <a:t>Terapeut nije dao dovoljno dobro obrazloženje za strukturu.</a:t>
            </a:r>
          </a:p>
          <a:p>
            <a:pPr marL="285750" lvl="0" indent="-285750" algn="ctr">
              <a:buFont typeface="Arial" pitchFamily="34" charset="0"/>
              <a:buChar char="•"/>
            </a:pPr>
            <a:r>
              <a:rPr lang="hr-HR" sz="1500" dirty="0" smtClean="0">
                <a:solidFill>
                  <a:schemeClr val="tx1"/>
                </a:solidFill>
                <a:latin typeface="Quicksand Medium" charset="-18"/>
              </a:rPr>
              <a:t>Terapeut djeluje kao previše kontrolirajući i nesuradnički.</a:t>
            </a:r>
          </a:p>
          <a:p>
            <a:pPr marL="285750" lvl="0" indent="-285750" algn="ctr">
              <a:buFont typeface="Arial" pitchFamily="34" charset="0"/>
              <a:buChar char="•"/>
            </a:pPr>
            <a:r>
              <a:rPr lang="hr-HR" sz="1500" dirty="0" smtClean="0">
                <a:solidFill>
                  <a:schemeClr val="tx1"/>
                </a:solidFill>
                <a:latin typeface="Quicksand Medium" charset="-18"/>
              </a:rPr>
              <a:t>Klijent vjeruje da je razgovor o prošlosti u ranoj fazi terapije ključan.</a:t>
            </a:r>
          </a:p>
          <a:p>
            <a:pPr marL="285750" lvl="0" indent="-285750" algn="ctr">
              <a:buFont typeface="Arial" pitchFamily="34" charset="0"/>
              <a:buChar char="•"/>
            </a:pPr>
            <a:r>
              <a:rPr lang="hr-HR" sz="1500" dirty="0" smtClean="0">
                <a:solidFill>
                  <a:schemeClr val="tx1"/>
                </a:solidFill>
                <a:latin typeface="Quicksand Medium" charset="-18"/>
              </a:rPr>
              <a:t>Klijent više voli provest seansu slobodno razgovarajući o svemu što mu padne na pamet.</a:t>
            </a:r>
            <a:endParaRPr sz="1500" dirty="0">
              <a:solidFill>
                <a:schemeClr val="tx1"/>
              </a:solidFill>
              <a:latin typeface="Quicksand Medium" charset="-18"/>
            </a:endParaRPr>
          </a:p>
        </p:txBody>
      </p:sp>
      <p:sp>
        <p:nvSpPr>
          <p:cNvPr id="75" name="Google Shape;2069;p79"/>
          <p:cNvSpPr/>
          <p:nvPr/>
        </p:nvSpPr>
        <p:spPr>
          <a:xfrm>
            <a:off x="594906" y="3363838"/>
            <a:ext cx="8009542" cy="1296144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hr-HR" sz="1500" dirty="0">
                <a:solidFill>
                  <a:schemeClr val="tx1"/>
                </a:solidFill>
                <a:latin typeface="Dosis ExtraBold" charset="-18"/>
              </a:rPr>
              <a:t>Kada su klijenti uznemireni pred kraj </a:t>
            </a:r>
            <a:r>
              <a:rPr lang="hr-HR" sz="1500" dirty="0" smtClean="0">
                <a:solidFill>
                  <a:schemeClr val="tx1"/>
                </a:solidFill>
                <a:latin typeface="Dosis ExtraBold" charset="-18"/>
              </a:rPr>
              <a:t>sesije jer nisu imali dovoljno vremena za raspravu o problemu</a:t>
            </a:r>
          </a:p>
          <a:p>
            <a:pPr lvl="0" algn="ctr"/>
            <a:endParaRPr lang="hr-HR" sz="1600" dirty="0">
              <a:solidFill>
                <a:schemeClr val="tx1"/>
              </a:solidFill>
              <a:latin typeface="Dosis ExtraBold" charset="-18"/>
            </a:endParaRPr>
          </a:p>
          <a:p>
            <a:pPr lvl="0" algn="ctr"/>
            <a:r>
              <a:rPr lang="hr-HR" sz="1500" dirty="0">
                <a:solidFill>
                  <a:schemeClr val="tx1"/>
                </a:solidFill>
                <a:latin typeface="Quicksand Medium" charset="-18"/>
              </a:rPr>
              <a:t>p</a:t>
            </a:r>
            <a:r>
              <a:rPr lang="hr-HR" sz="1500" dirty="0" smtClean="0">
                <a:solidFill>
                  <a:schemeClr val="tx1"/>
                </a:solidFill>
                <a:latin typeface="Quicksand Medium" charset="-18"/>
              </a:rPr>
              <a:t>romijeniti razgovor na nešto pozitivnije.</a:t>
            </a:r>
          </a:p>
        </p:txBody>
      </p:sp>
    </p:spTree>
    <p:extLst>
      <p:ext uri="{BB962C8B-B14F-4D97-AF65-F5344CB8AC3E}">
        <p14:creationId xmlns:p14="http://schemas.microsoft.com/office/powerpoint/2010/main" val="128039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01" name="Google Shape;1901;p70"/>
          <p:cNvGrpSpPr/>
          <p:nvPr/>
        </p:nvGrpSpPr>
        <p:grpSpPr>
          <a:xfrm>
            <a:off x="1321965" y="870782"/>
            <a:ext cx="6500053" cy="3401934"/>
            <a:chOff x="800150" y="1277750"/>
            <a:chExt cx="6013000" cy="3147025"/>
          </a:xfrm>
        </p:grpSpPr>
        <p:sp>
          <p:nvSpPr>
            <p:cNvPr id="1902" name="Google Shape;1902;p70"/>
            <p:cNvSpPr/>
            <p:nvPr/>
          </p:nvSpPr>
          <p:spPr>
            <a:xfrm>
              <a:off x="800150" y="1277750"/>
              <a:ext cx="6013000" cy="3147025"/>
            </a:xfrm>
            <a:custGeom>
              <a:avLst/>
              <a:gdLst/>
              <a:ahLst/>
              <a:cxnLst/>
              <a:rect l="l" t="t" r="r" b="b"/>
              <a:pathLst>
                <a:path w="240520" h="125881" extrusionOk="0">
                  <a:moveTo>
                    <a:pt x="8101" y="0"/>
                  </a:moveTo>
                  <a:cubicBezTo>
                    <a:pt x="3623" y="0"/>
                    <a:pt x="1" y="3640"/>
                    <a:pt x="1" y="8119"/>
                  </a:cubicBezTo>
                  <a:lnTo>
                    <a:pt x="1" y="93531"/>
                  </a:lnTo>
                  <a:lnTo>
                    <a:pt x="39843" y="125880"/>
                  </a:lnTo>
                  <a:lnTo>
                    <a:pt x="232401" y="125880"/>
                  </a:lnTo>
                  <a:cubicBezTo>
                    <a:pt x="236880" y="125880"/>
                    <a:pt x="240520" y="122258"/>
                    <a:pt x="240520" y="117780"/>
                  </a:cubicBezTo>
                  <a:lnTo>
                    <a:pt x="240520" y="8119"/>
                  </a:lnTo>
                  <a:cubicBezTo>
                    <a:pt x="240520" y="5960"/>
                    <a:pt x="239663" y="3890"/>
                    <a:pt x="238147" y="2373"/>
                  </a:cubicBezTo>
                  <a:cubicBezTo>
                    <a:pt x="236630" y="857"/>
                    <a:pt x="234560" y="0"/>
                    <a:pt x="232401" y="0"/>
                  </a:cubicBezTo>
                  <a:close/>
                </a:path>
              </a:pathLst>
            </a:cu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3" name="Google Shape;1903;p70"/>
            <p:cNvSpPr/>
            <p:nvPr/>
          </p:nvSpPr>
          <p:spPr>
            <a:xfrm>
              <a:off x="6413900" y="1284425"/>
              <a:ext cx="391225" cy="3131875"/>
            </a:xfrm>
            <a:custGeom>
              <a:avLst/>
              <a:gdLst/>
              <a:ahLst/>
              <a:cxnLst/>
              <a:rect l="l" t="t" r="r" b="b"/>
              <a:pathLst>
                <a:path w="15649" h="125275" extrusionOk="0">
                  <a:moveTo>
                    <a:pt x="0" y="1"/>
                  </a:moveTo>
                  <a:cubicBezTo>
                    <a:pt x="4336" y="1"/>
                    <a:pt x="7869" y="3445"/>
                    <a:pt x="7869" y="7798"/>
                  </a:cubicBezTo>
                  <a:lnTo>
                    <a:pt x="7869" y="20252"/>
                  </a:lnTo>
                  <a:lnTo>
                    <a:pt x="7869" y="117495"/>
                  </a:lnTo>
                  <a:cubicBezTo>
                    <a:pt x="7869" y="121848"/>
                    <a:pt x="4336" y="125274"/>
                    <a:pt x="0" y="125274"/>
                  </a:cubicBezTo>
                  <a:lnTo>
                    <a:pt x="7869" y="125274"/>
                  </a:lnTo>
                  <a:cubicBezTo>
                    <a:pt x="12133" y="125274"/>
                    <a:pt x="15648" y="121848"/>
                    <a:pt x="15648" y="117495"/>
                  </a:cubicBezTo>
                  <a:lnTo>
                    <a:pt x="15648" y="20252"/>
                  </a:lnTo>
                  <a:lnTo>
                    <a:pt x="15648" y="7798"/>
                  </a:lnTo>
                  <a:cubicBezTo>
                    <a:pt x="15648" y="3445"/>
                    <a:pt x="12133" y="1"/>
                    <a:pt x="786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4" name="Google Shape;1904;p70"/>
            <p:cNvSpPr/>
            <p:nvPr/>
          </p:nvSpPr>
          <p:spPr>
            <a:xfrm>
              <a:off x="1277450" y="3609775"/>
              <a:ext cx="5532575" cy="25"/>
            </a:xfrm>
            <a:custGeom>
              <a:avLst/>
              <a:gdLst/>
              <a:ahLst/>
              <a:cxnLst/>
              <a:rect l="l" t="t" r="r" b="b"/>
              <a:pathLst>
                <a:path w="221303" h="1" extrusionOk="0">
                  <a:moveTo>
                    <a:pt x="0" y="1"/>
                  </a:moveTo>
                  <a:lnTo>
                    <a:pt x="221303" y="1"/>
                  </a:lnTo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5" name="Google Shape;1905;p70"/>
            <p:cNvSpPr/>
            <p:nvPr/>
          </p:nvSpPr>
          <p:spPr>
            <a:xfrm>
              <a:off x="1277450" y="3609775"/>
              <a:ext cx="5532575" cy="25"/>
            </a:xfrm>
            <a:custGeom>
              <a:avLst/>
              <a:gdLst/>
              <a:ahLst/>
              <a:cxnLst/>
              <a:rect l="l" t="t" r="r" b="b"/>
              <a:pathLst>
                <a:path w="221303" h="1" fill="none" extrusionOk="0">
                  <a:moveTo>
                    <a:pt x="0" y="1"/>
                  </a:moveTo>
                  <a:lnTo>
                    <a:pt x="221303" y="1"/>
                  </a:lnTo>
                </a:path>
              </a:pathLst>
            </a:custGeom>
            <a:noFill/>
            <a:ln w="147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6" name="Google Shape;1906;p70"/>
            <p:cNvSpPr/>
            <p:nvPr/>
          </p:nvSpPr>
          <p:spPr>
            <a:xfrm>
              <a:off x="807292" y="1284418"/>
              <a:ext cx="406375" cy="2489055"/>
            </a:xfrm>
            <a:custGeom>
              <a:avLst/>
              <a:gdLst/>
              <a:ahLst/>
              <a:cxnLst/>
              <a:rect l="l" t="t" r="r" b="b"/>
              <a:pathLst>
                <a:path w="16255" h="97975" extrusionOk="0">
                  <a:moveTo>
                    <a:pt x="8172" y="1"/>
                  </a:moveTo>
                  <a:cubicBezTo>
                    <a:pt x="3658" y="1"/>
                    <a:pt x="0" y="3302"/>
                    <a:pt x="0" y="7441"/>
                  </a:cubicBezTo>
                  <a:lnTo>
                    <a:pt x="0" y="19360"/>
                  </a:lnTo>
                  <a:lnTo>
                    <a:pt x="0" y="91855"/>
                  </a:lnTo>
                  <a:lnTo>
                    <a:pt x="8172" y="97975"/>
                  </a:lnTo>
                  <a:lnTo>
                    <a:pt x="8172" y="19360"/>
                  </a:lnTo>
                  <a:lnTo>
                    <a:pt x="8172" y="7441"/>
                  </a:lnTo>
                  <a:cubicBezTo>
                    <a:pt x="8172" y="3302"/>
                    <a:pt x="11759" y="1"/>
                    <a:pt x="162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7" name="Google Shape;1907;p70"/>
            <p:cNvSpPr/>
            <p:nvPr/>
          </p:nvSpPr>
          <p:spPr>
            <a:xfrm>
              <a:off x="800159" y="3515611"/>
              <a:ext cx="990409" cy="909155"/>
            </a:xfrm>
            <a:custGeom>
              <a:avLst/>
              <a:gdLst/>
              <a:ahLst/>
              <a:cxnLst/>
              <a:rect l="l" t="t" r="r" b="b"/>
              <a:pathLst>
                <a:path w="40236" h="36935" extrusionOk="0">
                  <a:moveTo>
                    <a:pt x="18414" y="0"/>
                  </a:moveTo>
                  <a:cubicBezTo>
                    <a:pt x="18093" y="0"/>
                    <a:pt x="17754" y="89"/>
                    <a:pt x="17433" y="303"/>
                  </a:cubicBezTo>
                  <a:cubicBezTo>
                    <a:pt x="12152" y="3658"/>
                    <a:pt x="6049" y="4211"/>
                    <a:pt x="2641" y="4211"/>
                  </a:cubicBezTo>
                  <a:cubicBezTo>
                    <a:pt x="1018" y="4211"/>
                    <a:pt x="1" y="4086"/>
                    <a:pt x="1" y="4086"/>
                  </a:cubicBezTo>
                  <a:lnTo>
                    <a:pt x="1" y="4086"/>
                  </a:lnTo>
                  <a:lnTo>
                    <a:pt x="40236" y="36934"/>
                  </a:lnTo>
                  <a:cubicBezTo>
                    <a:pt x="27139" y="21982"/>
                    <a:pt x="21787" y="6941"/>
                    <a:pt x="20020" y="1303"/>
                  </a:cubicBezTo>
                  <a:cubicBezTo>
                    <a:pt x="19842" y="482"/>
                    <a:pt x="19146" y="0"/>
                    <a:pt x="18414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 idx="2"/>
          </p:nvPr>
        </p:nvSpPr>
        <p:spPr>
          <a:xfrm>
            <a:off x="2267744" y="1995302"/>
            <a:ext cx="4482900" cy="1944600"/>
          </a:xfrm>
        </p:spPr>
        <p:txBody>
          <a:bodyPr/>
          <a:lstStyle/>
          <a:p>
            <a:r>
              <a:rPr lang="hr-HR" sz="8500" dirty="0" smtClean="0">
                <a:latin typeface="Dosis ExtraBold" charset="-18"/>
              </a:rPr>
              <a:t>Hvala!</a:t>
            </a:r>
            <a:endParaRPr lang="hr-HR" sz="8500" dirty="0">
              <a:latin typeface="Dosis ExtraBold" charset="-1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7" name="Google Shape;567;p36"/>
          <p:cNvGrpSpPr/>
          <p:nvPr/>
        </p:nvGrpSpPr>
        <p:grpSpPr>
          <a:xfrm>
            <a:off x="289050" y="317600"/>
            <a:ext cx="8547000" cy="4508100"/>
            <a:chOff x="289050" y="317600"/>
            <a:chExt cx="8547000" cy="4508100"/>
          </a:xfrm>
        </p:grpSpPr>
        <p:sp>
          <p:nvSpPr>
            <p:cNvPr id="568" name="Google Shape;568;p36"/>
            <p:cNvSpPr/>
            <p:nvPr/>
          </p:nvSpPr>
          <p:spPr>
            <a:xfrm rot="10800000">
              <a:off x="289050" y="317600"/>
              <a:ext cx="8547000" cy="4508100"/>
            </a:xfrm>
            <a:prstGeom prst="roundRect">
              <a:avLst>
                <a:gd name="adj" fmla="val 6443"/>
              </a:avLst>
            </a:pr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6"/>
            <p:cNvSpPr/>
            <p:nvPr/>
          </p:nvSpPr>
          <p:spPr>
            <a:xfrm rot="10800000" flipH="1">
              <a:off x="8268133" y="327820"/>
              <a:ext cx="556238" cy="4486706"/>
            </a:xfrm>
            <a:custGeom>
              <a:avLst/>
              <a:gdLst/>
              <a:ahLst/>
              <a:cxnLst/>
              <a:rect l="l" t="t" r="r" b="b"/>
              <a:pathLst>
                <a:path w="4360" h="34878" extrusionOk="0">
                  <a:moveTo>
                    <a:pt x="0" y="0"/>
                  </a:moveTo>
                  <a:cubicBezTo>
                    <a:pt x="1210" y="0"/>
                    <a:pt x="2191" y="959"/>
                    <a:pt x="2191" y="2169"/>
                  </a:cubicBezTo>
                  <a:lnTo>
                    <a:pt x="2191" y="5638"/>
                  </a:lnTo>
                  <a:lnTo>
                    <a:pt x="2191" y="32709"/>
                  </a:lnTo>
                  <a:cubicBezTo>
                    <a:pt x="2191" y="33919"/>
                    <a:pt x="1210" y="34877"/>
                    <a:pt x="0" y="34877"/>
                  </a:cubicBezTo>
                  <a:lnTo>
                    <a:pt x="2191" y="34877"/>
                  </a:lnTo>
                  <a:cubicBezTo>
                    <a:pt x="3378" y="34877"/>
                    <a:pt x="4360" y="33919"/>
                    <a:pt x="4360" y="32709"/>
                  </a:cubicBezTo>
                  <a:lnTo>
                    <a:pt x="4360" y="5638"/>
                  </a:lnTo>
                  <a:lnTo>
                    <a:pt x="4360" y="2169"/>
                  </a:lnTo>
                  <a:cubicBezTo>
                    <a:pt x="4360" y="959"/>
                    <a:pt x="3378" y="0"/>
                    <a:pt x="219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6"/>
            <p:cNvSpPr/>
            <p:nvPr/>
          </p:nvSpPr>
          <p:spPr>
            <a:xfrm rot="10800000">
              <a:off x="300211" y="327820"/>
              <a:ext cx="556238" cy="4486706"/>
            </a:xfrm>
            <a:custGeom>
              <a:avLst/>
              <a:gdLst/>
              <a:ahLst/>
              <a:cxnLst/>
              <a:rect l="l" t="t" r="r" b="b"/>
              <a:pathLst>
                <a:path w="4360" h="34878" extrusionOk="0">
                  <a:moveTo>
                    <a:pt x="0" y="0"/>
                  </a:moveTo>
                  <a:cubicBezTo>
                    <a:pt x="1210" y="0"/>
                    <a:pt x="2191" y="959"/>
                    <a:pt x="2191" y="2169"/>
                  </a:cubicBezTo>
                  <a:lnTo>
                    <a:pt x="2191" y="5638"/>
                  </a:lnTo>
                  <a:lnTo>
                    <a:pt x="2191" y="32709"/>
                  </a:lnTo>
                  <a:cubicBezTo>
                    <a:pt x="2191" y="33919"/>
                    <a:pt x="1210" y="34877"/>
                    <a:pt x="0" y="34877"/>
                  </a:cubicBezTo>
                  <a:lnTo>
                    <a:pt x="2191" y="34877"/>
                  </a:lnTo>
                  <a:cubicBezTo>
                    <a:pt x="3378" y="34877"/>
                    <a:pt x="4360" y="33919"/>
                    <a:pt x="4360" y="32709"/>
                  </a:cubicBezTo>
                  <a:lnTo>
                    <a:pt x="4360" y="5638"/>
                  </a:lnTo>
                  <a:lnTo>
                    <a:pt x="4360" y="2169"/>
                  </a:lnTo>
                  <a:cubicBezTo>
                    <a:pt x="4360" y="959"/>
                    <a:pt x="3378" y="0"/>
                    <a:pt x="2191" y="0"/>
                  </a:cubicBezTo>
                  <a:close/>
                </a:path>
              </a:pathLst>
            </a:custGeom>
            <a:solidFill>
              <a:srgbClr val="FFE3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571" name="Google Shape;571;p36"/>
            <p:cNvCxnSpPr/>
            <p:nvPr/>
          </p:nvCxnSpPr>
          <p:spPr>
            <a:xfrm rot="10800000">
              <a:off x="293090" y="1017724"/>
              <a:ext cx="85383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573" name="Google Shape;573;p36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50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500" b="1" dirty="0" smtClean="0"/>
              <a:t>Prvi (početni) dio seanse</a:t>
            </a:r>
            <a:r>
              <a:rPr lang="hr-HR" sz="1500" dirty="0" smtClean="0"/>
              <a:t>:</a:t>
            </a:r>
            <a:endParaRPr lang="hr-HR" sz="15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500" dirty="0" smtClean="0"/>
              <a:t>1. Provjera raspoloženja/uzimanja lijekova/ostalih oblika liječenja</a:t>
            </a:r>
            <a:endParaRPr lang="hr-HR" sz="15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500" dirty="0" smtClean="0"/>
              <a:t>2. Sastavljanje dnevnog reda</a:t>
            </a:r>
            <a:endParaRPr lang="hr-HR" sz="15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500" dirty="0" smtClean="0"/>
              <a:t>3. Update i pregled akcijskog plana od proteklog tjedna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500" dirty="0" smtClean="0"/>
              <a:t>4. Odrediti prioritete dnevnog reda</a:t>
            </a: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</a:pPr>
            <a:endParaRPr lang="hr-HR" sz="15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500" b="1" dirty="0" smtClean="0"/>
              <a:t>Drugi (srednji) dio seanse</a:t>
            </a:r>
            <a:r>
              <a:rPr lang="hr-HR" sz="1500" dirty="0" smtClean="0"/>
              <a:t>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500" dirty="0"/>
              <a:t>5</a:t>
            </a:r>
            <a:r>
              <a:rPr lang="hr-HR" sz="1500" dirty="0" smtClean="0"/>
              <a:t>. Rad na 1. točki dnevnog reda </a:t>
            </a:r>
            <a:r>
              <a:rPr lang="hr-HR" sz="1500" dirty="0" smtClean="0">
                <a:sym typeface="Wingdings" pitchFamily="2" charset="2"/>
              </a:rPr>
              <a:t> sažimanje, intervencija, procjena potrebe za daljnjim intervencijama, postavljanje akcijskog plana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500" dirty="0" smtClean="0">
                <a:sym typeface="Wingdings" pitchFamily="2" charset="2"/>
              </a:rPr>
              <a:t>6. Rad na 2. i 3. točki dnvnog reda (ako ima vremena)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sz="1500" dirty="0">
              <a:sym typeface="Wingdings" pitchFamily="2" charset="2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500" b="1" dirty="0" smtClean="0">
                <a:sym typeface="Wingdings" pitchFamily="2" charset="2"/>
              </a:rPr>
              <a:t>Treći (završni) dio seanse</a:t>
            </a:r>
            <a:r>
              <a:rPr lang="hr-HR" sz="1500" dirty="0" smtClean="0">
                <a:sym typeface="Wingdings" pitchFamily="2" charset="2"/>
              </a:rPr>
              <a:t>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500" dirty="0" smtClean="0">
                <a:sym typeface="Wingdings" pitchFamily="2" charset="2"/>
              </a:rPr>
              <a:t>7. Sažimanje seanse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500" dirty="0" smtClean="0">
                <a:sym typeface="Wingdings" pitchFamily="2" charset="2"/>
              </a:rPr>
              <a:t>8. Pregled akcijskog plana za sljedeći tjedan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500" dirty="0" smtClean="0">
                <a:sym typeface="Wingdings" pitchFamily="2" charset="2"/>
              </a:rPr>
              <a:t>9. Povratna informacija klijenta</a:t>
            </a:r>
            <a:endParaRPr sz="1500" dirty="0"/>
          </a:p>
        </p:txBody>
      </p:sp>
      <p:sp>
        <p:nvSpPr>
          <p:cNvPr id="572" name="Google Shape;572;p3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Tipična struktura druge i ostalih seansi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43"/>
          <p:cNvSpPr txBox="1">
            <a:spLocks noGrp="1"/>
          </p:cNvSpPr>
          <p:nvPr>
            <p:ph type="title"/>
          </p:nvPr>
        </p:nvSpPr>
        <p:spPr>
          <a:xfrm>
            <a:off x="721093" y="323562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hr-HR" sz="2200" dirty="0" smtClean="0"/>
              <a:t>1. Prvi (početni) dio seanse</a:t>
            </a:r>
            <a:endParaRPr sz="2200" dirty="0"/>
          </a:p>
        </p:txBody>
      </p:sp>
      <p:sp>
        <p:nvSpPr>
          <p:cNvPr id="11" name="TextBox 10"/>
          <p:cNvSpPr txBox="1"/>
          <p:nvPr/>
        </p:nvSpPr>
        <p:spPr>
          <a:xfrm>
            <a:off x="209593" y="195486"/>
            <a:ext cx="10919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1. </a:t>
            </a:r>
            <a:r>
              <a:rPr lang="hr-HR" dirty="0">
                <a:solidFill>
                  <a:schemeClr val="accent3"/>
                </a:solidFill>
                <a:latin typeface="Dosis ExtraBold" charset="-18"/>
              </a:rPr>
              <a:t>d</a:t>
            </a:r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io seanse</a:t>
            </a:r>
            <a:endParaRPr lang="hr-HR" dirty="0">
              <a:solidFill>
                <a:schemeClr val="accent3"/>
              </a:solidFill>
              <a:latin typeface="Dosis ExtraBold" charset="-18"/>
            </a:endParaRPr>
          </a:p>
        </p:txBody>
      </p:sp>
      <p:sp>
        <p:nvSpPr>
          <p:cNvPr id="6" name="Google Shape;603;p38"/>
          <p:cNvSpPr/>
          <p:nvPr/>
        </p:nvSpPr>
        <p:spPr>
          <a:xfrm>
            <a:off x="323528" y="987574"/>
            <a:ext cx="8568952" cy="1224136"/>
          </a:xfrm>
          <a:prstGeom prst="roundRect">
            <a:avLst>
              <a:gd name="adj" fmla="val 20417"/>
            </a:avLst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500" dirty="0" smtClean="0">
                <a:solidFill>
                  <a:schemeClr val="tx1"/>
                </a:solidFill>
                <a:latin typeface="Quicksand Medium" charset="-18"/>
              </a:rPr>
              <a:t>Specifični ciljevi početnog dijela:</a:t>
            </a:r>
          </a:p>
          <a:p>
            <a:pPr marL="285750" lvl="0" indent="-285750" algn="ctr">
              <a:buFont typeface="Arial" pitchFamily="34" charset="0"/>
              <a:buChar char="•"/>
            </a:pPr>
            <a:r>
              <a:rPr lang="hr-HR" sz="1500" dirty="0" smtClean="0">
                <a:solidFill>
                  <a:schemeClr val="tx1"/>
                </a:solidFill>
                <a:latin typeface="Quicksand Medium" charset="-18"/>
              </a:rPr>
              <a:t>Održavanje uspostavljenjog </a:t>
            </a:r>
            <a:r>
              <a:rPr lang="hr-HR" sz="1500" dirty="0">
                <a:solidFill>
                  <a:schemeClr val="tx1"/>
                </a:solidFill>
                <a:latin typeface="Quicksand Medium" charset="-18"/>
              </a:rPr>
              <a:t>odnosa</a:t>
            </a:r>
          </a:p>
          <a:p>
            <a:pPr marL="285750" lvl="0" indent="-285750" algn="ctr">
              <a:buFont typeface="Arial" pitchFamily="34" charset="0"/>
              <a:buChar char="•"/>
            </a:pPr>
            <a:r>
              <a:rPr lang="hr-HR" sz="1500" dirty="0">
                <a:solidFill>
                  <a:schemeClr val="tx1"/>
                </a:solidFill>
                <a:latin typeface="Quicksand Medium" charset="-18"/>
              </a:rPr>
              <a:t>Prikupljanje podataka </a:t>
            </a:r>
            <a:r>
              <a:rPr lang="hr-HR" sz="1500" dirty="0" smtClean="0">
                <a:solidFill>
                  <a:schemeClr val="tx1"/>
                </a:solidFill>
                <a:latin typeface="Quicksand Medium" charset="-18"/>
              </a:rPr>
              <a:t>kako bi vidjeli na kojim problemima/ciljevima raditi u seansi</a:t>
            </a:r>
            <a:endParaRPr lang="hr-HR" sz="1500" dirty="0">
              <a:solidFill>
                <a:schemeClr val="tx1"/>
              </a:solidFill>
              <a:latin typeface="Quicksand Medium" charset="-18"/>
            </a:endParaRPr>
          </a:p>
          <a:p>
            <a:pPr marL="285750" lvl="0" indent="-285750" algn="ctr">
              <a:buFont typeface="Arial" pitchFamily="34" charset="0"/>
              <a:buChar char="•"/>
            </a:pPr>
            <a:r>
              <a:rPr lang="hr-HR" sz="1500" dirty="0">
                <a:solidFill>
                  <a:schemeClr val="tx1"/>
                </a:solidFill>
                <a:latin typeface="Quicksand Medium" charset="-18"/>
              </a:rPr>
              <a:t>Pratiti napredak klijenta </a:t>
            </a:r>
            <a:r>
              <a:rPr lang="hr-HR" sz="1500" dirty="0" smtClean="0">
                <a:solidFill>
                  <a:schemeClr val="tx1"/>
                </a:solidFill>
                <a:latin typeface="Quicksand Medium" charset="-18"/>
              </a:rPr>
              <a:t>u odnosu na prethodnu seansu</a:t>
            </a:r>
          </a:p>
        </p:txBody>
      </p:sp>
      <p:sp>
        <p:nvSpPr>
          <p:cNvPr id="8" name="Google Shape;603;p38"/>
          <p:cNvSpPr/>
          <p:nvPr/>
        </p:nvSpPr>
        <p:spPr>
          <a:xfrm>
            <a:off x="323528" y="2715766"/>
            <a:ext cx="3600400" cy="1800200"/>
          </a:xfrm>
          <a:prstGeom prst="roundRect">
            <a:avLst>
              <a:gd name="adj" fmla="val 20417"/>
            </a:avLst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hr-HR" dirty="0" smtClean="0">
                <a:solidFill>
                  <a:schemeClr val="tx1"/>
                </a:solidFill>
                <a:latin typeface="Quicksand Medium" charset="-18"/>
              </a:rPr>
              <a:t>1</a:t>
            </a:r>
            <a:r>
              <a:rPr lang="hr-HR" dirty="0">
                <a:solidFill>
                  <a:schemeClr val="tx1"/>
                </a:solidFill>
                <a:latin typeface="Quicksand Medium" charset="-18"/>
              </a:rPr>
              <a:t>. Provjera raspoloženja/uzimanja lijekova/ostalih oblika liječenja</a:t>
            </a:r>
          </a:p>
          <a:p>
            <a:pPr lvl="0"/>
            <a:r>
              <a:rPr lang="hr-HR" dirty="0">
                <a:solidFill>
                  <a:schemeClr val="tx1"/>
                </a:solidFill>
                <a:latin typeface="Quicksand Medium" charset="-18"/>
              </a:rPr>
              <a:t>2. Sastavljanje </a:t>
            </a:r>
            <a:r>
              <a:rPr lang="hr-HR" dirty="0" smtClean="0">
                <a:solidFill>
                  <a:schemeClr val="tx1"/>
                </a:solidFill>
                <a:latin typeface="Quicksand Medium" charset="-18"/>
              </a:rPr>
              <a:t>početnog dnevnog </a:t>
            </a:r>
            <a:r>
              <a:rPr lang="hr-HR" dirty="0">
                <a:solidFill>
                  <a:schemeClr val="tx1"/>
                </a:solidFill>
                <a:latin typeface="Quicksand Medium" charset="-18"/>
              </a:rPr>
              <a:t>reda</a:t>
            </a:r>
          </a:p>
          <a:p>
            <a:pPr lvl="0"/>
            <a:r>
              <a:rPr lang="hr-HR" dirty="0">
                <a:solidFill>
                  <a:schemeClr val="tx1"/>
                </a:solidFill>
                <a:latin typeface="Quicksand Medium" charset="-18"/>
              </a:rPr>
              <a:t>3. Update i pregled akcijskog plana od proteklog tjedna </a:t>
            </a:r>
          </a:p>
          <a:p>
            <a:pPr lvl="0"/>
            <a:r>
              <a:rPr lang="hr-HR" dirty="0">
                <a:solidFill>
                  <a:schemeClr val="tx1"/>
                </a:solidFill>
                <a:latin typeface="Quicksand Medium" charset="-18"/>
              </a:rPr>
              <a:t>4. Odrediti prioritete dnevnog reda</a:t>
            </a:r>
          </a:p>
        </p:txBody>
      </p:sp>
      <p:sp>
        <p:nvSpPr>
          <p:cNvPr id="4" name="Down Arrow 3"/>
          <p:cNvSpPr/>
          <p:nvPr/>
        </p:nvSpPr>
        <p:spPr>
          <a:xfrm>
            <a:off x="1943708" y="2211710"/>
            <a:ext cx="360040" cy="6219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2774108"/>
            <a:ext cx="3240360" cy="182905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 rot="20036495">
            <a:off x="4744780" y="2620220"/>
            <a:ext cx="8835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Dosis ExtraBold" charset="-18"/>
              </a:rPr>
              <a:t>*Pomoć*</a:t>
            </a:r>
            <a:endParaRPr lang="hr-HR" dirty="0">
              <a:solidFill>
                <a:schemeClr val="tx1"/>
              </a:solidFill>
              <a:latin typeface="Dosis ExtraBold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48877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09593" y="195486"/>
            <a:ext cx="10919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1. </a:t>
            </a:r>
            <a:r>
              <a:rPr lang="hr-HR" dirty="0">
                <a:solidFill>
                  <a:schemeClr val="accent3"/>
                </a:solidFill>
                <a:latin typeface="Dosis ExtraBold" charset="-18"/>
              </a:rPr>
              <a:t>d</a:t>
            </a:r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io seanse</a:t>
            </a:r>
            <a:endParaRPr lang="hr-HR" dirty="0">
              <a:solidFill>
                <a:schemeClr val="accent3"/>
              </a:solidFill>
              <a:latin typeface="Dosis ExtraBold" charset="-18"/>
            </a:endParaRPr>
          </a:p>
        </p:txBody>
      </p:sp>
      <p:sp>
        <p:nvSpPr>
          <p:cNvPr id="10" name="Google Shape;2069;p79"/>
          <p:cNvSpPr/>
          <p:nvPr/>
        </p:nvSpPr>
        <p:spPr>
          <a:xfrm>
            <a:off x="971600" y="1059582"/>
            <a:ext cx="7200799" cy="3645904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hr-HR" sz="1700" dirty="0" smtClean="0">
                <a:solidFill>
                  <a:schemeClr val="accent6"/>
                </a:solidFill>
                <a:latin typeface="Dosis ExtraBold" charset="-18"/>
              </a:rPr>
              <a:t>1. O </a:t>
            </a:r>
            <a:r>
              <a:rPr lang="hr-HR" sz="1700" dirty="0">
                <a:solidFill>
                  <a:schemeClr val="accent6"/>
                </a:solidFill>
                <a:latin typeface="Dosis ExtraBold" charset="-18"/>
              </a:rPr>
              <a:t>čemu </a:t>
            </a:r>
            <a:r>
              <a:rPr lang="hr-HR" sz="1700" dirty="0" smtClean="0">
                <a:solidFill>
                  <a:schemeClr val="accent6"/>
                </a:solidFill>
                <a:latin typeface="Dosis ExtraBold" charset="-18"/>
              </a:rPr>
              <a:t>važnom smo </a:t>
            </a:r>
            <a:r>
              <a:rPr lang="hr-HR" sz="1700" dirty="0">
                <a:solidFill>
                  <a:schemeClr val="accent6"/>
                </a:solidFill>
                <a:latin typeface="Dosis ExtraBold" charset="-18"/>
              </a:rPr>
              <a:t>razgovarali na prošloj </a:t>
            </a:r>
            <a:r>
              <a:rPr lang="hr-HR" sz="1700" dirty="0" smtClean="0">
                <a:solidFill>
                  <a:schemeClr val="accent6"/>
                </a:solidFill>
                <a:latin typeface="Dosis ExtraBold" charset="-18"/>
              </a:rPr>
              <a:t>seansi? </a:t>
            </a:r>
          </a:p>
          <a:p>
            <a:pPr lvl="0" algn="ctr"/>
            <a:r>
              <a:rPr lang="hr-HR" sz="1700" dirty="0" smtClean="0">
                <a:solidFill>
                  <a:schemeClr val="accent6"/>
                </a:solidFill>
                <a:latin typeface="Dosis ExtraBold" charset="-18"/>
              </a:rPr>
              <a:t>Koliko </a:t>
            </a:r>
            <a:r>
              <a:rPr lang="hr-HR" sz="1700" dirty="0">
                <a:solidFill>
                  <a:schemeClr val="accent6"/>
                </a:solidFill>
                <a:latin typeface="Dosis ExtraBold" charset="-18"/>
              </a:rPr>
              <a:t>vjerujem svojim bilješkama s terapije?</a:t>
            </a:r>
          </a:p>
          <a:p>
            <a:pPr lvl="0" algn="ctr"/>
            <a:r>
              <a:rPr lang="hr-HR" sz="1700" dirty="0" smtClean="0">
                <a:solidFill>
                  <a:schemeClr val="accent6"/>
                </a:solidFill>
                <a:latin typeface="Dosis ExtraBold" charset="-18"/>
              </a:rPr>
              <a:t>2. Kakvo </a:t>
            </a:r>
            <a:r>
              <a:rPr lang="hr-HR" sz="1700" dirty="0">
                <a:solidFill>
                  <a:schemeClr val="accent6"/>
                </a:solidFill>
                <a:latin typeface="Dosis ExtraBold" charset="-18"/>
              </a:rPr>
              <a:t>je bilo moje raspoloženje </a:t>
            </a:r>
            <a:r>
              <a:rPr lang="hr-HR" sz="1700" dirty="0" smtClean="0">
                <a:solidFill>
                  <a:schemeClr val="accent6"/>
                </a:solidFill>
                <a:latin typeface="Dosis ExtraBold" charset="-18"/>
              </a:rPr>
              <a:t>u usporedbi s prethodnim tjednima?</a:t>
            </a:r>
            <a:endParaRPr lang="hr-HR" sz="1700" dirty="0">
              <a:solidFill>
                <a:schemeClr val="accent6"/>
              </a:solidFill>
              <a:latin typeface="Dosis ExtraBold" charset="-18"/>
            </a:endParaRPr>
          </a:p>
          <a:p>
            <a:pPr lvl="0" algn="ctr"/>
            <a:r>
              <a:rPr lang="hr-HR" sz="1700" dirty="0" smtClean="0">
                <a:solidFill>
                  <a:schemeClr val="accent6"/>
                </a:solidFill>
                <a:latin typeface="Dosis ExtraBold" charset="-18"/>
              </a:rPr>
              <a:t>3. Koja pozitivna </a:t>
            </a:r>
            <a:r>
              <a:rPr lang="hr-HR" sz="1700" dirty="0">
                <a:solidFill>
                  <a:schemeClr val="accent6"/>
                </a:solidFill>
                <a:latin typeface="Dosis ExtraBold" charset="-18"/>
              </a:rPr>
              <a:t>iskustva </a:t>
            </a:r>
            <a:r>
              <a:rPr lang="hr-HR" sz="1700" dirty="0" smtClean="0">
                <a:solidFill>
                  <a:schemeClr val="accent6"/>
                </a:solidFill>
                <a:latin typeface="Dosis ExtraBold" charset="-18"/>
              </a:rPr>
              <a:t>sam imao </a:t>
            </a:r>
            <a:r>
              <a:rPr lang="hr-HR" sz="1700" dirty="0">
                <a:solidFill>
                  <a:schemeClr val="accent6"/>
                </a:solidFill>
                <a:latin typeface="Dosis ExtraBold" charset="-18"/>
              </a:rPr>
              <a:t>ovaj tjedan? Što sam naučio? Što ova iskustva govore o meni?</a:t>
            </a:r>
          </a:p>
          <a:p>
            <a:pPr lvl="0" algn="ctr"/>
            <a:r>
              <a:rPr lang="hr-HR" sz="1700" dirty="0" smtClean="0">
                <a:solidFill>
                  <a:schemeClr val="accent6"/>
                </a:solidFill>
                <a:latin typeface="Dosis ExtraBold" charset="-18"/>
              </a:rPr>
              <a:t>4. Što </a:t>
            </a:r>
            <a:r>
              <a:rPr lang="hr-HR" sz="1700" dirty="0">
                <a:solidFill>
                  <a:schemeClr val="accent6"/>
                </a:solidFill>
                <a:latin typeface="Dosis ExtraBold" charset="-18"/>
              </a:rPr>
              <a:t>se još </a:t>
            </a:r>
            <a:r>
              <a:rPr lang="hr-HR" sz="1700" dirty="0" smtClean="0">
                <a:solidFill>
                  <a:schemeClr val="accent6"/>
                </a:solidFill>
                <a:latin typeface="Dosis ExtraBold" charset="-18"/>
              </a:rPr>
              <a:t>važno dogodilo </a:t>
            </a:r>
            <a:r>
              <a:rPr lang="hr-HR" sz="1700" dirty="0">
                <a:solidFill>
                  <a:schemeClr val="accent6"/>
                </a:solidFill>
                <a:latin typeface="Dosis ExtraBold" charset="-18"/>
              </a:rPr>
              <a:t>ovaj </a:t>
            </a:r>
            <a:r>
              <a:rPr lang="hr-HR" sz="1700" dirty="0" smtClean="0">
                <a:solidFill>
                  <a:schemeClr val="accent6"/>
                </a:solidFill>
                <a:latin typeface="Dosis ExtraBold" charset="-18"/>
              </a:rPr>
              <a:t>tjedan</a:t>
            </a:r>
            <a:r>
              <a:rPr lang="hr-HR" sz="1700" dirty="0">
                <a:solidFill>
                  <a:schemeClr val="accent6"/>
                </a:solidFill>
                <a:latin typeface="Dosis ExtraBold" charset="-18"/>
              </a:rPr>
              <a:t> </a:t>
            </a:r>
            <a:r>
              <a:rPr lang="hr-HR" sz="1700" dirty="0" smtClean="0">
                <a:solidFill>
                  <a:schemeClr val="accent6"/>
                </a:solidFill>
                <a:latin typeface="Dosis ExtraBold" charset="-18"/>
              </a:rPr>
              <a:t>što bi moj </a:t>
            </a:r>
            <a:r>
              <a:rPr lang="hr-HR" sz="1700" dirty="0">
                <a:solidFill>
                  <a:schemeClr val="accent6"/>
                </a:solidFill>
                <a:latin typeface="Dosis ExtraBold" charset="-18"/>
              </a:rPr>
              <a:t>terapeut </a:t>
            </a:r>
            <a:r>
              <a:rPr lang="hr-HR" sz="1700" dirty="0" smtClean="0">
                <a:solidFill>
                  <a:schemeClr val="accent6"/>
                </a:solidFill>
                <a:latin typeface="Dosis ExtraBold" charset="-18"/>
              </a:rPr>
              <a:t>trebao znati?</a:t>
            </a:r>
            <a:endParaRPr lang="hr-HR" sz="1700" dirty="0">
              <a:solidFill>
                <a:schemeClr val="accent6"/>
              </a:solidFill>
              <a:latin typeface="Dosis ExtraBold" charset="-18"/>
            </a:endParaRPr>
          </a:p>
          <a:p>
            <a:pPr lvl="0" algn="ctr"/>
            <a:r>
              <a:rPr lang="hr-HR" sz="1700" dirty="0" smtClean="0">
                <a:solidFill>
                  <a:schemeClr val="accent6"/>
                </a:solidFill>
                <a:latin typeface="Dosis ExtraBold" charset="-18"/>
              </a:rPr>
              <a:t>5. Koji </a:t>
            </a:r>
            <a:r>
              <a:rPr lang="hr-HR" sz="1700" dirty="0">
                <a:solidFill>
                  <a:schemeClr val="accent6"/>
                </a:solidFill>
                <a:latin typeface="Dosis ExtraBold" charset="-18"/>
              </a:rPr>
              <a:t>su moji ciljevi za ovu seansu? </a:t>
            </a:r>
            <a:r>
              <a:rPr lang="hr-HR" sz="1700" dirty="0" smtClean="0">
                <a:solidFill>
                  <a:schemeClr val="accent6"/>
                </a:solidFill>
                <a:latin typeface="Dosis ExtraBold" charset="-18"/>
              </a:rPr>
              <a:t>Kratko imenujte svaki cilj </a:t>
            </a:r>
          </a:p>
          <a:p>
            <a:pPr lvl="0" algn="ctr"/>
            <a:r>
              <a:rPr lang="hr-HR" sz="1700" dirty="0" smtClean="0">
                <a:solidFill>
                  <a:schemeClr val="accent6"/>
                </a:solidFill>
                <a:latin typeface="Dosis ExtraBold" charset="-18"/>
              </a:rPr>
              <a:t>(</a:t>
            </a:r>
            <a:r>
              <a:rPr lang="hr-HR" sz="1700" dirty="0">
                <a:solidFill>
                  <a:schemeClr val="accent6"/>
                </a:solidFill>
                <a:latin typeface="Dosis ExtraBold" charset="-18"/>
              </a:rPr>
              <a:t>npr. </a:t>
            </a:r>
            <a:r>
              <a:rPr lang="hr-HR" sz="1700" dirty="0" smtClean="0">
                <a:solidFill>
                  <a:schemeClr val="accent6"/>
                </a:solidFill>
                <a:latin typeface="Dosis ExtraBold" charset="-18"/>
              </a:rPr>
              <a:t>obavljanje </a:t>
            </a:r>
            <a:r>
              <a:rPr lang="hr-HR" sz="1700" dirty="0">
                <a:solidFill>
                  <a:schemeClr val="accent6"/>
                </a:solidFill>
                <a:latin typeface="Dosis ExtraBold" charset="-18"/>
              </a:rPr>
              <a:t>više poslova po kući; bolja koncentracija na poslu).</a:t>
            </a:r>
          </a:p>
          <a:p>
            <a:pPr lvl="0" algn="ctr"/>
            <a:r>
              <a:rPr lang="hr-HR" sz="1700" dirty="0" smtClean="0">
                <a:solidFill>
                  <a:schemeClr val="accent6"/>
                </a:solidFill>
                <a:latin typeface="Dosis ExtraBold" charset="-18"/>
              </a:rPr>
              <a:t>6. Što </a:t>
            </a:r>
            <a:r>
              <a:rPr lang="hr-HR" sz="1700" dirty="0">
                <a:solidFill>
                  <a:schemeClr val="accent6"/>
                </a:solidFill>
                <a:latin typeface="Dosis ExtraBold" charset="-18"/>
              </a:rPr>
              <a:t>sam učinio za svoj akcijski plan? (Ako nisam uradio </a:t>
            </a:r>
            <a:r>
              <a:rPr lang="hr-HR" sz="1700" dirty="0" smtClean="0">
                <a:solidFill>
                  <a:schemeClr val="accent6"/>
                </a:solidFill>
                <a:latin typeface="Dosis ExtraBold" charset="-18"/>
              </a:rPr>
              <a:t>neku točku, </a:t>
            </a:r>
            <a:r>
              <a:rPr lang="hr-HR" sz="1700" dirty="0">
                <a:solidFill>
                  <a:schemeClr val="accent6"/>
                </a:solidFill>
                <a:latin typeface="Dosis ExtraBold" charset="-18"/>
              </a:rPr>
              <a:t>što me je </a:t>
            </a:r>
            <a:r>
              <a:rPr lang="hr-HR" sz="1700" dirty="0" smtClean="0">
                <a:solidFill>
                  <a:schemeClr val="accent6"/>
                </a:solidFill>
                <a:latin typeface="Dosis ExtraBold" charset="-18"/>
              </a:rPr>
              <a:t>omelo</a:t>
            </a:r>
            <a:r>
              <a:rPr lang="hr-HR" sz="1700" dirty="0">
                <a:solidFill>
                  <a:schemeClr val="accent6"/>
                </a:solidFill>
                <a:latin typeface="Dosis ExtraBold" charset="-18"/>
              </a:rPr>
              <a:t>?) Što sam naučio</a:t>
            </a:r>
            <a:r>
              <a:rPr lang="hr-HR" sz="1700" dirty="0" smtClean="0">
                <a:solidFill>
                  <a:schemeClr val="accent6"/>
                </a:solidFill>
                <a:latin typeface="Dosis ExtraBold" charset="-18"/>
              </a:rPr>
              <a:t>?</a:t>
            </a:r>
            <a:endParaRPr lang="hr-HR" sz="1700" dirty="0">
              <a:solidFill>
                <a:schemeClr val="accent6"/>
              </a:solidFill>
              <a:latin typeface="Dosis ExtraBold" charset="-18"/>
            </a:endParaRPr>
          </a:p>
        </p:txBody>
      </p:sp>
      <p:sp>
        <p:nvSpPr>
          <p:cNvPr id="13" name="Google Shape;722;p43"/>
          <p:cNvSpPr txBox="1">
            <a:spLocks noGrp="1"/>
          </p:cNvSpPr>
          <p:nvPr>
            <p:ph type="title"/>
          </p:nvPr>
        </p:nvSpPr>
        <p:spPr>
          <a:xfrm>
            <a:off x="720000" y="339502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hr-HR" sz="2200" dirty="0" smtClean="0">
                <a:solidFill>
                  <a:schemeClr val="tx1"/>
                </a:solidFill>
              </a:rPr>
              <a:t>Radni list pripreme za terapiju za klijente</a:t>
            </a:r>
            <a:endParaRPr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67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3" name="Google Shape;703;p43"/>
          <p:cNvGrpSpPr/>
          <p:nvPr/>
        </p:nvGrpSpPr>
        <p:grpSpPr>
          <a:xfrm>
            <a:off x="971600" y="1155957"/>
            <a:ext cx="7128792" cy="2832188"/>
            <a:chOff x="720008" y="1783868"/>
            <a:chExt cx="2381947" cy="2437674"/>
          </a:xfrm>
        </p:grpSpPr>
        <p:sp>
          <p:nvSpPr>
            <p:cNvPr id="704" name="Google Shape;704;p43"/>
            <p:cNvSpPr/>
            <p:nvPr/>
          </p:nvSpPr>
          <p:spPr>
            <a:xfrm rot="10800000">
              <a:off x="720174" y="1783918"/>
              <a:ext cx="2381781" cy="2437623"/>
            </a:xfrm>
            <a:custGeom>
              <a:avLst/>
              <a:gdLst/>
              <a:ahLst/>
              <a:cxnLst/>
              <a:rect l="l" t="t" r="r" b="b"/>
              <a:pathLst>
                <a:path w="34079" h="34878" extrusionOk="0">
                  <a:moveTo>
                    <a:pt x="2169" y="1"/>
                  </a:moveTo>
                  <a:cubicBezTo>
                    <a:pt x="982" y="1"/>
                    <a:pt x="0" y="959"/>
                    <a:pt x="0" y="2169"/>
                  </a:cubicBezTo>
                  <a:lnTo>
                    <a:pt x="0" y="5638"/>
                  </a:lnTo>
                  <a:lnTo>
                    <a:pt x="0" y="26752"/>
                  </a:lnTo>
                  <a:lnTo>
                    <a:pt x="9929" y="34878"/>
                  </a:lnTo>
                  <a:lnTo>
                    <a:pt x="31887" y="34878"/>
                  </a:lnTo>
                  <a:cubicBezTo>
                    <a:pt x="33097" y="34878"/>
                    <a:pt x="34079" y="33919"/>
                    <a:pt x="34079" y="32709"/>
                  </a:cubicBezTo>
                  <a:lnTo>
                    <a:pt x="34079" y="5638"/>
                  </a:lnTo>
                  <a:lnTo>
                    <a:pt x="34079" y="2169"/>
                  </a:lnTo>
                  <a:cubicBezTo>
                    <a:pt x="34079" y="959"/>
                    <a:pt x="33097" y="1"/>
                    <a:pt x="31887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43"/>
            <p:cNvSpPr/>
            <p:nvPr/>
          </p:nvSpPr>
          <p:spPr>
            <a:xfrm rot="10800000">
              <a:off x="728426" y="1795853"/>
              <a:ext cx="304790" cy="2413645"/>
            </a:xfrm>
            <a:custGeom>
              <a:avLst/>
              <a:gdLst/>
              <a:ahLst/>
              <a:cxnLst/>
              <a:rect l="l" t="t" r="r" b="b"/>
              <a:pathLst>
                <a:path w="4361" h="34878" extrusionOk="0">
                  <a:moveTo>
                    <a:pt x="1" y="1"/>
                  </a:moveTo>
                  <a:cubicBezTo>
                    <a:pt x="1211" y="1"/>
                    <a:pt x="2169" y="959"/>
                    <a:pt x="2169" y="2169"/>
                  </a:cubicBezTo>
                  <a:lnTo>
                    <a:pt x="2169" y="5638"/>
                  </a:lnTo>
                  <a:lnTo>
                    <a:pt x="2169" y="32709"/>
                  </a:lnTo>
                  <a:cubicBezTo>
                    <a:pt x="2169" y="33919"/>
                    <a:pt x="1211" y="34878"/>
                    <a:pt x="1" y="34878"/>
                  </a:cubicBezTo>
                  <a:lnTo>
                    <a:pt x="2169" y="34878"/>
                  </a:lnTo>
                  <a:cubicBezTo>
                    <a:pt x="3379" y="34878"/>
                    <a:pt x="4361" y="33919"/>
                    <a:pt x="4361" y="32709"/>
                  </a:cubicBezTo>
                  <a:lnTo>
                    <a:pt x="4361" y="5638"/>
                  </a:lnTo>
                  <a:lnTo>
                    <a:pt x="4361" y="2169"/>
                  </a:lnTo>
                  <a:cubicBezTo>
                    <a:pt x="4361" y="959"/>
                    <a:pt x="3379" y="1"/>
                    <a:pt x="216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43"/>
            <p:cNvSpPr/>
            <p:nvPr/>
          </p:nvSpPr>
          <p:spPr>
            <a:xfrm rot="10800000">
              <a:off x="2790929" y="2243111"/>
              <a:ext cx="301080" cy="1970346"/>
            </a:xfrm>
            <a:custGeom>
              <a:avLst/>
              <a:gdLst/>
              <a:ahLst/>
              <a:cxnLst/>
              <a:rect l="l" t="t" r="r" b="b"/>
              <a:pathLst>
                <a:path w="4360" h="28533" extrusionOk="0">
                  <a:moveTo>
                    <a:pt x="2169" y="1"/>
                  </a:moveTo>
                  <a:cubicBezTo>
                    <a:pt x="982" y="1"/>
                    <a:pt x="0" y="959"/>
                    <a:pt x="0" y="2169"/>
                  </a:cubicBezTo>
                  <a:lnTo>
                    <a:pt x="0" y="5638"/>
                  </a:lnTo>
                  <a:lnTo>
                    <a:pt x="0" y="26752"/>
                  </a:lnTo>
                  <a:lnTo>
                    <a:pt x="2169" y="28532"/>
                  </a:lnTo>
                  <a:lnTo>
                    <a:pt x="2169" y="5638"/>
                  </a:lnTo>
                  <a:lnTo>
                    <a:pt x="2169" y="2169"/>
                  </a:lnTo>
                  <a:cubicBezTo>
                    <a:pt x="2169" y="959"/>
                    <a:pt x="3150" y="1"/>
                    <a:pt x="4360" y="1"/>
                  </a:cubicBezTo>
                  <a:close/>
                </a:path>
              </a:pathLst>
            </a:custGeom>
            <a:solidFill>
              <a:srgbClr val="FFE3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707" name="Google Shape;707;p43"/>
            <p:cNvCxnSpPr/>
            <p:nvPr/>
          </p:nvCxnSpPr>
          <p:spPr>
            <a:xfrm>
              <a:off x="720008" y="2398374"/>
              <a:ext cx="23775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708" name="Google Shape;708;p43"/>
            <p:cNvSpPr/>
            <p:nvPr/>
          </p:nvSpPr>
          <p:spPr>
            <a:xfrm rot="10800000">
              <a:off x="2407947" y="1783868"/>
              <a:ext cx="694008" cy="638166"/>
            </a:xfrm>
            <a:custGeom>
              <a:avLst/>
              <a:gdLst/>
              <a:ahLst/>
              <a:cxnLst/>
              <a:rect l="l" t="t" r="r" b="b"/>
              <a:pathLst>
                <a:path w="9930" h="9131" extrusionOk="0">
                  <a:moveTo>
                    <a:pt x="4522" y="1"/>
                  </a:moveTo>
                  <a:cubicBezTo>
                    <a:pt x="4444" y="1"/>
                    <a:pt x="4365" y="22"/>
                    <a:pt x="4292" y="69"/>
                  </a:cubicBezTo>
                  <a:cubicBezTo>
                    <a:pt x="2997" y="901"/>
                    <a:pt x="1495" y="1036"/>
                    <a:pt x="655" y="1036"/>
                  </a:cubicBezTo>
                  <a:cubicBezTo>
                    <a:pt x="251" y="1036"/>
                    <a:pt x="0" y="1005"/>
                    <a:pt x="0" y="1005"/>
                  </a:cubicBezTo>
                  <a:lnTo>
                    <a:pt x="0" y="1005"/>
                  </a:lnTo>
                  <a:lnTo>
                    <a:pt x="9929" y="9131"/>
                  </a:lnTo>
                  <a:cubicBezTo>
                    <a:pt x="6688" y="5433"/>
                    <a:pt x="5364" y="1712"/>
                    <a:pt x="4953" y="320"/>
                  </a:cubicBezTo>
                  <a:cubicBezTo>
                    <a:pt x="4889" y="126"/>
                    <a:pt x="4710" y="1"/>
                    <a:pt x="4522" y="1"/>
                  </a:cubicBezTo>
                  <a:close/>
                </a:path>
              </a:pathLst>
            </a:cu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22" name="Google Shape;722;p4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hr-HR" sz="2200" dirty="0" smtClean="0"/>
              <a:t>1. Provjera raspoloženja/uzimanja </a:t>
            </a:r>
            <a:r>
              <a:rPr lang="hr-HR" sz="2200" dirty="0"/>
              <a:t>lijekova/ostalih oblika liječenja</a:t>
            </a:r>
            <a:endParaRPr sz="2200" dirty="0"/>
          </a:p>
        </p:txBody>
      </p:sp>
      <p:sp>
        <p:nvSpPr>
          <p:cNvPr id="727" name="Google Shape;727;p43"/>
          <p:cNvSpPr txBox="1">
            <a:spLocks noGrp="1"/>
          </p:cNvSpPr>
          <p:nvPr>
            <p:ph type="subTitle" idx="5"/>
          </p:nvPr>
        </p:nvSpPr>
        <p:spPr>
          <a:xfrm>
            <a:off x="1122868" y="1481786"/>
            <a:ext cx="1432908" cy="513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800" b="1" dirty="0" smtClean="0">
                <a:latin typeface="Quicksand Medium" charset="-18"/>
              </a:rPr>
              <a:t>Prilika za</a:t>
            </a:r>
            <a:r>
              <a:rPr lang="hr-HR" b="1" dirty="0" smtClean="0">
                <a:latin typeface="Quicksand Medium" charset="-18"/>
              </a:rPr>
              <a:t>:</a:t>
            </a:r>
            <a:endParaRPr b="1" dirty="0">
              <a:latin typeface="Quicksand Medium" charset="-18"/>
            </a:endParaRPr>
          </a:p>
        </p:txBody>
      </p:sp>
      <p:sp>
        <p:nvSpPr>
          <p:cNvPr id="728" name="Google Shape;728;p43"/>
          <p:cNvSpPr txBox="1">
            <a:spLocks noGrp="1"/>
          </p:cNvSpPr>
          <p:nvPr>
            <p:ph type="subTitle" idx="6"/>
          </p:nvPr>
        </p:nvSpPr>
        <p:spPr>
          <a:xfrm>
            <a:off x="1589591" y="1923678"/>
            <a:ext cx="5646705" cy="1944216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285750" lvl="0" indent="-285750">
              <a:buFont typeface="Wingdings" pitchFamily="2" charset="2"/>
              <a:buChar char="ü"/>
            </a:pPr>
            <a:r>
              <a:rPr lang="hr-HR" dirty="0" smtClean="0"/>
              <a:t>Iskazivanje </a:t>
            </a:r>
            <a:r>
              <a:rPr lang="hr-HR" dirty="0"/>
              <a:t>b</a:t>
            </a:r>
            <a:r>
              <a:rPr lang="vi-VN" dirty="0" smtClean="0"/>
              <a:t>rig</a:t>
            </a:r>
            <a:r>
              <a:rPr lang="hr-HR" dirty="0" smtClean="0"/>
              <a:t>e</a:t>
            </a:r>
            <a:r>
              <a:rPr lang="vi-VN" dirty="0" smtClean="0"/>
              <a:t> </a:t>
            </a:r>
            <a:r>
              <a:rPr lang="vi-VN" dirty="0"/>
              <a:t>za klijenta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vi-VN" dirty="0"/>
              <a:t>Praćenje </a:t>
            </a:r>
            <a:r>
              <a:rPr lang="vi-VN" dirty="0" smtClean="0"/>
              <a:t>napre</a:t>
            </a:r>
            <a:r>
              <a:rPr lang="hr-HR" dirty="0" smtClean="0"/>
              <a:t>t</a:t>
            </a:r>
            <a:r>
              <a:rPr lang="vi-VN" dirty="0" smtClean="0"/>
              <a:t>ka </a:t>
            </a:r>
            <a:r>
              <a:rPr lang="vi-VN" dirty="0"/>
              <a:t>terapije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vi-VN" dirty="0"/>
              <a:t>Jačanje kognitivnog modela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vi-VN" dirty="0" smtClean="0"/>
              <a:t>Provjer</a:t>
            </a:r>
            <a:r>
              <a:rPr lang="hr-HR" dirty="0"/>
              <a:t>a</a:t>
            </a:r>
            <a:r>
              <a:rPr lang="vi-VN" dirty="0" smtClean="0"/>
              <a:t> suicidaln</a:t>
            </a:r>
            <a:r>
              <a:rPr lang="hr-HR" dirty="0" smtClean="0"/>
              <a:t>osti</a:t>
            </a:r>
            <a:r>
              <a:rPr lang="vi-VN" dirty="0" smtClean="0"/>
              <a:t>/beznađ</a:t>
            </a:r>
            <a:r>
              <a:rPr lang="hr-HR" dirty="0" smtClean="0"/>
              <a:t>a</a:t>
            </a:r>
            <a:r>
              <a:rPr lang="vi-VN" dirty="0" smtClean="0"/>
              <a:t>/agresivn</a:t>
            </a:r>
            <a:r>
              <a:rPr lang="hr-HR" dirty="0" smtClean="0"/>
              <a:t>ih</a:t>
            </a:r>
            <a:r>
              <a:rPr lang="vi-VN" dirty="0" smtClean="0"/>
              <a:t> </a:t>
            </a:r>
            <a:r>
              <a:rPr lang="hr-HR" dirty="0" smtClean="0"/>
              <a:t>impulsa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hr-HR" dirty="0" smtClean="0"/>
              <a:t>Identifikacija klijentove atribucije za bolje raspoloženja</a:t>
            </a:r>
          </a:p>
          <a:p>
            <a:pPr marL="0" lvl="0" indent="0"/>
            <a:r>
              <a:rPr lang="hr-HR" sz="1400" i="1" dirty="0" smtClean="0"/>
              <a:t>„Što mislite, zašto vam se raspoloženje poboljšalo ovaj tjedan?”</a:t>
            </a:r>
          </a:p>
          <a:p>
            <a:pPr marL="0" lvl="0" indent="0"/>
            <a:r>
              <a:rPr lang="hr-HR" sz="1400" i="1" dirty="0" smtClean="0"/>
              <a:t>„Jeste li zapazili ikakve promjene u svom razmišljanju ili u ponašanju?”</a:t>
            </a:r>
            <a:endParaRPr lang="vi-VN" sz="14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209593" y="195486"/>
            <a:ext cx="10919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1. </a:t>
            </a:r>
            <a:r>
              <a:rPr lang="hr-HR" dirty="0">
                <a:solidFill>
                  <a:schemeClr val="accent3"/>
                </a:solidFill>
                <a:latin typeface="Dosis ExtraBold" charset="-18"/>
              </a:rPr>
              <a:t>d</a:t>
            </a:r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io seanse</a:t>
            </a:r>
            <a:endParaRPr lang="hr-HR" dirty="0">
              <a:solidFill>
                <a:schemeClr val="accent3"/>
              </a:solidFill>
              <a:latin typeface="Dosis ExtraBold" charset="-18"/>
            </a:endParaRPr>
          </a:p>
        </p:txBody>
      </p:sp>
      <p:sp>
        <p:nvSpPr>
          <p:cNvPr id="12" name="Google Shape;2080;p79"/>
          <p:cNvSpPr/>
          <p:nvPr/>
        </p:nvSpPr>
        <p:spPr>
          <a:xfrm>
            <a:off x="971600" y="4155926"/>
            <a:ext cx="7128793" cy="720080"/>
          </a:xfrm>
          <a:prstGeom prst="roundRect">
            <a:avLst>
              <a:gd name="adj" fmla="val 16667"/>
            </a:avLst>
          </a:prstGeom>
          <a:solidFill>
            <a:srgbClr val="FFD283"/>
          </a:soli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27000"/>
            <a:r>
              <a:rPr lang="hr-HR" sz="1600" dirty="0" smtClean="0">
                <a:solidFill>
                  <a:schemeClr val="tx1"/>
                </a:solidFill>
                <a:latin typeface="Quicksand Medium" charset="-18"/>
              </a:rPr>
              <a:t>Nedosljednost između subjektivnog opisa raspoloženja i rezultata na upitniku: </a:t>
            </a:r>
            <a:r>
              <a:rPr lang="hr-HR" i="1" dirty="0" smtClean="0">
                <a:solidFill>
                  <a:schemeClr val="tx1"/>
                </a:solidFill>
                <a:latin typeface="Quicksand Medium" charset="-18"/>
              </a:rPr>
              <a:t>„Kažete da se osjećate lošije, a rezultat na skali depresije je niži nego prošli tjedan. Što mislite o tome?”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p47"/>
          <p:cNvSpPr txBox="1">
            <a:spLocks noGrp="1"/>
          </p:cNvSpPr>
          <p:nvPr>
            <p:ph type="title"/>
          </p:nvPr>
        </p:nvSpPr>
        <p:spPr>
          <a:xfrm>
            <a:off x="683568" y="339502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hr-HR" sz="2000" dirty="0" smtClean="0">
                <a:latin typeface="Dosis ExtraBold" panose="020B0604020202020204" charset="-18"/>
              </a:rPr>
              <a:t>Mogući problemi</a:t>
            </a:r>
            <a:r>
              <a:rPr lang="hr-HR" sz="2000" dirty="0">
                <a:latin typeface="Dosis ExtraBold" panose="020B0604020202020204" charset="-18"/>
              </a:rPr>
              <a:t> </a:t>
            </a:r>
            <a:r>
              <a:rPr lang="hr-HR" sz="2000" dirty="0" smtClean="0">
                <a:latin typeface="Dosis ExtraBold" panose="020B0604020202020204" charset="-18"/>
              </a:rPr>
              <a:t>pri provjeri </a:t>
            </a:r>
            <a:r>
              <a:rPr lang="hr-HR" sz="2000" dirty="0">
                <a:latin typeface="Dosis ExtraBold" panose="020B0604020202020204" charset="-18"/>
              </a:rPr>
              <a:t>raspoloženja</a:t>
            </a:r>
            <a:r>
              <a:rPr lang="hr-HR" sz="2000" dirty="0" smtClean="0">
                <a:latin typeface="Dosis ExtraBold" panose="020B0604020202020204" charset="-18"/>
              </a:rPr>
              <a:t>/</a:t>
            </a:r>
            <a:br>
              <a:rPr lang="hr-HR" sz="2000" dirty="0" smtClean="0">
                <a:latin typeface="Dosis ExtraBold" panose="020B0604020202020204" charset="-18"/>
              </a:rPr>
            </a:br>
            <a:r>
              <a:rPr lang="hr-HR" sz="2000" dirty="0" smtClean="0">
                <a:latin typeface="Dosis ExtraBold" panose="020B0604020202020204" charset="-18"/>
              </a:rPr>
              <a:t>uzimanja lijekova/ostalih </a:t>
            </a:r>
            <a:r>
              <a:rPr lang="hr-HR" sz="2000" dirty="0">
                <a:latin typeface="Dosis ExtraBold" panose="020B0604020202020204" charset="-18"/>
              </a:rPr>
              <a:t>oblika liječenja</a:t>
            </a:r>
            <a:endParaRPr sz="2000" dirty="0">
              <a:latin typeface="Dosis ExtraBold" panose="020B0604020202020204" charset="-18"/>
            </a:endParaRPr>
          </a:p>
        </p:txBody>
      </p:sp>
      <p:sp>
        <p:nvSpPr>
          <p:cNvPr id="56" name="Google Shape;603;p38"/>
          <p:cNvSpPr/>
          <p:nvPr/>
        </p:nvSpPr>
        <p:spPr>
          <a:xfrm>
            <a:off x="647135" y="1305325"/>
            <a:ext cx="7849729" cy="690361"/>
          </a:xfrm>
          <a:prstGeom prst="roundRect">
            <a:avLst>
              <a:gd name="adj" fmla="val 20417"/>
            </a:avLst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8" name="Google Shape;818;p47"/>
          <p:cNvSpPr txBox="1">
            <a:spLocks noGrp="1"/>
          </p:cNvSpPr>
          <p:nvPr>
            <p:ph type="subTitle" idx="1"/>
          </p:nvPr>
        </p:nvSpPr>
        <p:spPr>
          <a:xfrm>
            <a:off x="766462" y="1203598"/>
            <a:ext cx="7760760" cy="864096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/>
            <a:r>
              <a:rPr lang="hr-HR" sz="1500" dirty="0" smtClean="0"/>
              <a:t>Negativne </a:t>
            </a:r>
            <a:r>
              <a:rPr lang="hr-HR" sz="1500" dirty="0"/>
              <a:t>reakcije na </a:t>
            </a:r>
            <a:r>
              <a:rPr lang="hr-HR" sz="1500" dirty="0" smtClean="0"/>
              <a:t>upitnike</a:t>
            </a:r>
          </a:p>
          <a:p>
            <a:pPr marL="0" lvl="0" indent="0" algn="l"/>
            <a:r>
              <a:rPr lang="hr-HR" sz="1400" i="1" dirty="0" smtClean="0">
                <a:latin typeface="Quicksand Medium" charset="-18"/>
              </a:rPr>
              <a:t>„Što je najgore kod ispunjavanja upitnika?”</a:t>
            </a:r>
          </a:p>
          <a:p>
            <a:pPr marL="0" lvl="0" indent="0" algn="l"/>
            <a:r>
              <a:rPr lang="hr-HR" sz="1400" i="1" dirty="0">
                <a:latin typeface="Quicksand Medium" charset="-18"/>
              </a:rPr>
              <a:t>„Što </a:t>
            </a:r>
            <a:r>
              <a:rPr lang="hr-HR" sz="1400" i="1" dirty="0" smtClean="0">
                <a:latin typeface="Quicksand Medium" charset="-18"/>
              </a:rPr>
              <a:t>Vama </a:t>
            </a:r>
            <a:r>
              <a:rPr lang="hr-HR" sz="1400" i="1" dirty="0">
                <a:latin typeface="Quicksand Medium" charset="-18"/>
              </a:rPr>
              <a:t>predstavlja to što sam </a:t>
            </a:r>
            <a:r>
              <a:rPr lang="hr-HR" sz="1400" i="1" dirty="0" smtClean="0">
                <a:latin typeface="Quicksand Medium" charset="-18"/>
              </a:rPr>
              <a:t>Vas </a:t>
            </a:r>
            <a:r>
              <a:rPr lang="hr-HR" sz="1400" i="1" dirty="0">
                <a:latin typeface="Quicksand Medium" charset="-18"/>
              </a:rPr>
              <a:t>zamolio da ispunite ove upitnika?“</a:t>
            </a:r>
            <a:endParaRPr sz="1400" i="1" dirty="0">
              <a:latin typeface="Quicksand Medium" charset="-18"/>
            </a:endParaRPr>
          </a:p>
        </p:txBody>
      </p:sp>
      <p:sp>
        <p:nvSpPr>
          <p:cNvPr id="74" name="Google Shape;603;p38"/>
          <p:cNvSpPr/>
          <p:nvPr/>
        </p:nvSpPr>
        <p:spPr>
          <a:xfrm>
            <a:off x="647136" y="2099133"/>
            <a:ext cx="7849728" cy="760649"/>
          </a:xfrm>
          <a:prstGeom prst="roundRect">
            <a:avLst>
              <a:gd name="adj" fmla="val 20417"/>
            </a:avLst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603;p38"/>
          <p:cNvSpPr/>
          <p:nvPr/>
        </p:nvSpPr>
        <p:spPr>
          <a:xfrm>
            <a:off x="647135" y="2981859"/>
            <a:ext cx="7849727" cy="886035"/>
          </a:xfrm>
          <a:prstGeom prst="roundRect">
            <a:avLst>
              <a:gd name="adj" fmla="val 20417"/>
            </a:avLst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603;p38"/>
          <p:cNvSpPr/>
          <p:nvPr/>
        </p:nvSpPr>
        <p:spPr>
          <a:xfrm>
            <a:off x="641173" y="4011910"/>
            <a:ext cx="7849727" cy="720080"/>
          </a:xfrm>
          <a:prstGeom prst="roundRect">
            <a:avLst>
              <a:gd name="adj" fmla="val 20417"/>
            </a:avLst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818;p47"/>
          <p:cNvSpPr txBox="1">
            <a:spLocks noGrp="1"/>
          </p:cNvSpPr>
          <p:nvPr>
            <p:ph type="subTitle" idx="1"/>
          </p:nvPr>
        </p:nvSpPr>
        <p:spPr>
          <a:xfrm>
            <a:off x="730141" y="2139701"/>
            <a:ext cx="7714187" cy="648073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/>
            <a:r>
              <a:rPr lang="hr-HR" sz="1500" dirty="0"/>
              <a:t>Poteškoće u izražavanju </a:t>
            </a:r>
            <a:r>
              <a:rPr lang="hr-HR" sz="1500" dirty="0" smtClean="0"/>
              <a:t>raspoloženja</a:t>
            </a:r>
          </a:p>
          <a:p>
            <a:pPr marL="0" lvl="0" indent="0" algn="l"/>
            <a:r>
              <a:rPr lang="hr-HR" sz="1400" i="1" dirty="0" smtClean="0">
                <a:latin typeface="Quicksand Medium" charset="-18"/>
              </a:rPr>
              <a:t>„Želim </a:t>
            </a:r>
            <a:r>
              <a:rPr lang="hr-HR" sz="1400" i="1" dirty="0">
                <a:latin typeface="Quicksand Medium" charset="-18"/>
              </a:rPr>
              <a:t>čuti više o </a:t>
            </a:r>
            <a:r>
              <a:rPr lang="hr-HR" sz="1400" i="1" dirty="0" smtClean="0">
                <a:latin typeface="Quicksand Medium" charset="-18"/>
              </a:rPr>
              <a:t>--- za nekoliko minuta, </a:t>
            </a:r>
            <a:r>
              <a:rPr lang="hr-HR" sz="1400" i="1" dirty="0">
                <a:latin typeface="Quicksand Medium" charset="-18"/>
              </a:rPr>
              <a:t>ali </a:t>
            </a:r>
            <a:r>
              <a:rPr lang="hr-HR" sz="1400" i="1" dirty="0" smtClean="0">
                <a:latin typeface="Quicksand Medium" charset="-18"/>
              </a:rPr>
              <a:t>sada me zanima </a:t>
            </a:r>
            <a:r>
              <a:rPr lang="hr-HR" sz="1400" i="1" dirty="0">
                <a:latin typeface="Quicksand Medium" charset="-18"/>
              </a:rPr>
              <a:t>jeste li se općenito osjećali bolje, lošije ili isto u usporedbi s prošlim </a:t>
            </a:r>
            <a:r>
              <a:rPr lang="hr-HR" sz="1400" i="1" dirty="0" smtClean="0">
                <a:latin typeface="Quicksand Medium" charset="-18"/>
              </a:rPr>
              <a:t>tjednom?”</a:t>
            </a:r>
            <a:endParaRPr sz="1400" i="1" dirty="0">
              <a:latin typeface="Quicksand Medium" charset="-18"/>
            </a:endParaRPr>
          </a:p>
        </p:txBody>
      </p:sp>
      <p:sp>
        <p:nvSpPr>
          <p:cNvPr id="78" name="Google Shape;818;p47"/>
          <p:cNvSpPr txBox="1">
            <a:spLocks noGrp="1"/>
          </p:cNvSpPr>
          <p:nvPr>
            <p:ph type="subTitle" idx="1"/>
          </p:nvPr>
        </p:nvSpPr>
        <p:spPr>
          <a:xfrm>
            <a:off x="730141" y="3011837"/>
            <a:ext cx="7760760" cy="826077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/>
            <a:r>
              <a:rPr lang="hr-HR" sz="1500" dirty="0"/>
              <a:t>Pripisivanje promjena u raspoloženju vanjskim </a:t>
            </a:r>
            <a:r>
              <a:rPr lang="hr-HR" sz="1500" dirty="0" smtClean="0"/>
              <a:t>čimbenicima</a:t>
            </a:r>
          </a:p>
          <a:p>
            <a:pPr marL="0" lvl="0" indent="0" algn="l"/>
            <a:r>
              <a:rPr lang="hr-HR" sz="1300" i="1" dirty="0">
                <a:latin typeface="Quicksand Medium" panose="020B0604020202020204" charset="-18"/>
              </a:rPr>
              <a:t>„Bolje sam se osjećao jer je moj partner bio ljubazniji prema </a:t>
            </a:r>
            <a:r>
              <a:rPr lang="hr-HR" sz="1300" i="1" dirty="0" smtClean="0">
                <a:latin typeface="Quicksand Medium" panose="020B0604020202020204" charset="-18"/>
              </a:rPr>
              <a:t>meni.”</a:t>
            </a:r>
          </a:p>
          <a:p>
            <a:pPr marL="0" indent="0" algn="l"/>
            <a:r>
              <a:rPr lang="hr-HR" sz="1300" i="1" dirty="0">
                <a:latin typeface="Quicksand Medium" panose="020B0604020202020204" charset="-18"/>
              </a:rPr>
              <a:t>„</a:t>
            </a:r>
            <a:r>
              <a:rPr lang="hr-HR" sz="1300" i="1" dirty="0" smtClean="0">
                <a:latin typeface="Quicksand Medium" panose="020B0604020202020204" charset="-18"/>
              </a:rPr>
              <a:t>Sigurna </a:t>
            </a:r>
            <a:r>
              <a:rPr lang="hr-HR" sz="1300" i="1" dirty="0">
                <a:latin typeface="Quicksand Medium" panose="020B0604020202020204" charset="-18"/>
              </a:rPr>
              <a:t>sam da je i to pomoglo, no jeste li primijetili neke promjene u </a:t>
            </a:r>
            <a:r>
              <a:rPr lang="hr-HR" sz="1300" i="1" dirty="0" smtClean="0">
                <a:latin typeface="Quicksand Medium" panose="020B0604020202020204" charset="-18"/>
              </a:rPr>
              <a:t>Vašem </a:t>
            </a:r>
            <a:r>
              <a:rPr lang="hr-HR" sz="1300" i="1" dirty="0">
                <a:latin typeface="Quicksand Medium" panose="020B0604020202020204" charset="-18"/>
              </a:rPr>
              <a:t>mišljenju ili ste radili nešto drugačije nego prije</a:t>
            </a:r>
            <a:r>
              <a:rPr lang="hr-HR" sz="1300" i="1" dirty="0" smtClean="0">
                <a:latin typeface="Quicksand Medium" panose="020B0604020202020204" charset="-18"/>
              </a:rPr>
              <a:t>?“</a:t>
            </a:r>
            <a:endParaRPr lang="hr-HR" sz="1300" i="1" dirty="0">
              <a:latin typeface="Quicksand Medium" panose="020B0604020202020204" charset="-18"/>
            </a:endParaRPr>
          </a:p>
        </p:txBody>
      </p:sp>
      <p:sp>
        <p:nvSpPr>
          <p:cNvPr id="79" name="Google Shape;818;p47"/>
          <p:cNvSpPr txBox="1">
            <a:spLocks noGrp="1"/>
          </p:cNvSpPr>
          <p:nvPr>
            <p:ph type="subTitle" idx="1"/>
          </p:nvPr>
        </p:nvSpPr>
        <p:spPr>
          <a:xfrm>
            <a:off x="683568" y="4061979"/>
            <a:ext cx="7760760" cy="598003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/>
            <a:r>
              <a:rPr lang="hr-HR" sz="1500" dirty="0" smtClean="0">
                <a:latin typeface="Dosis ExtraBold" panose="020B0604020202020204" charset="-18"/>
              </a:rPr>
              <a:t>Pogoršanje raspoloženja</a:t>
            </a:r>
          </a:p>
          <a:p>
            <a:pPr marL="0" lvl="0" indent="0" algn="l"/>
            <a:r>
              <a:rPr lang="hr-HR" sz="1400" i="1" dirty="0" smtClean="0">
                <a:latin typeface="Quicksand Medium" panose="020B0604020202020204" charset="-18"/>
              </a:rPr>
              <a:t>„Zašto </a:t>
            </a:r>
            <a:r>
              <a:rPr lang="hr-HR" sz="1400" i="1" dirty="0">
                <a:latin typeface="Quicksand Medium" panose="020B0604020202020204" charset="-18"/>
              </a:rPr>
              <a:t>mislite da se osjećate lošije ovaj tjedan? Može li to imati ikakve veze s </a:t>
            </a:r>
            <a:r>
              <a:rPr lang="hr-HR" sz="1400" i="1" dirty="0" smtClean="0">
                <a:latin typeface="Quicksand Medium" panose="020B0604020202020204" charset="-18"/>
              </a:rPr>
              <a:t>Vašim </a:t>
            </a:r>
            <a:r>
              <a:rPr lang="hr-HR" sz="1400" i="1" dirty="0">
                <a:latin typeface="Quicksand Medium" panose="020B0604020202020204" charset="-18"/>
              </a:rPr>
              <a:t>razmišljanjem ili sa stvarima koje ste </a:t>
            </a:r>
            <a:r>
              <a:rPr lang="hr-HR" sz="1400" i="1" dirty="0" smtClean="0">
                <a:latin typeface="Quicksand Medium" panose="020B0604020202020204" charset="-18"/>
              </a:rPr>
              <a:t>učinili </a:t>
            </a:r>
            <a:r>
              <a:rPr lang="hr-HR" sz="1400" i="1" dirty="0">
                <a:latin typeface="Quicksand Medium" panose="020B0604020202020204" charset="-18"/>
              </a:rPr>
              <a:t>ili niste </a:t>
            </a:r>
            <a:r>
              <a:rPr lang="hr-HR" sz="1400" i="1" dirty="0" smtClean="0">
                <a:latin typeface="Quicksand Medium" panose="020B0604020202020204" charset="-18"/>
              </a:rPr>
              <a:t>učinili?“</a:t>
            </a:r>
            <a:endParaRPr sz="1400" i="1" dirty="0">
              <a:latin typeface="Quicksand Medium" panose="020B0604020202020204" charset="-1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9593" y="195486"/>
            <a:ext cx="10919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1. </a:t>
            </a:r>
            <a:r>
              <a:rPr lang="hr-HR" dirty="0">
                <a:solidFill>
                  <a:schemeClr val="accent3"/>
                </a:solidFill>
                <a:latin typeface="Dosis ExtraBold" charset="-18"/>
              </a:rPr>
              <a:t>d</a:t>
            </a:r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io seanse</a:t>
            </a:r>
            <a:endParaRPr lang="hr-HR" dirty="0">
              <a:solidFill>
                <a:schemeClr val="accent3"/>
              </a:solidFill>
              <a:latin typeface="Dosis ExtraBold" charset="-1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3" name="Google Shape;703;p43"/>
          <p:cNvGrpSpPr/>
          <p:nvPr/>
        </p:nvGrpSpPr>
        <p:grpSpPr>
          <a:xfrm>
            <a:off x="1007604" y="1419622"/>
            <a:ext cx="7128792" cy="2962606"/>
            <a:chOff x="720008" y="1783868"/>
            <a:chExt cx="2381947" cy="2437674"/>
          </a:xfrm>
        </p:grpSpPr>
        <p:sp>
          <p:nvSpPr>
            <p:cNvPr id="704" name="Google Shape;704;p43"/>
            <p:cNvSpPr/>
            <p:nvPr/>
          </p:nvSpPr>
          <p:spPr>
            <a:xfrm rot="10800000">
              <a:off x="720174" y="1783918"/>
              <a:ext cx="2381781" cy="2437623"/>
            </a:xfrm>
            <a:custGeom>
              <a:avLst/>
              <a:gdLst/>
              <a:ahLst/>
              <a:cxnLst/>
              <a:rect l="l" t="t" r="r" b="b"/>
              <a:pathLst>
                <a:path w="34079" h="34878" extrusionOk="0">
                  <a:moveTo>
                    <a:pt x="2169" y="1"/>
                  </a:moveTo>
                  <a:cubicBezTo>
                    <a:pt x="982" y="1"/>
                    <a:pt x="0" y="959"/>
                    <a:pt x="0" y="2169"/>
                  </a:cubicBezTo>
                  <a:lnTo>
                    <a:pt x="0" y="5638"/>
                  </a:lnTo>
                  <a:lnTo>
                    <a:pt x="0" y="26752"/>
                  </a:lnTo>
                  <a:lnTo>
                    <a:pt x="9929" y="34878"/>
                  </a:lnTo>
                  <a:lnTo>
                    <a:pt x="31887" y="34878"/>
                  </a:lnTo>
                  <a:cubicBezTo>
                    <a:pt x="33097" y="34878"/>
                    <a:pt x="34079" y="33919"/>
                    <a:pt x="34079" y="32709"/>
                  </a:cubicBezTo>
                  <a:lnTo>
                    <a:pt x="34079" y="5638"/>
                  </a:lnTo>
                  <a:lnTo>
                    <a:pt x="34079" y="2169"/>
                  </a:lnTo>
                  <a:cubicBezTo>
                    <a:pt x="34079" y="959"/>
                    <a:pt x="33097" y="1"/>
                    <a:pt x="31887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43"/>
            <p:cNvSpPr/>
            <p:nvPr/>
          </p:nvSpPr>
          <p:spPr>
            <a:xfrm rot="10800000">
              <a:off x="728426" y="1795853"/>
              <a:ext cx="304790" cy="2413645"/>
            </a:xfrm>
            <a:custGeom>
              <a:avLst/>
              <a:gdLst/>
              <a:ahLst/>
              <a:cxnLst/>
              <a:rect l="l" t="t" r="r" b="b"/>
              <a:pathLst>
                <a:path w="4361" h="34878" extrusionOk="0">
                  <a:moveTo>
                    <a:pt x="1" y="1"/>
                  </a:moveTo>
                  <a:cubicBezTo>
                    <a:pt x="1211" y="1"/>
                    <a:pt x="2169" y="959"/>
                    <a:pt x="2169" y="2169"/>
                  </a:cubicBezTo>
                  <a:lnTo>
                    <a:pt x="2169" y="5638"/>
                  </a:lnTo>
                  <a:lnTo>
                    <a:pt x="2169" y="32709"/>
                  </a:lnTo>
                  <a:cubicBezTo>
                    <a:pt x="2169" y="33919"/>
                    <a:pt x="1211" y="34878"/>
                    <a:pt x="1" y="34878"/>
                  </a:cubicBezTo>
                  <a:lnTo>
                    <a:pt x="2169" y="34878"/>
                  </a:lnTo>
                  <a:cubicBezTo>
                    <a:pt x="3379" y="34878"/>
                    <a:pt x="4361" y="33919"/>
                    <a:pt x="4361" y="32709"/>
                  </a:cubicBezTo>
                  <a:lnTo>
                    <a:pt x="4361" y="5638"/>
                  </a:lnTo>
                  <a:lnTo>
                    <a:pt x="4361" y="2169"/>
                  </a:lnTo>
                  <a:cubicBezTo>
                    <a:pt x="4361" y="959"/>
                    <a:pt x="3379" y="1"/>
                    <a:pt x="216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43"/>
            <p:cNvSpPr/>
            <p:nvPr/>
          </p:nvSpPr>
          <p:spPr>
            <a:xfrm rot="10800000">
              <a:off x="2790929" y="2243111"/>
              <a:ext cx="301080" cy="1970346"/>
            </a:xfrm>
            <a:custGeom>
              <a:avLst/>
              <a:gdLst/>
              <a:ahLst/>
              <a:cxnLst/>
              <a:rect l="l" t="t" r="r" b="b"/>
              <a:pathLst>
                <a:path w="4360" h="28533" extrusionOk="0">
                  <a:moveTo>
                    <a:pt x="2169" y="1"/>
                  </a:moveTo>
                  <a:cubicBezTo>
                    <a:pt x="982" y="1"/>
                    <a:pt x="0" y="959"/>
                    <a:pt x="0" y="2169"/>
                  </a:cubicBezTo>
                  <a:lnTo>
                    <a:pt x="0" y="5638"/>
                  </a:lnTo>
                  <a:lnTo>
                    <a:pt x="0" y="26752"/>
                  </a:lnTo>
                  <a:lnTo>
                    <a:pt x="2169" y="28532"/>
                  </a:lnTo>
                  <a:lnTo>
                    <a:pt x="2169" y="5638"/>
                  </a:lnTo>
                  <a:lnTo>
                    <a:pt x="2169" y="2169"/>
                  </a:lnTo>
                  <a:cubicBezTo>
                    <a:pt x="2169" y="959"/>
                    <a:pt x="3150" y="1"/>
                    <a:pt x="4360" y="1"/>
                  </a:cubicBezTo>
                  <a:close/>
                </a:path>
              </a:pathLst>
            </a:custGeom>
            <a:solidFill>
              <a:srgbClr val="FFE3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707" name="Google Shape;707;p43"/>
            <p:cNvCxnSpPr/>
            <p:nvPr/>
          </p:nvCxnSpPr>
          <p:spPr>
            <a:xfrm>
              <a:off x="720008" y="2398374"/>
              <a:ext cx="23775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708" name="Google Shape;708;p43"/>
            <p:cNvSpPr/>
            <p:nvPr/>
          </p:nvSpPr>
          <p:spPr>
            <a:xfrm rot="10800000">
              <a:off x="2407947" y="1783868"/>
              <a:ext cx="694008" cy="638166"/>
            </a:xfrm>
            <a:custGeom>
              <a:avLst/>
              <a:gdLst/>
              <a:ahLst/>
              <a:cxnLst/>
              <a:rect l="l" t="t" r="r" b="b"/>
              <a:pathLst>
                <a:path w="9930" h="9131" extrusionOk="0">
                  <a:moveTo>
                    <a:pt x="4522" y="1"/>
                  </a:moveTo>
                  <a:cubicBezTo>
                    <a:pt x="4444" y="1"/>
                    <a:pt x="4365" y="22"/>
                    <a:pt x="4292" y="69"/>
                  </a:cubicBezTo>
                  <a:cubicBezTo>
                    <a:pt x="2997" y="901"/>
                    <a:pt x="1495" y="1036"/>
                    <a:pt x="655" y="1036"/>
                  </a:cubicBezTo>
                  <a:cubicBezTo>
                    <a:pt x="251" y="1036"/>
                    <a:pt x="0" y="1005"/>
                    <a:pt x="0" y="1005"/>
                  </a:cubicBezTo>
                  <a:lnTo>
                    <a:pt x="0" y="1005"/>
                  </a:lnTo>
                  <a:lnTo>
                    <a:pt x="9929" y="9131"/>
                  </a:lnTo>
                  <a:cubicBezTo>
                    <a:pt x="6688" y="5433"/>
                    <a:pt x="5364" y="1712"/>
                    <a:pt x="4953" y="320"/>
                  </a:cubicBezTo>
                  <a:cubicBezTo>
                    <a:pt x="4889" y="126"/>
                    <a:pt x="4710" y="1"/>
                    <a:pt x="4522" y="1"/>
                  </a:cubicBezTo>
                  <a:close/>
                </a:path>
              </a:pathLst>
            </a:cu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22" name="Google Shape;722;p4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hr-HR" sz="2200" dirty="0"/>
              <a:t>2</a:t>
            </a:r>
            <a:r>
              <a:rPr lang="hr-HR" sz="2200" dirty="0" smtClean="0"/>
              <a:t>. Sastavljanje početnog dnevnog reda</a:t>
            </a:r>
            <a:endParaRPr sz="2200" dirty="0"/>
          </a:p>
        </p:txBody>
      </p:sp>
      <p:sp>
        <p:nvSpPr>
          <p:cNvPr id="728" name="Google Shape;728;p43"/>
          <p:cNvSpPr txBox="1">
            <a:spLocks noGrp="1"/>
          </p:cNvSpPr>
          <p:nvPr>
            <p:ph type="subTitle" idx="6"/>
          </p:nvPr>
        </p:nvSpPr>
        <p:spPr>
          <a:xfrm>
            <a:off x="1515433" y="2189197"/>
            <a:ext cx="6099824" cy="2155654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hr-HR" dirty="0"/>
              <a:t>Pitati klijenta za njegove </a:t>
            </a:r>
            <a:r>
              <a:rPr lang="hr-HR" dirty="0" smtClean="0"/>
              <a:t>ciljeve seanse </a:t>
            </a:r>
            <a:r>
              <a:rPr lang="hr-HR" dirty="0"/>
              <a:t>i otkriti ima li </a:t>
            </a:r>
            <a:r>
              <a:rPr lang="hr-HR" dirty="0" smtClean="0"/>
              <a:t>nešto </a:t>
            </a:r>
            <a:r>
              <a:rPr lang="hr-HR" dirty="0"/>
              <a:t>bitnije za </a:t>
            </a:r>
            <a:r>
              <a:rPr lang="hr-HR" dirty="0" smtClean="0"/>
              <a:t>raspraviti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hr-HR" dirty="0" smtClean="0"/>
              <a:t>Kad je potrebno, nježno prekinuti klijenta kako bi imenovali cilj ili problem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hr-HR" dirty="0" smtClean="0"/>
              <a:t>Provjeriti bilješke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hr-HR" dirty="0"/>
              <a:t>P</a:t>
            </a:r>
            <a:r>
              <a:rPr lang="hr-HR" dirty="0" smtClean="0"/>
              <a:t>redložiti teme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hr-HR" dirty="0" smtClean="0"/>
              <a:t>Pri </a:t>
            </a:r>
            <a:r>
              <a:rPr lang="hr-HR" dirty="0"/>
              <a:t>kraju </a:t>
            </a:r>
            <a:r>
              <a:rPr lang="hr-HR" dirty="0" smtClean="0"/>
              <a:t>prvog </a:t>
            </a:r>
            <a:r>
              <a:rPr lang="hr-HR" dirty="0"/>
              <a:t>dijela </a:t>
            </a:r>
            <a:r>
              <a:rPr lang="hr-HR" dirty="0" smtClean="0"/>
              <a:t>seanse, pomoći </a:t>
            </a:r>
            <a:r>
              <a:rPr lang="hr-HR" dirty="0"/>
              <a:t>klijentu da odredi </a:t>
            </a:r>
            <a:r>
              <a:rPr lang="hr-HR" dirty="0" smtClean="0"/>
              <a:t>prioritete dnevnog reda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9593" y="195486"/>
            <a:ext cx="10919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1. </a:t>
            </a:r>
            <a:r>
              <a:rPr lang="hr-HR" dirty="0">
                <a:solidFill>
                  <a:schemeClr val="accent3"/>
                </a:solidFill>
                <a:latin typeface="Dosis ExtraBold" charset="-18"/>
              </a:rPr>
              <a:t>d</a:t>
            </a:r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io seanse</a:t>
            </a:r>
            <a:endParaRPr lang="hr-HR" dirty="0">
              <a:solidFill>
                <a:schemeClr val="accent3"/>
              </a:solidFill>
              <a:latin typeface="Dosis ExtraBold" charset="-18"/>
            </a:endParaRPr>
          </a:p>
        </p:txBody>
      </p:sp>
      <p:sp>
        <p:nvSpPr>
          <p:cNvPr id="2" name="Podnaslov 1"/>
          <p:cNvSpPr>
            <a:spLocks noGrp="1"/>
          </p:cNvSpPr>
          <p:nvPr>
            <p:ph type="subTitle" idx="5"/>
          </p:nvPr>
        </p:nvSpPr>
        <p:spPr>
          <a:xfrm>
            <a:off x="1007604" y="1923677"/>
            <a:ext cx="1782900" cy="242779"/>
          </a:xfrm>
        </p:spPr>
        <p:txBody>
          <a:bodyPr/>
          <a:lstStyle/>
          <a:p>
            <a:r>
              <a:rPr lang="hr-HR" sz="1800" b="1" dirty="0" smtClean="0">
                <a:latin typeface="Quicksand Medium" panose="020B0604020202020204" charset="-18"/>
              </a:rPr>
              <a:t>Što raditi:</a:t>
            </a:r>
            <a:endParaRPr lang="hr-HR" sz="1800" b="1" dirty="0">
              <a:latin typeface="Quicksand Medium" panose="020B060402020202020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78623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p47"/>
          <p:cNvSpPr txBox="1">
            <a:spLocks noGrp="1"/>
          </p:cNvSpPr>
          <p:nvPr>
            <p:ph type="title"/>
          </p:nvPr>
        </p:nvSpPr>
        <p:spPr>
          <a:xfrm>
            <a:off x="683568" y="462704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200" dirty="0" smtClean="0">
                <a:latin typeface="Dosis ExtraBold" panose="020B0604020202020204" charset="-18"/>
              </a:rPr>
              <a:t>Mogući problemi pri sastavljanju dnevnog reda</a:t>
            </a:r>
            <a:endParaRPr sz="2200" dirty="0">
              <a:latin typeface="Dosis ExtraBold" panose="020B0604020202020204" charset="-18"/>
            </a:endParaRPr>
          </a:p>
        </p:txBody>
      </p:sp>
      <p:sp>
        <p:nvSpPr>
          <p:cNvPr id="56" name="Google Shape;603;p38"/>
          <p:cNvSpPr/>
          <p:nvPr/>
        </p:nvSpPr>
        <p:spPr>
          <a:xfrm>
            <a:off x="899592" y="1180726"/>
            <a:ext cx="3456384" cy="1967087"/>
          </a:xfrm>
          <a:prstGeom prst="roundRect">
            <a:avLst>
              <a:gd name="adj" fmla="val 20417"/>
            </a:avLst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8" name="Google Shape;818;p47"/>
          <p:cNvSpPr txBox="1">
            <a:spLocks noGrp="1"/>
          </p:cNvSpPr>
          <p:nvPr>
            <p:ph type="subTitle" idx="1"/>
          </p:nvPr>
        </p:nvSpPr>
        <p:spPr>
          <a:xfrm>
            <a:off x="899592" y="1180726"/>
            <a:ext cx="3456384" cy="189508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/>
            <a:r>
              <a:rPr lang="hr-HR" sz="1500" dirty="0" smtClean="0"/>
              <a:t>„Lutanje”</a:t>
            </a:r>
          </a:p>
          <a:p>
            <a:pPr marL="0" lvl="0" indent="0"/>
            <a:endParaRPr lang="hr-HR" sz="900" dirty="0" smtClean="0"/>
          </a:p>
          <a:p>
            <a:pPr marL="0" indent="0"/>
            <a:r>
              <a:rPr lang="hr-HR" sz="1300" dirty="0">
                <a:latin typeface="Quicksand Medium" charset="-18"/>
              </a:rPr>
              <a:t>Klijenti rade digresije, preopširno </a:t>
            </a:r>
            <a:r>
              <a:rPr lang="hr-HR" sz="1300" dirty="0" smtClean="0">
                <a:latin typeface="Quicksand Medium" charset="-18"/>
              </a:rPr>
              <a:t>pričaju</a:t>
            </a:r>
          </a:p>
          <a:p>
            <a:pPr marL="0" indent="0"/>
            <a:endParaRPr lang="hr-HR" sz="1300" dirty="0">
              <a:latin typeface="Quicksand Medium" charset="-18"/>
            </a:endParaRPr>
          </a:p>
          <a:p>
            <a:pPr marL="0" lvl="0" indent="0"/>
            <a:r>
              <a:rPr lang="hr-HR" sz="1300" i="1" dirty="0">
                <a:latin typeface="Quicksand Medium" panose="020B0604020202020204" charset="-18"/>
              </a:rPr>
              <a:t>„Mogu li </a:t>
            </a:r>
            <a:r>
              <a:rPr lang="hr-HR" sz="1300" i="1" dirty="0" smtClean="0">
                <a:latin typeface="Quicksand Medium" panose="020B0604020202020204" charset="-18"/>
              </a:rPr>
              <a:t>Vas prekinuti </a:t>
            </a:r>
            <a:r>
              <a:rPr lang="hr-HR" sz="1300" i="1" dirty="0">
                <a:latin typeface="Quicksand Medium" panose="020B0604020202020204" charset="-18"/>
              </a:rPr>
              <a:t>na trenutak? Zvuči kao da ovaj tjedan </a:t>
            </a:r>
            <a:r>
              <a:rPr lang="hr-HR" sz="1300" i="1" dirty="0" smtClean="0">
                <a:latin typeface="Quicksand Medium" panose="020B0604020202020204" charset="-18"/>
              </a:rPr>
              <a:t>imate </a:t>
            </a:r>
            <a:r>
              <a:rPr lang="hr-HR" sz="1300" i="1" dirty="0">
                <a:latin typeface="Quicksand Medium" panose="020B0604020202020204" charset="-18"/>
              </a:rPr>
              <a:t>ciljeve u vezi </a:t>
            </a:r>
            <a:r>
              <a:rPr lang="hr-HR" sz="1300" i="1" dirty="0" smtClean="0">
                <a:latin typeface="Quicksand Medium" panose="020B0604020202020204" charset="-18"/>
              </a:rPr>
              <a:t>--- </a:t>
            </a:r>
            <a:r>
              <a:rPr lang="hr-HR" sz="1300" i="1" dirty="0">
                <a:latin typeface="Quicksand Medium" panose="020B0604020202020204" charset="-18"/>
              </a:rPr>
              <a:t>i </a:t>
            </a:r>
            <a:endParaRPr lang="hr-HR" sz="1300" i="1" dirty="0" smtClean="0">
              <a:latin typeface="Quicksand Medium" panose="020B0604020202020204" charset="-18"/>
            </a:endParaRPr>
          </a:p>
          <a:p>
            <a:pPr marL="0" lvl="0" indent="0"/>
            <a:r>
              <a:rPr lang="hr-HR" sz="1300" i="1" dirty="0" smtClean="0">
                <a:latin typeface="Quicksand Medium" panose="020B0604020202020204" charset="-18"/>
              </a:rPr>
              <a:t>---. </a:t>
            </a:r>
            <a:r>
              <a:rPr lang="hr-HR" sz="1300" i="1" dirty="0">
                <a:latin typeface="Quicksand Medium" panose="020B0604020202020204" charset="-18"/>
              </a:rPr>
              <a:t>Ima li </a:t>
            </a:r>
            <a:r>
              <a:rPr lang="hr-HR" sz="1300" i="1" dirty="0" smtClean="0">
                <a:latin typeface="Quicksand Medium" panose="020B0604020202020204" charset="-18"/>
              </a:rPr>
              <a:t>nešto </a:t>
            </a:r>
            <a:r>
              <a:rPr lang="hr-HR" sz="1300" i="1" dirty="0">
                <a:latin typeface="Quicksand Medium" panose="020B0604020202020204" charset="-18"/>
              </a:rPr>
              <a:t>važnije od te dvije stvari</a:t>
            </a:r>
            <a:r>
              <a:rPr lang="hr-HR" sz="1300" i="1" dirty="0" smtClean="0">
                <a:latin typeface="Quicksand Medium" panose="020B0604020202020204" charset="-18"/>
              </a:rPr>
              <a:t>?“</a:t>
            </a:r>
            <a:endParaRPr sz="1300" i="1" dirty="0">
              <a:latin typeface="Quicksand Medium" panose="020B0604020202020204" charset="-18"/>
            </a:endParaRPr>
          </a:p>
        </p:txBody>
      </p:sp>
      <p:sp>
        <p:nvSpPr>
          <p:cNvPr id="74" name="Google Shape;603;p38"/>
          <p:cNvSpPr/>
          <p:nvPr/>
        </p:nvSpPr>
        <p:spPr>
          <a:xfrm>
            <a:off x="4860032" y="1186711"/>
            <a:ext cx="3384376" cy="3473271"/>
          </a:xfrm>
          <a:prstGeom prst="roundRect">
            <a:avLst>
              <a:gd name="adj" fmla="val 20417"/>
            </a:avLst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603;p38"/>
          <p:cNvSpPr/>
          <p:nvPr/>
        </p:nvSpPr>
        <p:spPr>
          <a:xfrm>
            <a:off x="899592" y="3418959"/>
            <a:ext cx="3384376" cy="1241023"/>
          </a:xfrm>
          <a:prstGeom prst="roundRect">
            <a:avLst>
              <a:gd name="adj" fmla="val 20417"/>
            </a:avLst>
          </a:prstGeom>
          <a:solidFill>
            <a:schemeClr val="accent6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818;p47"/>
          <p:cNvSpPr txBox="1">
            <a:spLocks noGrp="1"/>
          </p:cNvSpPr>
          <p:nvPr>
            <p:ph type="subTitle" idx="1"/>
          </p:nvPr>
        </p:nvSpPr>
        <p:spPr>
          <a:xfrm>
            <a:off x="5004048" y="1205667"/>
            <a:ext cx="3096344" cy="635791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/>
            <a:r>
              <a:rPr lang="hr-HR" sz="1500" dirty="0" smtClean="0"/>
              <a:t>Klijent ne sudjeluje u donošenju </a:t>
            </a:r>
            <a:r>
              <a:rPr lang="hr-HR" sz="1500" dirty="0"/>
              <a:t>dnevnog reda</a:t>
            </a:r>
            <a:endParaRPr sz="1500" dirty="0"/>
          </a:p>
        </p:txBody>
      </p:sp>
      <p:sp>
        <p:nvSpPr>
          <p:cNvPr id="78" name="Google Shape;818;p47"/>
          <p:cNvSpPr txBox="1">
            <a:spLocks noGrp="1"/>
          </p:cNvSpPr>
          <p:nvPr>
            <p:ph type="subTitle" idx="1"/>
          </p:nvPr>
        </p:nvSpPr>
        <p:spPr>
          <a:xfrm>
            <a:off x="899592" y="3721574"/>
            <a:ext cx="3384376" cy="635791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/>
            <a:r>
              <a:rPr lang="hr-HR" sz="1500" dirty="0"/>
              <a:t>Osjećaj beznadnosti i preplavljenosti</a:t>
            </a:r>
            <a:endParaRPr sz="1500" dirty="0"/>
          </a:p>
        </p:txBody>
      </p:sp>
      <p:sp>
        <p:nvSpPr>
          <p:cNvPr id="9" name="TextBox 8"/>
          <p:cNvSpPr txBox="1"/>
          <p:nvPr/>
        </p:nvSpPr>
        <p:spPr>
          <a:xfrm>
            <a:off x="209593" y="195486"/>
            <a:ext cx="10919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1. </a:t>
            </a:r>
            <a:r>
              <a:rPr lang="hr-HR" dirty="0">
                <a:solidFill>
                  <a:schemeClr val="accent3"/>
                </a:solidFill>
                <a:latin typeface="Dosis ExtraBold" charset="-18"/>
              </a:rPr>
              <a:t>d</a:t>
            </a:r>
            <a:r>
              <a:rPr lang="hr-HR" dirty="0" smtClean="0">
                <a:solidFill>
                  <a:schemeClr val="accent3"/>
                </a:solidFill>
                <a:latin typeface="Dosis ExtraBold" charset="-18"/>
              </a:rPr>
              <a:t>io seanse</a:t>
            </a:r>
            <a:endParaRPr lang="hr-HR" dirty="0">
              <a:solidFill>
                <a:schemeClr val="accent3"/>
              </a:solidFill>
              <a:latin typeface="Dosis ExtraBold" charset="-18"/>
            </a:endParaRPr>
          </a:p>
        </p:txBody>
      </p:sp>
      <p:sp>
        <p:nvSpPr>
          <p:cNvPr id="10" name="Google Shape;818;p47"/>
          <p:cNvSpPr txBox="1">
            <a:spLocks noGrp="1"/>
          </p:cNvSpPr>
          <p:nvPr>
            <p:ph type="subTitle" idx="1"/>
          </p:nvPr>
        </p:nvSpPr>
        <p:spPr>
          <a:xfrm>
            <a:off x="5076056" y="1779662"/>
            <a:ext cx="3096344" cy="2808312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/>
            <a:r>
              <a:rPr lang="hr-HR" sz="1300" dirty="0" smtClean="0">
                <a:latin typeface="Quicksand Medium" charset="-18"/>
              </a:rPr>
              <a:t>...jer ne zna što reći, </a:t>
            </a:r>
            <a:r>
              <a:rPr lang="hr-HR" sz="1300" dirty="0">
                <a:latin typeface="Quicksand Medium" panose="020B0604020202020204" charset="-18"/>
              </a:rPr>
              <a:t>ide </a:t>
            </a:r>
            <a:r>
              <a:rPr lang="hr-HR" sz="1300" dirty="0" smtClean="0">
                <a:latin typeface="Quicksand Medium" panose="020B0604020202020204" charset="-18"/>
              </a:rPr>
              <a:t>mu </a:t>
            </a:r>
            <a:r>
              <a:rPr lang="hr-HR" sz="1300" dirty="0">
                <a:latin typeface="Quicksand Medium" panose="020B0604020202020204" charset="-18"/>
              </a:rPr>
              <a:t>dobro u terapiji ili </a:t>
            </a:r>
            <a:r>
              <a:rPr lang="hr-HR" sz="1300" dirty="0" smtClean="0">
                <a:latin typeface="Quicksand Medium" panose="020B0604020202020204" charset="-18"/>
              </a:rPr>
              <a:t>nije adekvatno upoznat s </a:t>
            </a:r>
            <a:r>
              <a:rPr lang="hr-HR" sz="1300" dirty="0">
                <a:latin typeface="Quicksand Medium" panose="020B0604020202020204" charset="-18"/>
              </a:rPr>
              <a:t>dnevnim </a:t>
            </a:r>
            <a:r>
              <a:rPr lang="hr-HR" sz="1300" dirty="0" smtClean="0">
                <a:latin typeface="Quicksand Medium" panose="020B0604020202020204" charset="-18"/>
              </a:rPr>
              <a:t>redom.</a:t>
            </a:r>
          </a:p>
          <a:p>
            <a:pPr marL="0" lvl="0" indent="0" algn="l"/>
            <a:endParaRPr lang="hr-HR" sz="1300" dirty="0">
              <a:latin typeface="Quicksand Medium" panose="020B0604020202020204" charset="-18"/>
            </a:endParaRPr>
          </a:p>
          <a:p>
            <a:pPr marL="0" lvl="0" indent="0" algn="l"/>
            <a:r>
              <a:rPr lang="hr-HR" sz="1300" i="1" dirty="0">
                <a:latin typeface="Quicksand Medium" charset="-18"/>
              </a:rPr>
              <a:t>„Kako se želite </a:t>
            </a:r>
            <a:r>
              <a:rPr lang="hr-HR" sz="1300" i="1" dirty="0" smtClean="0">
                <a:latin typeface="Quicksand Medium" charset="-18"/>
              </a:rPr>
              <a:t>osjećati </a:t>
            </a:r>
            <a:r>
              <a:rPr lang="hr-HR" sz="1300" i="1" dirty="0">
                <a:latin typeface="Quicksand Medium" charset="-18"/>
              </a:rPr>
              <a:t>sljedeći tjedan kad dođete? Što ćete morati napraviti ovaj tjedan kako bi se tako osjećali</a:t>
            </a:r>
            <a:r>
              <a:rPr lang="hr-HR" sz="1300" i="1" dirty="0" smtClean="0">
                <a:latin typeface="Quicksand Medium" charset="-18"/>
              </a:rPr>
              <a:t>?“</a:t>
            </a:r>
          </a:p>
          <a:p>
            <a:pPr marL="0" lvl="0" indent="0" algn="l"/>
            <a:r>
              <a:rPr lang="it-IT" sz="1300" i="1" dirty="0">
                <a:latin typeface="Quicksand Medium" charset="-18"/>
              </a:rPr>
              <a:t>„</a:t>
            </a:r>
            <a:r>
              <a:rPr lang="it-IT" sz="1300" i="1" dirty="0" err="1">
                <a:latin typeface="Quicksand Medium" charset="-18"/>
              </a:rPr>
              <a:t>Želite</a:t>
            </a:r>
            <a:r>
              <a:rPr lang="it-IT" sz="1300" i="1" dirty="0">
                <a:latin typeface="Quicksand Medium" charset="-18"/>
              </a:rPr>
              <a:t> li </a:t>
            </a:r>
            <a:r>
              <a:rPr lang="it-IT" sz="1300" i="1" dirty="0" err="1">
                <a:latin typeface="Quicksand Medium" charset="-18"/>
              </a:rPr>
              <a:t>pričati</a:t>
            </a:r>
            <a:r>
              <a:rPr lang="it-IT" sz="1300" i="1" dirty="0">
                <a:latin typeface="Quicksand Medium" charset="-18"/>
              </a:rPr>
              <a:t> o </a:t>
            </a:r>
            <a:r>
              <a:rPr lang="hr-HR" sz="1300" i="1" dirty="0" smtClean="0">
                <a:latin typeface="Quicksand Medium" charset="-18"/>
              </a:rPr>
              <a:t>---</a:t>
            </a:r>
            <a:r>
              <a:rPr lang="it-IT" sz="1300" i="1" dirty="0" smtClean="0">
                <a:latin typeface="Quicksand Medium" charset="-18"/>
              </a:rPr>
              <a:t> </a:t>
            </a:r>
            <a:r>
              <a:rPr lang="it-IT" sz="1300" i="1" dirty="0">
                <a:latin typeface="Quicksand Medium" charset="-18"/>
              </a:rPr>
              <a:t>(</a:t>
            </a:r>
            <a:r>
              <a:rPr lang="it-IT" sz="1300" i="1" dirty="0" err="1">
                <a:latin typeface="Quicksand Medium" charset="-18"/>
              </a:rPr>
              <a:t>cilj</a:t>
            </a:r>
            <a:r>
              <a:rPr lang="it-IT" sz="1300" i="1" dirty="0">
                <a:latin typeface="Quicksand Medium" charset="-18"/>
              </a:rPr>
              <a:t>) ili o </a:t>
            </a:r>
            <a:r>
              <a:rPr lang="hr-HR" sz="1300" i="1" dirty="0" smtClean="0">
                <a:latin typeface="Quicksand Medium" charset="-18"/>
              </a:rPr>
              <a:t>---</a:t>
            </a:r>
            <a:r>
              <a:rPr lang="it-IT" sz="1300" i="1" dirty="0" smtClean="0">
                <a:latin typeface="Quicksand Medium" charset="-18"/>
              </a:rPr>
              <a:t>(</a:t>
            </a:r>
            <a:r>
              <a:rPr lang="it-IT" sz="1300" i="1" dirty="0" err="1">
                <a:latin typeface="Quicksand Medium" charset="-18"/>
              </a:rPr>
              <a:t>specifični</a:t>
            </a:r>
            <a:r>
              <a:rPr lang="it-IT" sz="1300" i="1" dirty="0">
                <a:latin typeface="Quicksand Medium" charset="-18"/>
              </a:rPr>
              <a:t> </a:t>
            </a:r>
            <a:r>
              <a:rPr lang="it-IT" sz="1300" i="1" dirty="0" err="1">
                <a:latin typeface="Quicksand Medium" charset="-18"/>
              </a:rPr>
              <a:t>problem</a:t>
            </a:r>
            <a:r>
              <a:rPr lang="it-IT" sz="1300" i="1" dirty="0" smtClean="0">
                <a:latin typeface="Quicksand Medium" charset="-18"/>
              </a:rPr>
              <a:t>)?“</a:t>
            </a:r>
            <a:endParaRPr lang="hr-HR" sz="1300" i="1" dirty="0" smtClean="0">
              <a:latin typeface="Quicksand Medium" charset="-18"/>
            </a:endParaRPr>
          </a:p>
          <a:p>
            <a:pPr marL="0" lvl="0" indent="0" algn="l"/>
            <a:endParaRPr lang="hr-HR" sz="1300" i="1" dirty="0" smtClean="0">
              <a:latin typeface="Quicksand Medium" charset="-18"/>
            </a:endParaRPr>
          </a:p>
          <a:p>
            <a:pPr marL="0" lvl="0" indent="0" algn="l"/>
            <a:r>
              <a:rPr lang="hr-HR" sz="1300" dirty="0" smtClean="0">
                <a:latin typeface="Quicksand Medium" charset="-18"/>
              </a:rPr>
              <a:t>Identificirati automatske misli ili odrediti značenje ovog zahtjeva za klijenta</a:t>
            </a:r>
            <a:endParaRPr sz="1300" dirty="0">
              <a:latin typeface="Quicksand Medium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97114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icky Notes Canvas Structures for Organization by Slidesgo">
  <a:themeElements>
    <a:clrScheme name="Simple Light">
      <a:dk1>
        <a:srgbClr val="3D3961"/>
      </a:dk1>
      <a:lt1>
        <a:srgbClr val="FFFFFF"/>
      </a:lt1>
      <a:dk2>
        <a:srgbClr val="F2C277"/>
      </a:dk2>
      <a:lt2>
        <a:srgbClr val="8D9BD6"/>
      </a:lt2>
      <a:accent1>
        <a:srgbClr val="7C8FC9"/>
      </a:accent1>
      <a:accent2>
        <a:srgbClr val="9DB2E0"/>
      </a:accent2>
      <a:accent3>
        <a:srgbClr val="F67280"/>
      </a:accent3>
      <a:accent4>
        <a:srgbClr val="FF8DA0"/>
      </a:accent4>
      <a:accent5>
        <a:srgbClr val="E06677"/>
      </a:accent5>
      <a:accent6>
        <a:srgbClr val="FFD283"/>
      </a:accent6>
      <a:hlink>
        <a:srgbClr val="423C6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986</TotalTime>
  <Words>1757</Words>
  <Application>Microsoft Office PowerPoint</Application>
  <PresentationFormat>On-screen Show (16:9)</PresentationFormat>
  <Paragraphs>222</Paragraphs>
  <Slides>23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3" baseType="lpstr">
      <vt:lpstr>Arial</vt:lpstr>
      <vt:lpstr>Dosis ExtraBold</vt:lpstr>
      <vt:lpstr>Symbol</vt:lpstr>
      <vt:lpstr>Quicksand Medium</vt:lpstr>
      <vt:lpstr>Wingdings</vt:lpstr>
      <vt:lpstr>Raleway</vt:lpstr>
      <vt:lpstr>Anaheim</vt:lpstr>
      <vt:lpstr>Roboto Condensed Light</vt:lpstr>
      <vt:lpstr>Quicksand</vt:lpstr>
      <vt:lpstr>Sticky Notes Canvas Structures for Organization by Slidesgo</vt:lpstr>
      <vt:lpstr>Strukturiranje seanse  i problemi u strukturiranju seanse</vt:lpstr>
      <vt:lpstr>?</vt:lpstr>
      <vt:lpstr>Tipična struktura druge i ostalih seansi</vt:lpstr>
      <vt:lpstr>1. Prvi (početni) dio seanse</vt:lpstr>
      <vt:lpstr>Radni list pripreme za terapiju za klijente</vt:lpstr>
      <vt:lpstr>1. Provjera raspoloženja/uzimanja lijekova/ostalih oblika liječenja</vt:lpstr>
      <vt:lpstr>Mogući problemi pri provjeri raspoloženja/ uzimanja lijekova/ostalih oblika liječenja</vt:lpstr>
      <vt:lpstr>2. Sastavljanje početnog dnevnog reda</vt:lpstr>
      <vt:lpstr>Mogući problemi pri sastavljanju dnevnog reda</vt:lpstr>
      <vt:lpstr>3. Update i osvrt na akcijski plan</vt:lpstr>
      <vt:lpstr>Mogući problemi pri update-u i osvrtu na akcijski plan</vt:lpstr>
      <vt:lpstr>4. Odrediti prioritete dnevnog reda</vt:lpstr>
      <vt:lpstr>5. Rad na 1. točki dnevnog reda 6. Rad na 2. i 3. točki dnevnog reda</vt:lpstr>
      <vt:lpstr>Periodična sažimanja</vt:lpstr>
      <vt:lpstr>Mogući problemi tijekom drugog (središnjeg) dijela seanse</vt:lpstr>
      <vt:lpstr>Mogući problemi tijekom drugog (središnjeg) dijela seanse</vt:lpstr>
      <vt:lpstr>7. Završno sažimanje</vt:lpstr>
      <vt:lpstr>8. Pregled akcijskog plana i 9. Povratna informacija</vt:lpstr>
      <vt:lpstr>Tipične misli i vjerovanja terapeuta koje mogu otežati strukturiranje seanse</vt:lpstr>
      <vt:lpstr>Tipične poteškoće koje mogu otežati strukturiranje seanse</vt:lpstr>
      <vt:lpstr>Kad je nužno odstupanje od dnevnog reda postavljenog na početku seanse?</vt:lpstr>
      <vt:lpstr>Druge poteškoće</vt:lpstr>
      <vt:lpstr>Hvala!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Strukturiranje seanse  i problemi u strukturiranju seanse</dc:title>
  <dc:creator>hubik</dc:creator>
  <cp:lastModifiedBy>hubikotvr@outlook.com</cp:lastModifiedBy>
  <cp:revision>58</cp:revision>
  <dcterms:modified xsi:type="dcterms:W3CDTF">2023-02-01T15:34:20Z</dcterms:modified>
</cp:coreProperties>
</file>