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87" r:id="rId13"/>
    <p:sldId id="288" r:id="rId14"/>
    <p:sldId id="280" r:id="rId15"/>
    <p:sldId id="289" r:id="rId16"/>
    <p:sldId id="290" r:id="rId17"/>
    <p:sldId id="270" r:id="rId18"/>
    <p:sldId id="271" r:id="rId19"/>
    <p:sldId id="286" r:id="rId2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3196" autoAdjust="0"/>
  </p:normalViewPr>
  <p:slideViewPr>
    <p:cSldViewPr snapToGrid="0">
      <p:cViewPr varScale="1">
        <p:scale>
          <a:sx n="68" d="100"/>
          <a:sy n="68" d="100"/>
        </p:scale>
        <p:origin x="21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25112-47D3-47DA-B5BF-4AFB1ADCBA86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63A2D-4BB4-4498-9C2D-5901F56221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9034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3E8D7-991F-4A80-84FF-AA4BA6D1AE91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F6336-D231-44B3-BD20-2D247DB4D3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158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8540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1319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Sažeti u 2 natuknice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8147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Prekriženo izostaviti jer su nam dovoljni ovi ostali primjeri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8260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Problemi u terapijskoj suradnji – naslov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0128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Naslov – rješavanje problema u terapijskoj suradnji</a:t>
            </a:r>
          </a:p>
          <a:p>
            <a:endParaRPr lang="hr-HR" dirty="0"/>
          </a:p>
          <a:p>
            <a:r>
              <a:rPr lang="hr-HR" dirty="0"/>
              <a:t>Nakon ovog slajda sam Vam premjestila mini prikaze slučaja iz knjige o složenim problemima, jer su upravo to primjeri popravljanja terapijskog saveza.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5582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Predlažem da na slajd stavite 1-3 natuknice: bit problema i bit intervencije (npr. klijent je…., terapeut je pomogao klijentu da identificira i preispita točnost vjerovanja X, a potom je…). Tu možete izdvojiti tj. citirati poneku rečenicu koja pokazuje glavnu intervenciju terapeuta (ne velike komade razgovora). </a:t>
            </a:r>
          </a:p>
          <a:p>
            <a:r>
              <a:rPr lang="hr-HR" dirty="0"/>
              <a:t>Kada dođete do tog slajda, ukratko kolegama prepričajte svojim riječima taj primjer, tj. što se dogodilo i što je terapeut napravio.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2855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Umjesto </a:t>
            </a:r>
            <a:r>
              <a:rPr lang="hr-HR" dirty="0" err="1"/>
              <a:t>dialoga</a:t>
            </a:r>
            <a:r>
              <a:rPr lang="hr-HR" dirty="0"/>
              <a:t> ukratko </a:t>
            </a:r>
            <a:r>
              <a:rPr lang="hr-HR" b="1" dirty="0"/>
              <a:t>usmeno</a:t>
            </a:r>
            <a:r>
              <a:rPr lang="hr-HR" dirty="0"/>
              <a:t> prepričajte ovu intervenciju terapeuta („primjerice, ako terapeut primjećuje da je klijentica osjetljiva na moguće znakove odbacivanja od strane terapeuta, terapeut prvo restrukturira te ideje, a potom propituje ima li klijentica slične interpretacije i reakcije u drugim odnosima. Potom, …)</a:t>
            </a:r>
          </a:p>
          <a:p>
            <a:endParaRPr lang="hr-HR" dirty="0"/>
          </a:p>
          <a:p>
            <a:r>
              <a:rPr lang="hr-HR" dirty="0"/>
              <a:t>Na slajdu može ostati samo ova Vaša natuknica.</a:t>
            </a:r>
          </a:p>
          <a:p>
            <a:endParaRPr lang="hr-HR" dirty="0"/>
          </a:p>
          <a:p>
            <a:r>
              <a:rPr lang="hr-HR" dirty="0"/>
              <a:t>Naslov slajda stavite: Generaliziranje na druge odnose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28170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Ostaviti samo ovo neprekriženo, o ostalom ćemo zajedno raspravljati u nekom času na radionici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F6336-D231-44B3-BD20-2D247DB4D3EC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2051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6627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35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531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401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28291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2920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002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93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950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11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6354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2806619-2219-4C3F-B9BE-F747645962DB}" type="datetimeFigureOut">
              <a:rPr lang="hr-HR" smtClean="0"/>
              <a:t>05.09.2023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747B8DF-385F-4B26-8619-69B442228C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895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21788-4E71-4FF6-B2D2-B89D88093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1305017"/>
            <a:ext cx="9068586" cy="3377046"/>
          </a:xfrm>
        </p:spPr>
        <p:txBody>
          <a:bodyPr/>
          <a:lstStyle/>
          <a:p>
            <a:r>
              <a:rPr lang="hr-HR" sz="5400" dirty="0"/>
              <a:t>TERAPIJSKI </a:t>
            </a:r>
            <a:r>
              <a:rPr lang="hr-HR" sz="5400" dirty="0" err="1"/>
              <a:t>ODNOs</a:t>
            </a:r>
            <a:endParaRPr lang="hr-HR" sz="5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2D914F0-295A-4976-9878-E4435D3178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3497802"/>
            <a:ext cx="9070848" cy="1641461"/>
          </a:xfrm>
        </p:spPr>
        <p:txBody>
          <a:bodyPr>
            <a:normAutofit/>
          </a:bodyPr>
          <a:lstStyle/>
          <a:p>
            <a:r>
              <a:rPr lang="hr-HR" sz="2400" b="1" dirty="0"/>
              <a:t>PROBLEMI TERAPIJSKE SURADNJE</a:t>
            </a:r>
          </a:p>
          <a:p>
            <a:endParaRPr lang="hr-HR" sz="2400" b="1" dirty="0"/>
          </a:p>
          <a:p>
            <a:r>
              <a:rPr lang="hr-HR" sz="2400" b="1" dirty="0"/>
              <a:t>                                                                    </a:t>
            </a:r>
          </a:p>
          <a:p>
            <a:r>
              <a:rPr lang="hr-HR" sz="2400" b="1" dirty="0"/>
              <a:t>                                                                 </a:t>
            </a:r>
            <a:r>
              <a:rPr lang="hr-HR" sz="2400" dirty="0"/>
              <a:t>Anita </a:t>
            </a:r>
            <a:r>
              <a:rPr lang="hr-HR" sz="2400" dirty="0" err="1"/>
              <a:t>Šugić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018468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86A599-3550-414F-99ED-F40B632E0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Problemi u terapijskoj suradnji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E87FFC-4B2B-4E69-84B8-461914C17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Zašto kod nekih klijenta dolazi do teškoća u odnosu dok kod drugih ne?</a:t>
            </a:r>
          </a:p>
          <a:p>
            <a:r>
              <a:rPr lang="hr-HR" dirty="0"/>
              <a:t>Klijenti u terapiju donose vjerovanja o sebi, drugim ljudima, odnosu prema terapiji kao i karakteristične obrasce ponašanja i suočavanja</a:t>
            </a:r>
          </a:p>
          <a:p>
            <a:r>
              <a:rPr lang="hr-HR" dirty="0"/>
              <a:t>Klijenti koji ulaze u tretman s vjerovanjem - „Drugi ljudi su pouzdani i žele pomoći”; „Problemi u odnosima se mogu popraviti.” – relativno je lako surađivati s njima</a:t>
            </a:r>
          </a:p>
          <a:p>
            <a:r>
              <a:rPr lang="hr-HR" dirty="0"/>
              <a:t>ALI neki klijenti vjeruju „Drugi će me povrijediti.”; „Problemi u odnosima se ne mogu poboljšati.” – ranjivi su, ponekad žele dominirati/kontrolirati seansom i izbjegavaju određene teme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47910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3DB46D-B299-4875-AEB3-53FF2973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Rješavanje problema u terapijskoj suradnji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8C9C6F-BEF0-4D6A-B87D-D7AFBF3F1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4112286"/>
          </a:xfrm>
        </p:spPr>
        <p:txBody>
          <a:bodyPr/>
          <a:lstStyle/>
          <a:p>
            <a:r>
              <a:rPr lang="hr-HR" dirty="0"/>
              <a:t>Problem se javlja kada klijent da negativan </a:t>
            </a:r>
            <a:r>
              <a:rPr lang="hr-HR" dirty="0" err="1"/>
              <a:t>feedback</a:t>
            </a:r>
            <a:r>
              <a:rPr lang="hr-HR" dirty="0"/>
              <a:t> („Mislim da me ne razumijete”, „Ponašate se prema meni kao svi drugi.”)</a:t>
            </a:r>
          </a:p>
          <a:p>
            <a:r>
              <a:rPr lang="hr-HR" dirty="0"/>
              <a:t>Indirektno okrivljujući sebe – „Možda nisam dovoljno jasan.” – detaljnije ispitati kako bi saznali postoji li problem i hoće li negativno utjecati na terapijski savez</a:t>
            </a:r>
          </a:p>
          <a:p>
            <a:r>
              <a:rPr lang="hr-HR" dirty="0"/>
              <a:t>koristiti konceptualizaciju da bismo prevenirali i riješili probleme u terapijskoj suradnji.</a:t>
            </a:r>
          </a:p>
          <a:p>
            <a:pPr lvl="1"/>
            <a:r>
              <a:rPr lang="hr-HR" sz="1800" dirty="0"/>
              <a:t>ako klijent kaže „Ovo mi ne pomaže.” ili prepoznate AM „Vama nije stalo.” </a:t>
            </a:r>
          </a:p>
          <a:p>
            <a:pPr lvl="2"/>
            <a:r>
              <a:rPr lang="hr-HR" sz="1800" dirty="0"/>
              <a:t>pohvaliti ga - „Dobro je da ste mi to rekli.” </a:t>
            </a:r>
          </a:p>
          <a:p>
            <a:pPr lvl="2"/>
            <a:r>
              <a:rPr lang="hr-HR" sz="1800" dirty="0" err="1"/>
              <a:t>konceptualizirati</a:t>
            </a:r>
            <a:r>
              <a:rPr lang="hr-HR" sz="1800" dirty="0"/>
              <a:t> problem </a:t>
            </a:r>
          </a:p>
          <a:p>
            <a:pPr lvl="2"/>
            <a:r>
              <a:rPr lang="hr-HR" sz="1800" dirty="0"/>
              <a:t>planirati strategije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75638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BA7DC7-7ED0-4467-A9E4-A39C5E3D7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Prikaz 1. slučaja: pacijent koji tvrdi da ga terapeut ne razumije</a:t>
            </a: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400AA033-B7F4-410D-8F8D-4FAEFB42B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/>
              <a:t>Klijentica je izrazila kako ju terapeutkinja ne razumije jer ima sve što ona nema (udana je, ima posao, djecu) – terapeutkinja je reagirala empatično, izražavajući želju da pomogne, tražeći od pacijenta dopuštenje za primjenu metode rješavanja problema te jasno naglašavajući kako je spremna i želi razumjeti</a:t>
            </a:r>
          </a:p>
          <a:p>
            <a:r>
              <a:rPr lang="hr-HR" sz="2000" dirty="0"/>
              <a:t>Uspoređujući se s drugim aktiviralo se bazično vjerovanje o inferiornosti klijentica je koristila svoju strategiju suočavanja optuživanja drugih</a:t>
            </a:r>
          </a:p>
          <a:p>
            <a:r>
              <a:rPr lang="hr-HR" sz="2000" dirty="0"/>
              <a:t>T: ”O to vam sigurno izgleda jako nepošteno.”</a:t>
            </a:r>
          </a:p>
          <a:p>
            <a:r>
              <a:rPr lang="hr-HR" sz="2000" dirty="0"/>
              <a:t>T: ”U pravu ste, jest. Možete li mi objasniti što ja to ne razumijem? Stvarno bi vam željela pomoći.”</a:t>
            </a:r>
          </a:p>
          <a:p>
            <a:endParaRPr lang="hr-HR" sz="20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43540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2BB2C154-3E69-4666-AC4F-DA3F582E4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z="4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Prikaz 2.slučaja: pacijent koji vjeruje da njegova terapeuta nije briga</a:t>
            </a:r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6E1AF9AC-C4B1-4F93-8B37-47E7C30EF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/>
              <a:t>Alexander se jako naljutio kada je terapeutkinja završila seansu na vrijeme, na samom kraju seanse želio je razgovarati o novom problemu</a:t>
            </a:r>
          </a:p>
          <a:p>
            <a:r>
              <a:rPr lang="hr-HR" sz="2000" dirty="0"/>
              <a:t>T:”Žao mi je što sada nemamo više vremena o tome razgovarati. Možemo li to staviti kao prvu točku dnevnog reda u sljedećoj seansi?</a:t>
            </a:r>
          </a:p>
          <a:p>
            <a:r>
              <a:rPr lang="hr-HR" sz="2000" dirty="0"/>
              <a:t>Na sljedećim seansama razgovarali su o njegovu vjerovanju o nevoljenosti – preosjetljivost na druge ljude kojima nije stalo do njega - strategija suočavanja - odbacivanje prije negoli oni odbace njega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52926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A98355-F2AD-4D4D-9EFB-FAECC2491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Prikaz 3.slučaja: pacijent koji sumnja u uspješnost terapije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E6C413-B0F0-47F4-89FD-8196B74F8B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David je bio na tretmanu kod brojnih profesionalaca dok nije započeo tretman kognitivne terapije – obično je rano odustajao zbog čega nije imao mnogo uspjeha</a:t>
            </a:r>
          </a:p>
          <a:p>
            <a:r>
              <a:rPr lang="hr-HR" dirty="0"/>
              <a:t>Kada je T naglasila kako je važno učiti odgovarati na svoje automatske misli, njegovo bazično  vjerovanje o nesposobnosti se aktiviralo te je koristio svoju strategiju suočavanja - izbjegavanje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FCAC467-AF2C-4281-A9D3-47526F48EA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dirty="0"/>
              <a:t>D:” …mislim da ova terapija nije za mene…Ne vidim kako mi razgovor o mojim mislima može pomoći.”</a:t>
            </a:r>
          </a:p>
          <a:p>
            <a:r>
              <a:rPr lang="hr-HR" dirty="0"/>
              <a:t>T:”U pravu ste. Samo dolaženje i razgovaranje ne može pomoći – ili ne dovoljno. Pomoći će male promjene koje ćete imati u svakodnevnom životu. „</a:t>
            </a:r>
          </a:p>
        </p:txBody>
      </p:sp>
    </p:spTree>
    <p:extLst>
      <p:ext uri="{BB962C8B-B14F-4D97-AF65-F5344CB8AC3E}">
        <p14:creationId xmlns:p14="http://schemas.microsoft.com/office/powerpoint/2010/main" val="2278284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930633-5EB3-4D12-802C-036F3CEEC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Prikaz 4.slučaja: pacijent koji se osjeća prisiljen dolaziti na terapiju</a:t>
            </a: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4B49E70A-3F50-4F7C-AD24-604EFAE4E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Šesnaestogodišnji adolescent upućen od strane škole i roditelja, ne želi odgovarati na pitanja</a:t>
            </a:r>
          </a:p>
          <a:p>
            <a:r>
              <a:rPr lang="hr-HR" dirty="0"/>
              <a:t>Terapeutkinja je pretpostavila kakve su mu automatske misli te je suosjećala s njim i objasnila da je njegova reakcija normalna, a zatim pokušala predočiti prednosti koje bi za njega terapija mogla imati</a:t>
            </a:r>
          </a:p>
          <a:p>
            <a:r>
              <a:rPr lang="hr-HR" dirty="0"/>
              <a:t>„…ne krivim te što ne želiš biti ovdje…voljela bih vidjeti mogu li ti pomoći…ti ćeš prosuditi vrijedi li sa mnom razgovarati ili sam potpuno bez veze.”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2821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58CEDE2A-5570-446D-A2C8-BC4B23BCC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Prikaz 5.slučaja: pacijent koji daje negativnu povratnu informaciju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3C8435C5-D20F-49FE-9AFD-0E67B0B9C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Na samom kraju seanse terapeut je tražio povratnu informaciju o susretu, klijent je izrazio nezadovoljstvo zbog izražavanja emocija u skalama, terapeut je empatično izrazio razumijevanje i objasnio da će se time baviti na početku sljedećeg susreta</a:t>
            </a:r>
          </a:p>
          <a:p>
            <a:r>
              <a:rPr lang="hr-HR" dirty="0"/>
              <a:t>„…razmislit ću o tome ovaj tjedan. Ne bi vam volio dati površan odgovor. Stoga, ako se slažete, o tome ćemo razgovarati odmah na početku seanse.”</a:t>
            </a:r>
          </a:p>
          <a:p>
            <a:r>
              <a:rPr lang="hr-HR" dirty="0"/>
              <a:t>U sljedećoj seansi je objasnio zbog čega je potrebno mjeriti stupanj vjerovanja i emocija - „Vjerujete li u to malo, srednje ili puno?”</a:t>
            </a:r>
          </a:p>
          <a:p>
            <a:pPr marL="0" indent="0">
              <a:buNone/>
            </a:pPr>
            <a:r>
              <a:rPr lang="hr-HR" dirty="0"/>
              <a:t>                  - „Osjećate li se sada bolje, isto ili gore?”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95046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539395-BF77-409D-ACFC-76A7BFF66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Generaliziranje na druge odnose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DAA6C1-04E4-4334-B725-DBB5873FA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Kada klijent ima netočno viđenje vas, vjerojatno je tako i sa drugim ljudima – ukoliko je tako možete im pomoći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/>
              <a:t>kroz </a:t>
            </a:r>
            <a:r>
              <a:rPr lang="hr-HR" dirty="0" err="1"/>
              <a:t>Sokratovsko</a:t>
            </a:r>
            <a:r>
              <a:rPr lang="hr-HR" dirty="0"/>
              <a:t> propitivanje da donesu zaključke o vašem odnosu, i da ih testiraju na drugim odnosima.</a:t>
            </a:r>
            <a:endParaRPr lang="hr-H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51984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650639-E618-45B6-A261-F89B09CFE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Negativne reakcije terapeuta prema klijentima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48C70B-962D-4772-86B0-8E52E8BFB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hr-HR" dirty="0"/>
              <a:t>Identificirajte i odgovorite na vlastite NAM o klijentu – napravite karticu za suočavanje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Preispitajte Vaša očekivanja od klijenta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Preispitajte očekivanja od sebe –vodite računa o tome da su realistična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Jasno definirajte problem i uklopite ga u konceptualizaciju klijenta 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Budite znatiželjni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Napravite problem </a:t>
            </a:r>
            <a:r>
              <a:rPr lang="hr-HR" dirty="0" err="1"/>
              <a:t>solving</a:t>
            </a:r>
            <a:r>
              <a:rPr lang="hr-HR" dirty="0"/>
              <a:t> sa kolegom ili supervizorom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Svakodnevno brinite o sebi (duboko disanje, šetnja, razgovor s prijateljem, jesti zdravo, </a:t>
            </a:r>
            <a:r>
              <a:rPr lang="hr-HR" dirty="0" err="1"/>
              <a:t>mindfulness</a:t>
            </a:r>
            <a:r>
              <a:rPr lang="hr-HR" dirty="0"/>
              <a:t>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38466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0B7E8727-EE8B-4530-9A6A-A82F8DF21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Literatura: 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15EEBCE-1EED-426C-9839-7C5D62111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Beck, J.S.(2021). </a:t>
            </a:r>
            <a:r>
              <a:rPr lang="hr-HR" dirty="0" err="1"/>
              <a:t>Cognitive</a:t>
            </a:r>
            <a:r>
              <a:rPr lang="hr-HR" dirty="0"/>
              <a:t> </a:t>
            </a:r>
            <a:r>
              <a:rPr lang="hr-HR" dirty="0" err="1"/>
              <a:t>Behavior</a:t>
            </a:r>
            <a:r>
              <a:rPr lang="hr-HR" dirty="0"/>
              <a:t> </a:t>
            </a:r>
            <a:r>
              <a:rPr lang="hr-HR" dirty="0" err="1"/>
              <a:t>Therapy</a:t>
            </a:r>
            <a:r>
              <a:rPr lang="hr-HR" dirty="0"/>
              <a:t>: </a:t>
            </a:r>
            <a:r>
              <a:rPr lang="hr-HR" dirty="0" err="1"/>
              <a:t>Basics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Beyond</a:t>
            </a:r>
            <a:r>
              <a:rPr lang="hr-HR" dirty="0"/>
              <a:t>.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Guilford</a:t>
            </a:r>
            <a:r>
              <a:rPr lang="hr-HR" dirty="0"/>
              <a:t> Press.</a:t>
            </a:r>
          </a:p>
          <a:p>
            <a:r>
              <a:rPr lang="hr-HR" dirty="0"/>
              <a:t>Beck, J. (2011). Kognitivna terapija za složene probleme. Jastrebarsko: Naklada Slap.</a:t>
            </a:r>
          </a:p>
        </p:txBody>
      </p:sp>
    </p:spTree>
    <p:extLst>
      <p:ext uri="{BB962C8B-B14F-4D97-AF65-F5344CB8AC3E}">
        <p14:creationId xmlns:p14="http://schemas.microsoft.com/office/powerpoint/2010/main" val="320453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BC3EC0-B78C-40A9-B217-489FAA4A8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Dnevni red….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38A460-795F-4721-A11E-3091170BD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4 bitne smjernice koje trebamo imati na umu na svakoj seansi!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Kako pokazati dobre vještine savjetovanja?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Kako pratiti </a:t>
            </a:r>
            <a:r>
              <a:rPr lang="hr-HR" dirty="0" err="1"/>
              <a:t>klijentove</a:t>
            </a:r>
            <a:r>
              <a:rPr lang="hr-HR" dirty="0"/>
              <a:t> emocije i dati povratnu informaciju?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Kako surađivati sa klijentima?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Kako prilagoditi terapijski odnos pojedincu?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Kako upotrijebiti </a:t>
            </a:r>
            <a:r>
              <a:rPr lang="hr-HR" dirty="0" err="1"/>
              <a:t>samootkrivanje</a:t>
            </a:r>
            <a:r>
              <a:rPr lang="hr-HR" dirty="0"/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Kako pomoći klijentima da generaliziraju što su naučili na druge odnose?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Kako se nositi sa vlastitim negativnim reakcijama?</a:t>
            </a:r>
          </a:p>
          <a:p>
            <a:pPr>
              <a:buFont typeface="Wingdings" panose="05000000000000000000" pitchFamily="2" charset="2"/>
              <a:buChar char="v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205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47DABC-1E39-4DFB-9DDF-A2B0F667B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Dobre vještine savjetovanja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C981C89-5BEF-4D51-B771-B0206E159A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err="1"/>
              <a:t>Implicitino</a:t>
            </a:r>
            <a:r>
              <a:rPr lang="hr-HR" dirty="0"/>
              <a:t> i eksplicitno slati poruke: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„Uvažavam te i stalo mi je do tebe.”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„Želim razumjeti što proživljavaš i pomoći ti.”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„Uvjeren sam da ti KBT može pomoći i da skupa možemo dobro raditi.”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„Nisu me preplavili tvoji problemi.”</a:t>
            </a:r>
          </a:p>
          <a:p>
            <a:pPr marL="400050" indent="-400050">
              <a:buFont typeface="+mj-lt"/>
              <a:buAutoNum type="romanUcPeriod"/>
            </a:pPr>
            <a:r>
              <a:rPr lang="hr-HR" dirty="0"/>
              <a:t>„Pomogao/la sam i drugima sa sličnim problemima.”</a:t>
            </a:r>
          </a:p>
        </p:txBody>
      </p:sp>
      <p:pic>
        <p:nvPicPr>
          <p:cNvPr id="1026" name="Picture 2" descr="Empatija – dragocjena ljudska kvaliteta – Nova Akropola">
            <a:extLst>
              <a:ext uri="{FF2B5EF4-FFF2-40B4-BE49-F238E27FC236}">
                <a16:creationId xmlns:a16="http://schemas.microsoft.com/office/drawing/2014/main" id="{795A38ED-E05B-4748-9FD7-86CDA5DCFF5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106" y="2014194"/>
            <a:ext cx="4754562" cy="3169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4754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C83018-BCE6-4985-A57D-FC100CDE7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Dobre vještine savjetovanja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2A4D5D0-4631-4582-90DD-780EA0107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Empatija – „Sigurno vam je teško jer je vaša bivša supruga ljuta.”</a:t>
            </a:r>
          </a:p>
          <a:p>
            <a:r>
              <a:rPr lang="hr-HR" dirty="0"/>
              <a:t>Prihvaćanje klijenta – „Razumijem da ste zbog ljutnje ________ (disfunkcionalna strategija suočavanja – npr. vikali na muža) ovaj tjedan” </a:t>
            </a:r>
          </a:p>
          <a:p>
            <a:r>
              <a:rPr lang="hr-HR" dirty="0"/>
              <a:t>Potvrda – „Sigurno vam je teško započeti razgovor s ljudima.”</a:t>
            </a:r>
          </a:p>
          <a:p>
            <a:r>
              <a:rPr lang="hr-HR" dirty="0"/>
              <a:t>Provjeravanje razumijevanja – „Ako sam dobro razumjela, ona je rekla…;vi ste se osjećali…; onda ste učinili…”</a:t>
            </a:r>
          </a:p>
          <a:p>
            <a:r>
              <a:rPr lang="hr-HR" dirty="0"/>
              <a:t>Ulijevanje nade – „Razlog što sam puna nade zbog vas je….”</a:t>
            </a:r>
          </a:p>
          <a:p>
            <a:r>
              <a:rPr lang="hr-HR" dirty="0"/>
              <a:t>Toplina – „Drago mi je što ste uspjeli izaći toliko puta iz vašeg stana.”</a:t>
            </a:r>
          </a:p>
          <a:p>
            <a:r>
              <a:rPr lang="hr-HR" dirty="0"/>
              <a:t>Pokazivanje interesa – „Recite mi više o vašim unucima.”</a:t>
            </a:r>
          </a:p>
          <a:p>
            <a:r>
              <a:rPr lang="hr-HR" dirty="0"/>
              <a:t>Pohvala – „Nuđenje pomoći vašem susjedu je bilo vrlo ljubazno od vas. Nisam sigurna da bi svi učinili to što ste vi.”</a:t>
            </a:r>
          </a:p>
        </p:txBody>
      </p:sp>
    </p:spTree>
    <p:extLst>
      <p:ext uri="{BB962C8B-B14F-4D97-AF65-F5344CB8AC3E}">
        <p14:creationId xmlns:p14="http://schemas.microsoft.com/office/powerpoint/2010/main" val="2184115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E4AF78-796B-4409-827C-2977915A5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Dobre vještine savjetovanja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389B102-09B4-48D6-90B6-3564E56D7D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860051"/>
            <a:ext cx="5413899" cy="4262956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Brižnost – „Važno mi je da ova terapija bude prava za vas.”</a:t>
            </a:r>
          </a:p>
          <a:p>
            <a:r>
              <a:rPr lang="hr-HR" dirty="0"/>
              <a:t>Ohrabrivanje – „Činjenica da ste se osjećali malo bolje kada ste proveli vrijeme sa prijateljima je jako dobar znak.”</a:t>
            </a:r>
          </a:p>
          <a:p>
            <a:r>
              <a:rPr lang="hr-HR" dirty="0"/>
              <a:t>Pozitivnost – „Odlično je što ste uspjeli riješiti vaš porez.”</a:t>
            </a:r>
          </a:p>
          <a:p>
            <a:r>
              <a:rPr lang="hr-HR" dirty="0"/>
              <a:t>Pozitivno viđenje klijenta – „Zvuči mi da je bilo komplicirano shvatiti što nije u redu sa nećakovim automobilom. Jako ste dobri u takvim situacijama.”</a:t>
            </a:r>
          </a:p>
          <a:p>
            <a:r>
              <a:rPr lang="hr-HR" dirty="0"/>
              <a:t>Suosjećanje – „Žao mi je što ste imali tako uznemirujući razgovor sa vašom bivšom suprugom.”</a:t>
            </a:r>
          </a:p>
          <a:p>
            <a:r>
              <a:rPr lang="hr-HR" dirty="0"/>
              <a:t>Humor – „Trebate vidjeti mene kada…” </a:t>
            </a:r>
          </a:p>
          <a:p>
            <a:endParaRPr lang="hr-HR" dirty="0"/>
          </a:p>
        </p:txBody>
      </p:sp>
      <p:pic>
        <p:nvPicPr>
          <p:cNvPr id="2050" name="Picture 2" descr="Koji psihoterapeut je najbolji psihoterapeut za vas? - Psihoterapija Centar  Ceres">
            <a:extLst>
              <a:ext uri="{FF2B5EF4-FFF2-40B4-BE49-F238E27FC236}">
                <a16:creationId xmlns:a16="http://schemas.microsoft.com/office/drawing/2014/main" id="{38EF41E0-F537-4C46-A74E-B728DA729F0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414" y="2103120"/>
            <a:ext cx="4306887" cy="333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419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B6DDCB-E78B-4B24-922E-482C095E6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Praćenje </a:t>
            </a:r>
            <a:r>
              <a:rPr lang="hr-HR" dirty="0" err="1"/>
              <a:t>klijentovih</a:t>
            </a:r>
            <a:r>
              <a:rPr lang="hr-HR" dirty="0"/>
              <a:t> emocija i traženje povratne informacije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771274A-B14B-465C-ADFD-B6F0B0671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776" y="2149418"/>
            <a:ext cx="10139423" cy="4065987"/>
          </a:xfrm>
        </p:spPr>
        <p:txBody>
          <a:bodyPr>
            <a:normAutofit lnSpcReduction="10000"/>
          </a:bodyPr>
          <a:lstStyle/>
          <a:p>
            <a:r>
              <a:rPr lang="hr-HR" dirty="0"/>
              <a:t>Tijekom seanse pratite facijalnu ekspresiju, govor tijela, izbor riječi i ton glasa klijenata – ukoliko primijetite da su se uznemirili važno je to spomenuti:</a:t>
            </a:r>
          </a:p>
          <a:p>
            <a:pPr lvl="1"/>
            <a:r>
              <a:rPr lang="hr-HR" dirty="0"/>
              <a:t>„Čini mi se da ste se uznemirili.”</a:t>
            </a:r>
          </a:p>
          <a:p>
            <a:pPr lvl="1"/>
            <a:r>
              <a:rPr lang="hr-HR" dirty="0"/>
              <a:t>„Kako se sada osjećate?”</a:t>
            </a:r>
          </a:p>
          <a:p>
            <a:pPr lvl="1"/>
            <a:r>
              <a:rPr lang="hr-HR" dirty="0"/>
              <a:t>„O čemu sada razmišljate?”</a:t>
            </a:r>
          </a:p>
          <a:p>
            <a:r>
              <a:rPr lang="hr-HR" dirty="0"/>
              <a:t>Ukoliko klijent izrazi negativne misli o sebi, procesu, terapiji ili vama važno je to pohvaliti „Dobro je da ste mi to rekli”</a:t>
            </a:r>
          </a:p>
          <a:p>
            <a:r>
              <a:rPr lang="hr-HR" dirty="0"/>
              <a:t>Tražiti povratnu informaciju </a:t>
            </a:r>
          </a:p>
          <a:p>
            <a:pPr lvl="1"/>
            <a:r>
              <a:rPr lang="hr-HR" dirty="0"/>
              <a:t>„Što mislite o seansi?”</a:t>
            </a:r>
          </a:p>
          <a:p>
            <a:pPr lvl="1"/>
            <a:r>
              <a:rPr lang="hr-HR" dirty="0"/>
              <a:t>„Ima li nešto što vam je bilo nejasno ili vam je zasmetalo?”</a:t>
            </a:r>
          </a:p>
          <a:p>
            <a:pPr lvl="1"/>
            <a:r>
              <a:rPr lang="hr-HR" dirty="0"/>
              <a:t>„Želite li da nešto bude drugačije sljedeći put?”</a:t>
            </a:r>
          </a:p>
          <a:p>
            <a:r>
              <a:rPr lang="hr-HR" dirty="0"/>
              <a:t>Ukoliko ne prodiskutirate </a:t>
            </a:r>
            <a:r>
              <a:rPr lang="hr-HR" dirty="0" err="1"/>
              <a:t>klijentove</a:t>
            </a:r>
            <a:r>
              <a:rPr lang="hr-HR" dirty="0"/>
              <a:t> negativne povratne informacije manje će biti usmjereni na seanse i rad na sebi, možda će i odustati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0220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44D00D-C47E-4BE0-8793-48942F1DD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Suradnja s klijentom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E66510-B5A1-4619-A3EA-C765B33B3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5125656" cy="4112286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Važno obilježje KBT-a – kroz tretman na mnogo načina se razvija suradnja.</a:t>
            </a:r>
          </a:p>
          <a:p>
            <a:r>
              <a:rPr lang="hr-HR" dirty="0"/>
              <a:t>Klijent i terapeut zajedno donose razne odluke:</a:t>
            </a:r>
          </a:p>
          <a:p>
            <a:pPr marL="342900" indent="-342900">
              <a:buFont typeface="+mj-lt"/>
              <a:buAutoNum type="arabicParenR"/>
            </a:pPr>
            <a:r>
              <a:rPr lang="hr-HR" dirty="0"/>
              <a:t>Na kojim ciljevima raditi tijekom seansi?</a:t>
            </a:r>
          </a:p>
          <a:p>
            <a:pPr marL="342900" indent="-342900">
              <a:buFont typeface="+mj-lt"/>
              <a:buAutoNum type="arabicParenR"/>
            </a:pPr>
            <a:r>
              <a:rPr lang="hr-HR" dirty="0"/>
              <a:t>Koliko vremena posvetiti kojem cilju i problemu?</a:t>
            </a:r>
          </a:p>
          <a:p>
            <a:pPr marL="342900" indent="-342900">
              <a:buFont typeface="+mj-lt"/>
              <a:buAutoNum type="arabicParenR"/>
            </a:pPr>
            <a:r>
              <a:rPr lang="hr-HR" dirty="0"/>
              <a:t>Otkriti automatske misli, emocije, ponašanja i </a:t>
            </a:r>
            <a:r>
              <a:rPr lang="hr-HR"/>
              <a:t>psihološke odgovore.</a:t>
            </a:r>
            <a:endParaRPr lang="hr-HR" dirty="0"/>
          </a:p>
          <a:p>
            <a:pPr marL="342900" indent="-342900">
              <a:buFont typeface="+mj-lt"/>
              <a:buAutoNum type="arabicParenR"/>
            </a:pPr>
            <a:r>
              <a:rPr lang="hr-HR" dirty="0"/>
              <a:t>Koje tehnike i intervencije probati?</a:t>
            </a:r>
          </a:p>
          <a:p>
            <a:pPr marL="342900" indent="-342900">
              <a:buFont typeface="+mj-lt"/>
              <a:buAutoNum type="arabicParenR"/>
            </a:pPr>
            <a:r>
              <a:rPr lang="hr-HR" dirty="0"/>
              <a:t>Koje </a:t>
            </a:r>
            <a:r>
              <a:rPr lang="hr-HR" dirty="0" err="1"/>
              <a:t>self-help</a:t>
            </a:r>
            <a:r>
              <a:rPr lang="hr-HR" dirty="0"/>
              <a:t> tehnike vježbati kod kuće?</a:t>
            </a:r>
          </a:p>
          <a:p>
            <a:pPr marL="342900" indent="-342900">
              <a:buFont typeface="+mj-lt"/>
              <a:buAutoNum type="arabicParenR"/>
            </a:pPr>
            <a:r>
              <a:rPr lang="hr-HR" dirty="0"/>
              <a:t>Koliko često se sastajati?</a:t>
            </a:r>
          </a:p>
          <a:p>
            <a:pPr marL="342900" indent="-342900">
              <a:buFont typeface="+mj-lt"/>
              <a:buAutoNum type="arabicParenR"/>
            </a:pPr>
            <a:r>
              <a:rPr lang="hr-HR" dirty="0"/>
              <a:t>Kada prorijediti seanse i završiti terapiju?</a:t>
            </a:r>
          </a:p>
        </p:txBody>
      </p:sp>
      <p:pic>
        <p:nvPicPr>
          <p:cNvPr id="3074" name="Picture 2" descr="Psihoterapija Samospoznaja Osijek">
            <a:extLst>
              <a:ext uri="{FF2B5EF4-FFF2-40B4-BE49-F238E27FC236}">
                <a16:creationId xmlns:a16="http://schemas.microsoft.com/office/drawing/2014/main" id="{2D88AFAD-744C-42D9-98BA-0CA2FDE9AC9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832" y="2014194"/>
            <a:ext cx="3922822" cy="3748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832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62293F-EAFC-4A1E-AB78-75AC85BA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Prilagođavanje terapijskog </a:t>
            </a:r>
            <a:r>
              <a:rPr lang="hr-HR"/>
              <a:t>odnosa pojedincu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AE72533-21AD-4FC1-9C55-3F92FD9B8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Važne su vještine savjetovanja ali i vještina prilagođavanja svakom klijentu – većina klijenata pozitivno reagira na vještine savjetovanja ali treba paziti na mjeru</a:t>
            </a:r>
          </a:p>
          <a:p>
            <a:r>
              <a:rPr lang="hr-HR" dirty="0"/>
              <a:t>Važno je prepoznati da </a:t>
            </a:r>
            <a:r>
              <a:rPr lang="hr-HR" dirty="0" err="1"/>
              <a:t>terapeutova</a:t>
            </a:r>
            <a:r>
              <a:rPr lang="hr-HR" dirty="0"/>
              <a:t> pozadina i kultura utječu na njegova vjerovanja i to kako se terapeut vidi, ponaša i govori prema klijentu</a:t>
            </a:r>
          </a:p>
        </p:txBody>
      </p:sp>
    </p:spTree>
    <p:extLst>
      <p:ext uri="{BB962C8B-B14F-4D97-AF65-F5344CB8AC3E}">
        <p14:creationId xmlns:p14="http://schemas.microsoft.com/office/powerpoint/2010/main" val="3936543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AC729-965D-4F5C-B924-92B1E403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Samootkrivanje</a:t>
            </a:r>
            <a:r>
              <a:rPr lang="hr-HR" dirty="0"/>
              <a:t>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4C2A019-05F3-4B2E-B04D-A64CA0763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Važno je da ima svrhu: npr. jačanje terapijskog odnosa, normaliziranje </a:t>
            </a:r>
            <a:r>
              <a:rPr lang="hr-HR" dirty="0" err="1"/>
              <a:t>klijentovih</a:t>
            </a:r>
            <a:r>
              <a:rPr lang="hr-HR" dirty="0"/>
              <a:t> teškoća, pokazivanje kako KBT tehnike mogu pomoći</a:t>
            </a:r>
          </a:p>
          <a:p>
            <a:r>
              <a:rPr lang="hr-HR" dirty="0"/>
              <a:t>Oprezno sa društvenim mrežama</a:t>
            </a:r>
          </a:p>
          <a:p>
            <a:r>
              <a:rPr lang="hr-HR" dirty="0"/>
              <a:t>Ukoliko smatramo da odgovori ne bi bili korisni klijentu, oduzimaju vrijeme, ne želimo na njih odgovoriti - „Možemo razgovarati o meni, ali onda nažalost nećemo imati dovoljno vremena da razgovaramo o tome što je vama važno, kako možete provoditi vrijeme. Je li u redu da se vratimo na…?” </a:t>
            </a:r>
          </a:p>
          <a:p>
            <a:r>
              <a:rPr lang="hr-HR" dirty="0"/>
              <a:t>Ako je klijent perfekcionist – podijeliti s klijentom što nama pomaže te da mi npr. imamo podsjetnik na radnom stoli na kojem piše „Dovoljno dobro”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237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p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p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p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TM03457510[[fn=Sapun]]</Template>
  <TotalTime>2168</TotalTime>
  <Words>1847</Words>
  <Application>Microsoft Office PowerPoint</Application>
  <PresentationFormat>Widescreen</PresentationFormat>
  <Paragraphs>138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Century Gothic</vt:lpstr>
      <vt:lpstr>Garamond</vt:lpstr>
      <vt:lpstr>Wingdings</vt:lpstr>
      <vt:lpstr>Sapun</vt:lpstr>
      <vt:lpstr>TERAPIJSKI ODNOs</vt:lpstr>
      <vt:lpstr>Dnevni red….</vt:lpstr>
      <vt:lpstr>Dobre vještine savjetovanja</vt:lpstr>
      <vt:lpstr>Dobre vještine savjetovanja</vt:lpstr>
      <vt:lpstr>Dobre vještine savjetovanja</vt:lpstr>
      <vt:lpstr>Praćenje klijentovih emocija i traženje povratne informacije</vt:lpstr>
      <vt:lpstr>Suradnja s klijentom</vt:lpstr>
      <vt:lpstr>Prilagođavanje terapijskog odnosa pojedincu</vt:lpstr>
      <vt:lpstr>Samootkrivanje </vt:lpstr>
      <vt:lpstr>Problemi u terapijskoj suradnji</vt:lpstr>
      <vt:lpstr>Rješavanje problema u terapijskoj suradnji</vt:lpstr>
      <vt:lpstr>Prikaz 1. slučaja: pacijent koji tvrdi da ga terapeut ne razumije</vt:lpstr>
      <vt:lpstr>Prikaz 2.slučaja: pacijent koji vjeruje da njegova terapeuta nije briga</vt:lpstr>
      <vt:lpstr>Prikaz 3.slučaja: pacijent koji sumnja u uspješnost terapije</vt:lpstr>
      <vt:lpstr>Prikaz 4.slučaja: pacijent koji se osjeća prisiljen dolaziti na terapiju</vt:lpstr>
      <vt:lpstr>Prikaz 5.slučaja: pacijent koji daje negativnu povratnu informaciju</vt:lpstr>
      <vt:lpstr>Generaliziranje na druge odnose</vt:lpstr>
      <vt:lpstr>Negativne reakcije terapeuta prema klijentima</vt:lpstr>
      <vt:lpstr>Literatura: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TERAPIJSKI ODNOS</dc:title>
  <dc:creator>Korisnik</dc:creator>
  <cp:lastModifiedBy>hubikotvr@outlook.com</cp:lastModifiedBy>
  <cp:revision>77</cp:revision>
  <cp:lastPrinted>2023-09-04T11:40:25Z</cp:lastPrinted>
  <dcterms:created xsi:type="dcterms:W3CDTF">2023-08-01T14:09:13Z</dcterms:created>
  <dcterms:modified xsi:type="dcterms:W3CDTF">2023-09-05T18:39:38Z</dcterms:modified>
</cp:coreProperties>
</file>