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90" r:id="rId4"/>
    <p:sldId id="318" r:id="rId5"/>
    <p:sldId id="265" r:id="rId6"/>
    <p:sldId id="267" r:id="rId7"/>
    <p:sldId id="268" r:id="rId8"/>
    <p:sldId id="269" r:id="rId9"/>
    <p:sldId id="270" r:id="rId10"/>
    <p:sldId id="271" r:id="rId11"/>
    <p:sldId id="273" r:id="rId12"/>
    <p:sldId id="276" r:id="rId13"/>
    <p:sldId id="277" r:id="rId14"/>
    <p:sldId id="278" r:id="rId15"/>
    <p:sldId id="279" r:id="rId16"/>
    <p:sldId id="281" r:id="rId17"/>
    <p:sldId id="282" r:id="rId18"/>
    <p:sldId id="349" r:id="rId19"/>
    <p:sldId id="288" r:id="rId20"/>
  </p:sldIdLst>
  <p:sldSz cx="10080625" cy="5670550"/>
  <p:notesSz cx="6858000" cy="9144000"/>
  <p:defaultTextStyle>
    <a:defPPr>
      <a:defRPr lang="en-GB"/>
    </a:defPPr>
    <a:lvl1pPr marL="0" lvl="0" indent="0" algn="l" defTabSz="449580" rtl="0" eaLnBrk="1" fontAlgn="base" latinLnBrk="0" hangingPunct="0">
      <a:lnSpc>
        <a:spcPct val="93000"/>
      </a:lnSpc>
      <a:spcBef>
        <a:spcPts val="50"/>
      </a:spcBef>
      <a:spcAft>
        <a:spcPts val="5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1pPr>
    <a:lvl2pPr marL="742950" lvl="1" indent="-285750" algn="l" defTabSz="449580" rtl="0" eaLnBrk="1" fontAlgn="base" latinLnBrk="0" hangingPunct="0">
      <a:lnSpc>
        <a:spcPct val="93000"/>
      </a:lnSpc>
      <a:spcBef>
        <a:spcPts val="50"/>
      </a:spcBef>
      <a:spcAft>
        <a:spcPts val="50"/>
      </a:spcAft>
      <a:buClr>
        <a:srgbClr val="000000"/>
      </a:buClr>
      <a:buSzPct val="100000"/>
      <a:buFont typeface="Times New Roman" panose="02020603050405020304" pitchFamily="16" charset="0"/>
      <a:buNone/>
      <a:defRPr sz="1800" b="0" i="0" u="none" kern="1200" baseline="0">
        <a:solidFill>
          <a:srgbClr val="000000"/>
        </a:solidFill>
        <a:latin typeface="Arial" panose="020B0604020202020204" pitchFamily="34" charset="0"/>
        <a:ea typeface="Microsoft YaHei" panose="020B0503020204020204" charset="-122"/>
        <a:cs typeface="+mn-cs"/>
      </a:defRPr>
    </a:lvl2pPr>
    <a:lvl3pPr marL="1143000" lvl="2" indent="-228600" algn="l" defTabSz="449580" rtl="0" eaLnBrk="1" fontAlgn="base" latinLnBrk="0" hangingPunct="0">
      <a:lnSpc>
        <a:spcPct val="93000"/>
      </a:lnSpc>
      <a:spcBef>
        <a:spcPts val="50"/>
      </a:spcBef>
      <a:spcAft>
        <a:spcPts val="50"/>
      </a:spcAft>
      <a:buClr>
        <a:srgbClr val="000000"/>
      </a:buClr>
      <a:buSzPct val="100000"/>
      <a:buFont typeface="Times New Roman" panose="02020603050405020304" pitchFamily="16" charset="0"/>
      <a:buNone/>
      <a:defRPr sz="1800" b="0" i="0" u="none" kern="1200" baseline="0">
        <a:solidFill>
          <a:srgbClr val="000000"/>
        </a:solidFill>
        <a:latin typeface="Arial" panose="020B0604020202020204" pitchFamily="34" charset="0"/>
        <a:ea typeface="Microsoft YaHei" panose="020B0503020204020204" charset="-122"/>
        <a:cs typeface="+mn-cs"/>
      </a:defRPr>
    </a:lvl3pPr>
    <a:lvl4pPr marL="1600200" lvl="3" indent="-228600" algn="l" defTabSz="449580" rtl="0" eaLnBrk="1" fontAlgn="base" latinLnBrk="0" hangingPunct="0">
      <a:lnSpc>
        <a:spcPct val="93000"/>
      </a:lnSpc>
      <a:spcBef>
        <a:spcPts val="50"/>
      </a:spcBef>
      <a:spcAft>
        <a:spcPts val="50"/>
      </a:spcAft>
      <a:buClr>
        <a:srgbClr val="000000"/>
      </a:buClr>
      <a:buSzPct val="100000"/>
      <a:buFont typeface="Times New Roman" panose="02020603050405020304" pitchFamily="16" charset="0"/>
      <a:buNone/>
      <a:defRPr sz="1800" b="0" i="0" u="none" kern="1200" baseline="0">
        <a:solidFill>
          <a:srgbClr val="000000"/>
        </a:solidFill>
        <a:latin typeface="Arial" panose="020B0604020202020204" pitchFamily="34" charset="0"/>
        <a:ea typeface="Microsoft YaHei" panose="020B0503020204020204" charset="-122"/>
        <a:cs typeface="+mn-cs"/>
      </a:defRPr>
    </a:lvl4pPr>
    <a:lvl5pPr marL="2057400" lvl="4" indent="-228600" algn="l" defTabSz="449580" rtl="0" eaLnBrk="1" fontAlgn="base" latinLnBrk="0" hangingPunct="0">
      <a:lnSpc>
        <a:spcPct val="93000"/>
      </a:lnSpc>
      <a:spcBef>
        <a:spcPts val="50"/>
      </a:spcBef>
      <a:spcAft>
        <a:spcPts val="50"/>
      </a:spcAft>
      <a:buClr>
        <a:srgbClr val="000000"/>
      </a:buClr>
      <a:buSzPct val="100000"/>
      <a:buFont typeface="Times New Roman" panose="02020603050405020304" pitchFamily="16" charset="0"/>
      <a:buNone/>
      <a:defRPr sz="1800" b="0" i="0" u="none" kern="1200" baseline="0">
        <a:solidFill>
          <a:srgbClr val="000000"/>
        </a:solidFill>
        <a:latin typeface="Arial" panose="020B0604020202020204" pitchFamily="34" charset="0"/>
        <a:ea typeface="Microsoft YaHei" panose="020B0503020204020204" charset="-122"/>
        <a:cs typeface="+mn-cs"/>
      </a:defRPr>
    </a:lvl5pPr>
    <a:lvl6pPr marL="2286000" lvl="5" indent="-228600" algn="l" defTabSz="449580" rtl="0" eaLnBrk="1" fontAlgn="base" latinLnBrk="0" hangingPunct="0">
      <a:lnSpc>
        <a:spcPct val="93000"/>
      </a:lnSpc>
      <a:spcBef>
        <a:spcPts val="50"/>
      </a:spcBef>
      <a:spcAft>
        <a:spcPts val="50"/>
      </a:spcAft>
      <a:buClr>
        <a:srgbClr val="000000"/>
      </a:buClr>
      <a:buSzPct val="100000"/>
      <a:buFont typeface="Times New Roman" panose="02020603050405020304" pitchFamily="16" charset="0"/>
      <a:buNone/>
      <a:defRPr sz="1800" b="0" i="0" u="none" kern="1200" baseline="0">
        <a:solidFill>
          <a:srgbClr val="000000"/>
        </a:solidFill>
        <a:latin typeface="Arial" panose="020B0604020202020204" pitchFamily="34" charset="0"/>
        <a:ea typeface="Microsoft YaHei" panose="020B0503020204020204" charset="-122"/>
        <a:cs typeface="+mn-cs"/>
      </a:defRPr>
    </a:lvl6pPr>
    <a:lvl7pPr marL="2743200" lvl="6" indent="-228600" algn="l" defTabSz="449580" rtl="0" eaLnBrk="1" fontAlgn="base" latinLnBrk="0" hangingPunct="0">
      <a:lnSpc>
        <a:spcPct val="93000"/>
      </a:lnSpc>
      <a:spcBef>
        <a:spcPts val="50"/>
      </a:spcBef>
      <a:spcAft>
        <a:spcPts val="50"/>
      </a:spcAft>
      <a:buClr>
        <a:srgbClr val="000000"/>
      </a:buClr>
      <a:buSzPct val="100000"/>
      <a:buFont typeface="Times New Roman" panose="02020603050405020304" pitchFamily="16" charset="0"/>
      <a:buNone/>
      <a:defRPr sz="1800" b="0" i="0" u="none" kern="1200" baseline="0">
        <a:solidFill>
          <a:srgbClr val="000000"/>
        </a:solidFill>
        <a:latin typeface="Arial" panose="020B0604020202020204" pitchFamily="34" charset="0"/>
        <a:ea typeface="Microsoft YaHei" panose="020B0503020204020204" charset="-122"/>
        <a:cs typeface="+mn-cs"/>
      </a:defRPr>
    </a:lvl7pPr>
    <a:lvl8pPr marL="3200400" lvl="7" indent="-228600" algn="l" defTabSz="449580" rtl="0" eaLnBrk="1" fontAlgn="base" latinLnBrk="0" hangingPunct="0">
      <a:lnSpc>
        <a:spcPct val="93000"/>
      </a:lnSpc>
      <a:spcBef>
        <a:spcPts val="50"/>
      </a:spcBef>
      <a:spcAft>
        <a:spcPts val="50"/>
      </a:spcAft>
      <a:buClr>
        <a:srgbClr val="000000"/>
      </a:buClr>
      <a:buSzPct val="100000"/>
      <a:buFont typeface="Times New Roman" panose="02020603050405020304" pitchFamily="16" charset="0"/>
      <a:buNone/>
      <a:defRPr sz="1800" b="0" i="0" u="none" kern="1200" baseline="0">
        <a:solidFill>
          <a:srgbClr val="000000"/>
        </a:solidFill>
        <a:latin typeface="Arial" panose="020B0604020202020204" pitchFamily="34" charset="0"/>
        <a:ea typeface="Microsoft YaHei" panose="020B0503020204020204" charset="-122"/>
        <a:cs typeface="+mn-cs"/>
      </a:defRPr>
    </a:lvl8pPr>
    <a:lvl9pPr marL="3657600" lvl="8" indent="-228600" algn="l" defTabSz="449580" rtl="0" eaLnBrk="1" fontAlgn="base" latinLnBrk="0" hangingPunct="0">
      <a:lnSpc>
        <a:spcPct val="93000"/>
      </a:lnSpc>
      <a:spcBef>
        <a:spcPts val="50"/>
      </a:spcBef>
      <a:spcAft>
        <a:spcPts val="50"/>
      </a:spcAft>
      <a:buClr>
        <a:srgbClr val="000000"/>
      </a:buClr>
      <a:buSzPct val="100000"/>
      <a:buFont typeface="Times New Roman" panose="02020603050405020304" pitchFamily="16" charset="0"/>
      <a:buNone/>
      <a:defRPr sz="1800" b="0" i="0" u="none" kern="1200" baseline="0">
        <a:solidFill>
          <a:srgbClr val="000000"/>
        </a:solidFill>
        <a:latin typeface="Arial" panose="020B0604020202020204" pitchFamily="34" charset="0"/>
        <a:ea typeface="Microsoft YaHei" panose="020B050302020402020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26" d="100"/>
          <a:sy n="126" d="100"/>
        </p:scale>
        <p:origin x="744" y="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gridSpacing cx="45007" cy="4500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ounded Rectangle 2048"/>
          <p:cNvSpPr/>
          <p:nvPr/>
        </p:nvSpPr>
        <p:spPr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0" name="Rounded Rectangle 2049"/>
          <p:cNvSpPr/>
          <p:nvPr/>
        </p:nvSpPr>
        <p:spPr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1" name="Rounded Rectangle 2050"/>
          <p:cNvSpPr/>
          <p:nvPr/>
        </p:nvSpPr>
        <p:spPr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2" name="Slide Image Placeholder 2051"/>
          <p:cNvSpPr>
            <a:spLocks noGrp="1" noRot="1" noChangeAspect="1"/>
          </p:cNvSpPr>
          <p:nvPr>
            <p:ph type="sldImg"/>
          </p:nvPr>
        </p:nvSpPr>
        <p:spPr>
          <a:xfrm>
            <a:off x="215900" y="812800"/>
            <a:ext cx="7121525" cy="4002088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ctr" anchorCtr="0"/>
          <a:lstStyle/>
          <a:p>
            <a:pPr lvl="0"/>
            <a:endParaRPr/>
          </a:p>
        </p:txBody>
      </p:sp>
      <p:sp>
        <p:nvSpPr>
          <p:cNvPr id="2053" name="Text Placeholder 2052"/>
          <p:cNvSpPr>
            <a:spLocks noGrp="1"/>
          </p:cNvSpPr>
          <p:nvPr>
            <p:ph type="body"/>
          </p:nvPr>
        </p:nvSpPr>
        <p:spPr>
          <a:xfrm>
            <a:off x="755650" y="5078413"/>
            <a:ext cx="6042025" cy="4805362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 anchorCtr="0"/>
          <a:lstStyle/>
          <a:p>
            <a:pPr lvl="0"/>
            <a:endParaRPr/>
          </a:p>
        </p:txBody>
      </p:sp>
      <p:sp>
        <p:nvSpPr>
          <p:cNvPr id="2054" name="Header Placeholder 2053"/>
          <p:cNvSpPr>
            <a:spLocks noGrp="1"/>
          </p:cNvSpPr>
          <p:nvPr>
            <p:ph type="hdr"/>
          </p:nvPr>
        </p:nvSpPr>
        <p:spPr>
          <a:xfrm>
            <a:off x="0" y="0"/>
            <a:ext cx="3275013" cy="528638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 anchorCtr="0"/>
          <a:lstStyle/>
          <a:p>
            <a:pPr lvl="0" algn="l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FontTx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sz="1400" dirty="0" err="1">
              <a:solidFill>
                <a:srgbClr val="000000"/>
              </a:solidFill>
              <a:latin typeface="Times New Roman" panose="02020603050405020304" pitchFamily="16" charset="0"/>
              <a:ea typeface="Segoe UI" panose="020B0502040204020203" charset="0"/>
              <a:cs typeface="Segoe UI" panose="020B0502040204020203" charset="0"/>
            </a:endParaRPr>
          </a:p>
        </p:txBody>
      </p:sp>
      <p:sp>
        <p:nvSpPr>
          <p:cNvPr id="2055" name="Date Placeholder 2054"/>
          <p:cNvSpPr>
            <a:spLocks noGrp="1"/>
          </p:cNvSpPr>
          <p:nvPr>
            <p:ph type="dt"/>
          </p:nvPr>
        </p:nvSpPr>
        <p:spPr>
          <a:xfrm>
            <a:off x="4278313" y="0"/>
            <a:ext cx="3275012" cy="528638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 anchorCtr="0"/>
          <a:lstStyle/>
          <a:p>
            <a:pPr lvl="0" algn="r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FontTx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sz="1400" dirty="0" err="1">
              <a:solidFill>
                <a:srgbClr val="000000"/>
              </a:solidFill>
              <a:latin typeface="Times New Roman" panose="02020603050405020304" pitchFamily="16" charset="0"/>
              <a:ea typeface="Segoe UI" panose="020B0502040204020203" charset="0"/>
              <a:cs typeface="Segoe UI" panose="020B0502040204020203" charset="0"/>
            </a:endParaRPr>
          </a:p>
        </p:txBody>
      </p:sp>
      <p:sp>
        <p:nvSpPr>
          <p:cNvPr id="2056" name="Footer Placeholder 2055"/>
          <p:cNvSpPr>
            <a:spLocks noGrp="1"/>
          </p:cNvSpPr>
          <p:nvPr>
            <p:ph type="ftr"/>
          </p:nvPr>
        </p:nvSpPr>
        <p:spPr>
          <a:xfrm>
            <a:off x="0" y="10156825"/>
            <a:ext cx="3275013" cy="528638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b" anchorCtr="0"/>
          <a:lstStyle/>
          <a:p>
            <a:pPr lvl="0" algn="l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FontTx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sz="1400" dirty="0" err="1">
              <a:solidFill>
                <a:srgbClr val="000000"/>
              </a:solidFill>
              <a:latin typeface="Times New Roman" panose="02020603050405020304" pitchFamily="16" charset="0"/>
              <a:ea typeface="Segoe UI" panose="020B0502040204020203" charset="0"/>
              <a:cs typeface="Segoe UI" panose="020B0502040204020203" charset="0"/>
            </a:endParaRPr>
          </a:p>
        </p:txBody>
      </p:sp>
      <p:sp>
        <p:nvSpPr>
          <p:cNvPr id="2057" name="Slide Number Placeholder 2056"/>
          <p:cNvSpPr>
            <a:spLocks noGrp="1"/>
          </p:cNvSpPr>
          <p:nvPr>
            <p:ph type="sldNum"/>
          </p:nvPr>
        </p:nvSpPr>
        <p:spPr>
          <a:xfrm>
            <a:off x="4278313" y="10156825"/>
            <a:ext cx="3275012" cy="528638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b" anchorCtr="0"/>
          <a:lstStyle/>
          <a:p>
            <a:pPr lvl="0" algn="r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FontTx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fld id="{9A0DB2DC-4C9A-4742-B13C-FB6460FD3503}" type="slidenum">
              <a:rPr lang="hr-HR" altLang="x-none" sz="1400" dirty="0" err="1">
                <a:solidFill>
                  <a:srgbClr val="000000"/>
                </a:solidFill>
                <a:latin typeface="Times New Roman" panose="02020603050405020304" pitchFamily="16" charset="0"/>
                <a:cs typeface="Segoe UI" panose="020B0502040204020203" charset="0"/>
              </a:rPr>
              <a:t>‹#›</a:t>
            </a:fld>
            <a:endParaRPr lang="hr-HR" altLang="x-none" sz="1400" dirty="0" err="1">
              <a:solidFill>
                <a:srgbClr val="000000"/>
              </a:solidFill>
              <a:latin typeface="Times New Roman" panose="02020603050405020304" pitchFamily="16" charset="0"/>
              <a:ea typeface="Segoe UI" panose="020B0502040204020203" charset="0"/>
              <a:cs typeface="Segoe UI" panose="020B0502040204020203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lvl="0" indent="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200" b="0" i="0" u="none" kern="1200" baseline="0">
        <a:solidFill>
          <a:srgbClr val="000000"/>
        </a:solidFill>
        <a:latin typeface="Times New Roman" panose="02020603050405020304" pitchFamily="16" charset="0"/>
      </a:defRPr>
    </a:lvl1pPr>
    <a:lvl2pPr marL="742950" lvl="1" indent="-28575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200" b="0" i="0" u="none" kern="1200" baseline="0">
        <a:solidFill>
          <a:srgbClr val="000000"/>
        </a:solidFill>
        <a:latin typeface="Times New Roman" panose="02020603050405020304" pitchFamily="16" charset="0"/>
      </a:defRPr>
    </a:lvl2pPr>
    <a:lvl3pPr marL="1143000" lvl="2" indent="-22860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200" b="0" i="0" u="none" kern="1200" baseline="0">
        <a:solidFill>
          <a:srgbClr val="000000"/>
        </a:solidFill>
        <a:latin typeface="Times New Roman" panose="02020603050405020304" pitchFamily="16" charset="0"/>
      </a:defRPr>
    </a:lvl3pPr>
    <a:lvl4pPr marL="1600200" lvl="3" indent="-22860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200" b="0" i="0" u="none" kern="1200" baseline="0">
        <a:solidFill>
          <a:srgbClr val="000000"/>
        </a:solidFill>
        <a:latin typeface="Times New Roman" panose="02020603050405020304" pitchFamily="16" charset="0"/>
      </a:defRPr>
    </a:lvl4pPr>
    <a:lvl5pPr marL="2057400" lvl="4" indent="-22860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200" b="0" i="0" u="none" kern="1200" baseline="0">
        <a:solidFill>
          <a:srgbClr val="000000"/>
        </a:solidFill>
        <a:latin typeface="Times New Roman" panose="02020603050405020304" pitchFamily="16" charset="0"/>
      </a:defRPr>
    </a:lvl5pPr>
    <a:lvl6pPr marL="2286000" lvl="5" indent="-22860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200" b="0" i="0" u="none" kern="1200" baseline="0">
        <a:solidFill>
          <a:srgbClr val="000000"/>
        </a:solidFill>
        <a:latin typeface="Times New Roman" panose="02020603050405020304" pitchFamily="16" charset="0"/>
      </a:defRPr>
    </a:lvl6pPr>
    <a:lvl7pPr marL="2743200" lvl="6" indent="-22860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200" b="0" i="0" u="none" kern="1200" baseline="0">
        <a:solidFill>
          <a:srgbClr val="000000"/>
        </a:solidFill>
        <a:latin typeface="Times New Roman" panose="02020603050405020304" pitchFamily="16" charset="0"/>
      </a:defRPr>
    </a:lvl7pPr>
    <a:lvl8pPr marL="3200400" lvl="7" indent="-22860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200" b="0" i="0" u="none" kern="1200" baseline="0">
        <a:solidFill>
          <a:srgbClr val="000000"/>
        </a:solidFill>
        <a:latin typeface="Times New Roman" panose="02020603050405020304" pitchFamily="16" charset="0"/>
      </a:defRPr>
    </a:lvl8pPr>
    <a:lvl9pPr marL="3657600" lvl="8" indent="-22860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200" b="0" i="0" u="none" kern="1200" baseline="0">
        <a:solidFill>
          <a:srgbClr val="000000"/>
        </a:solidFill>
        <a:latin typeface="Times New Roman" panose="02020603050405020304" pitchFamily="16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pPr lvl="0" algn="r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FontTx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fld id="{9A0DB2DC-4C9A-4742-B13C-FB6460FD3503}" type="slidenum">
              <a:rPr lang="hr-HR" altLang="x-none" sz="1400" dirty="0" err="1">
                <a:solidFill>
                  <a:srgbClr val="000000"/>
                </a:solidFill>
                <a:latin typeface="Times New Roman" panose="02020603050405020304" pitchFamily="16" charset="0"/>
                <a:cs typeface="Segoe UI" panose="020B0502040204020203" charset="0"/>
              </a:rPr>
              <a:t>1</a:t>
            </a:fld>
            <a:endParaRPr lang="hr-HR" altLang="x-none" sz="1400" dirty="0" err="1">
              <a:solidFill>
                <a:srgbClr val="000000"/>
              </a:solidFill>
              <a:latin typeface="Times New Roman" panose="02020603050405020304" pitchFamily="16" charset="0"/>
              <a:ea typeface="Segoe UI" panose="020B0502040204020203" charset="0"/>
              <a:cs typeface="Segoe UI" panose="020B0502040204020203" charset="0"/>
            </a:endParaRPr>
          </a:p>
        </p:txBody>
      </p:sp>
      <p:sp>
        <p:nvSpPr>
          <p:cNvPr id="12289" name="Slide Image Placeholder 12288"/>
          <p:cNvSpPr txBox="1"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2290" name="Text Placeholder 12289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lvl="0"/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pPr lvl="0" algn="r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FontTx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fld id="{9A0DB2DC-4C9A-4742-B13C-FB6460FD3503}" type="slidenum">
              <a:rPr lang="hr-HR" altLang="x-none" sz="1400" dirty="0" err="1">
                <a:solidFill>
                  <a:srgbClr val="000000"/>
                </a:solidFill>
                <a:latin typeface="Times New Roman" panose="02020603050405020304" pitchFamily="16" charset="0"/>
                <a:cs typeface="Segoe UI" panose="020B0502040204020203" charset="0"/>
              </a:rPr>
              <a:t>2</a:t>
            </a:fld>
            <a:endParaRPr lang="hr-HR" altLang="x-none" sz="1400" dirty="0" err="1">
              <a:solidFill>
                <a:srgbClr val="000000"/>
              </a:solidFill>
              <a:latin typeface="Times New Roman" panose="02020603050405020304" pitchFamily="16" charset="0"/>
              <a:ea typeface="Segoe UI" panose="020B0502040204020203" charset="0"/>
              <a:cs typeface="Segoe UI" panose="020B0502040204020203" charset="0"/>
            </a:endParaRPr>
          </a:p>
        </p:txBody>
      </p:sp>
      <p:sp>
        <p:nvSpPr>
          <p:cNvPr id="13313" name="Slide Image Placeholder 13312"/>
          <p:cNvSpPr txBox="1"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3314" name="Text Placeholder 13313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lvl="0"/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80625" cy="56705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06356" y="1407136"/>
            <a:ext cx="7616472" cy="895212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706356" y="2420485"/>
            <a:ext cx="7621722" cy="1449141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4031" y="5163876"/>
            <a:ext cx="2352146" cy="393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4214" y="5163876"/>
            <a:ext cx="3192198" cy="393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4448" y="5163876"/>
            <a:ext cx="2352146" cy="393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fld id="{9A0DB2DC-4C9A-4742-B13C-FB6460FD3503}" type="slidenum">
              <a:rPr lang="hr-HR" altLang="x-none" dirty="0" err="1">
                <a:cs typeface="Segoe UI" panose="020B0502040204020203" charset="0"/>
              </a:rPr>
              <a:t>‹#›</a:t>
            </a:fld>
            <a:endParaRPr lang="hr-HR" altLang="x-none" dirty="0" err="1">
              <a:cs typeface="Segoe UI" panose="020B0502040204020203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fld id="{9A0DB2DC-4C9A-4742-B13C-FB6460FD3503}" type="slidenum">
              <a:rPr lang="hr-HR" altLang="x-none" dirty="0" err="1">
                <a:cs typeface="Segoe UI" panose="020B0502040204020203" charset="0"/>
              </a:rPr>
              <a:t>‹#›</a:t>
            </a:fld>
            <a:endParaRPr lang="hr-HR" altLang="x-none" dirty="0" err="1">
              <a:cs typeface="Segoe UI" panose="020B0502040204020203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453" y="157515"/>
            <a:ext cx="2268141" cy="490922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157515"/>
            <a:ext cx="6636411" cy="490922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fld id="{9A0DB2DC-4C9A-4742-B13C-FB6460FD3503}" type="slidenum">
              <a:rPr lang="hr-HR" altLang="x-none" dirty="0" err="1">
                <a:cs typeface="Segoe UI" panose="020B0502040204020203" charset="0"/>
              </a:rPr>
              <a:t>‹#›</a:t>
            </a:fld>
            <a:endParaRPr lang="hr-HR" altLang="x-none" dirty="0" err="1">
              <a:cs typeface="Segoe UI" panose="020B0502040204020203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fld id="{9A0DB2DC-4C9A-4742-B13C-FB6460FD3503}" type="slidenum">
              <a:rPr lang="hr-HR" altLang="x-none" dirty="0" err="1">
                <a:cs typeface="Segoe UI" panose="020B0502040204020203" charset="0"/>
              </a:rPr>
              <a:t>‹#›</a:t>
            </a:fld>
            <a:endParaRPr lang="hr-HR" altLang="x-none" dirty="0" err="1">
              <a:cs typeface="Segoe UI" panose="020B0502040204020203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793" y="1413700"/>
            <a:ext cx="8694539" cy="2358791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3794806"/>
            <a:ext cx="8694539" cy="1240432"/>
          </a:xfrm>
        </p:spPr>
        <p:txBody>
          <a:bodyPr/>
          <a:lstStyle>
            <a:lvl1pPr marL="0" indent="0">
              <a:buNone/>
              <a:defRPr sz="1985"/>
            </a:lvl1pPr>
            <a:lvl2pPr marL="377825" indent="0">
              <a:buNone/>
              <a:defRPr sz="1655"/>
            </a:lvl2pPr>
            <a:lvl3pPr marL="756285" indent="0">
              <a:buNone/>
              <a:defRPr sz="1490"/>
            </a:lvl3pPr>
            <a:lvl4pPr marL="1134110" indent="0">
              <a:buNone/>
              <a:defRPr sz="1325"/>
            </a:lvl4pPr>
            <a:lvl5pPr marL="1511935" indent="0">
              <a:buNone/>
              <a:defRPr sz="1325"/>
            </a:lvl5pPr>
            <a:lvl6pPr marL="1890395" indent="0">
              <a:buNone/>
              <a:defRPr sz="1325"/>
            </a:lvl6pPr>
            <a:lvl7pPr marL="2268220" indent="0">
              <a:buNone/>
              <a:defRPr sz="1325"/>
            </a:lvl7pPr>
            <a:lvl8pPr marL="2646045" indent="0">
              <a:buNone/>
              <a:defRPr sz="1325"/>
            </a:lvl8pPr>
            <a:lvl9pPr marL="3024505" indent="0">
              <a:buNone/>
              <a:defRPr sz="132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fld id="{9A0DB2DC-4C9A-4742-B13C-FB6460FD3503}" type="slidenum">
              <a:rPr lang="hr-HR" altLang="x-none" dirty="0" err="1">
                <a:cs typeface="Segoe UI" panose="020B0502040204020203" charset="0"/>
              </a:rPr>
              <a:t>‹#›</a:t>
            </a:fld>
            <a:endParaRPr lang="hr-HR" altLang="x-none" dirty="0" err="1">
              <a:cs typeface="Segoe UI" panose="020B0502040204020203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031" y="971344"/>
            <a:ext cx="4452276" cy="409539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4318" y="971344"/>
            <a:ext cx="4452276" cy="409539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fld id="{9A0DB2DC-4C9A-4742-B13C-FB6460FD3503}" type="slidenum">
              <a:rPr lang="hr-HR" altLang="x-none" dirty="0" err="1">
                <a:cs typeface="Segoe UI" panose="020B0502040204020203" charset="0"/>
              </a:rPr>
              <a:t>‹#›</a:t>
            </a:fld>
            <a:endParaRPr lang="hr-HR" altLang="x-none" dirty="0" err="1">
              <a:cs typeface="Segoe UI" panose="020B0502040204020203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794" y="301904"/>
            <a:ext cx="8694539" cy="109604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794" y="1390073"/>
            <a:ext cx="4265014" cy="681253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90395" indent="0">
              <a:buNone/>
              <a:defRPr sz="1325" b="1"/>
            </a:lvl6pPr>
            <a:lvl7pPr marL="2268220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4505" indent="0">
              <a:buNone/>
              <a:defRPr sz="1325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794" y="2071326"/>
            <a:ext cx="4265014" cy="30466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6" y="1390073"/>
            <a:ext cx="4286016" cy="681253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90395" indent="0">
              <a:buNone/>
              <a:defRPr sz="1325" b="1"/>
            </a:lvl6pPr>
            <a:lvl7pPr marL="2268220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4505" indent="0">
              <a:buNone/>
              <a:defRPr sz="1325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6" y="2071326"/>
            <a:ext cx="4286016" cy="30466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fld id="{9A0DB2DC-4C9A-4742-B13C-FB6460FD3503}" type="slidenum">
              <a:rPr lang="hr-HR" altLang="x-none" dirty="0" err="1">
                <a:cs typeface="Segoe UI" panose="020B0502040204020203" charset="0"/>
              </a:rPr>
              <a:t>‹#›</a:t>
            </a:fld>
            <a:endParaRPr lang="hr-HR" altLang="x-none" dirty="0" err="1">
              <a:cs typeface="Segoe UI" panose="020B0502040204020203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fld id="{9A0DB2DC-4C9A-4742-B13C-FB6460FD3503}" type="slidenum">
              <a:rPr lang="hr-HR" altLang="x-none" dirty="0" err="1">
                <a:cs typeface="Segoe UI" panose="020B0502040204020203" charset="0"/>
              </a:rPr>
              <a:t>‹#›</a:t>
            </a:fld>
            <a:endParaRPr lang="hr-HR" altLang="x-none" dirty="0" err="1">
              <a:cs typeface="Segoe UI" panose="020B0502040204020203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fld id="{9A0DB2DC-4C9A-4742-B13C-FB6460FD3503}" type="slidenum">
              <a:rPr lang="hr-HR" altLang="x-none" dirty="0" err="1">
                <a:cs typeface="Segoe UI" panose="020B0502040204020203" charset="0"/>
              </a:rPr>
              <a:t>‹#›</a:t>
            </a:fld>
            <a:endParaRPr lang="hr-HR" altLang="x-none" dirty="0" err="1">
              <a:cs typeface="Segoe UI" panose="020B0502040204020203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794" y="378037"/>
            <a:ext cx="3251702" cy="1323128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016" y="816454"/>
            <a:ext cx="5103316" cy="4029766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5"/>
            </a:lvl3pPr>
            <a:lvl4pPr>
              <a:defRPr sz="1655"/>
            </a:lvl4pPr>
            <a:lvl5pPr>
              <a:defRPr sz="1655"/>
            </a:lvl5pPr>
            <a:lvl6pPr>
              <a:defRPr sz="1655"/>
            </a:lvl6pPr>
            <a:lvl7pPr>
              <a:defRPr sz="1655"/>
            </a:lvl7pPr>
            <a:lvl8pPr>
              <a:defRPr sz="1655"/>
            </a:lvl8pPr>
            <a:lvl9pPr>
              <a:defRPr sz="165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794" y="1701165"/>
            <a:ext cx="3251702" cy="3151619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60"/>
            </a:lvl2pPr>
            <a:lvl3pPr marL="756285" indent="0">
              <a:buNone/>
              <a:defRPr sz="990"/>
            </a:lvl3pPr>
            <a:lvl4pPr marL="1134110" indent="0">
              <a:buNone/>
              <a:defRPr sz="825"/>
            </a:lvl4pPr>
            <a:lvl5pPr marL="1511935" indent="0">
              <a:buNone/>
              <a:defRPr sz="825"/>
            </a:lvl5pPr>
            <a:lvl6pPr marL="1890395" indent="0">
              <a:buNone/>
              <a:defRPr sz="825"/>
            </a:lvl6pPr>
            <a:lvl7pPr marL="2268220" indent="0">
              <a:buNone/>
              <a:defRPr sz="825"/>
            </a:lvl7pPr>
            <a:lvl8pPr marL="2646045" indent="0">
              <a:buNone/>
              <a:defRPr sz="825"/>
            </a:lvl8pPr>
            <a:lvl9pPr marL="3024505" indent="0">
              <a:buNone/>
              <a:defRPr sz="82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fld id="{9A0DB2DC-4C9A-4742-B13C-FB6460FD3503}" type="slidenum">
              <a:rPr lang="hr-HR" altLang="x-none" dirty="0" err="1">
                <a:cs typeface="Segoe UI" panose="020B0502040204020203" charset="0"/>
              </a:rPr>
              <a:t>‹#›</a:t>
            </a:fld>
            <a:endParaRPr lang="hr-HR" altLang="x-none" dirty="0" err="1">
              <a:cs typeface="Segoe UI" panose="020B0502040204020203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794" y="378037"/>
            <a:ext cx="3251702" cy="1323128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016" y="816454"/>
            <a:ext cx="5103316" cy="4029766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645"/>
            </a:lvl1pPr>
            <a:lvl2pPr marL="377825" indent="0">
              <a:buNone/>
              <a:defRPr sz="2315"/>
            </a:lvl2pPr>
            <a:lvl3pPr marL="756285" indent="0">
              <a:buNone/>
              <a:defRPr sz="1985"/>
            </a:lvl3pPr>
            <a:lvl4pPr marL="1134110" indent="0">
              <a:buNone/>
              <a:defRPr sz="1655"/>
            </a:lvl4pPr>
            <a:lvl5pPr marL="1511935" indent="0">
              <a:buNone/>
              <a:defRPr sz="1655"/>
            </a:lvl5pPr>
            <a:lvl6pPr marL="1890395" indent="0">
              <a:buNone/>
              <a:defRPr sz="1655"/>
            </a:lvl6pPr>
            <a:lvl7pPr marL="2268220" indent="0">
              <a:buNone/>
              <a:defRPr sz="1655"/>
            </a:lvl7pPr>
            <a:lvl8pPr marL="2646045" indent="0">
              <a:buNone/>
              <a:defRPr sz="1655"/>
            </a:lvl8pPr>
            <a:lvl9pPr marL="3024505" indent="0">
              <a:buNone/>
              <a:defRPr sz="1655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794" y="1701165"/>
            <a:ext cx="3251702" cy="3151619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60"/>
            </a:lvl2pPr>
            <a:lvl3pPr marL="756285" indent="0">
              <a:buNone/>
              <a:defRPr sz="990"/>
            </a:lvl3pPr>
            <a:lvl4pPr marL="1134110" indent="0">
              <a:buNone/>
              <a:defRPr sz="825"/>
            </a:lvl4pPr>
            <a:lvl5pPr marL="1511935" indent="0">
              <a:buNone/>
              <a:defRPr sz="825"/>
            </a:lvl5pPr>
            <a:lvl6pPr marL="1890395" indent="0">
              <a:buNone/>
              <a:defRPr sz="825"/>
            </a:lvl6pPr>
            <a:lvl7pPr marL="2268220" indent="0">
              <a:buNone/>
              <a:defRPr sz="825"/>
            </a:lvl7pPr>
            <a:lvl8pPr marL="2646045" indent="0">
              <a:buNone/>
              <a:defRPr sz="825"/>
            </a:lvl8pPr>
            <a:lvl9pPr marL="3024505" indent="0">
              <a:buNone/>
              <a:defRPr sz="82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fld id="{9A0DB2DC-4C9A-4742-B13C-FB6460FD3503}" type="slidenum">
              <a:rPr lang="hr-HR" altLang="x-none" dirty="0" err="1">
                <a:cs typeface="Segoe UI" panose="020B0502040204020203" charset="0"/>
              </a:rPr>
              <a:t>‹#›</a:t>
            </a:fld>
            <a:endParaRPr lang="hr-HR" altLang="x-none" dirty="0" err="1">
              <a:cs typeface="Segoe UI" panose="020B0502040204020203" charset="0"/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-7000" y="0"/>
            <a:ext cx="10087625" cy="56705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504031" y="157515"/>
            <a:ext cx="9072563" cy="48173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504031" y="971344"/>
            <a:ext cx="9072563" cy="4095397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4031" y="5163876"/>
            <a:ext cx="2352146" cy="393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160"/>
            </a:lvl1pPr>
          </a:lstStyle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4214" y="5163876"/>
            <a:ext cx="3192198" cy="393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160"/>
            </a:lvl1pPr>
          </a:lstStyle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dirty="0" err="1">
              <a:cs typeface="Segoe UI" panose="020B0502040204020203" charset="0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4448" y="5163876"/>
            <a:ext cx="2352146" cy="393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160"/>
            </a:lvl1pPr>
          </a:lstStyle>
          <a:p>
            <a:pPr lvl="0" defTabSz="449580" eaLnBrk="1" hangingPunct="0"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Tx/>
              <a:buSzPct val="100000"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fld id="{9A0DB2DC-4C9A-4742-B13C-FB6460FD3503}" type="slidenum">
              <a:rPr lang="hr-HR" altLang="x-none" dirty="0" err="1">
                <a:cs typeface="Segoe UI" panose="020B0502040204020203" charset="0"/>
              </a:rPr>
              <a:t>‹#›</a:t>
            </a:fld>
            <a:endParaRPr lang="hr-HR" altLang="x-none" dirty="0" err="1">
              <a:cs typeface="Segoe UI" panose="020B0502040204020203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975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283845" indent="-283210" algn="l" rtl="0" fontAlgn="base">
        <a:spcBef>
          <a:spcPts val="80"/>
        </a:spcBef>
        <a:spcAft>
          <a:spcPct val="0"/>
        </a:spcAft>
        <a:buChar char="•"/>
        <a:defRPr sz="2645" kern="1200">
          <a:solidFill>
            <a:schemeClr val="tx1"/>
          </a:solidFill>
          <a:latin typeface="+mn-lt"/>
          <a:ea typeface="+mn-ea"/>
          <a:cs typeface="+mn-cs"/>
        </a:defRPr>
      </a:lvl1pPr>
      <a:lvl2pPr marL="614045" indent="-236220" algn="l" rtl="0" fontAlgn="base">
        <a:spcBef>
          <a:spcPts val="80"/>
        </a:spcBef>
        <a:spcAft>
          <a:spcPct val="0"/>
        </a:spcAft>
        <a:buChar char="–"/>
        <a:defRPr sz="2315" kern="1200">
          <a:solidFill>
            <a:schemeClr val="tx1"/>
          </a:solidFill>
          <a:latin typeface="+mn-lt"/>
          <a:ea typeface="+mn-ea"/>
          <a:cs typeface="+mn-cs"/>
        </a:defRPr>
      </a:lvl2pPr>
      <a:lvl3pPr marL="944880" indent="-189230" algn="l" rtl="0" fontAlgn="base">
        <a:spcBef>
          <a:spcPts val="80"/>
        </a:spcBef>
        <a:spcAft>
          <a:spcPct val="0"/>
        </a:spcAft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323340" indent="-189230" algn="l" rtl="0" fontAlgn="base">
        <a:spcBef>
          <a:spcPts val="80"/>
        </a:spcBef>
        <a:spcAft>
          <a:spcPct val="0"/>
        </a:spcAft>
        <a:buChar char="–"/>
        <a:defRPr sz="1655" kern="1200">
          <a:solidFill>
            <a:schemeClr val="tx1"/>
          </a:solidFill>
          <a:latin typeface="+mn-lt"/>
          <a:ea typeface="+mn-ea"/>
          <a:cs typeface="+mn-cs"/>
        </a:defRPr>
      </a:lvl4pPr>
      <a:lvl5pPr marL="1701165" indent="-189230" algn="l" rtl="0" fontAlgn="base">
        <a:spcBef>
          <a:spcPts val="80"/>
        </a:spcBef>
        <a:spcAft>
          <a:spcPct val="0"/>
        </a:spcAft>
        <a:buChar char="»"/>
        <a:defRPr sz="1655" kern="1200">
          <a:solidFill>
            <a:schemeClr val="tx1"/>
          </a:solidFill>
          <a:latin typeface="+mn-lt"/>
          <a:ea typeface="+mn-ea"/>
          <a:cs typeface="+mn-cs"/>
        </a:defRPr>
      </a:lvl5pPr>
      <a:lvl6pPr marL="207899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45745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83527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21310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1pPr>
      <a:lvl2pPr marL="377825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2pPr>
      <a:lvl3pPr marL="756285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3pPr>
      <a:lvl4pPr marL="1134110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35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1890395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268220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646045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024505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itle 3072"/>
          <p:cNvSpPr>
            <a:spLocks noGrp="1"/>
          </p:cNvSpPr>
          <p:nvPr>
            <p:ph type="title"/>
          </p:nvPr>
        </p:nvSpPr>
        <p:spPr>
          <a:xfrm>
            <a:off x="468630" y="641350"/>
            <a:ext cx="9070975" cy="1924050"/>
          </a:xfrm>
        </p:spPr>
        <p:txBody>
          <a:bodyPr wrap="square" lIns="0" tIns="42840" rIns="0" bIns="0" anchor="ctr" anchorCtr="0"/>
          <a:lstStyle/>
          <a:p>
            <a:pPr defTabSz="449580">
              <a:buClrTx/>
              <a:buSzPct val="100000"/>
              <a:buFontTx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r>
              <a:rPr lang="hr-HR" altLang="x-none" sz="4400" b="1" kern="1200" baseline="0" dirty="0" err="1">
                <a:latin typeface="Arial" panose="020B0604020202020204" pitchFamily="34" charset="0"/>
                <a:ea typeface="Microsoft YaHei" panose="020B0503020204020204" charset="-122"/>
              </a:rPr>
              <a:t>Terapijski odnos i</a:t>
            </a:r>
            <a:br>
              <a:rPr lang="hr-HR" altLang="x-none" sz="4400" b="1" kern="1200" baseline="0" dirty="0" err="1">
                <a:latin typeface="Arial" panose="020B0604020202020204" pitchFamily="34" charset="0"/>
                <a:ea typeface="Microsoft YaHei" panose="020B0503020204020204" charset="-122"/>
              </a:rPr>
            </a:br>
            <a:r>
              <a:rPr lang="hr-HR" altLang="x-none" sz="4400" b="1" kern="1200" baseline="0" dirty="0" err="1">
                <a:latin typeface="Arial" panose="020B0604020202020204" pitchFamily="34" charset="0"/>
                <a:ea typeface="Microsoft YaHei" panose="020B0503020204020204" charset="-122"/>
              </a:rPr>
              <a:t>problemi u terapijskom odnosu</a:t>
            </a:r>
            <a:r>
              <a:rPr lang="hr-HR" altLang="x-none" sz="4400" kern="1200" baseline="0" dirty="0" err="1">
                <a:latin typeface="Arial" panose="020B0604020202020204" pitchFamily="34" charset="0"/>
                <a:ea typeface="Microsoft YaHei" panose="020B0503020204020204" charset="-122"/>
              </a:rPr>
              <a:t> </a:t>
            </a:r>
          </a:p>
        </p:txBody>
      </p:sp>
      <p:sp>
        <p:nvSpPr>
          <p:cNvPr id="3074" name="Subtitle 3073"/>
          <p:cNvSpPr>
            <a:spLocks noGrp="1"/>
          </p:cNvSpPr>
          <p:nvPr>
            <p:ph type="subTitle" idx="1"/>
          </p:nvPr>
        </p:nvSpPr>
        <p:spPr>
          <a:xfrm>
            <a:off x="503555" y="2962910"/>
            <a:ext cx="9070975" cy="1723390"/>
          </a:xfrm>
        </p:spPr>
        <p:txBody>
          <a:bodyPr wrap="square" lIns="0" tIns="21240" rIns="0" bIns="0" anchor="ctr" anchorCtr="0"/>
          <a:lstStyle/>
          <a:p>
            <a:pPr algn="r" defTabSz="449580">
              <a:spcBef>
                <a:spcPts val="50"/>
              </a:spcBef>
              <a:buClrTx/>
              <a:buSzPct val="100000"/>
              <a:buFontTx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sz="2400" kern="1200" baseline="0" dirty="0" err="1">
              <a:latin typeface="Arial" panose="020B0604020202020204" pitchFamily="34" charset="0"/>
              <a:ea typeface="Microsoft YaHei" panose="020B0503020204020204" charset="-122"/>
            </a:endParaRPr>
          </a:p>
          <a:p>
            <a:pPr algn="r" defTabSz="449580">
              <a:spcBef>
                <a:spcPts val="50"/>
              </a:spcBef>
              <a:buClrTx/>
              <a:buSzPct val="100000"/>
              <a:buFontTx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r>
              <a:rPr lang="hr-HR" altLang="x-none" sz="2400" b="1" kern="1200" baseline="0" dirty="0" err="1">
                <a:latin typeface="Arial" panose="020B0604020202020204" pitchFamily="34" charset="0"/>
                <a:ea typeface="Microsoft YaHei" panose="020B0503020204020204" charset="-122"/>
              </a:rPr>
              <a:t>Andreja Bedeković, dr.med.</a:t>
            </a:r>
          </a:p>
          <a:p>
            <a:pPr algn="r" defTabSz="449580">
              <a:spcBef>
                <a:spcPts val="50"/>
              </a:spcBef>
              <a:buClrTx/>
              <a:buSzPct val="100000"/>
              <a:buFontTx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r>
              <a:rPr lang="hr-HR" altLang="x-none" sz="2400" b="1" kern="1200" baseline="0" dirty="0" err="1">
                <a:latin typeface="Arial" panose="020B0604020202020204" pitchFamily="34" charset="0"/>
                <a:ea typeface="Microsoft YaHei" panose="020B0503020204020204" charset="-122"/>
              </a:rPr>
              <a:t>rujan, 2023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190" y="157480"/>
            <a:ext cx="9072880" cy="803275"/>
          </a:xfrm>
        </p:spPr>
        <p:txBody>
          <a:bodyPr/>
          <a:lstStyle/>
          <a:p>
            <a:r>
              <a:rPr lang="hr-HR" altLang="en-US" sz="2800" b="1"/>
              <a:t>5) Traženje povratne informacije</a:t>
            </a:r>
            <a:r>
              <a:rPr lang="hr-HR" altLang="en-US" sz="280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190" y="1195070"/>
            <a:ext cx="9072880" cy="3871595"/>
          </a:xfrm>
        </p:spPr>
        <p:txBody>
          <a:bodyPr/>
          <a:lstStyle/>
          <a:p>
            <a:pPr marL="635" indent="0">
              <a:buNone/>
            </a:pPr>
            <a:r>
              <a:rPr lang="hr-HR" altLang="en-US" sz="2000">
                <a:sym typeface="+mn-ea"/>
              </a:rPr>
              <a:t>- VAŽNO! - Pratite emocionalne reakcije klijenta tijekom seanse!</a:t>
            </a:r>
          </a:p>
          <a:p>
            <a:pPr marL="635" indent="0">
              <a:buNone/>
            </a:pPr>
            <a:endParaRPr lang="hr-HR" altLang="en-US" sz="2000"/>
          </a:p>
          <a:p>
            <a:pPr marL="635" indent="0">
              <a:buNone/>
            </a:pPr>
            <a:r>
              <a:rPr lang="hr-HR" altLang="en-US" sz="2000"/>
              <a:t>- Klijenti mogu imati disfunkcionalne reakcije prema terapeutima koje onemogućavaju pozitivan učinak terapijske seanse - zbog toga terapeuti moraju otkriti klijentove misli kad za vrijeme seanse primijete negativnu emocionalnu promjenu</a:t>
            </a:r>
          </a:p>
          <a:p>
            <a:pPr marL="635" indent="0">
              <a:buNone/>
            </a:pPr>
            <a:r>
              <a:rPr lang="hr-HR" altLang="en-US" sz="2000"/>
              <a:t>- Otkrivanje reakcije klijenta može značajno poboljšati suradnju te osigurati terapeutu vrijedne informacije koje će učinkovitije koristiti u terapiji</a:t>
            </a:r>
          </a:p>
          <a:p>
            <a:pPr marL="635" indent="0">
              <a:buNone/>
            </a:pPr>
            <a:endParaRPr lang="hr-HR" altLang="en-US" sz="2000"/>
          </a:p>
          <a:p>
            <a:pPr marL="635" indent="0">
              <a:buNone/>
            </a:pPr>
            <a:r>
              <a:rPr lang="hr-HR" altLang="en-US" sz="2000"/>
              <a:t>- Korisna pitanja:   </a:t>
            </a:r>
            <a:r>
              <a:rPr lang="hr-HR" altLang="en-US" sz="1600" i="1"/>
              <a:t>“Što mislite o današnjoj seansi?”</a:t>
            </a:r>
          </a:p>
          <a:p>
            <a:pPr marL="635" indent="0">
              <a:buNone/>
            </a:pPr>
            <a:r>
              <a:rPr lang="hr-HR" altLang="en-US" sz="1600" i="1"/>
              <a:t>                                     “Jeste li pomislili da sam nešto krivo učinio, ili nešto niste dobro razumjeli?”</a:t>
            </a:r>
          </a:p>
          <a:p>
            <a:pPr marL="635" indent="0">
              <a:buNone/>
            </a:pPr>
            <a:endParaRPr lang="hr-HR" altLang="en-US" sz="2000" i="1"/>
          </a:p>
          <a:p>
            <a:pPr marL="635" indent="0">
              <a:buNone/>
            </a:pPr>
            <a:r>
              <a:rPr lang="hr-HR" altLang="en-US" sz="2000">
                <a:sym typeface="+mn-ea"/>
              </a:rPr>
              <a:t>- cilj - izazvati povratnu informaciju od klijenta </a:t>
            </a:r>
            <a:endParaRPr lang="hr-HR" altLang="en-US" sz="2000"/>
          </a:p>
          <a:p>
            <a:endParaRPr lang="hr-HR" altLang="en-US"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190" y="157480"/>
            <a:ext cx="9072880" cy="835025"/>
          </a:xfrm>
        </p:spPr>
        <p:txBody>
          <a:bodyPr/>
          <a:lstStyle/>
          <a:p>
            <a:r>
              <a:rPr lang="hr-HR" altLang="en-US" sz="2800" b="1"/>
              <a:t>Konceptualizacija problema i planiranje strategije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555" y="1607820"/>
            <a:ext cx="9064625" cy="3001010"/>
          </a:xfrm>
        </p:spPr>
        <p:txBody>
          <a:bodyPr/>
          <a:lstStyle/>
          <a:p>
            <a:pPr marL="635" indent="0">
              <a:buNone/>
            </a:pPr>
            <a:r>
              <a:rPr lang="hr-HR" altLang="en-US" sz="2000"/>
              <a:t>- Terapeut mora konceptualizirati zašto se problem pojavio - obično nastaje ili zbog </a:t>
            </a:r>
            <a:r>
              <a:rPr lang="hr-HR" altLang="en-US" sz="2000" u="sng"/>
              <a:t>pogreške terapeuta</a:t>
            </a:r>
            <a:r>
              <a:rPr lang="hr-HR" altLang="en-US" sz="2000"/>
              <a:t>, ili zbog </a:t>
            </a:r>
            <a:r>
              <a:rPr lang="hr-HR" altLang="en-US" sz="2000" u="sng"/>
              <a:t>klijentovih vjerovanja</a:t>
            </a:r>
            <a:r>
              <a:rPr lang="hr-HR" altLang="en-US" sz="2000"/>
              <a:t>, ili kao </a:t>
            </a:r>
            <a:r>
              <a:rPr lang="hr-HR" altLang="en-US" sz="2000" u="sng"/>
              <a:t>posljedica kombinacije</a:t>
            </a:r>
            <a:r>
              <a:rPr lang="hr-HR" altLang="en-US" sz="2000"/>
              <a:t> ova dva razloga</a:t>
            </a:r>
          </a:p>
          <a:p>
            <a:pPr marL="635" indent="0">
              <a:buNone/>
            </a:pPr>
            <a:r>
              <a:rPr lang="hr-HR" altLang="en-US" sz="2000"/>
              <a:t> </a:t>
            </a:r>
          </a:p>
          <a:p>
            <a:pPr marL="635" indent="0">
              <a:buNone/>
            </a:pPr>
            <a:r>
              <a:rPr lang="hr-HR" altLang="en-US" sz="2000"/>
              <a:t>- Konceptualizacija uzroka problema:</a:t>
            </a:r>
          </a:p>
          <a:p>
            <a:pPr marL="635" indent="0">
              <a:buNone/>
            </a:pPr>
            <a:r>
              <a:rPr lang="hr-HR" altLang="en-US" sz="1800"/>
              <a:t>      a) kad se radi o terapeutovoj grešci</a:t>
            </a:r>
          </a:p>
          <a:p>
            <a:pPr marL="635" indent="0">
              <a:buNone/>
            </a:pPr>
            <a:r>
              <a:rPr lang="hr-HR" altLang="en-US" sz="1800"/>
              <a:t>      b) kad klijentovo disfunkcionalno vjerovanje ometa suradnju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190" y="157480"/>
            <a:ext cx="9072880" cy="777875"/>
          </a:xfrm>
        </p:spPr>
        <p:txBody>
          <a:bodyPr/>
          <a:lstStyle/>
          <a:p>
            <a:r>
              <a:rPr lang="hr-HR" altLang="en-US" sz="2800" b="1">
                <a:sym typeface="+mn-ea"/>
              </a:rPr>
              <a:t>Konceptualizacija uzroka problema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190" y="1200785"/>
            <a:ext cx="9072880" cy="4170680"/>
          </a:xfrm>
        </p:spPr>
        <p:txBody>
          <a:bodyPr/>
          <a:lstStyle/>
          <a:p>
            <a:pPr marL="635" indent="0">
              <a:buNone/>
            </a:pPr>
            <a:r>
              <a:rPr lang="hr-HR" altLang="en-US" sz="2400" b="1"/>
              <a:t>a) Kad se radi o terapeutovoj grešci</a:t>
            </a:r>
          </a:p>
          <a:p>
            <a:pPr marL="635" indent="0">
              <a:buNone/>
            </a:pPr>
            <a:r>
              <a:rPr lang="hr-HR" altLang="en-US" sz="2000"/>
              <a:t>- Teškoće u terapijskoj suradnji mogu se pojaviti zbog ponašanja ili stavova terapeuta - terapeut unosi u terapijski odnos </a:t>
            </a:r>
            <a:r>
              <a:rPr lang="hr-HR" altLang="en-US" sz="2000" u="sng"/>
              <a:t>svoja opća uvjerenja o sebi, drugim ljudima i odnosima, kao i svoje strategije suočavanja</a:t>
            </a:r>
            <a:endParaRPr lang="hr-HR" altLang="en-US" sz="2000"/>
          </a:p>
          <a:p>
            <a:pPr marL="635" indent="0">
              <a:buNone/>
            </a:pPr>
            <a:r>
              <a:rPr lang="hr-HR" altLang="en-US" sz="2000"/>
              <a:t>- Negativne reakcije terapeuta prema klijentu - </a:t>
            </a:r>
            <a:r>
              <a:rPr lang="hr-HR" altLang="en-US" sz="1800" i="1"/>
              <a:t>“Za koje klijente bi htio da ne dođu danas?”</a:t>
            </a:r>
            <a:endParaRPr lang="hr-HR" altLang="en-US" sz="1800"/>
          </a:p>
          <a:p>
            <a:pPr marL="635" indent="0">
              <a:buNone/>
            </a:pPr>
            <a:r>
              <a:rPr lang="hr-HR" altLang="en-US" sz="2000"/>
              <a:t>- Pri tome može pomoći - traženje povratne informacije od klijenta, te traženje pomoći od kolege preslušavanjem snimke seanse</a:t>
            </a:r>
          </a:p>
          <a:p>
            <a:pPr marL="635" indent="0">
              <a:buNone/>
            </a:pPr>
            <a:r>
              <a:rPr lang="hr-HR" altLang="en-US" sz="2000"/>
              <a:t>- U slučaju terapeutove pogreške - ukazati na pogrešku i ispričati se</a:t>
            </a:r>
          </a:p>
          <a:p>
            <a:pPr marL="635" indent="0">
              <a:buNone/>
            </a:pPr>
            <a:endParaRPr lang="hr-HR" altLang="en-US" sz="2000"/>
          </a:p>
          <a:p>
            <a:pPr marL="635" indent="0">
              <a:buNone/>
            </a:pPr>
            <a:r>
              <a:rPr lang="hr-HR" altLang="en-US" sz="2000"/>
              <a:t>  </a:t>
            </a:r>
            <a:r>
              <a:rPr lang="hr-HR" altLang="en-US" sz="2000" i="1"/>
              <a:t>  (Iskrena isprika je važna vještina koja može poslužiti kao model mnogim </a:t>
            </a:r>
          </a:p>
          <a:p>
            <a:pPr marL="635" indent="0">
              <a:buNone/>
            </a:pPr>
            <a:r>
              <a:rPr lang="hr-HR" altLang="en-US" sz="2000" i="1"/>
              <a:t>     pacijentima s izazovnim problemima)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190" y="157480"/>
            <a:ext cx="9072880" cy="803275"/>
          </a:xfrm>
        </p:spPr>
        <p:txBody>
          <a:bodyPr/>
          <a:lstStyle/>
          <a:p>
            <a:r>
              <a:rPr lang="hr-HR" altLang="en-US" sz="2400" b="1"/>
              <a:t>b) K</a:t>
            </a:r>
            <a:r>
              <a:rPr lang="hr-HR" altLang="en-US" sz="2400" b="1">
                <a:sym typeface="+mn-ea"/>
              </a:rPr>
              <a:t>ad klijentovo disfunkcionalno vjerovanje ometa suradnju</a:t>
            </a:r>
            <a:endParaRPr lang="hr-HR" altLang="en-US" sz="24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555" y="1573530"/>
            <a:ext cx="9064625" cy="3455035"/>
          </a:xfrm>
        </p:spPr>
        <p:txBody>
          <a:bodyPr/>
          <a:lstStyle/>
          <a:p>
            <a:pPr marL="635" indent="0">
              <a:buNone/>
            </a:pPr>
            <a:r>
              <a:rPr lang="hr-HR" altLang="en-US" sz="2000"/>
              <a:t>- Klijenti u terapijski odnos donose </a:t>
            </a:r>
            <a:r>
              <a:rPr lang="hr-HR" altLang="en-US" sz="2000" u="sng"/>
              <a:t>svoja opća uvjerenja (u sebe, druge ljude i odnose), kao i svoje karakteristične strategije suočavanja </a:t>
            </a:r>
            <a:endParaRPr lang="hr-HR" altLang="en-US" sz="2000"/>
          </a:p>
          <a:p>
            <a:pPr marL="635" indent="0">
              <a:buNone/>
            </a:pPr>
            <a:r>
              <a:rPr lang="hr-HR" altLang="en-US" sz="2000"/>
              <a:t>- Kad klijenti imaju iskrivljeno mišljenje o Vama, vrlo vjerojatno imaju takvo iskrivljeno mišljenje i o drugim ljudima </a:t>
            </a:r>
          </a:p>
          <a:p>
            <a:pPr marL="635" indent="0">
              <a:buNone/>
            </a:pPr>
            <a:r>
              <a:rPr lang="hr-HR" altLang="en-US" sz="2000">
                <a:sym typeface="+mn-ea"/>
              </a:rPr>
              <a:t>- npr. klijentove automatske misli </a:t>
            </a:r>
            <a:r>
              <a:rPr lang="hr-HR" altLang="en-US" sz="2000" u="sng">
                <a:sym typeface="+mn-ea"/>
              </a:rPr>
              <a:t>o sebi</a:t>
            </a:r>
            <a:r>
              <a:rPr lang="hr-HR" altLang="en-US" sz="2000">
                <a:sym typeface="+mn-ea"/>
              </a:rPr>
              <a:t> </a:t>
            </a:r>
            <a:r>
              <a:rPr lang="hr-HR" altLang="en-US" sz="1800" i="1">
                <a:sym typeface="+mn-ea"/>
              </a:rPr>
              <a:t>(“Ja sam nikakav”)</a:t>
            </a:r>
            <a:r>
              <a:rPr lang="hr-HR" altLang="en-US" sz="2000">
                <a:sym typeface="+mn-ea"/>
              </a:rPr>
              <a:t>, </a:t>
            </a:r>
            <a:r>
              <a:rPr lang="hr-HR" altLang="en-US" sz="2000" u="sng">
                <a:sym typeface="+mn-ea"/>
              </a:rPr>
              <a:t>o tretmanu</a:t>
            </a:r>
            <a:r>
              <a:rPr lang="hr-HR" altLang="en-US" sz="2000">
                <a:sym typeface="+mn-ea"/>
              </a:rPr>
              <a:t> </a:t>
            </a:r>
            <a:r>
              <a:rPr lang="hr-HR" altLang="en-US" sz="1800" i="1">
                <a:sym typeface="+mn-ea"/>
              </a:rPr>
              <a:t>(“Ovo je preteško”)</a:t>
            </a:r>
            <a:r>
              <a:rPr lang="hr-HR" altLang="en-US" sz="2000">
                <a:sym typeface="+mn-ea"/>
              </a:rPr>
              <a:t>, ili </a:t>
            </a:r>
            <a:r>
              <a:rPr lang="hr-HR" altLang="en-US" sz="2000" u="sng">
                <a:sym typeface="+mn-ea"/>
              </a:rPr>
              <a:t>o svojim teškoćama</a:t>
            </a:r>
            <a:r>
              <a:rPr lang="hr-HR" altLang="en-US" sz="2000">
                <a:sym typeface="+mn-ea"/>
              </a:rPr>
              <a:t> </a:t>
            </a:r>
            <a:r>
              <a:rPr lang="hr-HR" altLang="en-US" sz="1800" i="1">
                <a:sym typeface="+mn-ea"/>
              </a:rPr>
              <a:t>(“Što ako ne mogu riješiti svoj problem”)</a:t>
            </a:r>
          </a:p>
          <a:p>
            <a:pPr marL="635" indent="0">
              <a:buNone/>
            </a:pPr>
            <a:endParaRPr lang="hr-HR" altLang="en-US" sz="2000"/>
          </a:p>
          <a:p>
            <a:pPr marL="635" indent="0">
              <a:buNone/>
            </a:pPr>
            <a:r>
              <a:rPr lang="hr-HR" altLang="en-US" sz="1800" i="1"/>
              <a:t>   “Moj terapeut će me kritizirati.” </a:t>
            </a:r>
            <a:r>
              <a:rPr lang="hr-HR" altLang="en-US" sz="1800"/>
              <a:t>- vjerovanje ograničeno na terapeute</a:t>
            </a:r>
          </a:p>
          <a:p>
            <a:pPr marL="635" indent="0">
              <a:buNone/>
            </a:pPr>
            <a:r>
              <a:rPr lang="hr-HR" altLang="en-US" sz="1800" i="1"/>
              <a:t>   “Drugi ljudi su skloni kritiziranju.”</a:t>
            </a:r>
            <a:r>
              <a:rPr lang="hr-HR" altLang="en-US" sz="1800"/>
              <a:t> - dio šireg vjerovanja o ljudima općenito</a:t>
            </a:r>
          </a:p>
          <a:p>
            <a:endParaRPr lang="hr-HR" altLang="en-US" sz="2000"/>
          </a:p>
          <a:p>
            <a:endParaRPr lang="hr-HR" altLang="en-US" sz="2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190" y="157480"/>
            <a:ext cx="9072880" cy="1150620"/>
          </a:xfrm>
        </p:spPr>
        <p:txBody>
          <a:bodyPr/>
          <a:lstStyle/>
          <a:p>
            <a:r>
              <a:rPr lang="hr-HR" altLang="en-US" sz="2800" b="1"/>
              <a:t>Terapijska suradnja kao sredstvo postizanja </a:t>
            </a:r>
            <a:br>
              <a:rPr lang="hr-HR" altLang="en-US" sz="2800" b="1"/>
            </a:br>
            <a:r>
              <a:rPr lang="hr-HR" altLang="en-US" sz="2800" b="1"/>
              <a:t>terapijskih ciljeva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190" y="1475105"/>
            <a:ext cx="9072880" cy="3591560"/>
          </a:xfrm>
        </p:spPr>
        <p:txBody>
          <a:bodyPr/>
          <a:lstStyle/>
          <a:p>
            <a:endParaRPr lang="hr-HR" altLang="en-US" sz="2000"/>
          </a:p>
          <a:p>
            <a:pPr marL="635" indent="0">
              <a:buNone/>
            </a:pPr>
            <a:r>
              <a:rPr lang="hr-HR" altLang="en-US" sz="2000" u="sng"/>
              <a:t>- 3 razine djelovanja:</a:t>
            </a:r>
          </a:p>
          <a:p>
            <a:pPr marL="635" indent="0">
              <a:buNone/>
            </a:pPr>
            <a:endParaRPr lang="hr-HR" altLang="en-US" sz="2000" u="sng"/>
          </a:p>
          <a:p>
            <a:pPr marL="635" indent="0">
              <a:buNone/>
            </a:pPr>
            <a:r>
              <a:rPr lang="hr-HR" altLang="en-US" sz="2000"/>
              <a:t> - osiguravanje pozitivnog terapijskog iskustva</a:t>
            </a:r>
          </a:p>
          <a:p>
            <a:pPr marL="635" indent="0">
              <a:buNone/>
            </a:pPr>
            <a:r>
              <a:rPr lang="hr-HR" altLang="en-US" sz="2000"/>
              <a:t> - rad na problemima terapijske suradnje </a:t>
            </a:r>
          </a:p>
          <a:p>
            <a:pPr marL="635" indent="0">
              <a:buNone/>
            </a:pPr>
            <a:r>
              <a:rPr lang="hr-HR" altLang="en-US" sz="2000"/>
              <a:t> - generalizacija onoga što je klijent naučio radeći na problemima u terapijskoj suradnji i na drugim važnim odnosima u svom životu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190" y="157480"/>
            <a:ext cx="9072880" cy="860425"/>
          </a:xfrm>
        </p:spPr>
        <p:txBody>
          <a:bodyPr/>
          <a:lstStyle/>
          <a:p>
            <a:r>
              <a:rPr lang="hr-HR" altLang="en-US" sz="2800" b="1"/>
              <a:t>Osiguravanje pozitivnog terapijskog iskustva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555" y="1513205"/>
            <a:ext cx="9064625" cy="3095625"/>
          </a:xfrm>
        </p:spPr>
        <p:txBody>
          <a:bodyPr/>
          <a:lstStyle/>
          <a:p>
            <a:pPr marL="635" indent="0">
              <a:buNone/>
            </a:pPr>
            <a:r>
              <a:rPr lang="hr-HR" altLang="en-US" sz="2000"/>
              <a:t>- Koristeći pozitivno osnaživanje </a:t>
            </a:r>
          </a:p>
          <a:p>
            <a:pPr marL="635" indent="0">
              <a:buNone/>
            </a:pPr>
            <a:r>
              <a:rPr lang="hr-HR" altLang="en-US" sz="2000"/>
              <a:t>- Koristeći samootkrivanje </a:t>
            </a:r>
          </a:p>
          <a:p>
            <a:pPr marL="635" indent="0">
              <a:buNone/>
            </a:pPr>
            <a:r>
              <a:rPr lang="hr-HR" altLang="en-US" sz="2000"/>
              <a:t>- Smanjujući nejednakost u terapijskom odnosu</a:t>
            </a:r>
          </a:p>
          <a:p>
            <a:pPr marL="635" indent="0">
              <a:buNone/>
            </a:pPr>
            <a:r>
              <a:rPr lang="hr-HR" altLang="en-US" sz="2000"/>
              <a:t>- Ne slažući se s klijentovim negativnim viđenjem sebe</a:t>
            </a:r>
          </a:p>
          <a:p>
            <a:pPr marL="635" indent="0">
              <a:buNone/>
            </a:pPr>
            <a:r>
              <a:rPr lang="hr-HR" altLang="en-US" sz="2000"/>
              <a:t>- Nudeći realnu nadu</a:t>
            </a:r>
          </a:p>
          <a:p>
            <a:pPr marL="635" indent="0">
              <a:buNone/>
            </a:pPr>
            <a:r>
              <a:rPr lang="hr-HR" altLang="en-US" sz="2000"/>
              <a:t>- Izravno izražavajući empatiju i brižnost</a:t>
            </a:r>
          </a:p>
          <a:p>
            <a:pPr marL="635" indent="0">
              <a:buNone/>
            </a:pPr>
            <a:r>
              <a:rPr lang="hr-HR" altLang="en-US" sz="2000"/>
              <a:t>- Izražavajući žaljenje zbog terapijskih ograničenja </a:t>
            </a:r>
          </a:p>
          <a:p>
            <a:pPr marL="635" indent="0">
              <a:buNone/>
            </a:pPr>
            <a:r>
              <a:rPr lang="hr-HR" altLang="en-US" sz="2000"/>
              <a:t>- Pomažući klijentu da uvidi terapeutov osjećaj povezanosti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190" y="157480"/>
            <a:ext cx="9072880" cy="835025"/>
          </a:xfrm>
        </p:spPr>
        <p:txBody>
          <a:bodyPr/>
          <a:lstStyle/>
          <a:p>
            <a:r>
              <a:rPr lang="hr-HR" altLang="en-US" sz="2800" b="1"/>
              <a:t>Korištenje pozitivnog osnaživanja</a:t>
            </a:r>
            <a:r>
              <a:rPr lang="hr-HR" altLang="en-US" sz="280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190" y="1263015"/>
            <a:ext cx="9072880" cy="3803650"/>
          </a:xfrm>
        </p:spPr>
        <p:txBody>
          <a:bodyPr/>
          <a:lstStyle/>
          <a:p>
            <a:pPr marL="635" indent="0">
              <a:buNone/>
            </a:pPr>
            <a:r>
              <a:rPr lang="hr-HR" altLang="en-US" sz="2000"/>
              <a:t>- Osim izražavanja empatije i podrške, potrebno je i osigurati pozitivno osnaživanje kad klijenti počnu primjereno mijenjati način razmišljanja ili ponašanja</a:t>
            </a:r>
          </a:p>
          <a:p>
            <a:pPr marL="635" indent="0">
              <a:buNone/>
            </a:pPr>
            <a:r>
              <a:rPr lang="hr-HR" altLang="en-US" sz="2000"/>
              <a:t>- Važno je tražiti od klijenta na početku seanse da nam kaže koje su se pozitivne stvari dogodile, ili koje su pozitivne stvari napravili od prethodne seanse, te izvješće o tome što su od zadaće mogli napraviti</a:t>
            </a:r>
          </a:p>
          <a:p>
            <a:pPr marL="635" indent="0">
              <a:buNone/>
            </a:pPr>
            <a:r>
              <a:rPr lang="hr-HR" altLang="en-US" sz="2000"/>
              <a:t>- Ohrabrujuće izjave usmjerene prema klijentu umanjuju njegova vjerovanja o bespomoćnosti, nevoljenosti i bezvrijednosti</a:t>
            </a:r>
          </a:p>
          <a:p>
            <a:pPr marL="635" indent="0">
              <a:buNone/>
            </a:pPr>
            <a:endParaRPr lang="hr-HR" altLang="en-US" sz="2000"/>
          </a:p>
          <a:p>
            <a:pPr marL="635" indent="0">
              <a:buNone/>
            </a:pPr>
            <a:r>
              <a:rPr lang="hr-HR" altLang="en-US" sz="1800"/>
              <a:t>    npr. </a:t>
            </a:r>
            <a:r>
              <a:rPr lang="hr-HR" altLang="en-US" sz="1800" i="1"/>
              <a:t>“Drago mi je što ste otišli na zabavu i dobro se proveli.”</a:t>
            </a:r>
          </a:p>
          <a:p>
            <a:pPr marL="635" indent="0">
              <a:buNone/>
            </a:pPr>
            <a:r>
              <a:rPr lang="hr-HR" altLang="en-US" sz="1800" i="1"/>
              <a:t>           “Nadam se da ste ponosni na sebe što ste mogli odraditi ispite.”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190" y="157480"/>
            <a:ext cx="9072880" cy="887730"/>
          </a:xfrm>
        </p:spPr>
        <p:txBody>
          <a:bodyPr/>
          <a:lstStyle/>
          <a:p>
            <a:r>
              <a:rPr lang="hr-HR" altLang="en-US" sz="2800" b="1"/>
              <a:t>Korištenje samootkrivanja</a:t>
            </a:r>
            <a:r>
              <a:rPr lang="hr-HR" altLang="en-US" sz="280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555" y="1614805"/>
            <a:ext cx="9064625" cy="2994025"/>
          </a:xfrm>
        </p:spPr>
        <p:txBody>
          <a:bodyPr/>
          <a:lstStyle/>
          <a:p>
            <a:pPr marL="635" indent="0">
              <a:buNone/>
            </a:pPr>
            <a:r>
              <a:rPr lang="hr-HR" altLang="en-US" sz="2000"/>
              <a:t>- Razumno korištenje samootkrivanja može pomoći u jačanju terapijske suradnje i biti snažno sredstvo učenja</a:t>
            </a:r>
          </a:p>
          <a:p>
            <a:pPr marL="635" indent="0">
              <a:buNone/>
            </a:pPr>
            <a:r>
              <a:rPr lang="hr-HR" altLang="en-US" sz="2000"/>
              <a:t>- Klijenti cijene nastojanja svog terapeuta da s njima podijeli osobne informacije - pružanje osjećaja jače povezanosti </a:t>
            </a:r>
          </a:p>
          <a:p>
            <a:pPr marL="635" indent="0">
              <a:buNone/>
            </a:pPr>
            <a:r>
              <a:rPr lang="hr-HR" altLang="en-US" sz="2000"/>
              <a:t>- Također, klijenti na taj način mogu uvidjeti da nisu jedini sa nekim određenim problemom</a:t>
            </a:r>
          </a:p>
          <a:p>
            <a:pPr marL="635" indent="0">
              <a:buNone/>
            </a:pPr>
            <a:r>
              <a:rPr lang="hr-HR" altLang="en-US" sz="2000"/>
              <a:t>- Oprez! - Društvene mreže - pripazite što objavljujete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5" y="225425"/>
            <a:ext cx="9064625" cy="129540"/>
          </a:xfrm>
        </p:spPr>
        <p:txBody>
          <a:bodyPr/>
          <a:lstStyle/>
          <a:p>
            <a:endParaRPr lang="hr-HR" altLang="en-US" sz="2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190" y="1327785"/>
            <a:ext cx="9072880" cy="3738880"/>
          </a:xfrm>
        </p:spPr>
        <p:txBody>
          <a:bodyPr/>
          <a:lstStyle/>
          <a:p>
            <a:pPr marL="635" indent="0">
              <a:buNone/>
            </a:pPr>
            <a:r>
              <a:rPr lang="hr-HR" altLang="en-US" sz="2000">
                <a:sym typeface="+mn-ea"/>
              </a:rPr>
              <a:t>- ZLATNO PRAVILO - stvoriti dovoljno dobar odnos s klijentom koji će biti spreman raditi na ostvarenju svojih ciljeva </a:t>
            </a:r>
          </a:p>
          <a:p>
            <a:pPr marL="635" indent="0">
              <a:buNone/>
            </a:pPr>
            <a:r>
              <a:rPr lang="hr-HR" altLang="en-US" sz="2000">
                <a:sym typeface="+mn-ea"/>
              </a:rPr>
              <a:t>- Potrošiti više vremena nego što je potrebno na terapijsku suradnju znači provesti manje vremena pomažući klijentu u rješavanju njihovih stvarnih problema </a:t>
            </a:r>
            <a:endParaRPr lang="hr-HR" altLang="en-US" sz="2000"/>
          </a:p>
          <a:p>
            <a:pPr marL="635" indent="0">
              <a:buNone/>
            </a:pPr>
            <a:endParaRPr lang="hr-HR" altLang="en-US" sz="2000" i="1">
              <a:sym typeface="+mn-ea"/>
            </a:endParaRPr>
          </a:p>
          <a:p>
            <a:pPr marL="635" indent="0">
              <a:buNone/>
            </a:pPr>
            <a:r>
              <a:rPr lang="hr-HR" altLang="en-US" sz="2000" i="1">
                <a:sym typeface="+mn-ea"/>
              </a:rPr>
              <a:t>(S druge strane, pozitivan terapijski odnos može biti snažno terapijsko oruđe u modificiranju klijentovih disfunkcionalnih vjerovanja o samima sebi i drugima)</a:t>
            </a:r>
            <a:endParaRPr lang="hr-HR" altLang="en-US" sz="2000" i="1"/>
          </a:p>
          <a:p>
            <a:endParaRPr lang="en-US" sz="20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" indent="0" algn="ctr">
              <a:buNone/>
            </a:pPr>
            <a:r>
              <a:rPr lang="hr-HR" altLang="en-US" sz="4400" b="1"/>
              <a:t>HVALA!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4096"/>
          <p:cNvSpPr>
            <a:spLocks noGrp="1"/>
          </p:cNvSpPr>
          <p:nvPr>
            <p:ph type="title"/>
          </p:nvPr>
        </p:nvSpPr>
        <p:spPr>
          <a:xfrm>
            <a:off x="288925" y="93663"/>
            <a:ext cx="9070975" cy="625475"/>
          </a:xfrm>
        </p:spPr>
        <p:txBody>
          <a:bodyPr wrap="square" lIns="0" tIns="0" rIns="0" bIns="0" anchor="ctr" anchorCtr="0"/>
          <a:lstStyle/>
          <a:p>
            <a:endParaRPr/>
          </a:p>
        </p:txBody>
      </p:sp>
      <p:sp>
        <p:nvSpPr>
          <p:cNvPr id="4098" name="Text Placeholder 4097"/>
          <p:cNvSpPr>
            <a:spLocks noGrp="1"/>
          </p:cNvSpPr>
          <p:nvPr>
            <p:ph type="body" idx="1"/>
          </p:nvPr>
        </p:nvSpPr>
        <p:spPr>
          <a:xfrm>
            <a:off x="503555" y="909955"/>
            <a:ext cx="9070975" cy="3705225"/>
          </a:xfrm>
        </p:spPr>
        <p:txBody>
          <a:bodyPr wrap="square" lIns="0" tIns="56880" rIns="0" bIns="0" anchor="t" anchorCtr="0"/>
          <a:lstStyle/>
          <a:p>
            <a:pPr marL="431800" indent="-323850" defTabSz="449580">
              <a:lnSpc>
                <a:spcPct val="86000"/>
              </a:lnSpc>
              <a:spcBef>
                <a:spcPts val="75"/>
              </a:spcBef>
              <a:spcAft>
                <a:spcPts val="1490"/>
              </a:spcAft>
              <a:buClrTx/>
              <a:buSzPct val="45000"/>
              <a:buFontTx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r>
              <a:rPr lang="hr-HR" altLang="x-none" sz="2200" dirty="0" err="1">
                <a:latin typeface="Times New Roman" panose="02020603050405020304" pitchFamily="16" charset="0"/>
              </a:rPr>
              <a:t>- Važno je graditi povjerenje i terapijski odnos s klijentima od prvog kontakta</a:t>
            </a:r>
          </a:p>
          <a:p>
            <a:pPr marL="431800" indent="-323850" defTabSz="449580">
              <a:lnSpc>
                <a:spcPct val="86000"/>
              </a:lnSpc>
              <a:spcBef>
                <a:spcPts val="75"/>
              </a:spcBef>
              <a:spcAft>
                <a:spcPts val="1490"/>
              </a:spcAft>
              <a:buClrTx/>
              <a:buSzPct val="45000"/>
              <a:buFontTx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r>
              <a:rPr lang="hr-HR" altLang="x-none" sz="2200" dirty="0" err="1">
                <a:latin typeface="Times New Roman" panose="02020603050405020304" pitchFamily="16" charset="0"/>
              </a:rPr>
              <a:t>- Pozitivan terapijski odnos – povećava pozitivan ishod liječenja</a:t>
            </a:r>
          </a:p>
          <a:p>
            <a:pPr marL="431800" indent="-323850" defTabSz="449580">
              <a:lnSpc>
                <a:spcPct val="86000"/>
              </a:lnSpc>
              <a:spcBef>
                <a:spcPts val="75"/>
              </a:spcBef>
              <a:spcAft>
                <a:spcPts val="1490"/>
              </a:spcAft>
              <a:buClrTx/>
              <a:buSzPct val="45000"/>
              <a:buFontTx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r>
              <a:rPr lang="hr-HR" altLang="x-none" sz="2200" dirty="0" err="1">
                <a:latin typeface="Times New Roman" panose="02020603050405020304" pitchFamily="16" charset="0"/>
              </a:rPr>
              <a:t>- Prilagoditi odnos prema svakom klijentu individualno - </a:t>
            </a:r>
            <a:r>
              <a:rPr lang="hr-HR" altLang="x-none" sz="2200" dirty="0" err="1">
                <a:latin typeface="Times New Roman" panose="02020603050405020304" pitchFamily="16" charset="0"/>
                <a:sym typeface="+mn-ea"/>
              </a:rPr>
              <a:t>dob, spol, etnička pripadnost, socioekonomski status, invaliditet, seksualna orijentacija...</a:t>
            </a:r>
            <a:endParaRPr lang="hr-HR" altLang="x-none" sz="2200" dirty="0" err="1">
              <a:latin typeface="Times New Roman" panose="02020603050405020304" pitchFamily="16" charset="0"/>
            </a:endParaRPr>
          </a:p>
          <a:p>
            <a:pPr marL="431800" indent="-323850" defTabSz="449580">
              <a:lnSpc>
                <a:spcPct val="86000"/>
              </a:lnSpc>
              <a:spcBef>
                <a:spcPts val="75"/>
              </a:spcBef>
              <a:spcAft>
                <a:spcPts val="1490"/>
              </a:spcAft>
              <a:buClrTx/>
              <a:buSzPct val="45000"/>
              <a:buFontTx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r>
              <a:rPr lang="hr-HR" altLang="x-none" sz="2200" dirty="0" err="1">
                <a:latin typeface="Times New Roman" panose="02020603050405020304" pitchFamily="16" charset="0"/>
              </a:rPr>
              <a:t>- </a:t>
            </a:r>
            <a:r>
              <a:rPr lang="hr-HR" altLang="x-none" sz="2200" dirty="0" err="1">
                <a:latin typeface="Times New Roman" panose="02020603050405020304" pitchFamily="16" charset="0"/>
                <a:sym typeface="+mn-ea"/>
              </a:rPr>
              <a:t>Uz osnovno povjerenje i terapijski odnos, važna je i točnost, empatija, iskrenost, poštovanje</a:t>
            </a:r>
          </a:p>
          <a:p>
            <a:pPr marL="431800" indent="-323850" defTabSz="449580">
              <a:lnSpc>
                <a:spcPct val="86000"/>
              </a:lnSpc>
              <a:spcBef>
                <a:spcPts val="75"/>
              </a:spcBef>
              <a:spcAft>
                <a:spcPts val="1490"/>
              </a:spcAft>
              <a:buClrTx/>
              <a:buSzPct val="45000"/>
              <a:buFontTx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r>
              <a:rPr lang="hr-HR" altLang="x-none" sz="2200" dirty="0" err="1">
                <a:latin typeface="Times New Roman" panose="02020603050405020304" pitchFamily="16" charset="0"/>
                <a:sym typeface="+mn-ea"/>
              </a:rPr>
              <a:t>- Svoju predanost i razumijevanje klijenta ne pokazujemo samo kroz pružanje osjećaja empatije, nego i izborom riječi, tonom glasa, izrazom lica, govorom tijela</a:t>
            </a:r>
          </a:p>
          <a:p>
            <a:pPr marL="431800" indent="-323850" defTabSz="449580">
              <a:lnSpc>
                <a:spcPct val="86000"/>
              </a:lnSpc>
              <a:spcBef>
                <a:spcPts val="75"/>
              </a:spcBef>
              <a:spcAft>
                <a:spcPts val="1490"/>
              </a:spcAft>
              <a:buClrTx/>
              <a:buSzPct val="45000"/>
              <a:buFontTx/>
              <a:buNone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r>
              <a:rPr lang="hr-HR" altLang="x-none" sz="2200" dirty="0" err="1">
                <a:latin typeface="Times New Roman" panose="02020603050405020304" pitchFamily="16" charset="0"/>
                <a:sym typeface="+mn-ea"/>
              </a:rPr>
              <a:t>- ZAPAMTITE! - Za većinu klijenata je čin hrabrosti ući u tretman</a:t>
            </a:r>
            <a:endParaRPr lang="hr-HR" altLang="x-none" sz="2200" dirty="0" err="1">
              <a:latin typeface="Times New Roman" panose="02020603050405020304" pitchFamily="16" charset="0"/>
            </a:endParaRPr>
          </a:p>
          <a:p>
            <a:pPr marL="431800" indent="-323850" defTabSz="449580">
              <a:lnSpc>
                <a:spcPct val="86000"/>
              </a:lnSpc>
              <a:spcBef>
                <a:spcPts val="75"/>
              </a:spcBef>
              <a:spcAft>
                <a:spcPts val="149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  <a:tab pos="9434830" algn="l"/>
                <a:tab pos="9883775" algn="l"/>
                <a:tab pos="10333355" algn="l"/>
                <a:tab pos="10782300" algn="l"/>
              </a:tabLst>
            </a:pPr>
            <a:endParaRPr lang="hr-HR" altLang="x-none" sz="2200" dirty="0" err="1">
              <a:latin typeface="Times New Roman" panose="02020603050405020304" pitchFamily="16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190" y="157480"/>
            <a:ext cx="9072880" cy="848360"/>
          </a:xfrm>
        </p:spPr>
        <p:txBody>
          <a:bodyPr/>
          <a:lstStyle/>
          <a:p>
            <a:r>
              <a:rPr lang="hr-HR" altLang="en-US" sz="2800" b="1"/>
              <a:t>4 bitne smjernice: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555" y="1638935"/>
            <a:ext cx="9064625" cy="2969895"/>
          </a:xfrm>
        </p:spPr>
        <p:txBody>
          <a:bodyPr/>
          <a:lstStyle/>
          <a:p>
            <a:pPr marL="635" indent="0">
              <a:buNone/>
            </a:pPr>
            <a:r>
              <a:rPr lang="hr-HR" altLang="en-US" sz="2000"/>
              <a:t>1) Ponašajte se prema svakom klijentu na svakoj seansi onako kako biste voljeli da se ponašaju prema Vama da ste klijenti</a:t>
            </a:r>
          </a:p>
          <a:p>
            <a:pPr marL="635" indent="0">
              <a:buNone/>
            </a:pPr>
            <a:r>
              <a:rPr lang="hr-HR" altLang="en-US" sz="2000"/>
              <a:t>2) Budite ljubazno ljudsko biće i pomozite klijentu da se osjeća sigurno</a:t>
            </a:r>
          </a:p>
          <a:p>
            <a:pPr marL="635" indent="0">
              <a:buNone/>
            </a:pPr>
            <a:r>
              <a:rPr lang="hr-HR" altLang="en-US" sz="2000"/>
              <a:t>3) Klijenti predstavljaju izazove, zato im je potreban tretman</a:t>
            </a:r>
          </a:p>
          <a:p>
            <a:pPr marL="635" indent="0">
              <a:buNone/>
            </a:pPr>
            <a:r>
              <a:rPr lang="hr-HR" altLang="en-US" sz="2000"/>
              <a:t>4) Držite očekivanja za svog klijenta i sebe razumnima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5" y="225425"/>
            <a:ext cx="9064625" cy="746760"/>
          </a:xfrm>
        </p:spPr>
        <p:txBody>
          <a:bodyPr/>
          <a:lstStyle/>
          <a:p>
            <a:r>
              <a:rPr lang="hr-HR" altLang="en-US" sz="2800" b="1"/>
              <a:t>Primjeri osnovnih vještina savjetovanja: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555" y="1395730"/>
            <a:ext cx="9064625" cy="3923030"/>
          </a:xfrm>
        </p:spPr>
        <p:txBody>
          <a:bodyPr/>
          <a:lstStyle/>
          <a:p>
            <a:pPr marL="635" indent="0">
              <a:buNone/>
            </a:pPr>
            <a:r>
              <a:rPr lang="hr-HR" altLang="en-US" sz="2000"/>
              <a:t>-</a:t>
            </a:r>
            <a:r>
              <a:rPr lang="hr-HR" altLang="en-US" sz="2000" b="1"/>
              <a:t> </a:t>
            </a:r>
            <a:r>
              <a:rPr lang="hr-HR" altLang="en-US" sz="2000" b="1" u="sng"/>
              <a:t>Empatija</a:t>
            </a:r>
            <a:r>
              <a:rPr lang="hr-HR" altLang="en-US" sz="2000"/>
              <a:t> </a:t>
            </a:r>
            <a:r>
              <a:rPr lang="hr-HR" altLang="en-US" sz="2000" i="1"/>
              <a:t>(Sigurno Vam je teško kad je Vaša bivša žena ljuta) </a:t>
            </a:r>
            <a:endParaRPr lang="hr-HR" altLang="en-US" sz="2000"/>
          </a:p>
          <a:p>
            <a:pPr marL="635" indent="0">
              <a:buNone/>
            </a:pPr>
            <a:r>
              <a:rPr lang="hr-HR" altLang="en-US" sz="2000"/>
              <a:t>-</a:t>
            </a:r>
            <a:r>
              <a:rPr lang="hr-HR" altLang="en-US" sz="2000" b="1"/>
              <a:t> </a:t>
            </a:r>
            <a:r>
              <a:rPr lang="hr-HR" altLang="en-US" sz="2000" b="1" u="sng"/>
              <a:t>Interes</a:t>
            </a:r>
            <a:r>
              <a:rPr lang="hr-HR" altLang="en-US" sz="2000"/>
              <a:t> </a:t>
            </a:r>
            <a:r>
              <a:rPr lang="hr-HR" altLang="en-US" sz="2000" i="1"/>
              <a:t>(Recite mi više o svojim unucima)</a:t>
            </a:r>
            <a:endParaRPr lang="hr-HR" altLang="en-US" sz="2000"/>
          </a:p>
          <a:p>
            <a:pPr marL="635" indent="0">
              <a:buNone/>
            </a:pPr>
            <a:r>
              <a:rPr lang="hr-HR" altLang="en-US" sz="2000"/>
              <a:t>- </a:t>
            </a:r>
            <a:r>
              <a:rPr lang="hr-HR" altLang="en-US" sz="2000" b="1" u="sng"/>
              <a:t>Točno razumijevanje</a:t>
            </a:r>
            <a:r>
              <a:rPr lang="hr-HR" altLang="en-US" sz="2000" i="1"/>
              <a:t> (Jesam li dobro shvatio?)</a:t>
            </a:r>
            <a:endParaRPr lang="hr-HR" altLang="en-US" sz="2000"/>
          </a:p>
          <a:p>
            <a:pPr marL="635" indent="0">
              <a:buNone/>
            </a:pPr>
            <a:r>
              <a:rPr lang="hr-HR" altLang="en-US" sz="2000"/>
              <a:t>-</a:t>
            </a:r>
            <a:r>
              <a:rPr lang="hr-HR" altLang="en-US" sz="2000" b="1"/>
              <a:t> </a:t>
            </a:r>
            <a:r>
              <a:rPr lang="hr-HR" altLang="en-US" sz="2000" b="1" u="sng"/>
              <a:t>Istinska toplina</a:t>
            </a:r>
            <a:r>
              <a:rPr lang="hr-HR" altLang="en-US" sz="2000"/>
              <a:t> </a:t>
            </a:r>
            <a:r>
              <a:rPr lang="hr-HR" altLang="en-US" sz="2000" i="1"/>
              <a:t>(Drago mi je da ste ovaj tjedan toliko puta mogli izaći iz stana)</a:t>
            </a:r>
            <a:endParaRPr lang="hr-HR" altLang="en-US" sz="2000"/>
          </a:p>
          <a:p>
            <a:pPr marL="635" indent="0">
              <a:buNone/>
            </a:pPr>
            <a:r>
              <a:rPr lang="hr-HR" altLang="en-US" sz="2000"/>
              <a:t>- </a:t>
            </a:r>
            <a:r>
              <a:rPr lang="hr-HR" altLang="en-US" sz="2000" b="1" u="sng"/>
              <a:t>Poštovanje</a:t>
            </a:r>
            <a:r>
              <a:rPr lang="hr-HR" altLang="en-US" sz="2000"/>
              <a:t> </a:t>
            </a:r>
            <a:r>
              <a:rPr lang="hr-HR" altLang="en-US" sz="2000" i="1"/>
              <a:t>(Ponuditi pomoć susjedu bila je tako ljubazna stvar)</a:t>
            </a:r>
            <a:endParaRPr lang="hr-HR" altLang="en-US" sz="2000"/>
          </a:p>
          <a:p>
            <a:pPr marL="635" indent="0">
              <a:buNone/>
            </a:pPr>
            <a:r>
              <a:rPr lang="hr-HR" altLang="en-US" sz="2000"/>
              <a:t>- </a:t>
            </a:r>
            <a:r>
              <a:rPr lang="hr-HR" altLang="en-US" sz="2000" b="1" u="sng"/>
              <a:t>Ohrabrenje</a:t>
            </a:r>
            <a:r>
              <a:rPr lang="hr-HR" altLang="en-US" sz="2000"/>
              <a:t> </a:t>
            </a:r>
            <a:r>
              <a:rPr lang="hr-HR" altLang="en-US" sz="2000" i="1"/>
              <a:t>(Činjenica da ste se osjećali bolje kad ste proveli neko vrijeme s prijateljima je dobar znak)</a:t>
            </a:r>
          </a:p>
          <a:p>
            <a:pPr marL="635" indent="0">
              <a:buNone/>
            </a:pPr>
            <a:endParaRPr lang="hr-HR" altLang="en-US" sz="2000" i="1"/>
          </a:p>
          <a:p>
            <a:pPr marL="635" indent="0">
              <a:buNone/>
            </a:pPr>
            <a:r>
              <a:rPr lang="hr-HR" altLang="en-US" sz="2000"/>
              <a:t>  itd.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190" y="157480"/>
            <a:ext cx="9072880" cy="963295"/>
          </a:xfrm>
        </p:spPr>
        <p:txBody>
          <a:bodyPr/>
          <a:lstStyle/>
          <a:p>
            <a:r>
              <a:rPr lang="hr-HR" altLang="en-US" sz="2800" b="1"/>
              <a:t>Osnovni principi kognitivne terapije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555" y="1795145"/>
            <a:ext cx="9064625" cy="2813685"/>
          </a:xfrm>
        </p:spPr>
        <p:txBody>
          <a:bodyPr/>
          <a:lstStyle/>
          <a:p>
            <a:pPr marL="635" indent="0">
              <a:buNone/>
            </a:pPr>
            <a:r>
              <a:rPr lang="hr-HR" altLang="en-US" sz="2000"/>
              <a:t>1) Aktivno surađuj s klijentom</a:t>
            </a:r>
          </a:p>
          <a:p>
            <a:pPr marL="635" indent="0">
              <a:buNone/>
            </a:pPr>
            <a:r>
              <a:rPr lang="hr-HR" altLang="en-US" sz="2000"/>
              <a:t>2) Pokazuj empatiju, brižnost i razumijevanje</a:t>
            </a:r>
          </a:p>
          <a:p>
            <a:pPr marL="635" indent="0">
              <a:buNone/>
            </a:pPr>
            <a:r>
              <a:rPr lang="hr-HR" altLang="en-US" sz="2000"/>
              <a:t>3) Prilagodi terapijski stil</a:t>
            </a:r>
          </a:p>
          <a:p>
            <a:pPr marL="635" indent="0">
              <a:buNone/>
            </a:pPr>
            <a:r>
              <a:rPr lang="hr-HR" altLang="en-US" sz="2000"/>
              <a:t>4) Ublaži uznemirenost</a:t>
            </a:r>
          </a:p>
          <a:p>
            <a:pPr marL="635" indent="0">
              <a:buNone/>
            </a:pPr>
            <a:r>
              <a:rPr lang="hr-HR" altLang="en-US" sz="2000"/>
              <a:t>5) Traži povratnu informaciju na kraju seanse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190" y="157480"/>
            <a:ext cx="9072880" cy="822960"/>
          </a:xfrm>
        </p:spPr>
        <p:txBody>
          <a:bodyPr/>
          <a:lstStyle/>
          <a:p>
            <a:r>
              <a:rPr lang="hr-HR" altLang="en-US" sz="2800" b="1"/>
              <a:t>1) Aktivna suradnja s klijentom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555" y="1341755"/>
            <a:ext cx="9064625" cy="3879215"/>
          </a:xfrm>
        </p:spPr>
        <p:txBody>
          <a:bodyPr/>
          <a:lstStyle/>
          <a:p>
            <a:pPr marL="635" indent="0">
              <a:buNone/>
            </a:pPr>
            <a:r>
              <a:rPr lang="hr-HR" altLang="en-US" sz="2000"/>
              <a:t>- T</a:t>
            </a:r>
            <a:r>
              <a:rPr lang="hr-HR" altLang="en-US" sz="2000" u="sng"/>
              <a:t>erapeut i klijent</a:t>
            </a:r>
            <a:r>
              <a:rPr lang="hr-HR" altLang="en-US" sz="2000"/>
              <a:t> - djeluju timski</a:t>
            </a:r>
          </a:p>
          <a:p>
            <a:pPr marL="635" indent="0">
              <a:buNone/>
            </a:pPr>
            <a:r>
              <a:rPr lang="hr-HR" altLang="en-US" sz="2000"/>
              <a:t>                             - zajednički donose odluke o terapiji</a:t>
            </a:r>
          </a:p>
          <a:p>
            <a:pPr marL="635" indent="0">
              <a:buNone/>
            </a:pPr>
            <a:r>
              <a:rPr lang="hr-HR" altLang="en-US" sz="2000"/>
              <a:t>                             - terapeuti nude objašnjenje za svoje intervencije</a:t>
            </a:r>
          </a:p>
          <a:p>
            <a:endParaRPr lang="hr-HR" altLang="en-US" sz="2000"/>
          </a:p>
          <a:p>
            <a:pPr marL="635" indent="0">
              <a:buNone/>
            </a:pPr>
            <a:r>
              <a:rPr lang="hr-HR" altLang="en-US" sz="2000"/>
              <a:t>- Problemi u suradnji mogu nastati zbog: </a:t>
            </a:r>
          </a:p>
          <a:p>
            <a:pPr marL="635" indent="0">
              <a:buNone/>
            </a:pPr>
            <a:r>
              <a:rPr lang="hr-HR" altLang="en-US" sz="2000"/>
              <a:t>    - </a:t>
            </a:r>
            <a:r>
              <a:rPr lang="hr-HR" altLang="en-US" sz="2000" u="sng"/>
              <a:t>terapeutove pogreške</a:t>
            </a:r>
            <a:r>
              <a:rPr lang="hr-HR" altLang="en-US" sz="2000"/>
              <a:t> </a:t>
            </a:r>
            <a:r>
              <a:rPr lang="hr-HR" altLang="en-US" sz="2000" i="1"/>
              <a:t>(npr. mogu biti preizravni, prezapovjednički ili suprotstavljajući)</a:t>
            </a:r>
            <a:r>
              <a:rPr lang="hr-HR" altLang="en-US" sz="2000"/>
              <a:t> </a:t>
            </a:r>
          </a:p>
          <a:p>
            <a:pPr marL="635" indent="0">
              <a:buNone/>
            </a:pPr>
            <a:r>
              <a:rPr lang="hr-HR" altLang="en-US" sz="2000"/>
              <a:t>    -</a:t>
            </a:r>
            <a:r>
              <a:rPr lang="hr-HR" altLang="en-US" sz="2000" u="sng"/>
              <a:t> klijentove percepcije</a:t>
            </a:r>
            <a:r>
              <a:rPr lang="hr-HR" altLang="en-US" sz="2000"/>
              <a:t> </a:t>
            </a:r>
            <a:r>
              <a:rPr lang="hr-HR" altLang="en-US" sz="2000" i="1"/>
              <a:t>(npr. klijent ga procjenjuje kao prekontrolirajućeg, ili vjeruju da terapeut treba jednostrano donositi odluke)</a:t>
            </a:r>
            <a:endParaRPr lang="hr-HR" altLang="en-US" sz="2000"/>
          </a:p>
          <a:p>
            <a:endParaRPr lang="hr-HR" altLang="en-US"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190" y="157480"/>
            <a:ext cx="9072880" cy="860425"/>
          </a:xfrm>
        </p:spPr>
        <p:txBody>
          <a:bodyPr/>
          <a:lstStyle/>
          <a:p>
            <a:r>
              <a:rPr lang="hr-HR" altLang="en-US" sz="2800" b="1"/>
              <a:t>2) Iskazivanje empatije, brižnosti i razumijevanja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555" y="1638935"/>
            <a:ext cx="9064625" cy="2969895"/>
          </a:xfrm>
        </p:spPr>
        <p:txBody>
          <a:bodyPr/>
          <a:lstStyle/>
          <a:p>
            <a:pPr marL="635" indent="0">
              <a:buNone/>
            </a:pPr>
            <a:r>
              <a:rPr lang="hr-HR" altLang="en-US" sz="2000"/>
              <a:t> </a:t>
            </a:r>
            <a:r>
              <a:rPr lang="hr-HR" altLang="en-US" sz="2000">
                <a:sym typeface="+mn-ea"/>
              </a:rPr>
              <a:t>- U većini slučajeva, na iskazivanje empatije, brižnosti i razumijevanja od strane terapeuta, klijenti reagiraju </a:t>
            </a:r>
            <a:r>
              <a:rPr lang="hr-HR" altLang="en-US" sz="2000" b="1" u="sng">
                <a:sym typeface="+mn-ea"/>
              </a:rPr>
              <a:t>pozitivno</a:t>
            </a:r>
            <a:r>
              <a:rPr lang="hr-HR" altLang="en-US" sz="2000">
                <a:sym typeface="+mn-ea"/>
              </a:rPr>
              <a:t>, osjećaju se podržavani i shvaćeni te na taj način terapijska suradnja postaje jača</a:t>
            </a:r>
          </a:p>
          <a:p>
            <a:pPr marL="635" indent="0">
              <a:buNone/>
            </a:pPr>
            <a:endParaRPr lang="hr-HR" altLang="en-US" sz="2000"/>
          </a:p>
          <a:p>
            <a:pPr marL="635" indent="0">
              <a:buNone/>
            </a:pPr>
            <a:r>
              <a:rPr lang="hr-HR" altLang="en-US" sz="2000">
                <a:sym typeface="+mn-ea"/>
              </a:rPr>
              <a:t>- No, neki klijenti mogu reagirati </a:t>
            </a:r>
            <a:r>
              <a:rPr lang="hr-HR" altLang="en-US" sz="2000" b="1" u="sng">
                <a:sym typeface="+mn-ea"/>
              </a:rPr>
              <a:t>negativno</a:t>
            </a:r>
            <a:r>
              <a:rPr lang="hr-HR" altLang="en-US" sz="2000">
                <a:sym typeface="+mn-ea"/>
              </a:rPr>
              <a:t>, te se u njima može javiti osjećaj neugode, bespomoćnosti, uznemirenosti, sumnjičavosti, anksioznosti, ponekad misle i da je to znak nedostatka razumijevanja od strane terapeuta</a:t>
            </a:r>
            <a:endParaRPr lang="en-US" sz="2000"/>
          </a:p>
          <a:p>
            <a:endParaRPr lang="hr-HR" altLang="en-US"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190" y="157480"/>
            <a:ext cx="9072880" cy="1324610"/>
          </a:xfrm>
        </p:spPr>
        <p:txBody>
          <a:bodyPr/>
          <a:lstStyle/>
          <a:p>
            <a:r>
              <a:rPr lang="hr-HR" altLang="en-US" sz="2800" b="1"/>
              <a:t>3) Prilagođavanje terapijskog stila specifičnim karakteristikama klijenta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555" y="1848485"/>
            <a:ext cx="9064625" cy="3620770"/>
          </a:xfrm>
        </p:spPr>
        <p:txBody>
          <a:bodyPr/>
          <a:lstStyle/>
          <a:p>
            <a:pPr marL="635" indent="0">
              <a:buNone/>
            </a:pPr>
            <a:r>
              <a:rPr lang="hr-HR" altLang="en-US" sz="2400"/>
              <a:t>- terapeut mora znati prepoznati zadovoljstvo klijenta terapijskim stilom te mogućnost njegovog mijenjanja prema potrebi</a:t>
            </a:r>
          </a:p>
          <a:p>
            <a:endParaRPr lang="hr-HR" altLang="en-US" sz="1800"/>
          </a:p>
          <a:p>
            <a:pPr marL="635" indent="0">
              <a:buNone/>
            </a:pPr>
            <a:r>
              <a:rPr lang="hr-HR" altLang="en-US" sz="1800"/>
              <a:t>- npr. - klijent s </a:t>
            </a:r>
            <a:r>
              <a:rPr lang="hr-HR" altLang="en-US" sz="1800" u="sng"/>
              <a:t>narcističnim poremećajem</a:t>
            </a:r>
            <a:r>
              <a:rPr lang="hr-HR" altLang="en-US" sz="1800"/>
              <a:t> traži odnos pun poštovanja</a:t>
            </a:r>
          </a:p>
          <a:p>
            <a:pPr marL="635" indent="0">
              <a:buNone/>
            </a:pPr>
            <a:r>
              <a:rPr lang="hr-HR" altLang="en-US" sz="1800"/>
              <a:t>         - klijent s </a:t>
            </a:r>
            <a:r>
              <a:rPr lang="hr-HR" altLang="en-US" sz="1800" u="sng"/>
              <a:t>izbjegavajućim poremećajem</a:t>
            </a:r>
            <a:r>
              <a:rPr lang="hr-HR" altLang="en-US" sz="1800"/>
              <a:t> ne voli otkrivati kompromitirajuće sadržaje</a:t>
            </a:r>
          </a:p>
          <a:p>
            <a:pPr marL="635" indent="0">
              <a:buNone/>
            </a:pPr>
            <a:r>
              <a:rPr lang="hr-HR" altLang="en-US" sz="1800"/>
              <a:t>         - klijent s </a:t>
            </a:r>
            <a:r>
              <a:rPr lang="hr-HR" altLang="en-US" sz="1800" u="sng"/>
              <a:t>ovisnim poremećajem</a:t>
            </a:r>
            <a:r>
              <a:rPr lang="hr-HR" altLang="en-US" sz="1800"/>
              <a:t> voli da terapeut preuzima odgovornost</a:t>
            </a:r>
          </a:p>
          <a:p>
            <a:pPr marL="635" indent="0">
              <a:buNone/>
            </a:pPr>
            <a:r>
              <a:rPr lang="hr-HR" altLang="en-US" sz="1800"/>
              <a:t>         - klijent s </a:t>
            </a:r>
            <a:r>
              <a:rPr lang="hr-HR" altLang="en-US" sz="1800" u="sng"/>
              <a:t>paranoidnim poremećajem</a:t>
            </a:r>
            <a:r>
              <a:rPr lang="hr-HR" altLang="en-US" sz="1800"/>
              <a:t> može postati sumnjičav i pojačano oprezan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190" y="157480"/>
            <a:ext cx="9072880" cy="848360"/>
          </a:xfrm>
        </p:spPr>
        <p:txBody>
          <a:bodyPr/>
          <a:lstStyle/>
          <a:p>
            <a:r>
              <a:rPr lang="hr-HR" altLang="en-US" sz="2800" b="1"/>
              <a:t>4) Ublažavanje neugode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555" y="1638935"/>
            <a:ext cx="9064625" cy="2969895"/>
          </a:xfrm>
        </p:spPr>
        <p:txBody>
          <a:bodyPr/>
          <a:lstStyle/>
          <a:p>
            <a:pPr marL="635" indent="0">
              <a:buNone/>
            </a:pPr>
            <a:r>
              <a:rPr lang="hr-HR" altLang="en-US" sz="2000"/>
              <a:t>- Najbolji način ojačavanja terapijske suradnje jest </a:t>
            </a:r>
            <a:r>
              <a:rPr lang="hr-HR" altLang="en-US" sz="2000" u="sng"/>
              <a:t>rješavanje problema klijenta</a:t>
            </a:r>
            <a:r>
              <a:rPr lang="hr-HR" altLang="en-US" sz="2000"/>
              <a:t> i </a:t>
            </a:r>
            <a:r>
              <a:rPr lang="hr-HR" altLang="en-US" sz="2000" u="sng"/>
              <a:t>poboljšanje raspoloženja</a:t>
            </a:r>
            <a:r>
              <a:rPr lang="hr-HR" altLang="en-US" sz="2000"/>
              <a:t> </a:t>
            </a:r>
          </a:p>
          <a:p>
            <a:pPr marL="635" indent="0">
              <a:buNone/>
            </a:pPr>
            <a:r>
              <a:rPr lang="hr-HR" altLang="en-US" sz="2000"/>
              <a:t>- Slaba suradnja može se značajno ojačati kad klijent do kraja seanse</a:t>
            </a:r>
            <a:r>
              <a:rPr lang="hr-HR" altLang="en-US" sz="2000" u="sng"/>
              <a:t> </a:t>
            </a:r>
            <a:r>
              <a:rPr lang="hr-HR" altLang="en-US" sz="2000"/>
              <a:t>prepozna da se osjeća bolje, a naročito kad zamijeti da tijekom tjedna funkcionira bolje</a:t>
            </a:r>
          </a:p>
          <a:p>
            <a:pPr marL="635" indent="0">
              <a:buNone/>
            </a:pPr>
            <a:r>
              <a:rPr lang="hr-HR" altLang="en-US" sz="2000"/>
              <a:t>- Procjena klijentovog raspoloženja na početku i na kraju seanse, te pregled promjena u funkcioniranju prethodnih tjedana - pokazuje da li je terapeut postigao svoj cilj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ear Drives">
  <a:themeElements>
    <a:clrScheme name="Gear Dri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5F5F5F"/>
      </a:accent1>
      <a:accent2>
        <a:srgbClr val="969696"/>
      </a:accent2>
      <a:accent3>
        <a:srgbClr val="FFFFFF"/>
      </a:accent3>
      <a:accent4>
        <a:srgbClr val="000000"/>
      </a:accent4>
      <a:accent5>
        <a:srgbClr val="B6B6B6"/>
      </a:accent5>
      <a:accent6>
        <a:srgbClr val="878787"/>
      </a:accent6>
      <a:hlink>
        <a:srgbClr val="CC3300"/>
      </a:hlink>
      <a:folHlink>
        <a:srgbClr val="996600"/>
      </a:folHlink>
    </a:clrScheme>
    <a:fontScheme name="Gear Dri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ear Dri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F5F5F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87878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1313</Words>
  <Application>Microsoft Office PowerPoint</Application>
  <PresentationFormat>Custom</PresentationFormat>
  <Paragraphs>120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Microsoft YaHei</vt:lpstr>
      <vt:lpstr>SimSun</vt:lpstr>
      <vt:lpstr>Arial</vt:lpstr>
      <vt:lpstr>Segoe UI</vt:lpstr>
      <vt:lpstr>Times New Roman</vt:lpstr>
      <vt:lpstr>Wingdings</vt:lpstr>
      <vt:lpstr>Gear Drives</vt:lpstr>
      <vt:lpstr>Terapijski odnos i problemi u terapijskom odnosu </vt:lpstr>
      <vt:lpstr>PowerPoint Presentation</vt:lpstr>
      <vt:lpstr>4 bitne smjernice:</vt:lpstr>
      <vt:lpstr>Primjeri osnovnih vještina savjetovanja:</vt:lpstr>
      <vt:lpstr>Osnovni principi kognitivne terapije</vt:lpstr>
      <vt:lpstr>1) Aktivna suradnja s klijentom</vt:lpstr>
      <vt:lpstr>2) Iskazivanje empatije, brižnosti i razumijevanja</vt:lpstr>
      <vt:lpstr>3) Prilagođavanje terapijskog stila specifičnim karakteristikama klijenta </vt:lpstr>
      <vt:lpstr>4) Ublažavanje neugode</vt:lpstr>
      <vt:lpstr>5) Traženje povratne informacije </vt:lpstr>
      <vt:lpstr>Konceptualizacija problema i planiranje strategije</vt:lpstr>
      <vt:lpstr>Konceptualizacija uzroka problema</vt:lpstr>
      <vt:lpstr>b) Kad klijentovo disfunkcionalno vjerovanje ometa suradnju</vt:lpstr>
      <vt:lpstr>Terapijska suradnja kao sredstvo postizanja  terapijskih ciljeva </vt:lpstr>
      <vt:lpstr>Osiguravanje pozitivnog terapijskog iskustva </vt:lpstr>
      <vt:lpstr>Korištenje pozitivnog osnaživanja </vt:lpstr>
      <vt:lpstr>Korištenje samootkrivanja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Terapijski odnos i problemi u terapijskom odnosu </dc:title>
  <dc:creator>hubik</dc:creator>
  <cp:lastModifiedBy>hubikotvr@outlook.com</cp:lastModifiedBy>
  <cp:revision>6</cp:revision>
  <dcterms:created xsi:type="dcterms:W3CDTF">2023-08-07T16:51:00Z</dcterms:created>
  <dcterms:modified xsi:type="dcterms:W3CDTF">2023-09-13T18:20:08Z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F702B169F5104CD389D34458F4C41B45_12</vt:lpwstr>
  </property>
  <property fmtid="{D5CDD505-2E9C-101B-9397-08002B2CF9AE}" pid="3" name="KSOProductBuildVer">
    <vt:lpwstr>1033-12.2.0.13201</vt:lpwstr>
  </property>
</Properties>
</file>