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7" r:id="rId8"/>
    <p:sldId id="261" r:id="rId9"/>
    <p:sldId id="262" r:id="rId10"/>
    <p:sldId id="278" r:id="rId11"/>
    <p:sldId id="264" r:id="rId12"/>
    <p:sldId id="265" r:id="rId13"/>
    <p:sldId id="266" r:id="rId14"/>
    <p:sldId id="267" r:id="rId15"/>
    <p:sldId id="268" r:id="rId16"/>
    <p:sldId id="279" r:id="rId17"/>
    <p:sldId id="269" r:id="rId18"/>
    <p:sldId id="281" r:id="rId19"/>
    <p:sldId id="282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2" d="100"/>
          <a:sy n="112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8374-9E36-9E89-9917-78C7F6A1A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R" dirty="0"/>
              <a:t>Identifikacija automatskih misli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CA55E-CF4C-790F-9178-FD22F4F241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R" dirty="0"/>
              <a:t>Petra Cerovečki</a:t>
            </a:r>
          </a:p>
        </p:txBody>
      </p:sp>
    </p:spTree>
    <p:extLst>
      <p:ext uri="{BB962C8B-B14F-4D97-AF65-F5344CB8AC3E}">
        <p14:creationId xmlns:p14="http://schemas.microsoft.com/office/powerpoint/2010/main" val="405836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2ACD-8622-8617-ABD6-FDF309C1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Kognitivni model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67AAF3A-2511-F270-AC48-AA3CEE571BE8}"/>
              </a:ext>
            </a:extLst>
          </p:cNvPr>
          <p:cNvSpPr/>
          <p:nvPr/>
        </p:nvSpPr>
        <p:spPr>
          <a:xfrm>
            <a:off x="934278" y="2391880"/>
            <a:ext cx="1669774" cy="258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Situacija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28FC5A-2CCD-AE11-21F9-3F7F67A6D0B0}"/>
              </a:ext>
            </a:extLst>
          </p:cNvPr>
          <p:cNvSpPr/>
          <p:nvPr/>
        </p:nvSpPr>
        <p:spPr>
          <a:xfrm>
            <a:off x="934278" y="3620052"/>
            <a:ext cx="1669774" cy="258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Aut. misao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CFA7AF-9CA7-ED5C-DBE2-7CB0E6067EF7}"/>
              </a:ext>
            </a:extLst>
          </p:cNvPr>
          <p:cNvSpPr/>
          <p:nvPr/>
        </p:nvSpPr>
        <p:spPr>
          <a:xfrm>
            <a:off x="934278" y="5153440"/>
            <a:ext cx="1669774" cy="258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Emocija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58AADC-3835-2DDC-435A-58781C8DE6DF}"/>
              </a:ext>
            </a:extLst>
          </p:cNvPr>
          <p:cNvSpPr/>
          <p:nvPr/>
        </p:nvSpPr>
        <p:spPr>
          <a:xfrm>
            <a:off x="3518452" y="2366757"/>
            <a:ext cx="2577548" cy="3086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Razmišlja o sestri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5D994A-1D56-4828-96FC-8D9B18796116}"/>
              </a:ext>
            </a:extLst>
          </p:cNvPr>
          <p:cNvSpPr/>
          <p:nvPr/>
        </p:nvSpPr>
        <p:spPr>
          <a:xfrm>
            <a:off x="3389244" y="3469861"/>
            <a:ext cx="3011555" cy="5587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“Nikad neću imati život kao ona”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252517E-EEA9-163C-3FBC-74C6B08B2B98}"/>
              </a:ext>
            </a:extLst>
          </p:cNvPr>
          <p:cNvSpPr/>
          <p:nvPr/>
        </p:nvSpPr>
        <p:spPr>
          <a:xfrm>
            <a:off x="3518452" y="5128316"/>
            <a:ext cx="2577548" cy="3086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>
                <a:solidFill>
                  <a:schemeClr val="tx1"/>
                </a:solidFill>
              </a:rPr>
              <a:t>Tuga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59CA91-24B8-E1B4-EBBB-09660FBEF25F}"/>
              </a:ext>
            </a:extLst>
          </p:cNvPr>
          <p:cNvCxnSpPr/>
          <p:nvPr/>
        </p:nvCxnSpPr>
        <p:spPr>
          <a:xfrm>
            <a:off x="4807226" y="2852530"/>
            <a:ext cx="0" cy="385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C3D940-C956-1721-A4F5-A6C6A43E7052}"/>
              </a:ext>
            </a:extLst>
          </p:cNvPr>
          <p:cNvCxnSpPr/>
          <p:nvPr/>
        </p:nvCxnSpPr>
        <p:spPr>
          <a:xfrm>
            <a:off x="4807226" y="4363278"/>
            <a:ext cx="0" cy="536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0C91653-A834-A5B2-56F1-141575D8839F}"/>
              </a:ext>
            </a:extLst>
          </p:cNvPr>
          <p:cNvSpPr/>
          <p:nvPr/>
        </p:nvSpPr>
        <p:spPr>
          <a:xfrm>
            <a:off x="677334" y="1988931"/>
            <a:ext cx="5932188" cy="38961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7388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02E1-8206-9CCB-089D-BF99D815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R" dirty="0"/>
              <a:t>Kako otkriti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specificirati</a:t>
            </a:r>
            <a:r>
              <a:rPr lang="en-GB" dirty="0"/>
              <a:t> </a:t>
            </a:r>
            <a:r>
              <a:rPr lang="en-GB" dirty="0" err="1"/>
              <a:t>automatske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? </a:t>
            </a:r>
            <a:br>
              <a:rPr lang="en-GB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5D2F-A91D-9EE4-D77A-3D3E8EE2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Osnovna pitanja koja ćemo pitati klijenta:</a:t>
            </a:r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„Što vam je prolazilo /će prolaziti /prolazi kroz glavu?”</a:t>
            </a:r>
          </a:p>
          <a:p>
            <a:pPr lvl="1"/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„O čemu ste mislili /mislite /ćete misliti?“</a:t>
            </a:r>
            <a:b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H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KADA</a:t>
            </a:r>
          </a:p>
          <a:p>
            <a:pPr marL="0" indent="0">
              <a:buNone/>
            </a:pPr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Klijent opiše uznemirujuću  situaciju, emociju, ponašanje ili fiziološku reakciju </a:t>
            </a:r>
          </a:p>
          <a:p>
            <a:pPr lvl="1"/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koju su doživjeli često u prošlih tjedan dana ili očekuju da će doživjeti u sljedećih tjedan dana</a:t>
            </a:r>
            <a:endParaRPr lang="en-H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rimijetimo promjenu u </a:t>
            </a:r>
            <a:r>
              <a:rPr lang="hr-H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klijentovom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ponašanju ili raspoloženju za vrijeme terapije </a:t>
            </a:r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21195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ECF2-8400-A7AF-B9FE-09B5B14D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Identificiranje dodatnih automatskih misli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6CAC-72FF-42D1-A22D-9CD6EE3EA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55" y="2218540"/>
            <a:ext cx="8596668" cy="3880773"/>
          </a:xfrm>
        </p:spPr>
        <p:txBody>
          <a:bodyPr/>
          <a:lstStyle/>
          <a:p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astaviti ispitivanje i nakon što izvijesti o početnoj automatskoj misli, kako bi otkrili druge važne misli</a:t>
            </a:r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lijent može imati i druge automatske misli o istoj situaciji</a:t>
            </a:r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Kada klijent izrazi doživljavanje emocije uz automatsku misao - 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provjeriti da li su doživjeli i dodatne emocije, ako da zasigurno će imati i dodatne misli</a:t>
            </a:r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R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5F47D34-4A8E-0A66-7697-43E14D64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68" y="4509052"/>
            <a:ext cx="5816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9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C4F1-B0B6-B40F-24AE-16608F41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izgleda</a:t>
            </a:r>
            <a:r>
              <a:rPr lang="en-GB" dirty="0"/>
              <a:t> </a:t>
            </a:r>
            <a:r>
              <a:rPr lang="en-GB" dirty="0" err="1"/>
              <a:t>prošireni</a:t>
            </a:r>
            <a:r>
              <a:rPr lang="en-GB" dirty="0"/>
              <a:t> </a:t>
            </a:r>
            <a:r>
              <a:rPr lang="en-GB" dirty="0" err="1"/>
              <a:t>kognitivni</a:t>
            </a:r>
            <a:r>
              <a:rPr lang="en-GB" dirty="0"/>
              <a:t> model?</a:t>
            </a:r>
            <a:br>
              <a:rPr lang="en-GB" dirty="0"/>
            </a:br>
            <a:endParaRPr lang="en-H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EB1F7D-0F4F-C13F-E0C6-A0392DB18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R" dirty="0"/>
              <a:t>Klijenti mogu imati seriju automatskih misli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reakcija</a:t>
            </a:r>
            <a:r>
              <a:rPr lang="en-GB" dirty="0"/>
              <a:t> </a:t>
            </a:r>
            <a:r>
              <a:rPr lang="en-GB" dirty="0" err="1"/>
              <a:t>vezano</a:t>
            </a:r>
            <a:r>
              <a:rPr lang="en-GB" dirty="0"/>
              <a:t> za </a:t>
            </a:r>
            <a:r>
              <a:rPr lang="en-GB" dirty="0" err="1"/>
              <a:t>specifičnu</a:t>
            </a:r>
            <a:r>
              <a:rPr lang="en-GB" dirty="0"/>
              <a:t> </a:t>
            </a:r>
            <a:r>
              <a:rPr lang="en-GB" dirty="0" err="1"/>
              <a:t>situaciju</a:t>
            </a:r>
            <a:r>
              <a:rPr lang="en-GB" dirty="0"/>
              <a:t>/problem</a:t>
            </a:r>
          </a:p>
          <a:p>
            <a:pPr lvl="1"/>
            <a:r>
              <a:rPr lang="en-GB" dirty="0" err="1"/>
              <a:t>Posebno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uključena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nepoželjna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neadaptivna</a:t>
            </a:r>
            <a:r>
              <a:rPr lang="en-GB" dirty="0"/>
              <a:t> </a:t>
            </a:r>
            <a:r>
              <a:rPr lang="en-GB" dirty="0" err="1"/>
              <a:t>ponašanja</a:t>
            </a:r>
            <a:endParaRPr lang="en-GB" dirty="0"/>
          </a:p>
          <a:p>
            <a:r>
              <a:rPr lang="en-GB" dirty="0" err="1"/>
              <a:t>Važno</a:t>
            </a:r>
            <a:r>
              <a:rPr lang="en-GB" dirty="0"/>
              <a:t> je </a:t>
            </a:r>
            <a:r>
              <a:rPr lang="en-GB" dirty="0" err="1"/>
              <a:t>zabilježiti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koraka</a:t>
            </a:r>
            <a:r>
              <a:rPr lang="en-GB" dirty="0"/>
              <a:t> od </a:t>
            </a:r>
            <a:r>
              <a:rPr lang="en-GB" dirty="0" err="1"/>
              <a:t>početnog</a:t>
            </a:r>
            <a:r>
              <a:rPr lang="en-GB" dirty="0"/>
              <a:t> </a:t>
            </a:r>
            <a:r>
              <a:rPr lang="en-GB" dirty="0" err="1"/>
              <a:t>okidača</a:t>
            </a:r>
            <a:r>
              <a:rPr lang="en-GB" dirty="0"/>
              <a:t> do </a:t>
            </a:r>
            <a:r>
              <a:rPr lang="en-GB" dirty="0" err="1"/>
              <a:t>završne</a:t>
            </a:r>
            <a:r>
              <a:rPr lang="en-GB" dirty="0"/>
              <a:t> </a:t>
            </a:r>
            <a:r>
              <a:rPr lang="en-GB" dirty="0" err="1"/>
              <a:t>reakcije</a:t>
            </a:r>
            <a:endParaRPr lang="en-GB" dirty="0"/>
          </a:p>
          <a:p>
            <a:r>
              <a:rPr lang="en-GB" dirty="0" err="1"/>
              <a:t>Kada</a:t>
            </a:r>
            <a:r>
              <a:rPr lang="en-GB" dirty="0"/>
              <a:t> je </a:t>
            </a:r>
            <a:r>
              <a:rPr lang="en-GB" dirty="0" err="1"/>
              <a:t>proširen</a:t>
            </a:r>
            <a:r>
              <a:rPr lang="en-GB" dirty="0"/>
              <a:t> </a:t>
            </a:r>
            <a:r>
              <a:rPr lang="en-GB" dirty="0" err="1"/>
              <a:t>scenarij</a:t>
            </a:r>
            <a:r>
              <a:rPr lang="en-GB" dirty="0"/>
              <a:t> </a:t>
            </a:r>
            <a:r>
              <a:rPr lang="en-GB" dirty="0" err="1"/>
              <a:t>mapiran</a:t>
            </a:r>
            <a:r>
              <a:rPr lang="en-GB" dirty="0"/>
              <a:t> s </a:t>
            </a:r>
            <a:r>
              <a:rPr lang="en-GB" dirty="0" err="1"/>
              <a:t>klijentom</a:t>
            </a:r>
            <a:r>
              <a:rPr lang="en-GB" dirty="0"/>
              <a:t> – </a:t>
            </a:r>
            <a:r>
              <a:rPr lang="en-GB" dirty="0" err="1"/>
              <a:t>ukazujemo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specifične</a:t>
            </a:r>
            <a:r>
              <a:rPr lang="en-GB" dirty="0"/>
              <a:t> </a:t>
            </a:r>
            <a:r>
              <a:rPr lang="en-GB" dirty="0" err="1"/>
              <a:t>situacije</a:t>
            </a:r>
            <a:r>
              <a:rPr lang="en-GB" dirty="0"/>
              <a:t> / </a:t>
            </a:r>
            <a:r>
              <a:rPr lang="en-GB" dirty="0" err="1"/>
              <a:t>korake</a:t>
            </a:r>
            <a:r>
              <a:rPr lang="en-GB" dirty="0"/>
              <a:t> </a:t>
            </a:r>
            <a:r>
              <a:rPr lang="en-GB" dirty="0" err="1"/>
              <a:t>gdje</a:t>
            </a:r>
            <a:r>
              <a:rPr lang="en-GB" dirty="0"/>
              <a:t> je </a:t>
            </a:r>
            <a:r>
              <a:rPr lang="en-GB" dirty="0" err="1"/>
              <a:t>moguća</a:t>
            </a:r>
            <a:r>
              <a:rPr lang="en-GB" dirty="0"/>
              <a:t> </a:t>
            </a:r>
            <a:r>
              <a:rPr lang="en-GB" dirty="0" err="1"/>
              <a:t>intervencija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cilj</a:t>
            </a:r>
            <a:r>
              <a:rPr lang="en-GB" dirty="0"/>
              <a:t> </a:t>
            </a:r>
            <a:r>
              <a:rPr lang="en-GB" dirty="0" err="1"/>
              <a:t>izbjegavanje</a:t>
            </a:r>
            <a:r>
              <a:rPr lang="en-GB" dirty="0"/>
              <a:t> </a:t>
            </a:r>
            <a:r>
              <a:rPr lang="en-GB" dirty="0" err="1"/>
              <a:t>nepoželjnih</a:t>
            </a:r>
            <a:r>
              <a:rPr lang="en-GB" dirty="0"/>
              <a:t> </a:t>
            </a:r>
            <a:r>
              <a:rPr lang="en-GB" dirty="0" err="1"/>
              <a:t>ponašanja</a:t>
            </a:r>
            <a:endParaRPr lang="en-GB" dirty="0"/>
          </a:p>
          <a:p>
            <a:r>
              <a:rPr lang="en-GB" dirty="0" err="1"/>
              <a:t>Klijenti</a:t>
            </a:r>
            <a:r>
              <a:rPr lang="en-GB" dirty="0"/>
              <a:t> </a:t>
            </a:r>
            <a:r>
              <a:rPr lang="en-GB" dirty="0" err="1"/>
              <a:t>osjećaju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nade</a:t>
            </a:r>
            <a:r>
              <a:rPr lang="en-GB" dirty="0"/>
              <a:t> po </a:t>
            </a:r>
            <a:r>
              <a:rPr lang="en-GB" dirty="0" err="1"/>
              <a:t>pitanju</a:t>
            </a:r>
            <a:r>
              <a:rPr lang="en-GB" dirty="0"/>
              <a:t> </a:t>
            </a:r>
            <a:r>
              <a:rPr lang="en-GB" dirty="0" err="1"/>
              <a:t>riješavanja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																		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42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FFCD-0F11-9BCF-29E7-55D5C1FE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1F735BB-6E4C-3E3F-65A7-886439C9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65" y="395473"/>
            <a:ext cx="3945924" cy="6067054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E3FB3D8-066F-F833-DAA8-2643E48F0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7520" y="395473"/>
            <a:ext cx="3965963" cy="5852927"/>
          </a:xfrm>
        </p:spPr>
      </p:pic>
    </p:spTree>
    <p:extLst>
      <p:ext uri="{BB962C8B-B14F-4D97-AF65-F5344CB8AC3E}">
        <p14:creationId xmlns:p14="http://schemas.microsoft.com/office/powerpoint/2010/main" val="60710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1C65-9E7A-65CC-D710-250E7FE5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55" y="337751"/>
            <a:ext cx="9650626" cy="1320800"/>
          </a:xfrm>
        </p:spPr>
        <p:txBody>
          <a:bodyPr>
            <a:normAutofit/>
          </a:bodyPr>
          <a:lstStyle/>
          <a:p>
            <a:r>
              <a:rPr lang="hr-H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Koji su različiti oblici automatskih misli? 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161B1-87DB-7235-ABFF-302AA4FF8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Klijenti ne izražavaju uvijek izravno automatske misli</a:t>
            </a:r>
          </a:p>
          <a:p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R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34DD68-C963-6848-822B-1AAC907FAEA5}"/>
              </a:ext>
            </a:extLst>
          </p:cNvPr>
          <p:cNvSpPr/>
          <p:nvPr/>
        </p:nvSpPr>
        <p:spPr>
          <a:xfrm>
            <a:off x="1162878" y="2802835"/>
            <a:ext cx="3548270" cy="46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</a:t>
            </a:r>
            <a:r>
              <a:rPr lang="en-HR" dirty="0"/>
              <a:t>nterpretacija vlastitog iskustva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0A6BF9-964B-7842-C230-8A22ED94F06B}"/>
              </a:ext>
            </a:extLst>
          </p:cNvPr>
          <p:cNvSpPr/>
          <p:nvPr/>
        </p:nvSpPr>
        <p:spPr>
          <a:xfrm>
            <a:off x="1143863" y="3538442"/>
            <a:ext cx="3548270" cy="576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</a:t>
            </a:r>
            <a:r>
              <a:rPr lang="en-HR" dirty="0"/>
              <a:t>menovanje automatskih mislih ugrađenih u govor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933EC2-9241-31EF-F739-D4DAA8CD765A}"/>
              </a:ext>
            </a:extLst>
          </p:cNvPr>
          <p:cNvSpPr/>
          <p:nvPr/>
        </p:nvSpPr>
        <p:spPr>
          <a:xfrm>
            <a:off x="1162878" y="4377372"/>
            <a:ext cx="3548270" cy="46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Izražavanje kroz kratke fraze</a:t>
            </a:r>
            <a:endParaRPr lang="en-HR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B22BCF5-DFAD-CC03-76DB-9D20F7097505}"/>
              </a:ext>
            </a:extLst>
          </p:cNvPr>
          <p:cNvSpPr/>
          <p:nvPr/>
        </p:nvSpPr>
        <p:spPr>
          <a:xfrm>
            <a:off x="1143863" y="5259083"/>
            <a:ext cx="3548270" cy="46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Misli iznese u obliku pitanja</a:t>
            </a:r>
          </a:p>
        </p:txBody>
      </p:sp>
    </p:spTree>
    <p:extLst>
      <p:ext uri="{BB962C8B-B14F-4D97-AF65-F5344CB8AC3E}">
        <p14:creationId xmlns:p14="http://schemas.microsoft.com/office/powerpoint/2010/main" val="266227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7EA5F-7D41-4A54-9B57-9D307D383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56" y="367748"/>
            <a:ext cx="8596668" cy="5893904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Razlikovanje aut.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isli od 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Interpretacija </a:t>
            </a:r>
          </a:p>
          <a:p>
            <a:endParaRPr lang="hr-HR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Imenovanje aut. misli </a:t>
            </a:r>
            <a:r>
              <a:rPr lang="hr-HR" b="1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građenih u govor</a:t>
            </a:r>
          </a:p>
          <a:p>
            <a:endParaRPr lang="hr-H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Misli koje su iznesene u </a:t>
            </a:r>
            <a:r>
              <a:rPr lang="hr-HR" b="1" dirty="0">
                <a:ea typeface="Calibri" panose="020F0502020204030204" pitchFamily="34" charset="0"/>
                <a:cs typeface="Times New Roman" panose="02020603050405020304" pitchFamily="18" charset="0"/>
              </a:rPr>
              <a:t>Telegrafskom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 obliku ili u obliku </a:t>
            </a:r>
            <a:r>
              <a:rPr lang="hr-HR" b="1" dirty="0"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endParaRPr lang="hr-HR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1E6E66A-4B50-ADDC-D487-5B9D4538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751509"/>
            <a:ext cx="5473700" cy="1041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A8D8AB-6A24-BEA3-4900-C882ED9C0644}"/>
              </a:ext>
            </a:extLst>
          </p:cNvPr>
          <p:cNvCxnSpPr/>
          <p:nvPr/>
        </p:nvCxnSpPr>
        <p:spPr>
          <a:xfrm>
            <a:off x="6470374" y="1152939"/>
            <a:ext cx="655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5F75B0-E013-0E31-6982-FC435F84DC6E}"/>
              </a:ext>
            </a:extLst>
          </p:cNvPr>
          <p:cNvSpPr/>
          <p:nvPr/>
        </p:nvSpPr>
        <p:spPr>
          <a:xfrm>
            <a:off x="7500731" y="894523"/>
            <a:ext cx="2544418" cy="516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</a:t>
            </a:r>
            <a:r>
              <a:rPr lang="en-HR" dirty="0"/>
              <a:t>nterpretacija emocije </a:t>
            </a:r>
            <a:r>
              <a:rPr lang="en-GB" dirty="0"/>
              <a:t>i</a:t>
            </a:r>
            <a:r>
              <a:rPr lang="en-HR" dirty="0"/>
              <a:t> misli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F5B4983-4FF9-3328-CD28-CE4BC9780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2362200"/>
            <a:ext cx="5346700" cy="1905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032795-C5F1-B019-AD44-40D171E11DB6}"/>
              </a:ext>
            </a:extLst>
          </p:cNvPr>
          <p:cNvCxnSpPr/>
          <p:nvPr/>
        </p:nvCxnSpPr>
        <p:spPr>
          <a:xfrm>
            <a:off x="6211957" y="3180522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1120663-0807-F6F3-F801-AA36370F23A0}"/>
              </a:ext>
            </a:extLst>
          </p:cNvPr>
          <p:cNvSpPr/>
          <p:nvPr/>
        </p:nvSpPr>
        <p:spPr>
          <a:xfrm>
            <a:off x="7500731" y="2782962"/>
            <a:ext cx="2985052" cy="9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Vođenjem identificiramo točnu misao </a:t>
            </a:r>
            <a:r>
              <a:rPr lang="en-GB" dirty="0" err="1"/>
              <a:t>i</a:t>
            </a:r>
            <a:r>
              <a:rPr lang="en-HR" dirty="0"/>
              <a:t> učimo klijenta kako da to učini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917DD0-A6B4-2BCF-59DB-306F88AEA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74" y="4836491"/>
            <a:ext cx="575310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B6AFA2-0F7E-1170-E3E4-B2FA8D541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35" y="5573091"/>
            <a:ext cx="5676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DC9C-5AFB-5A8D-0B9B-037D56A1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možete učiniti kad klijent ima poteškoća pri identificiranju automatskih misli? </a:t>
            </a:r>
            <a:r>
              <a:rPr lang="en-H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H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HR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CA2F1B-3723-8FCB-9565-0B97C678AF86}"/>
              </a:ext>
            </a:extLst>
          </p:cNvPr>
          <p:cNvSpPr/>
          <p:nvPr/>
        </p:nvSpPr>
        <p:spPr>
          <a:xfrm>
            <a:off x="367747" y="2792896"/>
            <a:ext cx="3220278" cy="6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Naglasiti emocionalni ili fiziološki odgovor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940ADD1B-0520-46C5-AD46-AD13A0D12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071" y="2094948"/>
            <a:ext cx="5740400" cy="24892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B327F3-DAFE-AD36-8C22-1A7661329512}"/>
              </a:ext>
            </a:extLst>
          </p:cNvPr>
          <p:cNvSpPr/>
          <p:nvPr/>
        </p:nvSpPr>
        <p:spPr>
          <a:xfrm>
            <a:off x="367747" y="5227983"/>
            <a:ext cx="3041374" cy="765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Raspitati se o postojanju slike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122808-0ACF-E4E8-803B-79FDA3EA56DE}"/>
              </a:ext>
            </a:extLst>
          </p:cNvPr>
          <p:cNvSpPr/>
          <p:nvPr/>
        </p:nvSpPr>
        <p:spPr>
          <a:xfrm>
            <a:off x="4164496" y="5088835"/>
            <a:ext cx="5555974" cy="1292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dirty="0">
                <a:solidFill>
                  <a:schemeClr val="tx1"/>
                </a:solidFill>
              </a:rPr>
              <a:t>“Kada si pomislio na to da ćeš vidjeti bivšu ženu na rođendanu, jesi li imao sliku u glavi kako će ona izgledati?”</a:t>
            </a:r>
          </a:p>
        </p:txBody>
      </p:sp>
    </p:spTree>
    <p:extLst>
      <p:ext uri="{BB962C8B-B14F-4D97-AF65-F5344CB8AC3E}">
        <p14:creationId xmlns:p14="http://schemas.microsoft.com/office/powerpoint/2010/main" val="51462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606F9C-B372-A14E-F38B-C566E50F9BE4}"/>
              </a:ext>
            </a:extLst>
          </p:cNvPr>
          <p:cNvSpPr/>
          <p:nvPr/>
        </p:nvSpPr>
        <p:spPr>
          <a:xfrm>
            <a:off x="506895" y="1855305"/>
            <a:ext cx="3578087" cy="737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Vizualizirati situaciju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E4B4AA7-7019-36BC-DD9B-034C6F4A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927" y="205409"/>
            <a:ext cx="5969000" cy="47752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494FE23-596C-4295-62AC-CD9BE6A3655C}"/>
              </a:ext>
            </a:extLst>
          </p:cNvPr>
          <p:cNvSpPr/>
          <p:nvPr/>
        </p:nvSpPr>
        <p:spPr>
          <a:xfrm>
            <a:off x="755372" y="5546035"/>
            <a:ext cx="3081131" cy="616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Identificirati značenje situacije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84506E-64C6-C500-3EB2-C6265A80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185" y="5459067"/>
            <a:ext cx="5575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3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8FE1F7F-04BF-A739-E806-607BB03AD79C}"/>
              </a:ext>
            </a:extLst>
          </p:cNvPr>
          <p:cNvSpPr/>
          <p:nvPr/>
        </p:nvSpPr>
        <p:spPr>
          <a:xfrm>
            <a:off x="745435" y="1003853"/>
            <a:ext cx="3190460" cy="54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Rekreirati interpersonalnu situaciju – igra uloga 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FC13321-9C50-6A66-9E63-1E126522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259" y="247374"/>
            <a:ext cx="6057900" cy="37592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526439-D710-3E22-6B48-011D117FDE52}"/>
              </a:ext>
            </a:extLst>
          </p:cNvPr>
          <p:cNvSpPr/>
          <p:nvPr/>
        </p:nvSpPr>
        <p:spPr>
          <a:xfrm>
            <a:off x="745435" y="4860235"/>
            <a:ext cx="2961861" cy="59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Sugerirati suprotnu misao 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E542DCD-C83D-2B82-9140-B5B0C80CE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759" y="4668907"/>
            <a:ext cx="5994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6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ubble chart&#10;&#10;Description automatically generated with medium confidence">
            <a:extLst>
              <a:ext uri="{FF2B5EF4-FFF2-40B4-BE49-F238E27FC236}">
                <a16:creationId xmlns:a16="http://schemas.microsoft.com/office/drawing/2014/main" id="{0DF9049E-1917-369B-E98B-E4F289AE3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546" y="869092"/>
            <a:ext cx="6709719" cy="41935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F8AC09-AD97-DD92-471A-D15B4760C56D}"/>
              </a:ext>
            </a:extLst>
          </p:cNvPr>
          <p:cNvSpPr txBox="1"/>
          <p:nvPr/>
        </p:nvSpPr>
        <p:spPr>
          <a:xfrm>
            <a:off x="383060" y="5578387"/>
            <a:ext cx="1185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kognitivnom</a:t>
            </a:r>
            <a:r>
              <a:rPr lang="en-GB" dirty="0"/>
              <a:t> </a:t>
            </a:r>
            <a:r>
              <a:rPr lang="en-GB" dirty="0" err="1"/>
              <a:t>modelu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HR" dirty="0"/>
              <a:t>nterpretacija situacije, izražena automatskim mislima, utječe na naše emocije, </a:t>
            </a:r>
          </a:p>
          <a:p>
            <a:r>
              <a:rPr lang="en-GB" dirty="0"/>
              <a:t>    p</a:t>
            </a:r>
            <a:r>
              <a:rPr lang="en-HR" dirty="0"/>
              <a:t>onašanje </a:t>
            </a:r>
            <a:r>
              <a:rPr lang="en-GB" dirty="0"/>
              <a:t>i</a:t>
            </a:r>
            <a:r>
              <a:rPr lang="en-HR" dirty="0"/>
              <a:t> fizološki odgovor</a:t>
            </a:r>
          </a:p>
        </p:txBody>
      </p:sp>
    </p:spTree>
    <p:extLst>
      <p:ext uri="{BB962C8B-B14F-4D97-AF65-F5344CB8AC3E}">
        <p14:creationId xmlns:p14="http://schemas.microsoft.com/office/powerpoint/2010/main" val="3383344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9582-55E3-2A25-993D-E174FD79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>
                <a:effectLst/>
                <a:ea typeface="Calibri" panose="020F0502020204030204" pitchFamily="34" charset="0"/>
              </a:rPr>
              <a:t>Kako podučiti klijenta identifikaciji vlastitih automatskih misli? </a:t>
            </a:r>
            <a:r>
              <a:rPr lang="en-HR" dirty="0"/>
              <a:t/>
            </a:r>
            <a:br>
              <a:rPr lang="en-HR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DCD76-2C37-D239-5D70-A66DC5D8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60" y="2160589"/>
            <a:ext cx="8596668" cy="3880773"/>
          </a:xfrm>
        </p:spPr>
        <p:txBody>
          <a:bodyPr/>
          <a:lstStyle/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Identificiranje i verbaliziranje aut. misli je ”vještina”  </a:t>
            </a:r>
          </a:p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Educiranje klijenta započinje već na prvoj seansi – kognitivni model</a:t>
            </a:r>
          </a:p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Zadaća </a:t>
            </a:r>
          </a:p>
          <a:p>
            <a:pPr lvl="1"/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Kada primijetite kako vam se raspoloženje mijenja ili radite nešto što vam ne pomaže u nošenju s poteškoćama, možete li zastati zapitati se ”Što mi trenutno prolazi kroz glavu?”</a:t>
            </a:r>
          </a:p>
          <a:p>
            <a:pPr lvl="1"/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Možda biste mogli i zapisati neke od tih misli </a:t>
            </a: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HR" dirty="0"/>
          </a:p>
          <a:p>
            <a:r>
              <a:rPr lang="en-HR" dirty="0">
                <a:cs typeface="Times New Roman" panose="02020603050405020304" pitchFamily="18" charset="0"/>
              </a:rPr>
              <a:t>Ukoliko osnovno pitanje ne pomaže – podučiti klijenat drugim tehnikama</a:t>
            </a:r>
          </a:p>
          <a:p>
            <a:r>
              <a:rPr lang="en-HR" dirty="0">
                <a:cs typeface="Times New Roman" panose="02020603050405020304" pitchFamily="18" charset="0"/>
              </a:rPr>
              <a:t>Handout </a:t>
            </a:r>
          </a:p>
        </p:txBody>
      </p:sp>
    </p:spTree>
    <p:extLst>
      <p:ext uri="{BB962C8B-B14F-4D97-AF65-F5344CB8AC3E}">
        <p14:creationId xmlns:p14="http://schemas.microsoft.com/office/powerpoint/2010/main" val="1873916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3B9A9EC-81FF-3E2B-E225-8C0FA8EA6A60}"/>
              </a:ext>
            </a:extLst>
          </p:cNvPr>
          <p:cNvSpPr/>
          <p:nvPr/>
        </p:nvSpPr>
        <p:spPr>
          <a:xfrm>
            <a:off x="1461052" y="1145209"/>
            <a:ext cx="6659218" cy="4400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Što mi prolazi kroz glavu? O čemu razmišljam?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čemu definitivno NE razmišljam/mislim?</a:t>
            </a:r>
          </a:p>
          <a:p>
            <a:pPr algn="ctr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(Identificiranje suprotne misli može pomoći potaknuti prepoznavanje specifične misli )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Što meni znači ova situacija?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Predviđam li nešto ? ili Prisjećam li se ?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Zapamti: </a:t>
            </a:r>
            <a:b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Samo zato što mislim ne mora značiti da je to istina!</a:t>
            </a:r>
          </a:p>
          <a:p>
            <a:pPr algn="ctr"/>
            <a:endParaRPr lang="en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5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43AA-0D82-7306-659E-7EC81AA9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67" y="815975"/>
            <a:ext cx="4055304" cy="1320800"/>
          </a:xfrm>
        </p:spPr>
        <p:txBody>
          <a:bodyPr/>
          <a:lstStyle/>
          <a:p>
            <a:r>
              <a:rPr lang="en-HR" dirty="0"/>
              <a:t>H</a:t>
            </a:r>
            <a:r>
              <a:rPr lang="en-GB" dirty="0"/>
              <a:t>v</a:t>
            </a:r>
            <a:r>
              <a:rPr lang="en-HR" dirty="0"/>
              <a:t>ala na pažnji !!</a:t>
            </a:r>
          </a:p>
        </p:txBody>
      </p:sp>
      <p:pic>
        <p:nvPicPr>
          <p:cNvPr id="5" name="Content Placeholder 4" descr="A picture containing text, vector graphics, clipart, businesscard&#10;&#10;Description automatically generated">
            <a:extLst>
              <a:ext uri="{FF2B5EF4-FFF2-40B4-BE49-F238E27FC236}">
                <a16:creationId xmlns:a16="http://schemas.microsoft.com/office/drawing/2014/main" id="{284787C5-6182-DFE8-F820-010D1527F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901" y="2160588"/>
            <a:ext cx="6466236" cy="3881437"/>
          </a:xfrm>
        </p:spPr>
      </p:pic>
    </p:spTree>
    <p:extLst>
      <p:ext uri="{BB962C8B-B14F-4D97-AF65-F5344CB8AC3E}">
        <p14:creationId xmlns:p14="http://schemas.microsoft.com/office/powerpoint/2010/main" val="88739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3452-758D-1FB6-AE79-0E2576DB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EF804-78C4-FD46-E448-417CBDF37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Koje su karakteristike automatskim misli ?</a:t>
            </a:r>
          </a:p>
          <a:p>
            <a:r>
              <a:rPr lang="en-HR" dirty="0"/>
              <a:t>Kako objasniti automatske misli klijentima?</a:t>
            </a:r>
          </a:p>
          <a:p>
            <a:r>
              <a:rPr lang="en-HR" dirty="0"/>
              <a:t>Kako otkriti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specificirati</a:t>
            </a:r>
            <a:r>
              <a:rPr lang="en-GB" dirty="0"/>
              <a:t> </a:t>
            </a:r>
            <a:r>
              <a:rPr lang="en-GB" dirty="0" err="1"/>
              <a:t>automatske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? </a:t>
            </a:r>
          </a:p>
          <a:p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izgleda</a:t>
            </a:r>
            <a:r>
              <a:rPr lang="en-GB" dirty="0"/>
              <a:t> </a:t>
            </a:r>
            <a:r>
              <a:rPr lang="en-GB" dirty="0" err="1"/>
              <a:t>prošireni</a:t>
            </a:r>
            <a:r>
              <a:rPr lang="en-GB" dirty="0"/>
              <a:t> </a:t>
            </a:r>
            <a:r>
              <a:rPr lang="en-GB" dirty="0" err="1"/>
              <a:t>kognitivni</a:t>
            </a:r>
            <a:r>
              <a:rPr lang="en-GB" dirty="0"/>
              <a:t> model?</a:t>
            </a:r>
          </a:p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Koji su različiti oblici automatskih misli? Što možete učiniti kad klijet ima poteškoća pri identificiranju automatskih misli? </a:t>
            </a:r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ea typeface="Calibri" panose="020F0502020204030204" pitchFamily="34" charset="0"/>
              </a:rPr>
              <a:t>Kako podučiti klijenta identifikaciji vlastitih automatskih misli? </a:t>
            </a:r>
            <a:endParaRPr lang="en-HR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18561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826A-521D-255E-2586-E4CB6961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609600"/>
            <a:ext cx="8975828" cy="1320800"/>
          </a:xfrm>
        </p:spPr>
        <p:txBody>
          <a:bodyPr/>
          <a:lstStyle/>
          <a:p>
            <a:r>
              <a:rPr lang="en-HR" dirty="0"/>
              <a:t>Koje su karakteristike automatskih misli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84C87-0AFD-E2D4-D986-783A2276F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23" y="6040611"/>
            <a:ext cx="8975828" cy="594968"/>
          </a:xfrm>
        </p:spPr>
        <p:txBody>
          <a:bodyPr>
            <a:normAutofit lnSpcReduction="10000"/>
          </a:bodyPr>
          <a:lstStyle/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Automatske misli su tijek mišljenja koji istodobno postoji uz </a:t>
            </a:r>
            <a:r>
              <a:rPr lang="hr-H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manifestniji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tijek misli (Beck)</a:t>
            </a:r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R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ED620F-A435-635E-C6F8-BB7FD850AF10}"/>
              </a:ext>
            </a:extLst>
          </p:cNvPr>
          <p:cNvSpPr/>
          <p:nvPr/>
        </p:nvSpPr>
        <p:spPr>
          <a:xfrm>
            <a:off x="502252" y="2039379"/>
            <a:ext cx="1542791" cy="942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Prisutne kod svih ljudi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739712-1502-6C18-6001-CCBD76080AEB}"/>
              </a:ext>
            </a:extLst>
          </p:cNvPr>
          <p:cNvSpPr/>
          <p:nvPr/>
        </p:nvSpPr>
        <p:spPr>
          <a:xfrm>
            <a:off x="3511246" y="2071713"/>
            <a:ext cx="1542791" cy="942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Većinom na nesvjesnoj razini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63437F4-1535-32C3-0869-A4B974B29926}"/>
              </a:ext>
            </a:extLst>
          </p:cNvPr>
          <p:cNvSpPr/>
          <p:nvPr/>
        </p:nvSpPr>
        <p:spPr>
          <a:xfrm>
            <a:off x="6911766" y="1789451"/>
            <a:ext cx="1542791" cy="1197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Uz vježbu ih je moguće osvjesitit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F4CA942-514F-F907-C51F-69336D713E0C}"/>
              </a:ext>
            </a:extLst>
          </p:cNvPr>
          <p:cNvSpPr/>
          <p:nvPr/>
        </p:nvSpPr>
        <p:spPr>
          <a:xfrm>
            <a:off x="5966474" y="3760065"/>
            <a:ext cx="1890584" cy="908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Provjeravamo ih automatski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FDDF582-0463-347C-56C5-C05DE795A168}"/>
              </a:ext>
            </a:extLst>
          </p:cNvPr>
          <p:cNvSpPr/>
          <p:nvPr/>
        </p:nvSpPr>
        <p:spPr>
          <a:xfrm>
            <a:off x="8276374" y="4189501"/>
            <a:ext cx="1542790" cy="958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Drugačije kod ljudi sa teškoćama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E7737E4-1C57-06E8-9216-AE85F6E30F16}"/>
              </a:ext>
            </a:extLst>
          </p:cNvPr>
          <p:cNvSpPr/>
          <p:nvPr/>
        </p:nvSpPr>
        <p:spPr>
          <a:xfrm>
            <a:off x="790833" y="4131850"/>
            <a:ext cx="1186248" cy="741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Brze </a:t>
            </a:r>
            <a:r>
              <a:rPr lang="en-GB" dirty="0" err="1"/>
              <a:t>i</a:t>
            </a:r>
            <a:r>
              <a:rPr lang="en-HR" dirty="0"/>
              <a:t> Kratke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72E7BCD-9AE9-19AF-64D8-4809DA22D015}"/>
              </a:ext>
            </a:extLst>
          </p:cNvPr>
          <p:cNvSpPr/>
          <p:nvPr/>
        </p:nvSpPr>
        <p:spPr>
          <a:xfrm>
            <a:off x="3334997" y="4229459"/>
            <a:ext cx="1791730" cy="979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DAM gotovo uviijek negatitvne</a:t>
            </a:r>
          </a:p>
        </p:txBody>
      </p:sp>
    </p:spTree>
    <p:extLst>
      <p:ext uri="{BB962C8B-B14F-4D97-AF65-F5344CB8AC3E}">
        <p14:creationId xmlns:p14="http://schemas.microsoft.com/office/powerpoint/2010/main" val="418296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3BEC-27D1-53D7-68FC-B12E5365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77FF6-0372-D23C-1BD2-EB8B640AB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KBT uči kako evaluirati misli, svjesno i strukturirano</a:t>
            </a:r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elimo identificirati disfunkcionalne misli koje: </a:t>
            </a:r>
          </a:p>
          <a:p>
            <a:pPr lvl="1"/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iskrivljuju realnost, </a:t>
            </a:r>
          </a:p>
          <a:p>
            <a:pPr lvl="1"/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 povezane s uznemirujućim emocijama i fiziološkim reakcijama, </a:t>
            </a:r>
          </a:p>
          <a:p>
            <a:pPr lvl="1"/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vode ka neželjenim ponašanjima i </a:t>
            </a:r>
          </a:p>
          <a:p>
            <a:pPr lvl="1"/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ometaju </a:t>
            </a:r>
            <a:r>
              <a:rPr lang="hr-H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klijentovu</a:t>
            </a: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sposobnost dostizanja ciljeva</a:t>
            </a:r>
            <a:endParaRPr lang="en-H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76507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AE5A-B5DD-3A2D-A531-B3F06F933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76" y="854765"/>
            <a:ext cx="8596668" cy="4942003"/>
          </a:xfrm>
        </p:spPr>
        <p:txBody>
          <a:bodyPr>
            <a:normAutofit fontScale="85000" lnSpcReduction="10000"/>
          </a:bodyPr>
          <a:lstStyle/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Važno pratiti verbalne i neverbalne znakove klijenta – identifikacija najvažnijih spoznaja u trenutku</a:t>
            </a:r>
          </a:p>
          <a:p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dentificiranje automatskih misli za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rijeme sesije pruža klijentu mogućnost da testira i odgovori na automatske misli odmah što usmjerava i olakšava ostatak sesije</a:t>
            </a:r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isfunkcionalne automatske misli su negativne, osim u slučajevima: manije, </a:t>
            </a:r>
            <a:r>
              <a:rPr lang="hr-H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narcističnog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poremećaja ličnosti i zlouporabe droge </a:t>
            </a:r>
            <a:endParaRPr lang="en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lijenti su često svjesniji </a:t>
            </a:r>
            <a:r>
              <a:rPr lang="hr-H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emocija, neželjenih ponašanja ili fiziološke reakcije tijela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koju osjećaju kao rezultat misli:</a:t>
            </a:r>
          </a:p>
          <a:p>
            <a:pPr lvl="1"/>
            <a:r>
              <a:rPr lang="hr-HR" dirty="0" err="1">
                <a:ea typeface="Calibri" panose="020F0502020204030204" pitchFamily="34" charset="0"/>
                <a:cs typeface="Times New Roman" panose="02020603050405020304" pitchFamily="18" charset="0"/>
              </a:rPr>
              <a:t>Abe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 se osjeća anksiozno ili tužno – misli: Sve je u neredu. Ja sam lijen</a:t>
            </a:r>
          </a:p>
          <a:p>
            <a:pPr lvl="1"/>
            <a:r>
              <a:rPr lang="hr-H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Abe</a:t>
            </a: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izbjegava druženja – misli: Biti će kritični prema meni, ja ništa ne odradim kako treba. </a:t>
            </a:r>
          </a:p>
          <a:p>
            <a:pPr lvl="1"/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Maria osjeća neku napetost – anksiozna je kao posljedica misli</a:t>
            </a:r>
            <a:endParaRPr lang="hr-H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HR" dirty="0"/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2598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E12EDFD-442E-62F9-23E1-8F7A3ACA4B4D}"/>
              </a:ext>
            </a:extLst>
          </p:cNvPr>
          <p:cNvSpPr/>
          <p:nvPr/>
        </p:nvSpPr>
        <p:spPr>
          <a:xfrm>
            <a:off x="1759226" y="2951922"/>
            <a:ext cx="1431235" cy="1162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Emocija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65B765-EB90-BEA2-A922-324871C38467}"/>
              </a:ext>
            </a:extLst>
          </p:cNvPr>
          <p:cNvSpPr/>
          <p:nvPr/>
        </p:nvSpPr>
        <p:spPr>
          <a:xfrm>
            <a:off x="4334594" y="1424608"/>
            <a:ext cx="94421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Misli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ABE72E-8E58-72C0-7368-E6241623F039}"/>
              </a:ext>
            </a:extLst>
          </p:cNvPr>
          <p:cNvSpPr/>
          <p:nvPr/>
        </p:nvSpPr>
        <p:spPr>
          <a:xfrm>
            <a:off x="4096055" y="4591878"/>
            <a:ext cx="1618945" cy="1106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  <a:r>
              <a:rPr lang="en-HR" dirty="0"/>
              <a:t>iz. senzacija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64D054-6D0A-8459-8717-FFFCEEE9AB35}"/>
              </a:ext>
            </a:extLst>
          </p:cNvPr>
          <p:cNvSpPr/>
          <p:nvPr/>
        </p:nvSpPr>
        <p:spPr>
          <a:xfrm>
            <a:off x="6096000" y="2842591"/>
            <a:ext cx="1780761" cy="1272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Ponašanje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9E9E6C-FA7C-9716-CA67-878BA6DCC0A7}"/>
              </a:ext>
            </a:extLst>
          </p:cNvPr>
          <p:cNvSpPr/>
          <p:nvPr/>
        </p:nvSpPr>
        <p:spPr>
          <a:xfrm>
            <a:off x="1202635" y="944217"/>
            <a:ext cx="7613374" cy="5685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857590E-D609-456A-A1A1-DBC6FFC71BA9}"/>
              </a:ext>
            </a:extLst>
          </p:cNvPr>
          <p:cNvSpPr/>
          <p:nvPr/>
        </p:nvSpPr>
        <p:spPr>
          <a:xfrm>
            <a:off x="3195430" y="493643"/>
            <a:ext cx="3627783" cy="327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Okolina / Tijek mišljenja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AF7924-E807-FE3E-4DA0-181E4A5CACA4}"/>
              </a:ext>
            </a:extLst>
          </p:cNvPr>
          <p:cNvCxnSpPr/>
          <p:nvPr/>
        </p:nvCxnSpPr>
        <p:spPr>
          <a:xfrm flipH="1">
            <a:off x="3369365" y="2339008"/>
            <a:ext cx="1053548" cy="84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F8D7BA-E37E-0020-A8B1-EFA7232CA3F9}"/>
              </a:ext>
            </a:extLst>
          </p:cNvPr>
          <p:cNvCxnSpPr/>
          <p:nvPr/>
        </p:nvCxnSpPr>
        <p:spPr>
          <a:xfrm>
            <a:off x="5278811" y="2339008"/>
            <a:ext cx="817189" cy="612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E1877A-6AFF-1A48-63CF-A49EB1014BC7}"/>
              </a:ext>
            </a:extLst>
          </p:cNvPr>
          <p:cNvCxnSpPr/>
          <p:nvPr/>
        </p:nvCxnSpPr>
        <p:spPr>
          <a:xfrm>
            <a:off x="2951922" y="4283765"/>
            <a:ext cx="944217" cy="60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B161D3-F525-7627-B601-8BE6A15B69CC}"/>
              </a:ext>
            </a:extLst>
          </p:cNvPr>
          <p:cNvCxnSpPr/>
          <p:nvPr/>
        </p:nvCxnSpPr>
        <p:spPr>
          <a:xfrm flipV="1">
            <a:off x="5844209" y="4114801"/>
            <a:ext cx="695739" cy="675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7058AA-4AB6-E156-54B2-7C44D5F8F2F4}"/>
              </a:ext>
            </a:extLst>
          </p:cNvPr>
          <p:cNvCxnSpPr/>
          <p:nvPr/>
        </p:nvCxnSpPr>
        <p:spPr>
          <a:xfrm>
            <a:off x="4806702" y="2645465"/>
            <a:ext cx="0" cy="163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072723-BF70-DFC9-A29A-B37F3A33FEC9}"/>
              </a:ext>
            </a:extLst>
          </p:cNvPr>
          <p:cNvCxnSpPr/>
          <p:nvPr/>
        </p:nvCxnSpPr>
        <p:spPr>
          <a:xfrm flipV="1">
            <a:off x="3424030" y="3478696"/>
            <a:ext cx="2549387" cy="54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3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4D64-11FD-1D27-C176-162F5D502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13" y="609600"/>
            <a:ext cx="8596668" cy="3880773"/>
          </a:xfrm>
        </p:spPr>
        <p:txBody>
          <a:bodyPr/>
          <a:lstStyle/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Većina automatskih misli su asocirane nekim vanjskim situacijama ili tokom misli. Klijent može imati misli o bilo kojem djelu kognitivnog modela:</a:t>
            </a:r>
          </a:p>
          <a:p>
            <a:pPr lvl="1"/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Spoznaja </a:t>
            </a: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(misli, slika, vjerovanja, sjećanja, sanjarenja)</a:t>
            </a:r>
          </a:p>
          <a:p>
            <a:pPr lvl="1"/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Emocija</a:t>
            </a:r>
          </a:p>
          <a:p>
            <a:pPr lvl="1"/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Ponašanje</a:t>
            </a:r>
          </a:p>
          <a:p>
            <a:pPr lvl="1"/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Fiziološka senzacija</a:t>
            </a:r>
            <a: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HR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E3F6917-87F2-9009-1BCF-9FC4C2116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9" y="3307715"/>
            <a:ext cx="5276215" cy="29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3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8C21-93D6-14D1-B50D-C0C43C6C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Kako objasniti automatske misli klijentima?</a:t>
            </a:r>
            <a:r>
              <a:rPr lang="en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B787-DFEF-20BB-1225-4E363618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44" y="2366689"/>
            <a:ext cx="3024321" cy="1728233"/>
          </a:xfrm>
        </p:spPr>
        <p:txBody>
          <a:bodyPr>
            <a:normAutofit lnSpcReduction="10000"/>
          </a:bodyPr>
          <a:lstStyle/>
          <a:p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Poželjno je objasniti im na njihovom primjeru, u kontekstu rasprave, izvući  automatsku misao i onda odraditi </a:t>
            </a:r>
            <a:r>
              <a:rPr lang="hr-HR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Psihoedukaciju</a:t>
            </a:r>
            <a:endParaRPr lang="en-HR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R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FFAAAE5-57E7-FF7B-4ECB-A2361467F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76" y="1552382"/>
            <a:ext cx="5665470" cy="50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632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1880</TotalTime>
  <Words>759</Words>
  <Application>Microsoft Office PowerPoint</Application>
  <PresentationFormat>Widescreen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Trebuchet MS</vt:lpstr>
      <vt:lpstr>Wingdings 3</vt:lpstr>
      <vt:lpstr>Facet</vt:lpstr>
      <vt:lpstr>Identifikacija automatskih misli</vt:lpstr>
      <vt:lpstr>PowerPoint Presentation</vt:lpstr>
      <vt:lpstr>PowerPoint Presentation</vt:lpstr>
      <vt:lpstr>Koje su karakteristike automatskih misli ?</vt:lpstr>
      <vt:lpstr>PowerPoint Presentation</vt:lpstr>
      <vt:lpstr>PowerPoint Presentation</vt:lpstr>
      <vt:lpstr>PowerPoint Presentation</vt:lpstr>
      <vt:lpstr>PowerPoint Presentation</vt:lpstr>
      <vt:lpstr>Kako objasniti automatske misli klijentima? </vt:lpstr>
      <vt:lpstr>Kognitivni model</vt:lpstr>
      <vt:lpstr>Kako otkriti i specificirati automatske misli?  </vt:lpstr>
      <vt:lpstr>Identificiranje dodatnih automatskih misli</vt:lpstr>
      <vt:lpstr>Kako izgleda prošireni kognitivni model? </vt:lpstr>
      <vt:lpstr>PowerPoint Presentation</vt:lpstr>
      <vt:lpstr>Koji su različiti oblici automatskih misli? </vt:lpstr>
      <vt:lpstr>PowerPoint Presentation</vt:lpstr>
      <vt:lpstr>Što možete učiniti kad klijent ima poteškoća pri identificiranju automatskih misli?  </vt:lpstr>
      <vt:lpstr>PowerPoint Presentation</vt:lpstr>
      <vt:lpstr>PowerPoint Presentation</vt:lpstr>
      <vt:lpstr>Kako podučiti klijenta identifikaciji vlastitih automatskih misli?  </vt:lpstr>
      <vt:lpstr>PowerPoint Presentation</vt:lpstr>
      <vt:lpstr>Hvala na pažnji 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Identifikacija automatskih misli</dc:title>
  <dc:creator>Petra Cerovecki</dc:creator>
  <cp:lastModifiedBy>hubikotvr@outlook.com</cp:lastModifiedBy>
  <cp:revision>3</cp:revision>
  <dcterms:created xsi:type="dcterms:W3CDTF">2023-03-17T16:26:11Z</dcterms:created>
  <dcterms:modified xsi:type="dcterms:W3CDTF">2023-03-28T18:07:58Z</dcterms:modified>
</cp:coreProperties>
</file>