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5" r:id="rId9"/>
    <p:sldId id="262" r:id="rId10"/>
    <p:sldId id="266" r:id="rId11"/>
    <p:sldId id="264" r:id="rId12"/>
    <p:sldId id="267" r:id="rId13"/>
    <p:sldId id="268" r:id="rId14"/>
    <p:sldId id="263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442D1D-3F7D-4535-A4EF-8C9985037637}" v="896" dt="2023-05-17T16:27:49.901"/>
    <p1510:client id="{D69787DD-4746-40BA-B56A-3BF20C35DAB6}" v="73" dt="2023-05-23T20:45:53.901"/>
    <p1510:client id="{FAD03133-5265-46A6-8903-51381F384211}" v="494" dt="2023-05-17T15:08:53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567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097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760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970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821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317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807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971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795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856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209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1FB43-724D-437A-A5E8-1D673BA80D2D}" type="datetimeFigureOut">
              <a:rPr lang="hr-HR" smtClean="0"/>
              <a:t>20.06.2023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202B4-9E9C-4ADB-9FE3-5F44E6437A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525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hr-HR" sz="5600" dirty="0">
                <a:cs typeface="Calibri Light"/>
              </a:rPr>
              <a:t>INTEGRACIJA MINDFULNESSA U BKT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>
                <a:cs typeface="Calibri"/>
              </a:rPr>
              <a:t>Josipa Sorić</a:t>
            </a:r>
            <a:endParaRPr lang="hr-HR" dirty="0">
              <a:latin typeface="Calibri"/>
              <a:cs typeface="Calibri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4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54EBBE4-BF33-B374-4BF2-B9821E17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834756"/>
            <a:ext cx="3644489" cy="2414488"/>
          </a:xfrm>
        </p:spPr>
        <p:txBody>
          <a:bodyPr anchor="t">
            <a:normAutofit/>
          </a:bodyPr>
          <a:lstStyle/>
          <a:p>
            <a:r>
              <a:rPr lang="hr-HR" sz="3200" dirty="0">
                <a:solidFill>
                  <a:schemeClr val="bg1"/>
                </a:solidFill>
                <a:latin typeface="Times New Roman"/>
                <a:cs typeface="Times New Roman"/>
              </a:rPr>
              <a:t>Kako se uvodi </a:t>
            </a:r>
            <a:r>
              <a:rPr lang="hr-HR" sz="3200" err="1">
                <a:solidFill>
                  <a:schemeClr val="bg1"/>
                </a:solidFill>
                <a:latin typeface="Times New Roman"/>
                <a:cs typeface="Times New Roman"/>
              </a:rPr>
              <a:t>mindfulness</a:t>
            </a:r>
            <a:r>
              <a:rPr lang="hr-HR" sz="3200" dirty="0">
                <a:solidFill>
                  <a:schemeClr val="bg1"/>
                </a:solidFill>
                <a:latin typeface="Times New Roman"/>
                <a:cs typeface="Times New Roman"/>
              </a:rPr>
              <a:t>?</a:t>
            </a:r>
            <a:endParaRPr lang="sr-Latn-RS" sz="320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54F329-0834-2FB7-FC7D-138749C7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410090"/>
            <a:ext cx="5254754" cy="62069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hr-HR" sz="1800" b="1" u="sng" err="1">
                <a:latin typeface="Times New Roman"/>
                <a:cs typeface="Times New Roman"/>
              </a:rPr>
              <a:t>Abeov</a:t>
            </a:r>
            <a:r>
              <a:rPr lang="hr-HR" sz="1800" b="1" u="sng" dirty="0">
                <a:latin typeface="Times New Roman"/>
                <a:cs typeface="Times New Roman"/>
              </a:rPr>
              <a:t> primjer iz knjige</a:t>
            </a:r>
            <a:endParaRPr lang="sr-Latn-RS" b="1" u="sng" dirty="0">
              <a:cs typeface="Calibri" panose="020F0502020204030204"/>
            </a:endParaRPr>
          </a:p>
          <a:p>
            <a:r>
              <a:rPr lang="hr-HR" sz="1800" dirty="0">
                <a:latin typeface="Times New Roman"/>
                <a:cs typeface="Times New Roman"/>
              </a:rPr>
              <a:t>Terapeutkinja ga je zamolila da promišlja o svojim problemima i potakne ruminaciju koja ga je mučila cijeli vikend.</a:t>
            </a:r>
          </a:p>
          <a:p>
            <a:r>
              <a:rPr lang="hr-HR" sz="1800" dirty="0">
                <a:latin typeface="Times New Roman"/>
                <a:cs typeface="Times New Roman"/>
              </a:rPr>
              <a:t>Nakon toga je upalila audio rekorder na njegovom mobilnom telefonu.</a:t>
            </a:r>
            <a:endParaRPr lang="hr-HR" dirty="0">
              <a:latin typeface="Calibri" panose="020F0502020204030204"/>
              <a:cs typeface="Calibri"/>
            </a:endParaRPr>
          </a:p>
          <a:p>
            <a:r>
              <a:rPr lang="hr-HR" sz="1800" dirty="0">
                <a:latin typeface="Times New Roman"/>
                <a:cs typeface="Times New Roman"/>
              </a:rPr>
              <a:t>Terapeutkinja  želi da se </a:t>
            </a:r>
            <a:r>
              <a:rPr lang="hr-HR" sz="1800" dirty="0" err="1">
                <a:latin typeface="Times New Roman"/>
                <a:cs typeface="Times New Roman"/>
              </a:rPr>
              <a:t>Abe</a:t>
            </a:r>
            <a:r>
              <a:rPr lang="hr-HR" sz="1800" dirty="0">
                <a:latin typeface="Times New Roman"/>
                <a:cs typeface="Times New Roman"/>
              </a:rPr>
              <a:t> usredotoči na svoje disanje, na osjećaje koje osjeća dok diše. Pravi pauzu od 10 sekundi.</a:t>
            </a:r>
            <a:endParaRPr lang="hr-HR" dirty="0">
              <a:latin typeface="Calibri" panose="020F0502020204030204"/>
              <a:cs typeface="Calibri"/>
            </a:endParaRPr>
          </a:p>
          <a:p>
            <a:r>
              <a:rPr lang="hr-HR" sz="1800" dirty="0">
                <a:latin typeface="Times New Roman"/>
                <a:cs typeface="Times New Roman"/>
              </a:rPr>
              <a:t>Nakon toga navodi </a:t>
            </a:r>
            <a:r>
              <a:rPr lang="hr-HR" sz="1800" dirty="0" err="1">
                <a:latin typeface="Times New Roman"/>
                <a:cs typeface="Times New Roman"/>
              </a:rPr>
              <a:t>Abea</a:t>
            </a:r>
            <a:r>
              <a:rPr lang="hr-HR" sz="1800" dirty="0">
                <a:latin typeface="Times New Roman"/>
                <a:cs typeface="Times New Roman"/>
              </a:rPr>
              <a:t> da primijeti kako zrak ulazi i izlazi iz njegovih nosnica, kako se osjećaju njegova pluća, prsa i trbuh dok se šire i skupljaju.  Nakon toga ponovno radi pauzu od 15 sekundi.</a:t>
            </a:r>
            <a:endParaRPr lang="hr-HR" dirty="0">
              <a:latin typeface="Calibri" panose="020F0502020204030204"/>
              <a:cs typeface="Calibri"/>
            </a:endParaRPr>
          </a:p>
          <a:p>
            <a:r>
              <a:rPr lang="hr-HR" sz="1800" dirty="0">
                <a:latin typeface="Times New Roman"/>
                <a:cs typeface="Times New Roman"/>
              </a:rPr>
              <a:t>Nadalje ističe kako </a:t>
            </a:r>
            <a:r>
              <a:rPr lang="hr-HR" sz="1800" dirty="0" err="1">
                <a:latin typeface="Times New Roman"/>
                <a:cs typeface="Times New Roman"/>
              </a:rPr>
              <a:t>Abe</a:t>
            </a:r>
            <a:r>
              <a:rPr lang="hr-HR" sz="1800" dirty="0">
                <a:latin typeface="Times New Roman"/>
                <a:cs typeface="Times New Roman"/>
              </a:rPr>
              <a:t> može primijetiti svoje osjete u cjelini ili se može usredotočiti na određeni osjet poput zraka koji ulazi i izlazi iz njegovih nosnica ovisno o tome što mu je najugodnije. Nakon toga radi pauzu od 30 sekundi.</a:t>
            </a:r>
            <a:endParaRPr lang="hr-HR" dirty="0">
              <a:latin typeface="Calibri" panose="020F0502020204030204"/>
              <a:cs typeface="Calibri"/>
            </a:endParaRPr>
          </a:p>
          <a:p>
            <a:pPr marL="0" indent="0">
              <a:buNone/>
            </a:pPr>
            <a:endParaRPr lang="hr-HR"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56930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54EBBE4-BF33-B374-4BF2-B9821E17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hr-HR" sz="3200" dirty="0">
                <a:solidFill>
                  <a:schemeClr val="bg1"/>
                </a:solidFill>
                <a:latin typeface="Times New Roman"/>
                <a:cs typeface="Times New Roman"/>
              </a:rPr>
              <a:t>Kako se uvodi </a:t>
            </a:r>
            <a:r>
              <a:rPr lang="hr-HR" sz="3200" err="1">
                <a:solidFill>
                  <a:schemeClr val="bg1"/>
                </a:solidFill>
                <a:latin typeface="Times New Roman"/>
                <a:cs typeface="Times New Roman"/>
              </a:rPr>
              <a:t>mindfulness</a:t>
            </a:r>
            <a:r>
              <a:rPr lang="hr-HR" sz="3200" dirty="0">
                <a:solidFill>
                  <a:schemeClr val="bg1"/>
                </a:solidFill>
                <a:latin typeface="Times New Roman"/>
                <a:cs typeface="Times New Roman"/>
              </a:rPr>
              <a:t>?</a:t>
            </a:r>
            <a:endParaRPr lang="sr-Latn-RS" sz="3200" dirty="0">
              <a:solidFill>
                <a:schemeClr val="bg1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54F329-0834-2FB7-FC7D-138749C7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410090"/>
            <a:ext cx="5254754" cy="62069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hr-HR">
              <a:latin typeface="Calibri" panose="020F0502020204030204"/>
              <a:cs typeface="Calibri"/>
            </a:endParaRPr>
          </a:p>
          <a:p>
            <a:r>
              <a:rPr lang="hr-HR" sz="2000" dirty="0">
                <a:latin typeface="Times New Roman"/>
                <a:cs typeface="Times New Roman"/>
              </a:rPr>
              <a:t>Terapeutkinja traži od </a:t>
            </a:r>
            <a:r>
              <a:rPr lang="hr-HR" sz="2000" dirty="0" err="1">
                <a:latin typeface="Times New Roman"/>
                <a:cs typeface="Times New Roman"/>
              </a:rPr>
              <a:t>Abea</a:t>
            </a:r>
            <a:r>
              <a:rPr lang="hr-HR" sz="2000" dirty="0">
                <a:latin typeface="Times New Roman"/>
                <a:cs typeface="Times New Roman"/>
              </a:rPr>
              <a:t> da primijeti kako će mu um odlutati te će se pojaviti razne misli od prije minutu. Kada to primijeti potrebno je vratiti fokus na dah (radi pauzu od 45 sekundi).</a:t>
            </a:r>
            <a:endParaRPr lang="hr-HR" sz="2000">
              <a:latin typeface="Calibri" panose="020F0502020204030204"/>
              <a:cs typeface="Calibri"/>
            </a:endParaRPr>
          </a:p>
          <a:p>
            <a:r>
              <a:rPr lang="hr-HR" sz="2000" dirty="0">
                <a:latin typeface="Times New Roman"/>
                <a:cs typeface="Times New Roman"/>
              </a:rPr>
              <a:t>Naglašava mu da bez obzira koliko puta njegov um odluta, svaki put  je važno da postane  svjestan da se to dogodilo i da nježno vrati fokus na dah (pauza od 30 sekundi).</a:t>
            </a:r>
          </a:p>
          <a:p>
            <a:r>
              <a:rPr lang="hr-HR" sz="2000" dirty="0">
                <a:latin typeface="Times New Roman"/>
                <a:cs typeface="Times New Roman"/>
              </a:rPr>
              <a:t>Sve što treba je primijetiti da se to dogodilo i nježno vratiti fokus na dah (pauza od 40 sekundi).</a:t>
            </a:r>
            <a:endParaRPr lang="hr-HR" sz="2000" dirty="0">
              <a:latin typeface="Calibri" panose="020F0502020204030204"/>
              <a:cs typeface="Calibri"/>
            </a:endParaRPr>
          </a:p>
          <a:p>
            <a:r>
              <a:rPr lang="hr-HR" sz="2000" dirty="0">
                <a:latin typeface="Times New Roman"/>
                <a:cs typeface="Times New Roman"/>
              </a:rPr>
              <a:t>U redu je ako primijeti misli u pozadini svog uma, ne mora ih na silu otjerati (stanka od 60 sekundi).</a:t>
            </a:r>
            <a:endParaRPr lang="hr-HR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6688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2CD24A3-98E2-6110-555E-019239B67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hr-HR" sz="3200" dirty="0">
                <a:solidFill>
                  <a:schemeClr val="bg1"/>
                </a:solidFill>
                <a:latin typeface="Times New Roman"/>
                <a:cs typeface="Times New Roman"/>
              </a:rPr>
              <a:t>Tehnike nakon uvođenja </a:t>
            </a:r>
            <a:r>
              <a:rPr lang="hr-HR" sz="3200" err="1">
                <a:solidFill>
                  <a:schemeClr val="bg1"/>
                </a:solidFill>
                <a:latin typeface="Times New Roman"/>
                <a:cs typeface="Times New Roman"/>
              </a:rPr>
              <a:t>mindfulnessa</a:t>
            </a:r>
            <a:r>
              <a:rPr lang="hr-HR" sz="3200" dirty="0">
                <a:solidFill>
                  <a:schemeClr val="bg1"/>
                </a:solidFill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1585A8-9C17-009E-15DD-1EE69B8C1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sz="2000" dirty="0">
                <a:latin typeface="Times New Roman"/>
                <a:cs typeface="Times New Roman"/>
              </a:rPr>
              <a:t>Nakon snimanja terapeutkinja traži od </a:t>
            </a:r>
            <a:r>
              <a:rPr lang="hr-HR" sz="2000" dirty="0" err="1">
                <a:latin typeface="Times New Roman"/>
                <a:cs typeface="Times New Roman"/>
              </a:rPr>
              <a:t>Abea</a:t>
            </a:r>
            <a:r>
              <a:rPr lang="hr-HR" sz="2000" dirty="0">
                <a:latin typeface="Times New Roman"/>
                <a:cs typeface="Times New Roman"/>
              </a:rPr>
              <a:t> da otvori oči i postavlja mu različita pitanja</a:t>
            </a:r>
            <a:endParaRPr lang="sr-Latn-RS" sz="2000">
              <a:cs typeface="Calibri"/>
            </a:endParaRPr>
          </a:p>
          <a:p>
            <a:pPr marL="0" indent="0">
              <a:buNone/>
            </a:pPr>
            <a:r>
              <a:rPr lang="hr-HR" sz="2000" i="1" dirty="0">
                <a:latin typeface="Times New Roman"/>
                <a:cs typeface="Times New Roman"/>
              </a:rPr>
              <a:t>Koliko je intenzivna tuga sada od  0 do 10? Kako mu je bilo? Što je primijetio? Je li mu se činilo da su mu misli odlutale? Je li uspio vratiti pozornost na dah? Što se dogodilo s njegovim emocijama dok je vježbao </a:t>
            </a:r>
            <a:r>
              <a:rPr lang="hr-HR" sz="2000" i="1" err="1">
                <a:latin typeface="Times New Roman"/>
                <a:cs typeface="Times New Roman"/>
              </a:rPr>
              <a:t>mindfulness</a:t>
            </a:r>
            <a:r>
              <a:rPr lang="hr-HR" sz="2000" i="1" dirty="0">
                <a:latin typeface="Times New Roman"/>
                <a:cs typeface="Times New Roman"/>
              </a:rPr>
              <a:t>? Što misli o tome? Je li mu ovo bilo od pomoći? Misli li da bi ovo bila dobra vježba za njegov akcijski plan?</a:t>
            </a:r>
            <a:endParaRPr lang="hr-HR" sz="2000" i="1">
              <a:cs typeface="Calibri" panose="020F0502020204030204"/>
            </a:endParaRPr>
          </a:p>
          <a:p>
            <a:pPr marL="0" indent="0">
              <a:buNone/>
            </a:pPr>
            <a:endParaRPr lang="hr-HR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hr-HR" sz="2000" b="1" i="1" dirty="0">
                <a:latin typeface="Times New Roman"/>
                <a:cs typeface="Times New Roman"/>
              </a:rPr>
              <a:t>Trebali bi poticati svoje klijente da koriste  formalne ili neformalne vježbe </a:t>
            </a:r>
            <a:r>
              <a:rPr lang="hr-HR" sz="2000" b="1" i="1" dirty="0" err="1">
                <a:latin typeface="Times New Roman"/>
                <a:cs typeface="Times New Roman"/>
              </a:rPr>
              <a:t>mindfulnessa</a:t>
            </a:r>
            <a:r>
              <a:rPr lang="hr-HR" sz="2000" b="1" i="1" dirty="0">
                <a:latin typeface="Times New Roman"/>
                <a:cs typeface="Times New Roman"/>
              </a:rPr>
              <a:t> kada se nađu zaglavljeni u beskorisnom misaonom procesu ili uhvaćeni u neugodno unutarnje iskustvo.  </a:t>
            </a:r>
          </a:p>
          <a:p>
            <a:endParaRPr lang="hr-HR" sz="2000" b="1" i="1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hr-HR" sz="2000" b="1" i="1" dirty="0">
              <a:latin typeface="Times New Roman"/>
              <a:cs typeface="Times New Roman"/>
            </a:endParaRPr>
          </a:p>
          <a:p>
            <a:r>
              <a:rPr lang="hr-HR" sz="2000" dirty="0">
                <a:latin typeface="Times New Roman"/>
                <a:cs typeface="Times New Roman"/>
              </a:rPr>
              <a:t>Za precizne korake možete posjetiti </a:t>
            </a:r>
            <a:r>
              <a:rPr lang="hr-HR" sz="2000" b="1" u="sng" dirty="0">
                <a:latin typeface="Times New Roman"/>
                <a:cs typeface="Times New Roman"/>
              </a:rPr>
              <a:t>beckinstitute.org/</a:t>
            </a:r>
            <a:r>
              <a:rPr lang="hr-HR" sz="2000" b="1" u="sng" err="1">
                <a:latin typeface="Times New Roman"/>
                <a:cs typeface="Times New Roman"/>
              </a:rPr>
              <a:t>CBTresources</a:t>
            </a:r>
            <a:r>
              <a:rPr lang="hr-HR" sz="2000" b="1" u="sng" dirty="0">
                <a:latin typeface="Times New Roman"/>
                <a:cs typeface="Times New Roman"/>
              </a:rPr>
              <a:t>.</a:t>
            </a:r>
          </a:p>
          <a:p>
            <a:endParaRPr lang="hr-HR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6229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54EBBE4-BF33-B374-4BF2-B9821E17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anchor="t">
            <a:normAutofit/>
          </a:bodyPr>
          <a:lstStyle/>
          <a:p>
            <a:r>
              <a:rPr lang="hr-HR" sz="3600" dirty="0">
                <a:solidFill>
                  <a:schemeClr val="bg1"/>
                </a:solidFill>
                <a:latin typeface="Times New Roman"/>
                <a:cs typeface="Times New Roman"/>
              </a:rPr>
              <a:t>AWARE tehnika</a:t>
            </a:r>
            <a:br>
              <a:rPr lang="hr-HR" sz="3600" dirty="0">
                <a:solidFill>
                  <a:schemeClr val="bg1"/>
                </a:solidFill>
                <a:latin typeface="Times New Roman"/>
                <a:cs typeface="Times New Roman"/>
              </a:rPr>
            </a:br>
            <a:r>
              <a:rPr lang="hr-HR" sz="3600" dirty="0">
                <a:solidFill>
                  <a:schemeClr val="bg1"/>
                </a:solidFill>
                <a:latin typeface="Times New Roman"/>
                <a:cs typeface="Times New Roman"/>
              </a:rPr>
              <a:t/>
            </a:r>
            <a:br>
              <a:rPr lang="hr-HR" sz="3600" dirty="0">
                <a:solidFill>
                  <a:schemeClr val="bg1"/>
                </a:solidFill>
                <a:latin typeface="Times New Roman"/>
                <a:cs typeface="Times New Roman"/>
              </a:rPr>
            </a:br>
            <a:r>
              <a:rPr lang="hr-HR" sz="2000" dirty="0">
                <a:solidFill>
                  <a:srgbClr val="000000"/>
                </a:solidFill>
                <a:latin typeface="Times New Roman"/>
                <a:cs typeface="Times New Roman"/>
              </a:rPr>
              <a:t>- osmišljena je za korištenje kada se klijenti pretjerano brinu ili doživljavaju pretjeranu tjeskobu. </a:t>
            </a:r>
            <a:endParaRPr lang="hr-HR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54F329-0834-2FB7-FC7D-138749C7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314840"/>
            <a:ext cx="5254754" cy="630215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/>
            <a:r>
              <a:rPr lang="hr-HR" sz="2000" b="1" dirty="0">
                <a:latin typeface="Times New Roman"/>
                <a:cs typeface="Times New Roman"/>
              </a:rPr>
              <a:t>Prihvatite tjeskobu</a:t>
            </a:r>
            <a:r>
              <a:rPr lang="hr-HR" sz="2000" dirty="0">
                <a:latin typeface="Times New Roman"/>
                <a:cs typeface="Times New Roman"/>
              </a:rPr>
              <a:t> (ili neku drugu emociju, anksioznost je prirodna i neophodna za preživljavanje, osjeti koji doživljavate normalni su osjeti tjeskobe čak i kada postanu intenzivni)</a:t>
            </a:r>
            <a:endParaRPr lang="sr-Latn-RS" dirty="0">
              <a:cs typeface="Calibri" panose="020F0502020204030204"/>
            </a:endParaRPr>
          </a:p>
          <a:p>
            <a:pPr marL="342900" indent="-342900"/>
            <a:r>
              <a:rPr lang="hr-HR" sz="2000" b="1" dirty="0">
                <a:latin typeface="Times New Roman"/>
                <a:cs typeface="Times New Roman"/>
              </a:rPr>
              <a:t>Gledajte ju</a:t>
            </a:r>
            <a:r>
              <a:rPr lang="hr-HR" sz="2000" dirty="0">
                <a:latin typeface="Times New Roman"/>
                <a:cs typeface="Times New Roman"/>
              </a:rPr>
              <a:t> (ocijenite ju na ljestvici od 0 do 10 i gledajte kako raste i pada, budite odvojeni, zapamtite da vi niste vaša tjeskoba)</a:t>
            </a:r>
          </a:p>
          <a:p>
            <a:pPr marL="342900" indent="-342900">
              <a:buFont typeface="Arial"/>
            </a:pPr>
            <a:r>
              <a:rPr lang="hr-HR" sz="2000" b="1" dirty="0">
                <a:latin typeface="Times New Roman"/>
                <a:cs typeface="Times New Roman"/>
              </a:rPr>
              <a:t>Djelujte konstruktivno s njom </a:t>
            </a:r>
            <a:r>
              <a:rPr lang="hr-HR" sz="2000" dirty="0">
                <a:latin typeface="Times New Roman"/>
                <a:cs typeface="Times New Roman"/>
              </a:rPr>
              <a:t>(ponašajte se kao da niste zabrinuti, što god možete učiniti bez tjeskobe, možete uočiti i s njom, ne bježite od tjeskobe niti od situacija  koju izaziva tjeskobi)</a:t>
            </a:r>
          </a:p>
          <a:p>
            <a:pPr marL="342900" indent="-342900"/>
            <a:r>
              <a:rPr lang="hr-HR" sz="2000" b="1" dirty="0">
                <a:latin typeface="Times New Roman"/>
                <a:cs typeface="Times New Roman"/>
              </a:rPr>
              <a:t>Ponovite korake</a:t>
            </a:r>
            <a:r>
              <a:rPr lang="hr-HR" sz="2000" dirty="0">
                <a:latin typeface="Times New Roman"/>
                <a:cs typeface="Times New Roman"/>
              </a:rPr>
              <a:t> (nastavite prihvaćati i djelovati konstruktivno s tjeskobom) </a:t>
            </a:r>
          </a:p>
          <a:p>
            <a:pPr marL="342900" indent="-342900"/>
            <a:r>
              <a:rPr lang="hr-HR" sz="2000" b="1" dirty="0">
                <a:latin typeface="Times New Roman"/>
                <a:cs typeface="Times New Roman"/>
              </a:rPr>
              <a:t>Očekujte najbolje</a:t>
            </a:r>
            <a:r>
              <a:rPr lang="hr-HR" sz="2000" dirty="0">
                <a:latin typeface="Times New Roman"/>
                <a:cs typeface="Times New Roman"/>
              </a:rPr>
              <a:t> (uglavnom se ne dogodi ono čega se najviše bojite, dajte si priliku da koristite gore navedene korake kako bi ste mogli steći povjerenje da se tjeskoba uvijek smanjuje)</a:t>
            </a:r>
          </a:p>
          <a:p>
            <a:endParaRPr lang="hr-HR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hr-HR" sz="2000" dirty="0">
              <a:latin typeface="Times New Roman"/>
              <a:cs typeface="Times New Roman"/>
            </a:endParaRPr>
          </a:p>
          <a:p>
            <a:endParaRPr lang="hr-HR"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4534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10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ight Triangle 12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14">
            <a:extLst>
              <a:ext uri="{FF2B5EF4-FFF2-40B4-BE49-F238E27FC236}">
                <a16:creationId xmlns:a16="http://schemas.microsoft.com/office/drawing/2014/main" id="{C37E9D4B-7BFA-4D10-B666-547BAC4994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lika 6" descr="Slika na kojoj se prikazuje dijagram&#10;&#10;Opis je automatski generiran">
            <a:extLst>
              <a:ext uri="{FF2B5EF4-FFF2-40B4-BE49-F238E27FC236}">
                <a16:creationId xmlns:a16="http://schemas.microsoft.com/office/drawing/2014/main" id="{149AD2D9-90FE-CF2D-A97D-F99461596C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2163" y="1231880"/>
            <a:ext cx="7746709" cy="435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91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B6AF3FD-BB0A-2445-FCE9-FAFB62135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hr-HR" sz="5400" dirty="0">
                <a:solidFill>
                  <a:srgbClr val="FFFFFF"/>
                </a:solidFill>
                <a:cs typeface="Calibri Light"/>
              </a:rPr>
              <a:t>SADRŽAJ</a:t>
            </a:r>
            <a:endParaRPr lang="hr-HR" sz="5400" dirty="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E3A8D3-88D4-B0EF-4655-244D44022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z="1800" dirty="0">
                <a:latin typeface="Times New Roman"/>
                <a:cs typeface="Times New Roman"/>
              </a:rPr>
              <a:t>Što je </a:t>
            </a:r>
            <a:r>
              <a:rPr lang="hr-HR" sz="1800" dirty="0" err="1">
                <a:latin typeface="Times New Roman"/>
                <a:cs typeface="Times New Roman"/>
              </a:rPr>
              <a:t>mindfulness</a:t>
            </a:r>
            <a:r>
              <a:rPr lang="hr-HR" sz="1800" dirty="0">
                <a:latin typeface="Times New Roman"/>
                <a:cs typeface="Times New Roman"/>
              </a:rPr>
              <a:t>?</a:t>
            </a:r>
          </a:p>
          <a:p>
            <a:r>
              <a:rPr lang="hr-HR" sz="1800" dirty="0">
                <a:latin typeface="Times New Roman"/>
                <a:cs typeface="Times New Roman"/>
              </a:rPr>
              <a:t>Zašto ga koristiti kod klijenata?</a:t>
            </a:r>
          </a:p>
          <a:p>
            <a:r>
              <a:rPr lang="hr-HR" sz="1800" dirty="0">
                <a:latin typeface="Times New Roman"/>
                <a:cs typeface="Times New Roman"/>
              </a:rPr>
              <a:t>Što je formalna u odnosu na neformalnu </a:t>
            </a:r>
            <a:r>
              <a:rPr lang="hr-HR" sz="1800" err="1">
                <a:latin typeface="Times New Roman"/>
                <a:cs typeface="Times New Roman"/>
              </a:rPr>
              <a:t>mindfulness</a:t>
            </a:r>
            <a:r>
              <a:rPr lang="hr-HR" sz="1800" dirty="0">
                <a:latin typeface="Times New Roman"/>
                <a:cs typeface="Times New Roman"/>
              </a:rPr>
              <a:t> praksu?</a:t>
            </a:r>
          </a:p>
          <a:p>
            <a:r>
              <a:rPr lang="hr-HR" sz="1800" dirty="0">
                <a:latin typeface="Times New Roman"/>
                <a:cs typeface="Times New Roman"/>
              </a:rPr>
              <a:t>Zašto bi i terapeuti trebali prakticirati </a:t>
            </a:r>
            <a:r>
              <a:rPr lang="hr-HR" sz="1800" dirty="0" err="1">
                <a:latin typeface="Times New Roman"/>
                <a:cs typeface="Times New Roman"/>
              </a:rPr>
              <a:t>mindfulness</a:t>
            </a:r>
            <a:r>
              <a:rPr lang="hr-HR" sz="1800" dirty="0">
                <a:latin typeface="Times New Roman"/>
                <a:cs typeface="Times New Roman"/>
              </a:rPr>
              <a:t>?</a:t>
            </a:r>
          </a:p>
          <a:p>
            <a:r>
              <a:rPr lang="hr-HR" sz="1800" dirty="0">
                <a:latin typeface="Times New Roman"/>
                <a:cs typeface="Times New Roman"/>
              </a:rPr>
              <a:t>Koje tehnike se koriste prije uvođenja </a:t>
            </a:r>
            <a:r>
              <a:rPr lang="hr-HR" sz="1800" err="1">
                <a:latin typeface="Times New Roman"/>
                <a:cs typeface="Times New Roman"/>
              </a:rPr>
              <a:t>mindfulnessa</a:t>
            </a:r>
            <a:r>
              <a:rPr lang="hr-HR" sz="1800" dirty="0">
                <a:latin typeface="Times New Roman"/>
                <a:cs typeface="Times New Roman"/>
              </a:rPr>
              <a:t>?</a:t>
            </a:r>
          </a:p>
          <a:p>
            <a:r>
              <a:rPr lang="hr-HR" sz="1800" dirty="0">
                <a:latin typeface="Times New Roman"/>
                <a:cs typeface="Times New Roman"/>
              </a:rPr>
              <a:t>Kako se uvodi </a:t>
            </a:r>
            <a:r>
              <a:rPr lang="hr-HR" sz="1800" err="1">
                <a:latin typeface="Times New Roman"/>
                <a:cs typeface="Times New Roman"/>
              </a:rPr>
              <a:t>mindfulness</a:t>
            </a:r>
            <a:r>
              <a:rPr lang="hr-HR" sz="1800" dirty="0">
                <a:latin typeface="Times New Roman"/>
                <a:cs typeface="Times New Roman"/>
              </a:rPr>
              <a:t>?</a:t>
            </a:r>
          </a:p>
          <a:p>
            <a:r>
              <a:rPr lang="hr-HR" sz="1800" dirty="0">
                <a:latin typeface="Times New Roman"/>
                <a:cs typeface="Times New Roman"/>
              </a:rPr>
              <a:t>Tehnike nakon uvođenja </a:t>
            </a:r>
            <a:r>
              <a:rPr lang="hr-HR" sz="1800" dirty="0" err="1">
                <a:latin typeface="Times New Roman"/>
                <a:cs typeface="Times New Roman"/>
              </a:rPr>
              <a:t>mindfulnessa</a:t>
            </a:r>
            <a:r>
              <a:rPr lang="hr-HR" sz="1800" dirty="0">
                <a:latin typeface="Times New Roman"/>
                <a:cs typeface="Times New Roman"/>
              </a:rPr>
              <a:t>?</a:t>
            </a:r>
          </a:p>
          <a:p>
            <a:r>
              <a:rPr lang="hr-HR" sz="1800" dirty="0">
                <a:latin typeface="Times New Roman"/>
                <a:cs typeface="Times New Roman"/>
              </a:rPr>
              <a:t>Što je AWARE?</a:t>
            </a:r>
          </a:p>
          <a:p>
            <a:endParaRPr lang="hr-HR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467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549AAA7-C838-CC9C-20D2-4027280E1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hr-HR" sz="2800" b="1" dirty="0">
                <a:solidFill>
                  <a:schemeClr val="bg1"/>
                </a:solidFill>
                <a:latin typeface="Times New Roman"/>
                <a:cs typeface="Times New Roman"/>
              </a:rPr>
              <a:t> Što je </a:t>
            </a:r>
            <a:r>
              <a:rPr lang="hr-HR" sz="2800" b="1" err="1">
                <a:solidFill>
                  <a:schemeClr val="bg1"/>
                </a:solidFill>
                <a:latin typeface="Times New Roman"/>
                <a:cs typeface="Times New Roman"/>
              </a:rPr>
              <a:t>mindfulness</a:t>
            </a:r>
            <a:r>
              <a:rPr lang="hr-HR" sz="2800" b="1" dirty="0">
                <a:solidFill>
                  <a:schemeClr val="bg1"/>
                </a:solidFill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1E59866-14E7-F48D-C20A-5DEC43EC1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2084" y="960401"/>
            <a:ext cx="5644165" cy="598405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 sz="2000" dirty="0">
                <a:latin typeface="Times New Roman"/>
                <a:cs typeface="Times New Roman"/>
              </a:rPr>
              <a:t>zadržavanje pozornosti na neposrednom iskustvu, dok smo istovremeno orijentirani na otvorenost, prihvaćanje i znatiželju</a:t>
            </a:r>
            <a:endParaRPr lang="sr-Latn-RS" sz="2000" dirty="0">
              <a:latin typeface="Times New Roman"/>
              <a:cs typeface="Times New Roman"/>
            </a:endParaRPr>
          </a:p>
          <a:p>
            <a:r>
              <a:rPr lang="hr-HR" sz="2000" dirty="0">
                <a:latin typeface="Times New Roman"/>
                <a:cs typeface="Times New Roman"/>
              </a:rPr>
              <a:t>fokusiranje na ono što se trenutno događa</a:t>
            </a:r>
            <a:endParaRPr lang="hr-HR" sz="2000" dirty="0">
              <a:latin typeface="Times New Roman"/>
              <a:cs typeface="Calibri" panose="020F0502020204030204"/>
            </a:endParaRPr>
          </a:p>
          <a:p>
            <a:r>
              <a:rPr lang="hr-HR" sz="2000" dirty="0" err="1">
                <a:latin typeface="Times New Roman"/>
                <a:cs typeface="Times New Roman"/>
              </a:rPr>
              <a:t>mindfulness</a:t>
            </a:r>
            <a:r>
              <a:rPr lang="hr-HR" sz="2000" dirty="0">
                <a:latin typeface="Times New Roman"/>
                <a:cs typeface="Times New Roman"/>
              </a:rPr>
              <a:t> je koristan kod klijenata koji su uključeni u neadaptivni misaoni proces poput opsesija, ruminacija, briga i </a:t>
            </a:r>
            <a:r>
              <a:rPr lang="hr-HR" sz="2000" dirty="0" err="1">
                <a:latin typeface="Times New Roman"/>
                <a:cs typeface="Times New Roman"/>
              </a:rPr>
              <a:t>samookrivljavanja</a:t>
            </a:r>
            <a:r>
              <a:rPr lang="hr-HR" sz="2000" dirty="0">
                <a:latin typeface="Times New Roman"/>
                <a:cs typeface="Times New Roman"/>
              </a:rPr>
              <a:t> te kod onih koji se boje iskusiti određene unutarnje podražaje poput negativnih emocija, misli, slika</a:t>
            </a:r>
            <a:endParaRPr lang="hr-HR" sz="2000" dirty="0">
              <a:latin typeface="Times New Roman"/>
              <a:cs typeface="Calibri"/>
            </a:endParaRPr>
          </a:p>
          <a:p>
            <a:r>
              <a:rPr lang="hr-HR" sz="2000" dirty="0" err="1">
                <a:latin typeface="Times New Roman"/>
                <a:cs typeface="Times New Roman"/>
              </a:rPr>
              <a:t>mindfulness</a:t>
            </a:r>
            <a:r>
              <a:rPr lang="hr-HR" sz="2000" dirty="0">
                <a:latin typeface="Times New Roman"/>
                <a:cs typeface="Times New Roman"/>
              </a:rPr>
              <a:t> pokušava stvoriti drugačiju vezu s vašim mislima, umjesto da se s njima bavite preispitujući njihovu valjanost vi primjećujete njihovu prisutnost bez prosuđivanja i dopuštate im da dođu i odu</a:t>
            </a:r>
          </a:p>
          <a:p>
            <a:endParaRPr lang="hr-HR" sz="1800" dirty="0">
              <a:latin typeface="Times New Roman"/>
              <a:cs typeface="Times New Roman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680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549AAA7-C838-CC9C-20D2-4027280E1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hr-HR" sz="2800" b="1" dirty="0">
                <a:solidFill>
                  <a:schemeClr val="bg1"/>
                </a:solidFill>
                <a:latin typeface="Times New Roman"/>
                <a:cs typeface="Times New Roman"/>
              </a:rPr>
              <a:t> Što je </a:t>
            </a:r>
            <a:r>
              <a:rPr lang="hr-HR" sz="2800" b="1" err="1">
                <a:solidFill>
                  <a:schemeClr val="bg1"/>
                </a:solidFill>
                <a:latin typeface="Times New Roman"/>
                <a:cs typeface="Times New Roman"/>
              </a:rPr>
              <a:t>mindfulness</a:t>
            </a:r>
            <a:r>
              <a:rPr lang="hr-HR" sz="2800" b="1" dirty="0">
                <a:solidFill>
                  <a:schemeClr val="bg1"/>
                </a:solidFill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1E59866-14E7-F48D-C20A-5DEC43EC1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1380" y="1035528"/>
            <a:ext cx="5257799" cy="622016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hr-HR" sz="2400" dirty="0">
                <a:latin typeface="Times New Roman"/>
                <a:cs typeface="Times New Roman"/>
              </a:rPr>
              <a:t>Postoji nekoliko vrsta </a:t>
            </a:r>
            <a:r>
              <a:rPr lang="hr-HR" sz="2400" err="1">
                <a:latin typeface="Times New Roman"/>
                <a:cs typeface="Times New Roman"/>
              </a:rPr>
              <a:t>mindfulnessa</a:t>
            </a:r>
            <a:r>
              <a:rPr lang="hr-HR" sz="2400" dirty="0">
                <a:latin typeface="Times New Roman"/>
                <a:cs typeface="Times New Roman"/>
              </a:rPr>
              <a:t>:</a:t>
            </a:r>
            <a:endParaRPr lang="hr-HR" sz="2400">
              <a:latin typeface="Times New Roman"/>
              <a:cs typeface="Calibri"/>
            </a:endParaRPr>
          </a:p>
          <a:p>
            <a:r>
              <a:rPr lang="hr-HR" sz="2400" b="1" i="1" err="1">
                <a:latin typeface="Times New Roman"/>
                <a:cs typeface="Times New Roman"/>
              </a:rPr>
              <a:t>Mindfulness</a:t>
            </a:r>
            <a:r>
              <a:rPr lang="hr-HR" sz="2400" b="1" i="1" dirty="0">
                <a:latin typeface="Times New Roman"/>
                <a:cs typeface="Times New Roman"/>
              </a:rPr>
              <a:t> misli</a:t>
            </a:r>
            <a:r>
              <a:rPr lang="hr-HR" sz="2400" dirty="0">
                <a:latin typeface="Times New Roman"/>
                <a:cs typeface="Times New Roman"/>
              </a:rPr>
              <a:t>: za klijente koji pretjerano ruminiraju, zabrinuti su, ili nastoje potisnuti nametljive misli i slike</a:t>
            </a:r>
          </a:p>
          <a:p>
            <a:r>
              <a:rPr lang="hr-HR" sz="2400" b="1" i="1" dirty="0" err="1">
                <a:latin typeface="Times New Roman"/>
                <a:cs typeface="Times New Roman"/>
              </a:rPr>
              <a:t>Mindfulness</a:t>
            </a:r>
            <a:r>
              <a:rPr lang="hr-HR" sz="2400" b="1" i="1" dirty="0">
                <a:latin typeface="Times New Roman"/>
                <a:cs typeface="Times New Roman"/>
              </a:rPr>
              <a:t> unutrašnjih podražaja</a:t>
            </a:r>
            <a:r>
              <a:rPr lang="hr-HR" sz="2400" dirty="0">
                <a:latin typeface="Times New Roman"/>
                <a:cs typeface="Times New Roman"/>
              </a:rPr>
              <a:t>: za intenzivne emocije i druga uznemirujuća unutarnja iskustva</a:t>
            </a:r>
          </a:p>
          <a:p>
            <a:r>
              <a:rPr lang="hr-HR" sz="2400" b="1" i="1" dirty="0" err="1">
                <a:latin typeface="Times New Roman"/>
                <a:cs typeface="Times New Roman"/>
              </a:rPr>
              <a:t>Mindfulness</a:t>
            </a:r>
            <a:r>
              <a:rPr lang="hr-HR" sz="2400" b="1" i="1" dirty="0">
                <a:latin typeface="Times New Roman"/>
                <a:cs typeface="Times New Roman"/>
              </a:rPr>
              <a:t> za samo-suosjećanje</a:t>
            </a:r>
            <a:r>
              <a:rPr lang="hr-HR" sz="2400" dirty="0">
                <a:latin typeface="Times New Roman"/>
                <a:cs typeface="Times New Roman"/>
              </a:rPr>
              <a:t>: za klijente koji doživljavaju veliku količinu samokritičnosti</a:t>
            </a:r>
          </a:p>
          <a:p>
            <a:endParaRPr lang="hr-HR" dirty="0">
              <a:cs typeface="Calibri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79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2CD24A3-98E2-6110-555E-019239B67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latin typeface="Times New Roman"/>
                <a:cs typeface="Calibri Light"/>
              </a:rPr>
              <a:t>Zašto bi trebali </a:t>
            </a:r>
            <a:r>
              <a:rPr lang="hr-HR" dirty="0" err="1">
                <a:solidFill>
                  <a:srgbClr val="FFFFFF"/>
                </a:solidFill>
                <a:latin typeface="Times New Roman"/>
                <a:cs typeface="Calibri Light"/>
              </a:rPr>
              <a:t>mindfulness</a:t>
            </a:r>
            <a:r>
              <a:rPr lang="hr-HR" dirty="0">
                <a:solidFill>
                  <a:srgbClr val="FFFFFF"/>
                </a:solidFill>
                <a:latin typeface="Times New Roman"/>
                <a:cs typeface="Calibri Light"/>
              </a:rPr>
              <a:t> koristiti kod klijenata?</a:t>
            </a:r>
            <a:endParaRPr lang="hr-HR" dirty="0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1585A8-9C17-009E-15DD-1EE69B8C1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hr-HR" dirty="0" err="1">
                <a:cs typeface="Calibri"/>
              </a:rPr>
              <a:t>Abeov</a:t>
            </a:r>
            <a:r>
              <a:rPr lang="hr-HR" dirty="0">
                <a:cs typeface="Calibri"/>
              </a:rPr>
              <a:t> primjer iz knjige</a:t>
            </a:r>
          </a:p>
          <a:p>
            <a:r>
              <a:rPr lang="hr-HR" sz="2000" i="1" dirty="0" err="1">
                <a:latin typeface="Times New Roman"/>
                <a:cs typeface="Times New Roman"/>
              </a:rPr>
              <a:t>Mindfulness</a:t>
            </a:r>
            <a:r>
              <a:rPr lang="hr-HR" sz="2000" i="1" dirty="0">
                <a:latin typeface="Times New Roman"/>
                <a:cs typeface="Times New Roman"/>
              </a:rPr>
              <a:t> mu je pomagao da prepozna situacije u kojima ruminira, da prihvati iskustvo i negativne emocije i nakon toga odabere da se neće zaplesti u svojim mislima! Naučio je to da se prvo mora fokusirati na dah i kasnije se uspio fokusirati na svoja vanjska iskustva.  </a:t>
            </a:r>
          </a:p>
        </p:txBody>
      </p:sp>
    </p:spTree>
    <p:extLst>
      <p:ext uri="{BB962C8B-B14F-4D97-AF65-F5344CB8AC3E}">
        <p14:creationId xmlns:p14="http://schemas.microsoft.com/office/powerpoint/2010/main" val="1370254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54EBBE4-BF33-B374-4BF2-B9821E173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626" y="673770"/>
            <a:ext cx="3698151" cy="2414488"/>
          </a:xfrm>
        </p:spPr>
        <p:txBody>
          <a:bodyPr anchor="t">
            <a:normAutofit/>
          </a:bodyPr>
          <a:lstStyle/>
          <a:p>
            <a:r>
              <a:rPr lang="hr-HR" sz="2800" dirty="0">
                <a:solidFill>
                  <a:schemeClr val="bg1"/>
                </a:solidFill>
                <a:latin typeface="Times New Roman"/>
                <a:cs typeface="Times New Roman"/>
              </a:rPr>
              <a:t>Što je formalna u odnosu na neformalnu </a:t>
            </a:r>
            <a:r>
              <a:rPr lang="hr-HR" sz="2800" dirty="0" err="1">
                <a:solidFill>
                  <a:schemeClr val="bg1"/>
                </a:solidFill>
                <a:latin typeface="Times New Roman"/>
                <a:cs typeface="Times New Roman"/>
              </a:rPr>
              <a:t>mindfulnesspraksu</a:t>
            </a:r>
            <a:r>
              <a:rPr lang="hr-HR" sz="2800" dirty="0">
                <a:solidFill>
                  <a:schemeClr val="bg1"/>
                </a:solidFill>
                <a:latin typeface="Times New Roman"/>
                <a:cs typeface="Times New Roman"/>
              </a:rPr>
              <a:t>?</a:t>
            </a:r>
            <a:endParaRPr lang="sr-Latn-RS" sz="2800" dirty="0">
              <a:solidFill>
                <a:schemeClr val="bg1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54F329-0834-2FB7-FC7D-138749C7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410090"/>
            <a:ext cx="5254754" cy="62069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 sz="2000" dirty="0">
                <a:latin typeface="Times New Roman"/>
                <a:cs typeface="Times New Roman"/>
              </a:rPr>
              <a:t>za formalnu </a:t>
            </a:r>
            <a:r>
              <a:rPr lang="hr-HR" sz="2000" dirty="0" err="1">
                <a:latin typeface="Times New Roman"/>
                <a:cs typeface="Times New Roman"/>
              </a:rPr>
              <a:t>mindfulness</a:t>
            </a:r>
            <a:r>
              <a:rPr lang="hr-HR" sz="2000" dirty="0">
                <a:latin typeface="Times New Roman"/>
                <a:cs typeface="Times New Roman"/>
              </a:rPr>
              <a:t> meditaciju potrebno je odvojiti određeno vrijeme (5-60 minuta), otići na mirno mjesto i fokusirati pažnju na određeno iskustvo (npr. dah, različite dijelove tijela, pokrete, misli, emocije)</a:t>
            </a:r>
            <a:endParaRPr lang="sr-Latn-RS" sz="2000" dirty="0">
              <a:latin typeface="Times New Roman"/>
              <a:cs typeface="Times New Roman"/>
            </a:endParaRPr>
          </a:p>
          <a:p>
            <a:r>
              <a:rPr lang="hr-HR" sz="2000" dirty="0">
                <a:latin typeface="Times New Roman"/>
                <a:cs typeface="Times New Roman"/>
              </a:rPr>
              <a:t>potrebno je primijetiti kada je pažnja odlutala od navedenog iskustva i bez osude ju vratiti na iskustvo</a:t>
            </a:r>
            <a:endParaRPr lang="hr-HR" sz="2000" dirty="0">
              <a:latin typeface="Calibri" panose="020F0502020204030204"/>
              <a:cs typeface="Calibri" panose="020F0502020204030204"/>
            </a:endParaRPr>
          </a:p>
          <a:p>
            <a:r>
              <a:rPr lang="hr-HR" sz="2000" b="1" i="1" dirty="0">
                <a:latin typeface="Times New Roman"/>
                <a:cs typeface="Times New Roman"/>
              </a:rPr>
              <a:t>Preporuča se  klijentima da za početak prakticiraju formalni </a:t>
            </a:r>
            <a:r>
              <a:rPr lang="hr-HR" sz="2000" b="1" i="1" dirty="0" err="1">
                <a:latin typeface="Times New Roman"/>
                <a:cs typeface="Times New Roman"/>
              </a:rPr>
              <a:t>mindfulness</a:t>
            </a:r>
            <a:r>
              <a:rPr lang="hr-HR" sz="2000" b="1" i="1" dirty="0">
                <a:latin typeface="Times New Roman"/>
                <a:cs typeface="Times New Roman"/>
              </a:rPr>
              <a:t> oko 5 minuta!</a:t>
            </a:r>
            <a:endParaRPr lang="hr-HR" sz="2000" dirty="0">
              <a:latin typeface="Calibri" panose="020F0502020204030204"/>
              <a:cs typeface="Calibri"/>
            </a:endParaRPr>
          </a:p>
          <a:p>
            <a:r>
              <a:rPr lang="hr-HR" sz="2000" dirty="0">
                <a:latin typeface="Times New Roman"/>
                <a:cs typeface="Times New Roman"/>
              </a:rPr>
              <a:t>neformalno vježbanje se sastoji u primjeni načela </a:t>
            </a:r>
            <a:r>
              <a:rPr lang="hr-HR" sz="2000" dirty="0" err="1">
                <a:latin typeface="Times New Roman"/>
                <a:cs typeface="Times New Roman"/>
              </a:rPr>
              <a:t>mindfulnessa</a:t>
            </a:r>
            <a:r>
              <a:rPr lang="hr-HR" sz="2000" dirty="0">
                <a:latin typeface="Times New Roman"/>
                <a:cs typeface="Times New Roman"/>
              </a:rPr>
              <a:t> prema svojim svakodnevnim iskustvima usredotočujući se na ono što se događa u trenutku na podržavajući, otvoren i </a:t>
            </a:r>
            <a:r>
              <a:rPr lang="hr-HR" sz="2000" dirty="0" err="1">
                <a:latin typeface="Times New Roman"/>
                <a:cs typeface="Times New Roman"/>
              </a:rPr>
              <a:t>neosuđujuć</a:t>
            </a:r>
            <a:r>
              <a:rPr lang="hr-HR" sz="2000" dirty="0">
                <a:latin typeface="Times New Roman"/>
                <a:cs typeface="Times New Roman"/>
              </a:rPr>
              <a:t> način </a:t>
            </a:r>
            <a:endParaRPr lang="hr-HR" sz="2000" dirty="0">
              <a:latin typeface="Calibri" panose="020F0502020204030204"/>
              <a:cs typeface="Calibri"/>
            </a:endParaRPr>
          </a:p>
          <a:p>
            <a:r>
              <a:rPr lang="hr-HR" sz="2000" b="1" i="1" dirty="0">
                <a:latin typeface="Times New Roman"/>
                <a:cs typeface="Times New Roman"/>
              </a:rPr>
              <a:t>Kada vaš um odluta u budućnost ili prošlost i nije vam više od pomoći da razmišljate o tome vratite ga u svoje trenutno iskustvo!</a:t>
            </a:r>
          </a:p>
        </p:txBody>
      </p:sp>
    </p:spTree>
    <p:extLst>
      <p:ext uri="{BB962C8B-B14F-4D97-AF65-F5344CB8AC3E}">
        <p14:creationId xmlns:p14="http://schemas.microsoft.com/office/powerpoint/2010/main" val="426788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22C6475-FC2B-47AF-14C3-0F38DFED3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Times New Roman"/>
                <a:cs typeface="Times New Roman"/>
              </a:rPr>
              <a:t>Zašto bi i terapeuti trebali prakticirati </a:t>
            </a:r>
            <a:r>
              <a:rPr lang="hr-HR" sz="3200" b="1" err="1">
                <a:latin typeface="Times New Roman"/>
                <a:cs typeface="Times New Roman"/>
              </a:rPr>
              <a:t>mindfulness</a:t>
            </a:r>
            <a:r>
              <a:rPr lang="hr-HR" sz="3200" b="1" dirty="0">
                <a:latin typeface="Times New Roman"/>
                <a:cs typeface="Times New Roman"/>
              </a:rPr>
              <a:t>?</a:t>
            </a:r>
            <a:endParaRPr lang="sr-Latn-RS" sz="3200" dirty="0">
              <a:cs typeface="Calibri Light" panose="020F0302020204030204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DAD3D2-FCAF-0C4C-855F-DA7351DAB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hr-HR" dirty="0">
                <a:latin typeface="Times New Roman"/>
                <a:cs typeface="Times New Roman"/>
              </a:rPr>
              <a:t>Samostalno prakticiranje </a:t>
            </a:r>
            <a:r>
              <a:rPr lang="hr-HR" dirty="0" err="1">
                <a:latin typeface="Times New Roman"/>
                <a:cs typeface="Times New Roman"/>
              </a:rPr>
              <a:t>mindfulnessa</a:t>
            </a:r>
            <a:r>
              <a:rPr lang="hr-HR" dirty="0">
                <a:latin typeface="Times New Roman"/>
                <a:cs typeface="Times New Roman"/>
              </a:rPr>
              <a:t> je poželjno iz tri razloga:</a:t>
            </a:r>
          </a:p>
          <a:p>
            <a:pPr marL="0" indent="0">
              <a:buNone/>
            </a:pPr>
            <a:endParaRPr lang="hr-HR" dirty="0">
              <a:latin typeface="Times New Roman"/>
              <a:cs typeface="Times New Roman"/>
            </a:endParaRPr>
          </a:p>
          <a:p>
            <a:pPr marL="514350" indent="-514350">
              <a:buAutoNum type="arabicPeriod"/>
            </a:pPr>
            <a:r>
              <a:rPr lang="hr-HR" dirty="0">
                <a:latin typeface="Times New Roman"/>
                <a:cs typeface="Times New Roman"/>
              </a:rPr>
              <a:t>Može pomoći u smanjenju stresa i poboljšanju osjećaja dobrobiti.</a:t>
            </a:r>
          </a:p>
          <a:p>
            <a:pPr marL="514350" indent="-514350">
              <a:buAutoNum type="arabicPeriod"/>
            </a:pPr>
            <a:r>
              <a:rPr lang="hr-HR" dirty="0">
                <a:latin typeface="Times New Roman"/>
                <a:cs typeface="Times New Roman"/>
              </a:rPr>
              <a:t>Može pomoći da bolje razumijete samu tehniku i bolje ju opišete klijentu.</a:t>
            </a:r>
            <a:endParaRPr lang="hr-HR" dirty="0">
              <a:latin typeface="Calibri" panose="020F0502020204030204"/>
              <a:cs typeface="Calibri"/>
            </a:endParaRPr>
          </a:p>
          <a:p>
            <a:pPr marL="514350" indent="-514350">
              <a:buAutoNum type="arabicPeriod"/>
            </a:pPr>
            <a:r>
              <a:rPr lang="hr-HR" dirty="0">
                <a:latin typeface="Times New Roman"/>
                <a:cs typeface="Times New Roman"/>
              </a:rPr>
              <a:t>Može pomoći motivirati klijente da prakticiraju </a:t>
            </a:r>
            <a:r>
              <a:rPr lang="hr-HR" dirty="0" err="1">
                <a:latin typeface="Times New Roman"/>
                <a:cs typeface="Times New Roman"/>
              </a:rPr>
              <a:t>mindfulness</a:t>
            </a:r>
            <a:r>
              <a:rPr lang="hr-HR" dirty="0">
                <a:latin typeface="Times New Roman"/>
                <a:cs typeface="Times New Roman"/>
              </a:rPr>
              <a:t> kada preko </a:t>
            </a:r>
            <a:r>
              <a:rPr lang="hr-HR" dirty="0" err="1">
                <a:latin typeface="Times New Roman"/>
                <a:cs typeface="Times New Roman"/>
              </a:rPr>
              <a:t>samootkrivanja</a:t>
            </a:r>
            <a:r>
              <a:rPr lang="hr-HR" dirty="0">
                <a:latin typeface="Times New Roman"/>
                <a:cs typeface="Times New Roman"/>
              </a:rPr>
              <a:t> terapeuta uoče njegove dobrobiti.</a:t>
            </a:r>
            <a:endParaRPr lang="hr-HR" dirty="0">
              <a:cs typeface="Calibri"/>
            </a:endParaRPr>
          </a:p>
          <a:p>
            <a:endParaRPr lang="hr-H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8902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22C6475-FC2B-47AF-14C3-0F38DFED3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2400" b="1" dirty="0">
                <a:latin typeface="Times New Roman"/>
                <a:cs typeface="Times New Roman"/>
              </a:rPr>
              <a:t>Koje tehnike se koriste prije uvođenja </a:t>
            </a:r>
            <a:r>
              <a:rPr lang="hr-HR" sz="2400" b="1" err="1">
                <a:latin typeface="Times New Roman"/>
                <a:cs typeface="Times New Roman"/>
              </a:rPr>
              <a:t>mindfulnessa</a:t>
            </a:r>
            <a:r>
              <a:rPr lang="hr-HR" sz="2400" b="1" dirty="0">
                <a:latin typeface="Times New Roman"/>
                <a:cs typeface="Times New Roman"/>
              </a:rPr>
              <a:t>?</a:t>
            </a:r>
            <a:endParaRPr lang="sr-Latn-RS" sz="2400" b="1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DAD3D2-FCAF-0C4C-855F-DA7351DAB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20" y="830792"/>
            <a:ext cx="11256284" cy="534617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hr-HR" sz="24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hr-HR" sz="2400" i="1" dirty="0">
                <a:latin typeface="Times New Roman"/>
                <a:cs typeface="Times New Roman"/>
              </a:rPr>
              <a:t>Primjer depresivnog </a:t>
            </a:r>
            <a:r>
              <a:rPr lang="hr-HR" sz="2400" i="1" err="1">
                <a:latin typeface="Times New Roman"/>
                <a:cs typeface="Times New Roman"/>
              </a:rPr>
              <a:t>ruminiranja</a:t>
            </a:r>
            <a:endParaRPr lang="hr-HR" sz="2400" i="1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hr-HR" sz="2000" dirty="0">
                <a:latin typeface="Times New Roman"/>
                <a:cs typeface="Times New Roman"/>
              </a:rPr>
              <a:t>1. Educiranje klijenta  o kognitivnom modelu.</a:t>
            </a:r>
          </a:p>
          <a:p>
            <a:pPr marL="0" indent="0">
              <a:buNone/>
            </a:pPr>
            <a:r>
              <a:rPr lang="hr-HR" sz="2000" dirty="0">
                <a:latin typeface="Times New Roman"/>
                <a:cs typeface="Times New Roman"/>
              </a:rPr>
              <a:t>2. Ispitati prednosti i nedostatke ruminacije u odnosu na prednosti i nedostatke fokusiranja na sadašnji trenutak.</a:t>
            </a:r>
          </a:p>
          <a:p>
            <a:pPr marL="0" indent="0">
              <a:buNone/>
            </a:pPr>
            <a:r>
              <a:rPr lang="hr-HR" sz="2000" dirty="0">
                <a:latin typeface="Times New Roman"/>
                <a:cs typeface="Times New Roman"/>
              </a:rPr>
              <a:t>3. Koristiti sokratsko ispitivanje kako bi testirali točnost onog što klijenti vide kao  prednost ruminacije.</a:t>
            </a:r>
          </a:p>
          <a:p>
            <a:pPr marL="0" indent="0">
              <a:buNone/>
            </a:pPr>
            <a:r>
              <a:rPr lang="hr-HR" sz="2000" dirty="0">
                <a:latin typeface="Times New Roman"/>
                <a:cs typeface="Times New Roman"/>
              </a:rPr>
              <a:t>4. Razgovarati o tome kako ruminacija ometa njihovu sposobnost da žive na način  koji je u skladu s njihovim vrijednostima.</a:t>
            </a:r>
          </a:p>
          <a:p>
            <a:pPr marL="0" indent="0">
              <a:buNone/>
            </a:pPr>
            <a:r>
              <a:rPr lang="hr-HR" sz="2000" dirty="0">
                <a:latin typeface="Times New Roman"/>
                <a:cs typeface="Times New Roman"/>
              </a:rPr>
              <a:t>5. Educiranje klijenta o tome koliko </a:t>
            </a:r>
            <a:r>
              <a:rPr lang="hr-HR" sz="2000" dirty="0" err="1">
                <a:latin typeface="Times New Roman"/>
                <a:cs typeface="Times New Roman"/>
              </a:rPr>
              <a:t>mindfulness</a:t>
            </a:r>
            <a:r>
              <a:rPr lang="hr-HR" sz="2000" dirty="0">
                <a:latin typeface="Times New Roman"/>
                <a:cs typeface="Times New Roman"/>
              </a:rPr>
              <a:t> može biti koristan za njihov misaoni proces.</a:t>
            </a:r>
          </a:p>
          <a:p>
            <a:pPr marL="0" indent="0">
              <a:buNone/>
            </a:pPr>
            <a:r>
              <a:rPr lang="hr-HR" sz="2000" dirty="0">
                <a:latin typeface="Times New Roman"/>
                <a:cs typeface="Times New Roman"/>
              </a:rPr>
              <a:t>6. Neka započnu misaoni proces tijekom seanse. </a:t>
            </a:r>
          </a:p>
          <a:p>
            <a:pPr marL="0" indent="0">
              <a:buNone/>
            </a:pPr>
            <a:r>
              <a:rPr lang="hr-HR" sz="2000" dirty="0">
                <a:latin typeface="Times New Roman"/>
                <a:cs typeface="Times New Roman"/>
              </a:rPr>
              <a:t>7. Zamolite da ocjene intenzitet svoje negativne emocije.</a:t>
            </a:r>
          </a:p>
          <a:p>
            <a:endParaRPr lang="hr-HR" sz="1200">
              <a:latin typeface="Times New Roman"/>
              <a:cs typeface="Times New Roman"/>
            </a:endParaRPr>
          </a:p>
          <a:p>
            <a:endParaRPr lang="hr-HR" sz="1200" dirty="0">
              <a:latin typeface="Times New Roman"/>
              <a:cs typeface="Times New Roman"/>
            </a:endParaRPr>
          </a:p>
          <a:p>
            <a:endParaRPr lang="hr-HR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5524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C2109B8-0D5A-F1A4-B6B2-DE4A85827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656" y="1881472"/>
            <a:ext cx="7644627" cy="4501361"/>
          </a:xfrm>
        </p:spPr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ts val="1000"/>
              </a:spcBef>
            </a:pPr>
            <a:r>
              <a:rPr lang="hr-HR" sz="2400" b="1" u="sng" dirty="0">
                <a:latin typeface="Times New Roman"/>
                <a:cs typeface="Times New Roman"/>
              </a:rPr>
              <a:t>Zatim vodite klijenta kroz </a:t>
            </a:r>
            <a:r>
              <a:rPr lang="hr-HR" sz="2400" b="1" u="sng" dirty="0" err="1">
                <a:latin typeface="Times New Roman"/>
                <a:cs typeface="Times New Roman"/>
              </a:rPr>
              <a:t>mindfulness</a:t>
            </a:r>
            <a:r>
              <a:rPr lang="hr-HR" sz="2400" b="1" u="sng" dirty="0">
                <a:latin typeface="Times New Roman"/>
                <a:cs typeface="Times New Roman"/>
              </a:rPr>
              <a:t> vježbu nekih pet minuta dok ga snimate kako bi mogao vježbati kod kuće. </a:t>
            </a:r>
            <a:br>
              <a:rPr lang="hr-HR" sz="2400" b="1" u="sng" dirty="0">
                <a:latin typeface="Times New Roman"/>
                <a:cs typeface="Times New Roman"/>
              </a:rPr>
            </a:br>
            <a:r>
              <a:rPr lang="hr-HR" sz="1800" dirty="0">
                <a:latin typeface="Times New Roman"/>
                <a:cs typeface="Times New Roman"/>
              </a:rPr>
              <a:t/>
            </a:r>
            <a:br>
              <a:rPr lang="hr-HR" sz="1800" dirty="0">
                <a:latin typeface="Times New Roman"/>
                <a:cs typeface="Times New Roman"/>
              </a:rPr>
            </a:br>
            <a:r>
              <a:rPr lang="hr-HR" sz="2000" dirty="0">
                <a:latin typeface="Times New Roman"/>
                <a:cs typeface="Times New Roman"/>
              </a:rPr>
              <a:t>Nakon </a:t>
            </a:r>
            <a:r>
              <a:rPr lang="hr-HR" sz="2000" dirty="0" err="1">
                <a:latin typeface="Times New Roman"/>
                <a:cs typeface="Times New Roman"/>
              </a:rPr>
              <a:t>mindfulness</a:t>
            </a:r>
            <a:r>
              <a:rPr lang="hr-HR" sz="2000" dirty="0">
                <a:latin typeface="Times New Roman"/>
                <a:cs typeface="Times New Roman"/>
              </a:rPr>
              <a:t> vježbe koristite sljedeće strategije:</a:t>
            </a:r>
            <a:endParaRPr lang="en-US" sz="2000">
              <a:latin typeface="Times New Roman"/>
              <a:cs typeface="Times New Roman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hr-HR" sz="2000" dirty="0">
                <a:latin typeface="Times New Roman"/>
                <a:cs typeface="Times New Roman"/>
              </a:rPr>
              <a:t>Zamolite klijenta da ponovno ocjeni intenzitet svojih negativnih emocija.</a:t>
            </a:r>
            <a:endParaRPr lang="en-US" sz="2000" dirty="0">
              <a:latin typeface="Times New Roman"/>
              <a:cs typeface="Times New Roman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hr-HR" sz="2000" dirty="0">
                <a:latin typeface="Times New Roman"/>
                <a:cs typeface="Times New Roman"/>
              </a:rPr>
              <a:t>Vodite ih u donošenju zaključka o novonastalom iskustvu (kako bi dodatno modificirali njihova disfunkcionalna uvjerenja o misaonom procesu).</a:t>
            </a:r>
            <a:endParaRPr lang="en-US" sz="2000" dirty="0">
              <a:latin typeface="Times New Roman"/>
              <a:cs typeface="Times New Roman"/>
            </a:endParaRPr>
          </a:p>
          <a:p>
            <a:pPr marL="285750" indent="-285750">
              <a:spcBef>
                <a:spcPts val="1000"/>
              </a:spcBef>
              <a:buFont typeface="Arial"/>
              <a:buChar char="•"/>
            </a:pPr>
            <a:r>
              <a:rPr lang="hr-HR" sz="2000" dirty="0">
                <a:latin typeface="Times New Roman"/>
                <a:cs typeface="Times New Roman"/>
              </a:rPr>
              <a:t>U suradnji s njima postavite akcijski plan.</a:t>
            </a:r>
            <a:br>
              <a:rPr lang="hr-HR" sz="2000" dirty="0">
                <a:latin typeface="Times New Roman"/>
                <a:cs typeface="Times New Roman"/>
              </a:rPr>
            </a:br>
            <a:r>
              <a:rPr lang="hr-HR" sz="2000" dirty="0">
                <a:latin typeface="Times New Roman"/>
                <a:cs typeface="Times New Roman"/>
              </a:rPr>
              <a:t/>
            </a:r>
            <a:br>
              <a:rPr lang="hr-HR" sz="2000" dirty="0">
                <a:latin typeface="Times New Roman"/>
                <a:cs typeface="Times New Roman"/>
              </a:rPr>
            </a:br>
            <a:r>
              <a:rPr lang="hr-HR" sz="2000" dirty="0">
                <a:latin typeface="Times New Roman"/>
                <a:cs typeface="Times New Roman"/>
              </a:rPr>
              <a:t/>
            </a:r>
            <a:br>
              <a:rPr lang="hr-HR" sz="2000" dirty="0">
                <a:latin typeface="Times New Roman"/>
                <a:cs typeface="Times New Roman"/>
              </a:rPr>
            </a:br>
            <a:endParaRPr lang="hr-HR" sz="2000" dirty="0">
              <a:latin typeface="Times New Roman"/>
              <a:cs typeface="Times New Roman"/>
            </a:endParaRPr>
          </a:p>
          <a:p>
            <a:pPr>
              <a:spcBef>
                <a:spcPts val="1000"/>
              </a:spcBef>
            </a:pPr>
            <a:r>
              <a:rPr lang="hr-HR" sz="2000" i="1" dirty="0">
                <a:latin typeface="Times New Roman"/>
                <a:cs typeface="Times New Roman"/>
              </a:rPr>
              <a:t>Vježba može poslužiti kao bihevioralni eksperiment za testiranje disfunkcionalnih uvjerenja. </a:t>
            </a:r>
          </a:p>
          <a:p>
            <a:pPr>
              <a:spcBef>
                <a:spcPts val="1000"/>
              </a:spcBef>
            </a:pPr>
            <a:r>
              <a:rPr lang="hr-HR" sz="2000" i="1" dirty="0">
                <a:latin typeface="Times New Roman"/>
                <a:cs typeface="Times New Roman"/>
              </a:rPr>
              <a:t>Važno je ponoviti uvjete koje će klijenti iskusiti kada koriste ovu strategiju izvan susreta.</a:t>
            </a:r>
          </a:p>
        </p:txBody>
      </p:sp>
    </p:spTree>
    <p:extLst>
      <p:ext uri="{BB962C8B-B14F-4D97-AF65-F5344CB8AC3E}">
        <p14:creationId xmlns:p14="http://schemas.microsoft.com/office/powerpoint/2010/main" val="40457134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</Words>
  <Application>Microsoft Office PowerPoint</Application>
  <PresentationFormat>Widescreen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Tema sustava Office</vt:lpstr>
      <vt:lpstr>INTEGRACIJA MINDFULNESSA U BKT</vt:lpstr>
      <vt:lpstr>SADRŽAJ</vt:lpstr>
      <vt:lpstr> Što je mindfulness?</vt:lpstr>
      <vt:lpstr> Što je mindfulness?</vt:lpstr>
      <vt:lpstr>Zašto bi trebali mindfulness koristiti kod klijenata?</vt:lpstr>
      <vt:lpstr>Što je formalna u odnosu na neformalnu mindfulnesspraksu?</vt:lpstr>
      <vt:lpstr>Zašto bi i terapeuti trebali prakticirati mindfulness?</vt:lpstr>
      <vt:lpstr>Koje tehnike se koriste prije uvođenja mindfulnessa?</vt:lpstr>
      <vt:lpstr>Zatim vodite klijenta kroz mindfulness vježbu nekih pet minuta dok ga snimate kako bi mogao vježbati kod kuće.   Nakon mindfulness vježbe koristite sljedeće strategije: Zamolite klijenta da ponovno ocjeni intenzitet svojih negativnih emocija. Vodite ih u donošenju zaključka o novonastalom iskustvu (kako bi dodatno modificirali njihova disfunkcionalna uvjerenja o misaonom procesu). U suradnji s njima postavite akcijski plan.    Vježba može poslužiti kao bihevioralni eksperiment za testiranje disfunkcionalnih uvjerenja.  Važno je ponoviti uvjete koje će klijenti iskusiti kada koriste ovu strategiju izvan susreta.</vt:lpstr>
      <vt:lpstr>Kako se uvodi mindfulness?</vt:lpstr>
      <vt:lpstr>Kako se uvodi mindfulness?</vt:lpstr>
      <vt:lpstr>Tehnike nakon uvođenja mindfulnessa?</vt:lpstr>
      <vt:lpstr>AWARE tehnika  - osmišljena je za korištenje kada se klijenti pretjerano brinu ili doživljavaju pretjeranu tjeskobu. 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hubik</dc:creator>
  <cp:lastModifiedBy>hubikotvr@outlook.com</cp:lastModifiedBy>
  <cp:revision>580</cp:revision>
  <dcterms:created xsi:type="dcterms:W3CDTF">2023-05-17T14:25:06Z</dcterms:created>
  <dcterms:modified xsi:type="dcterms:W3CDTF">2023-06-20T17:46:19Z</dcterms:modified>
</cp:coreProperties>
</file>