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6"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Zadana sekcija" id="{BD4E650E-2B02-4988-9E8E-0B16AED22BF3}">
          <p14:sldIdLst>
            <p14:sldId id="256"/>
            <p14:sldId id="257"/>
            <p14:sldId id="258"/>
            <p14:sldId id="259"/>
            <p14:sldId id="260"/>
            <p14:sldId id="261"/>
            <p14:sldId id="262"/>
            <p14:sldId id="263"/>
            <p14:sldId id="264"/>
            <p14:sldId id="265"/>
            <p14:sldId id="266"/>
            <p14:sldId id="267"/>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slajd">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hr-HR"/>
              <a:t>Kliknite da biste uredili stil naslova matrice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r-HR"/>
              <a:t>Kliknite da biste uredili stil podnaslova matrice</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dirty="0"/>
              <a:t>5/10/2023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 okomiti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Kliknite da biste uredili stil naslova matrice</a:t>
            </a:r>
            <a:endParaRPr lang="en-US" dirty="0"/>
          </a:p>
        </p:txBody>
      </p:sp>
      <p:sp>
        <p:nvSpPr>
          <p:cNvPr id="3" name="Vertical Text Placeholder 2"/>
          <p:cNvSpPr>
            <a:spLocks noGrp="1"/>
          </p:cNvSpPr>
          <p:nvPr>
            <p:ph type="body" orient="vert" idx="1"/>
          </p:nvPr>
        </p:nvSpPr>
        <p:spPr/>
        <p:txBody>
          <a:bodyPr vert="eaVert"/>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dirty="0"/>
              <a:t>5/10/2023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Okomiti naslov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hr-HR"/>
              <a:t>Kliknite da biste uredili stil naslova matrice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dirty="0"/>
              <a:t>5/10/2023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Kliknite da biste uredili stil naslova matrice</a:t>
            </a:r>
            <a:endParaRPr lang="en-US" dirty="0"/>
          </a:p>
        </p:txBody>
      </p:sp>
      <p:sp>
        <p:nvSpPr>
          <p:cNvPr id="3" name="Content Placeholder 2"/>
          <p:cNvSpPr>
            <a:spLocks noGrp="1"/>
          </p:cNvSpPr>
          <p:nvPr>
            <p:ph idx="1"/>
          </p:nvPr>
        </p:nvSpPr>
        <p:spPr/>
        <p:txBody>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dirty="0"/>
              <a:t>5/10/2023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aglavlje sekcij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hr-HR"/>
              <a:t>Kliknite da biste uredili stil naslova matrice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r-HR"/>
              <a:t>Uredite stilove teksta matrice</a:t>
            </a:r>
          </a:p>
        </p:txBody>
      </p:sp>
      <p:sp>
        <p:nvSpPr>
          <p:cNvPr id="7" name="Date Placeholder 6"/>
          <p:cNvSpPr>
            <a:spLocks noGrp="1"/>
          </p:cNvSpPr>
          <p:nvPr>
            <p:ph type="dt" sz="half" idx="10"/>
          </p:nvPr>
        </p:nvSpPr>
        <p:spPr/>
        <p:txBody>
          <a:bodyPr/>
          <a:lstStyle/>
          <a:p>
            <a:fld id="{1160EA64-D806-43AC-9DF2-F8C432F32B4C}" type="datetimeFigureOut">
              <a:rPr lang="en-US" dirty="0"/>
              <a:t>5/10/2023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Kliknite da biste uredili stil naslova matrice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dirty="0"/>
              <a:t>5/10/2023</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Usporedba">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Uredite stilove teksta matrice</a:t>
            </a:r>
          </a:p>
        </p:txBody>
      </p:sp>
      <p:sp>
        <p:nvSpPr>
          <p:cNvPr id="4" name="Content Placeholder 3"/>
          <p:cNvSpPr>
            <a:spLocks noGrp="1"/>
          </p:cNvSpPr>
          <p:nvPr>
            <p:ph sz="half" idx="2"/>
          </p:nvPr>
        </p:nvSpPr>
        <p:spPr>
          <a:xfrm>
            <a:off x="1583436" y="3143250"/>
            <a:ext cx="4270248" cy="2596776"/>
          </a:xfrm>
        </p:spPr>
        <p:txBody>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Uredite stilove teksta matrice</a:t>
            </a:r>
          </a:p>
        </p:txBody>
      </p:sp>
      <p:sp>
        <p:nvSpPr>
          <p:cNvPr id="7" name="Date Placeholder 6"/>
          <p:cNvSpPr>
            <a:spLocks noGrp="1"/>
          </p:cNvSpPr>
          <p:nvPr>
            <p:ph type="dt" sz="half" idx="10"/>
          </p:nvPr>
        </p:nvSpPr>
        <p:spPr/>
        <p:txBody>
          <a:bodyPr/>
          <a:lstStyle/>
          <a:p>
            <a:fld id="{4F7D4976-E339-4826-83B7-FBD03F55ECF8}" type="datetimeFigureOut">
              <a:rPr lang="en-US" dirty="0"/>
              <a:t>5/10/2023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t>‹#›</a:t>
            </a:fld>
            <a:endParaRPr lang="en-US" dirty="0"/>
          </a:p>
        </p:txBody>
      </p:sp>
      <p:sp>
        <p:nvSpPr>
          <p:cNvPr id="10" name="Title 9"/>
          <p:cNvSpPr>
            <a:spLocks noGrp="1"/>
          </p:cNvSpPr>
          <p:nvPr>
            <p:ph type="title"/>
          </p:nvPr>
        </p:nvSpPr>
        <p:spPr/>
        <p:txBody>
          <a:bodyPr/>
          <a:lstStyle/>
          <a:p>
            <a:r>
              <a:rPr lang="hr-HR"/>
              <a:t>Kliknite da biste uredili stil naslova matrice</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Kliknite da biste uredili stil naslova matrice</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dirty="0"/>
              <a:t>5/10/2023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dirty="0"/>
              <a:t>5/10/2023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držaj s opisom">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hr-HR"/>
              <a:t>Kliknite da biste uredili stil naslova matrice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r-HR"/>
              <a:t>Uredite stilove teksta matrice</a:t>
            </a:r>
          </a:p>
        </p:txBody>
      </p:sp>
      <p:sp>
        <p:nvSpPr>
          <p:cNvPr id="9" name="Date Placeholder 8"/>
          <p:cNvSpPr>
            <a:spLocks noGrp="1"/>
          </p:cNvSpPr>
          <p:nvPr>
            <p:ph type="dt" sz="half" idx="10"/>
          </p:nvPr>
        </p:nvSpPr>
        <p:spPr/>
        <p:txBody>
          <a:bodyPr/>
          <a:lstStyle/>
          <a:p>
            <a:fld id="{D1BE4249-C0D0-4B06-8692-E8BB871AF643}" type="datetimeFigureOut">
              <a:rPr lang="en-US" dirty="0"/>
              <a:t>5/10/2023</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Slika s opisom">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hr-HR"/>
              <a:t>Kliknite da biste uredili stil naslova matrice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r-HR"/>
              <a:t>Kliknite ikonu da biste dodali  sliku</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r-HR"/>
              <a:t>Uredite stilove teksta matrice</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dirty="0"/>
              <a:t>5/10/2023</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hr-HR"/>
              <a:t>Kliknite da biste uredili stil naslova matrice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dirty="0"/>
              <a:t>5/10/2023</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B05D773C-BF38-4C22-B00B-70EBE83B48F9}"/>
              </a:ext>
            </a:extLst>
          </p:cNvPr>
          <p:cNvSpPr>
            <a:spLocks noGrp="1"/>
          </p:cNvSpPr>
          <p:nvPr>
            <p:ph type="ctrTitle"/>
          </p:nvPr>
        </p:nvSpPr>
        <p:spPr/>
        <p:txBody>
          <a:bodyPr/>
          <a:lstStyle/>
          <a:p>
            <a:r>
              <a:rPr lang="hr-HR" dirty="0"/>
              <a:t>Akcijski plan</a:t>
            </a:r>
          </a:p>
        </p:txBody>
      </p:sp>
      <p:sp>
        <p:nvSpPr>
          <p:cNvPr id="3" name="Podnaslov 2">
            <a:extLst>
              <a:ext uri="{FF2B5EF4-FFF2-40B4-BE49-F238E27FC236}">
                <a16:creationId xmlns:a16="http://schemas.microsoft.com/office/drawing/2014/main" id="{EF3D8C50-F79B-4A79-AF68-34A6D1FA0A7E}"/>
              </a:ext>
            </a:extLst>
          </p:cNvPr>
          <p:cNvSpPr>
            <a:spLocks noGrp="1"/>
          </p:cNvSpPr>
          <p:nvPr>
            <p:ph type="subTitle" idx="1"/>
          </p:nvPr>
        </p:nvSpPr>
        <p:spPr/>
        <p:txBody>
          <a:bodyPr/>
          <a:lstStyle/>
          <a:p>
            <a:r>
              <a:rPr lang="hr-HR" dirty="0"/>
              <a:t>Matea </a:t>
            </a:r>
            <a:r>
              <a:rPr lang="hr-HR" dirty="0" err="1"/>
              <a:t>Medak</a:t>
            </a:r>
            <a:endParaRPr lang="hr-HR" dirty="0"/>
          </a:p>
        </p:txBody>
      </p:sp>
      <p:pic>
        <p:nvPicPr>
          <p:cNvPr id="5" name="Slika 4">
            <a:extLst>
              <a:ext uri="{FF2B5EF4-FFF2-40B4-BE49-F238E27FC236}">
                <a16:creationId xmlns:a16="http://schemas.microsoft.com/office/drawing/2014/main" id="{41BE663D-BD75-4812-9AD5-EB21203D186F}"/>
              </a:ext>
            </a:extLst>
          </p:cNvPr>
          <p:cNvPicPr>
            <a:picLocks noChangeAspect="1"/>
          </p:cNvPicPr>
          <p:nvPr/>
        </p:nvPicPr>
        <p:blipFill>
          <a:blip r:embed="rId2"/>
          <a:stretch>
            <a:fillRect/>
          </a:stretch>
        </p:blipFill>
        <p:spPr>
          <a:xfrm>
            <a:off x="-2076" y="1"/>
            <a:ext cx="4112438" cy="2350333"/>
          </a:xfrm>
          <a:prstGeom prst="rect">
            <a:avLst/>
          </a:prstGeom>
        </p:spPr>
      </p:pic>
      <p:pic>
        <p:nvPicPr>
          <p:cNvPr id="9" name="Slika 8">
            <a:extLst>
              <a:ext uri="{FF2B5EF4-FFF2-40B4-BE49-F238E27FC236}">
                <a16:creationId xmlns:a16="http://schemas.microsoft.com/office/drawing/2014/main" id="{D9E9D419-CD8D-47C8-BCC9-6FE7B961EC27}"/>
              </a:ext>
            </a:extLst>
          </p:cNvPr>
          <p:cNvPicPr>
            <a:picLocks noChangeAspect="1"/>
          </p:cNvPicPr>
          <p:nvPr/>
        </p:nvPicPr>
        <p:blipFill>
          <a:blip r:embed="rId3"/>
          <a:stretch>
            <a:fillRect/>
          </a:stretch>
        </p:blipFill>
        <p:spPr>
          <a:xfrm>
            <a:off x="8371642" y="0"/>
            <a:ext cx="3820357" cy="2350333"/>
          </a:xfrm>
          <a:prstGeom prst="rect">
            <a:avLst/>
          </a:prstGeom>
        </p:spPr>
      </p:pic>
    </p:spTree>
    <p:extLst>
      <p:ext uri="{BB962C8B-B14F-4D97-AF65-F5344CB8AC3E}">
        <p14:creationId xmlns:p14="http://schemas.microsoft.com/office/powerpoint/2010/main" val="22723134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a:extLst>
              <a:ext uri="{FF2B5EF4-FFF2-40B4-BE49-F238E27FC236}">
                <a16:creationId xmlns:a16="http://schemas.microsoft.com/office/drawing/2014/main" id="{D4387408-7E51-4208-8EBA-A14AE8C6F60B}"/>
              </a:ext>
            </a:extLst>
          </p:cNvPr>
          <p:cNvSpPr>
            <a:spLocks noGrp="1"/>
          </p:cNvSpPr>
          <p:nvPr>
            <p:ph idx="1"/>
          </p:nvPr>
        </p:nvSpPr>
        <p:spPr>
          <a:xfrm>
            <a:off x="1669002" y="754602"/>
            <a:ext cx="8291862" cy="4985425"/>
          </a:xfrm>
        </p:spPr>
        <p:txBody>
          <a:bodyPr/>
          <a:lstStyle/>
          <a:p>
            <a:pPr marL="0" indent="0">
              <a:buNone/>
            </a:pPr>
            <a:r>
              <a:rPr lang="hr-HR" b="1" dirty="0"/>
              <a:t>2. OMETAJUĆE MISLI</a:t>
            </a:r>
          </a:p>
          <a:p>
            <a:pPr marL="0" indent="0">
              <a:buNone/>
            </a:pPr>
            <a:r>
              <a:rPr lang="hr-HR" dirty="0"/>
              <a:t>-pr. „To što moram napraviti akcijski plan znači da nešto sa mnom nije u redu”</a:t>
            </a:r>
          </a:p>
          <a:p>
            <a:pPr marL="0" indent="0">
              <a:buNone/>
            </a:pPr>
            <a:r>
              <a:rPr lang="hr-HR" dirty="0"/>
              <a:t>      „ Ne bih trebao ulagati toliko truda da bih se osjećao bolje”</a:t>
            </a:r>
          </a:p>
          <a:p>
            <a:pPr marL="0" indent="0">
              <a:buNone/>
            </a:pPr>
            <a:r>
              <a:rPr lang="hr-HR" dirty="0"/>
              <a:t>      „ Moj terapeut bi me trebao izliječiti bez toga da se ja mijenjam”</a:t>
            </a:r>
          </a:p>
          <a:p>
            <a:pPr marL="0" indent="0">
              <a:buNone/>
            </a:pPr>
            <a:r>
              <a:rPr lang="hr-HR" sz="2000" u="sng" dirty="0"/>
              <a:t>Strategije kod </a:t>
            </a:r>
            <a:r>
              <a:rPr lang="hr-HR" sz="2000" u="sng" dirty="0" err="1"/>
              <a:t>disfunkcionalnih</a:t>
            </a:r>
            <a:r>
              <a:rPr lang="hr-HR" sz="2000" u="sng" dirty="0"/>
              <a:t> </a:t>
            </a:r>
            <a:r>
              <a:rPr lang="hr-HR" sz="2000" u="sng" dirty="0" err="1"/>
              <a:t>kognicija</a:t>
            </a:r>
            <a:r>
              <a:rPr lang="hr-HR" sz="2000" u="sng" dirty="0"/>
              <a:t>:</a:t>
            </a:r>
          </a:p>
          <a:p>
            <a:pPr marL="0" indent="0">
              <a:buNone/>
            </a:pPr>
            <a:endParaRPr lang="hr-HR" u="sng" dirty="0"/>
          </a:p>
          <a:p>
            <a:pPr marL="0" indent="0">
              <a:buNone/>
            </a:pPr>
            <a:endParaRPr lang="hr-HR" dirty="0"/>
          </a:p>
        </p:txBody>
      </p:sp>
      <p:sp>
        <p:nvSpPr>
          <p:cNvPr id="4" name="Pravokutnik 3">
            <a:extLst>
              <a:ext uri="{FF2B5EF4-FFF2-40B4-BE49-F238E27FC236}">
                <a16:creationId xmlns:a16="http://schemas.microsoft.com/office/drawing/2014/main" id="{C3B9ED26-63C6-46D9-BA2B-EB5D760F3BC2}"/>
              </a:ext>
            </a:extLst>
          </p:cNvPr>
          <p:cNvSpPr/>
          <p:nvPr/>
        </p:nvSpPr>
        <p:spPr>
          <a:xfrm>
            <a:off x="1668992" y="2962918"/>
            <a:ext cx="6773662" cy="99177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r-HR" b="1" i="1" dirty="0"/>
              <a:t>Negativna predviđanja</a:t>
            </a:r>
            <a:r>
              <a:rPr lang="hr-HR" dirty="0"/>
              <a:t>:- razgovarati o tome što napraviti ili reći sebi u slučaju ometajućih misli</a:t>
            </a:r>
          </a:p>
          <a:p>
            <a:pPr algn="ctr"/>
            <a:r>
              <a:rPr lang="hr-HR" dirty="0"/>
              <a:t>-testiranje negativnih predviđanja putem bihevioralnog eksperimenta</a:t>
            </a:r>
          </a:p>
          <a:p>
            <a:pPr algn="ctr"/>
            <a:endParaRPr lang="hr-HR" dirty="0"/>
          </a:p>
        </p:txBody>
      </p:sp>
      <p:sp>
        <p:nvSpPr>
          <p:cNvPr id="6" name="Pravokutnik 5">
            <a:extLst>
              <a:ext uri="{FF2B5EF4-FFF2-40B4-BE49-F238E27FC236}">
                <a16:creationId xmlns:a16="http://schemas.microsoft.com/office/drawing/2014/main" id="{48902185-9D6E-4A4A-A657-F3B43ABA8CA9}"/>
              </a:ext>
            </a:extLst>
          </p:cNvPr>
          <p:cNvSpPr/>
          <p:nvPr/>
        </p:nvSpPr>
        <p:spPr>
          <a:xfrm>
            <a:off x="1668991" y="3954692"/>
            <a:ext cx="6773661" cy="80786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r-HR" b="1" i="1" dirty="0"/>
              <a:t>Precjenjivanje zahtjeva akcijskog plana</a:t>
            </a:r>
            <a:r>
              <a:rPr lang="hr-HR" dirty="0"/>
              <a:t>: pr. problem </a:t>
            </a:r>
            <a:r>
              <a:rPr lang="hr-HR" dirty="0" err="1"/>
              <a:t>solving</a:t>
            </a:r>
            <a:endParaRPr lang="hr-HR" dirty="0"/>
          </a:p>
        </p:txBody>
      </p:sp>
      <p:sp>
        <p:nvSpPr>
          <p:cNvPr id="7" name="Pravokutnik 6">
            <a:extLst>
              <a:ext uri="{FF2B5EF4-FFF2-40B4-BE49-F238E27FC236}">
                <a16:creationId xmlns:a16="http://schemas.microsoft.com/office/drawing/2014/main" id="{BFC27AA5-0D32-45E8-9A8D-E9C28181AC0B}"/>
              </a:ext>
            </a:extLst>
          </p:cNvPr>
          <p:cNvSpPr/>
          <p:nvPr/>
        </p:nvSpPr>
        <p:spPr>
          <a:xfrm>
            <a:off x="1668991" y="4762560"/>
            <a:ext cx="6773661" cy="64807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r-HR" b="1" i="1" dirty="0"/>
              <a:t>Odgađanje i izbjegavanje</a:t>
            </a:r>
            <a:r>
              <a:rPr lang="hr-HR" dirty="0"/>
              <a:t>: podsjetit klijenta na cilj koji pokušava postići i/ili </a:t>
            </a:r>
            <a:r>
              <a:rPr lang="hr-HR" dirty="0" err="1"/>
              <a:t>samootkrivanje</a:t>
            </a:r>
            <a:endParaRPr lang="hr-HR" dirty="0"/>
          </a:p>
        </p:txBody>
      </p:sp>
      <p:sp>
        <p:nvSpPr>
          <p:cNvPr id="8" name="Pravokutnik 7">
            <a:extLst>
              <a:ext uri="{FF2B5EF4-FFF2-40B4-BE49-F238E27FC236}">
                <a16:creationId xmlns:a16="http://schemas.microsoft.com/office/drawing/2014/main" id="{A6953D97-3EB2-42A3-8586-09B70DB3BE1A}"/>
              </a:ext>
            </a:extLst>
          </p:cNvPr>
          <p:cNvSpPr/>
          <p:nvPr/>
        </p:nvSpPr>
        <p:spPr>
          <a:xfrm>
            <a:off x="1668991" y="5410630"/>
            <a:ext cx="6773661" cy="110745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r-HR" b="1" i="1" dirty="0"/>
              <a:t>Odrađivanje akcijskih planova u zadnji čas</a:t>
            </a:r>
            <a:r>
              <a:rPr lang="hr-HR" dirty="0"/>
              <a:t>: pomoći klijentu identificirati i modificirati određena uvjerenja (pr.” Ako se fokusiram na problem, bit će mi još gore. Treba ga ignorirati.”) ili poraditi na sustavu podsjetnika</a:t>
            </a:r>
          </a:p>
        </p:txBody>
      </p:sp>
    </p:spTree>
    <p:extLst>
      <p:ext uri="{BB962C8B-B14F-4D97-AF65-F5344CB8AC3E}">
        <p14:creationId xmlns:p14="http://schemas.microsoft.com/office/powerpoint/2010/main" val="16021206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a:extLst>
              <a:ext uri="{FF2B5EF4-FFF2-40B4-BE49-F238E27FC236}">
                <a16:creationId xmlns:a16="http://schemas.microsoft.com/office/drawing/2014/main" id="{B0F97A29-8DF5-4099-A06D-36406613CF89}"/>
              </a:ext>
            </a:extLst>
          </p:cNvPr>
          <p:cNvSpPr>
            <a:spLocks noGrp="1"/>
          </p:cNvSpPr>
          <p:nvPr>
            <p:ph idx="1"/>
          </p:nvPr>
        </p:nvSpPr>
        <p:spPr>
          <a:xfrm>
            <a:off x="523783" y="408373"/>
            <a:ext cx="8620217" cy="6303145"/>
          </a:xfrm>
        </p:spPr>
        <p:txBody>
          <a:bodyPr/>
          <a:lstStyle/>
          <a:p>
            <a:pPr marL="0" indent="0">
              <a:buNone/>
            </a:pPr>
            <a:r>
              <a:rPr lang="hr-HR" b="1" dirty="0"/>
              <a:t>3. OMETAJUĆA MISAO KOJA JE MASKIRANA KAO PRAKTIČNI PROBLEM</a:t>
            </a:r>
          </a:p>
          <a:p>
            <a:pPr>
              <a:buFontTx/>
              <a:buChar char="-"/>
            </a:pPr>
            <a:r>
              <a:rPr lang="hr-HR" dirty="0" err="1"/>
              <a:t>pr</a:t>
            </a:r>
            <a:r>
              <a:rPr lang="hr-HR" dirty="0"/>
              <a:t>: „ Nisam imao vremena napraviti akcijski plan” </a:t>
            </a:r>
            <a:r>
              <a:rPr lang="hr-HR" dirty="0">
                <a:sym typeface="Wingdings" panose="05000000000000000000" pitchFamily="2" charset="2"/>
              </a:rPr>
              <a:t> potrebno istražiti postoji li neka misao ili problem koji interferira s izvršenjem akcijskog plana</a:t>
            </a:r>
          </a:p>
          <a:p>
            <a:pPr marL="0" indent="0">
              <a:buNone/>
            </a:pPr>
            <a:r>
              <a:rPr lang="hr-HR" b="1" dirty="0">
                <a:sym typeface="Wingdings" panose="05000000000000000000" pitchFamily="2" charset="2"/>
              </a:rPr>
              <a:t> 4. PROBLEMI VEZANI ZA TERAPEUTOVE MISLI</a:t>
            </a:r>
          </a:p>
          <a:p>
            <a:pPr marL="0" indent="0">
              <a:buNone/>
            </a:pPr>
            <a:r>
              <a:rPr lang="hr-HR" u="sng" dirty="0">
                <a:sym typeface="Wingdings" panose="05000000000000000000" pitchFamily="2" charset="2"/>
              </a:rPr>
              <a:t>Tipične </a:t>
            </a:r>
            <a:r>
              <a:rPr lang="hr-HR" u="sng" dirty="0" err="1">
                <a:sym typeface="Wingdings" panose="05000000000000000000" pitchFamily="2" charset="2"/>
              </a:rPr>
              <a:t>disfunkcionalne</a:t>
            </a:r>
            <a:r>
              <a:rPr lang="hr-HR" u="sng" dirty="0">
                <a:sym typeface="Wingdings" panose="05000000000000000000" pitchFamily="2" charset="2"/>
              </a:rPr>
              <a:t> pretpostavke terapeuta:</a:t>
            </a:r>
          </a:p>
          <a:p>
            <a:pPr>
              <a:buFont typeface="Wingdings" panose="05000000000000000000" pitchFamily="2" charset="2"/>
              <a:buChar char="v"/>
            </a:pPr>
            <a:r>
              <a:rPr lang="hr-HR" dirty="0"/>
              <a:t> Povrijedit ću </a:t>
            </a:r>
            <a:r>
              <a:rPr lang="hr-HR" dirty="0" err="1"/>
              <a:t>klijentove</a:t>
            </a:r>
            <a:r>
              <a:rPr lang="hr-HR" dirty="0"/>
              <a:t> osjećaje ako pokušam saznati zašto ne izvršava akcijski plan</a:t>
            </a:r>
          </a:p>
          <a:p>
            <a:pPr>
              <a:buFont typeface="Wingdings" panose="05000000000000000000" pitchFamily="2" charset="2"/>
              <a:buChar char="v"/>
            </a:pPr>
            <a:r>
              <a:rPr lang="hr-HR" dirty="0"/>
              <a:t>Naljutit će se ako ga to pitam</a:t>
            </a:r>
          </a:p>
          <a:p>
            <a:pPr>
              <a:buFont typeface="Wingdings" panose="05000000000000000000" pitchFamily="2" charset="2"/>
              <a:buChar char="v"/>
            </a:pPr>
            <a:r>
              <a:rPr lang="hr-HR" dirty="0"/>
              <a:t>Osjećat će se povrijeđeno</a:t>
            </a:r>
          </a:p>
          <a:p>
            <a:pPr>
              <a:buFont typeface="Wingdings" panose="05000000000000000000" pitchFamily="2" charset="2"/>
              <a:buChar char="v"/>
            </a:pPr>
            <a:r>
              <a:rPr lang="hr-HR" dirty="0"/>
              <a:t>On/ona zapravo ne treba raditi akcijski plan da bi se osjećao/la bolje</a:t>
            </a:r>
          </a:p>
          <a:p>
            <a:pPr>
              <a:buFont typeface="Wingdings" panose="05000000000000000000" pitchFamily="2" charset="2"/>
              <a:buChar char="v"/>
            </a:pPr>
            <a:r>
              <a:rPr lang="hr-HR" dirty="0"/>
              <a:t>Sad je previše opterećen/a drugim stvarima</a:t>
            </a:r>
          </a:p>
          <a:p>
            <a:pPr>
              <a:buFont typeface="Wingdings" panose="05000000000000000000" pitchFamily="2" charset="2"/>
              <a:buChar char="v"/>
            </a:pPr>
            <a:r>
              <a:rPr lang="hr-HR" dirty="0"/>
              <a:t>Previše je slab/a da bi se izložio/a tjeskobnoj situaciji</a:t>
            </a:r>
          </a:p>
        </p:txBody>
      </p:sp>
    </p:spTree>
    <p:extLst>
      <p:ext uri="{BB962C8B-B14F-4D97-AF65-F5344CB8AC3E}">
        <p14:creationId xmlns:p14="http://schemas.microsoft.com/office/powerpoint/2010/main" val="42106134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a:extLst>
              <a:ext uri="{FF2B5EF4-FFF2-40B4-BE49-F238E27FC236}">
                <a16:creationId xmlns:a16="http://schemas.microsoft.com/office/drawing/2014/main" id="{631F06D2-7E7C-4649-B51A-B062A83A5348}"/>
              </a:ext>
            </a:extLst>
          </p:cNvPr>
          <p:cNvSpPr>
            <a:spLocks noGrp="1"/>
          </p:cNvSpPr>
          <p:nvPr>
            <p:ph idx="1"/>
          </p:nvPr>
        </p:nvSpPr>
        <p:spPr>
          <a:xfrm>
            <a:off x="2231136" y="568172"/>
            <a:ext cx="7729728" cy="5171856"/>
          </a:xfrm>
        </p:spPr>
        <p:txBody>
          <a:bodyPr/>
          <a:lstStyle/>
          <a:p>
            <a:endParaRPr lang="hr-HR" dirty="0"/>
          </a:p>
          <a:p>
            <a:endParaRPr lang="hr-HR" dirty="0"/>
          </a:p>
          <a:p>
            <a:endParaRPr lang="hr-HR" dirty="0"/>
          </a:p>
          <a:p>
            <a:endParaRPr lang="hr-HR" dirty="0"/>
          </a:p>
          <a:p>
            <a:endParaRPr lang="hr-HR" dirty="0"/>
          </a:p>
          <a:p>
            <a:pPr marL="0" indent="0" algn="ctr">
              <a:buNone/>
            </a:pPr>
            <a:r>
              <a:rPr lang="hr-HR" sz="4000" b="1" dirty="0"/>
              <a:t>HVALA NA PAŽNJI </a:t>
            </a:r>
            <a:r>
              <a:rPr lang="hr-HR" sz="4000" b="1" dirty="0">
                <a:sym typeface="Wingdings" panose="05000000000000000000" pitchFamily="2" charset="2"/>
              </a:rPr>
              <a:t></a:t>
            </a:r>
            <a:endParaRPr lang="hr-HR" sz="4000" b="1" dirty="0"/>
          </a:p>
        </p:txBody>
      </p:sp>
      <p:pic>
        <p:nvPicPr>
          <p:cNvPr id="5" name="Slika 4">
            <a:extLst>
              <a:ext uri="{FF2B5EF4-FFF2-40B4-BE49-F238E27FC236}">
                <a16:creationId xmlns:a16="http://schemas.microsoft.com/office/drawing/2014/main" id="{6C6844E2-900E-49CD-B961-1BF224765571}"/>
              </a:ext>
            </a:extLst>
          </p:cNvPr>
          <p:cNvPicPr>
            <a:picLocks noChangeAspect="1"/>
          </p:cNvPicPr>
          <p:nvPr/>
        </p:nvPicPr>
        <p:blipFill>
          <a:blip r:embed="rId2"/>
          <a:stretch>
            <a:fillRect/>
          </a:stretch>
        </p:blipFill>
        <p:spPr>
          <a:xfrm>
            <a:off x="3915052" y="3557818"/>
            <a:ext cx="4172505" cy="1695450"/>
          </a:xfrm>
          <a:prstGeom prst="rect">
            <a:avLst/>
          </a:prstGeom>
        </p:spPr>
      </p:pic>
    </p:spTree>
    <p:extLst>
      <p:ext uri="{BB962C8B-B14F-4D97-AF65-F5344CB8AC3E}">
        <p14:creationId xmlns:p14="http://schemas.microsoft.com/office/powerpoint/2010/main" val="20816607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a:extLst>
              <a:ext uri="{FF2B5EF4-FFF2-40B4-BE49-F238E27FC236}">
                <a16:creationId xmlns:a16="http://schemas.microsoft.com/office/drawing/2014/main" id="{F1D533D4-6615-4F97-9123-5DE0DEBEE2D9}"/>
              </a:ext>
            </a:extLst>
          </p:cNvPr>
          <p:cNvSpPr>
            <a:spLocks noGrp="1"/>
          </p:cNvSpPr>
          <p:nvPr>
            <p:ph idx="1"/>
          </p:nvPr>
        </p:nvSpPr>
        <p:spPr>
          <a:xfrm>
            <a:off x="994299" y="1526959"/>
            <a:ext cx="9623394" cy="4687409"/>
          </a:xfrm>
        </p:spPr>
        <p:txBody>
          <a:bodyPr/>
          <a:lstStyle/>
          <a:p>
            <a:pPr>
              <a:buFont typeface="Wingdings" panose="05000000000000000000" pitchFamily="2" charset="2"/>
              <a:buChar char="ü"/>
            </a:pPr>
            <a:r>
              <a:rPr lang="hr-HR" dirty="0"/>
              <a:t>Postavljanje akcijskih planova</a:t>
            </a:r>
          </a:p>
          <a:p>
            <a:pPr>
              <a:buFont typeface="Wingdings" panose="05000000000000000000" pitchFamily="2" charset="2"/>
              <a:buChar char="ü"/>
            </a:pPr>
            <a:r>
              <a:rPr lang="hr-HR" dirty="0"/>
              <a:t>Vrste akcijskih planova</a:t>
            </a:r>
          </a:p>
          <a:p>
            <a:pPr>
              <a:buFont typeface="Wingdings" panose="05000000000000000000" pitchFamily="2" charset="2"/>
              <a:buChar char="ü"/>
            </a:pPr>
            <a:r>
              <a:rPr lang="hr-HR" dirty="0"/>
              <a:t>Poticanje klijenta na postavljanje akcijskog plana i pridržavanje</a:t>
            </a:r>
          </a:p>
          <a:p>
            <a:pPr>
              <a:buFont typeface="Wingdings" panose="05000000000000000000" pitchFamily="2" charset="2"/>
              <a:buChar char="ü"/>
            </a:pPr>
            <a:r>
              <a:rPr lang="hr-HR" dirty="0"/>
              <a:t>Predviđanje i prevencija mogućih problema</a:t>
            </a:r>
          </a:p>
          <a:p>
            <a:pPr>
              <a:buFont typeface="Wingdings" panose="05000000000000000000" pitchFamily="2" charset="2"/>
              <a:buChar char="ü"/>
            </a:pPr>
            <a:r>
              <a:rPr lang="hr-HR" dirty="0"/>
              <a:t>Priprema klijenta na potencijalno negativan ishod</a:t>
            </a:r>
          </a:p>
          <a:p>
            <a:pPr>
              <a:buFont typeface="Wingdings" panose="05000000000000000000" pitchFamily="2" charset="2"/>
              <a:buChar char="ü"/>
            </a:pPr>
            <a:r>
              <a:rPr lang="hr-HR" dirty="0"/>
              <a:t>Pregled akcijskih planova s klijentom</a:t>
            </a:r>
          </a:p>
          <a:p>
            <a:pPr>
              <a:buFont typeface="Wingdings" panose="05000000000000000000" pitchFamily="2" charset="2"/>
              <a:buChar char="ü"/>
            </a:pPr>
            <a:r>
              <a:rPr lang="hr-HR" dirty="0"/>
              <a:t>Teškoće u konceptualizaciji</a:t>
            </a:r>
          </a:p>
        </p:txBody>
      </p:sp>
      <p:pic>
        <p:nvPicPr>
          <p:cNvPr id="5" name="Slika 4">
            <a:extLst>
              <a:ext uri="{FF2B5EF4-FFF2-40B4-BE49-F238E27FC236}">
                <a16:creationId xmlns:a16="http://schemas.microsoft.com/office/drawing/2014/main" id="{3ADACC86-434F-4BBD-9DCD-859AC9C4B01F}"/>
              </a:ext>
            </a:extLst>
          </p:cNvPr>
          <p:cNvPicPr>
            <a:picLocks noChangeAspect="1"/>
          </p:cNvPicPr>
          <p:nvPr/>
        </p:nvPicPr>
        <p:blipFill>
          <a:blip r:embed="rId2"/>
          <a:stretch>
            <a:fillRect/>
          </a:stretch>
        </p:blipFill>
        <p:spPr>
          <a:xfrm>
            <a:off x="7855443" y="496318"/>
            <a:ext cx="2762250" cy="2024940"/>
          </a:xfrm>
          <a:prstGeom prst="rect">
            <a:avLst/>
          </a:prstGeom>
        </p:spPr>
      </p:pic>
      <p:pic>
        <p:nvPicPr>
          <p:cNvPr id="7" name="Slika 6">
            <a:extLst>
              <a:ext uri="{FF2B5EF4-FFF2-40B4-BE49-F238E27FC236}">
                <a16:creationId xmlns:a16="http://schemas.microsoft.com/office/drawing/2014/main" id="{79B33E88-913A-437E-82A7-440D721BF296}"/>
              </a:ext>
            </a:extLst>
          </p:cNvPr>
          <p:cNvPicPr>
            <a:picLocks noChangeAspect="1"/>
          </p:cNvPicPr>
          <p:nvPr/>
        </p:nvPicPr>
        <p:blipFill>
          <a:blip r:embed="rId3"/>
          <a:stretch>
            <a:fillRect/>
          </a:stretch>
        </p:blipFill>
        <p:spPr>
          <a:xfrm>
            <a:off x="7855443" y="3056275"/>
            <a:ext cx="2809875" cy="1888587"/>
          </a:xfrm>
          <a:prstGeom prst="rect">
            <a:avLst/>
          </a:prstGeom>
        </p:spPr>
      </p:pic>
    </p:spTree>
    <p:extLst>
      <p:ext uri="{BB962C8B-B14F-4D97-AF65-F5344CB8AC3E}">
        <p14:creationId xmlns:p14="http://schemas.microsoft.com/office/powerpoint/2010/main" val="944572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4772567A-61AA-4E3F-A011-E2D399003A43}"/>
              </a:ext>
            </a:extLst>
          </p:cNvPr>
          <p:cNvSpPr>
            <a:spLocks noGrp="1"/>
          </p:cNvSpPr>
          <p:nvPr>
            <p:ph type="title"/>
          </p:nvPr>
        </p:nvSpPr>
        <p:spPr/>
        <p:txBody>
          <a:bodyPr/>
          <a:lstStyle/>
          <a:p>
            <a:r>
              <a:rPr lang="hr-HR" dirty="0"/>
              <a:t>Postavljanje akcijskih planova</a:t>
            </a:r>
          </a:p>
        </p:txBody>
      </p:sp>
      <p:sp>
        <p:nvSpPr>
          <p:cNvPr id="3" name="Rezervirano mjesto sadržaja 2">
            <a:extLst>
              <a:ext uri="{FF2B5EF4-FFF2-40B4-BE49-F238E27FC236}">
                <a16:creationId xmlns:a16="http://schemas.microsoft.com/office/drawing/2014/main" id="{279EE349-5507-4E48-8865-8EAFA694994E}"/>
              </a:ext>
            </a:extLst>
          </p:cNvPr>
          <p:cNvSpPr>
            <a:spLocks noGrp="1"/>
          </p:cNvSpPr>
          <p:nvPr>
            <p:ph idx="1"/>
          </p:nvPr>
        </p:nvSpPr>
        <p:spPr/>
        <p:txBody>
          <a:bodyPr/>
          <a:lstStyle/>
          <a:p>
            <a:pPr marL="0" indent="0">
              <a:buNone/>
            </a:pPr>
            <a:r>
              <a:rPr lang="hr-HR" dirty="0"/>
              <a:t>Dobri akcijski planovi pružaju klijentima mogućnost da:</a:t>
            </a:r>
          </a:p>
          <a:p>
            <a:r>
              <a:rPr lang="hr-HR" dirty="0"/>
              <a:t>Izvuku pozitivne zaključke o sebi i svojim mogućnostima</a:t>
            </a:r>
          </a:p>
          <a:p>
            <a:r>
              <a:rPr lang="hr-HR" dirty="0"/>
              <a:t>Educiraju se (pr. </a:t>
            </a:r>
            <a:r>
              <a:rPr lang="hr-HR" dirty="0" err="1"/>
              <a:t>biblioterapija</a:t>
            </a:r>
            <a:r>
              <a:rPr lang="hr-HR" dirty="0"/>
              <a:t>)</a:t>
            </a:r>
          </a:p>
          <a:p>
            <a:r>
              <a:rPr lang="hr-HR" dirty="0"/>
              <a:t>Prikupljaju podatke o sebi</a:t>
            </a:r>
          </a:p>
          <a:p>
            <a:r>
              <a:rPr lang="hr-HR" dirty="0"/>
              <a:t>Evaluiraju i modificiraju vlastite misli</a:t>
            </a:r>
          </a:p>
          <a:p>
            <a:r>
              <a:rPr lang="hr-HR" dirty="0"/>
              <a:t>Vježbaju kognitivne i bihevioralne vještine</a:t>
            </a:r>
          </a:p>
          <a:p>
            <a:r>
              <a:rPr lang="hr-HR" dirty="0"/>
              <a:t>Eksperimentiraju s novim obrascima ponašanja</a:t>
            </a:r>
          </a:p>
          <a:p>
            <a:endParaRPr lang="hr-HR" dirty="0"/>
          </a:p>
          <a:p>
            <a:pPr marL="0" indent="0">
              <a:buNone/>
            </a:pPr>
            <a:endParaRPr lang="hr-HR" dirty="0"/>
          </a:p>
        </p:txBody>
      </p:sp>
      <p:pic>
        <p:nvPicPr>
          <p:cNvPr id="6" name="Slika 5">
            <a:extLst>
              <a:ext uri="{FF2B5EF4-FFF2-40B4-BE49-F238E27FC236}">
                <a16:creationId xmlns:a16="http://schemas.microsoft.com/office/drawing/2014/main" id="{4F8357F7-A03A-426A-83A4-BD67B912739A}"/>
              </a:ext>
            </a:extLst>
          </p:cNvPr>
          <p:cNvPicPr>
            <a:picLocks noChangeAspect="1"/>
          </p:cNvPicPr>
          <p:nvPr/>
        </p:nvPicPr>
        <p:blipFill>
          <a:blip r:embed="rId2"/>
          <a:stretch>
            <a:fillRect/>
          </a:stretch>
        </p:blipFill>
        <p:spPr>
          <a:xfrm>
            <a:off x="8230432" y="2600325"/>
            <a:ext cx="2762250" cy="1776366"/>
          </a:xfrm>
          <a:prstGeom prst="rect">
            <a:avLst/>
          </a:prstGeom>
        </p:spPr>
      </p:pic>
    </p:spTree>
    <p:extLst>
      <p:ext uri="{BB962C8B-B14F-4D97-AF65-F5344CB8AC3E}">
        <p14:creationId xmlns:p14="http://schemas.microsoft.com/office/powerpoint/2010/main" val="16386971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FDD847DD-2FBC-4B73-93C7-2E7097A3AC2B}"/>
              </a:ext>
            </a:extLst>
          </p:cNvPr>
          <p:cNvSpPr>
            <a:spLocks noGrp="1"/>
          </p:cNvSpPr>
          <p:nvPr>
            <p:ph type="title"/>
          </p:nvPr>
        </p:nvSpPr>
        <p:spPr/>
        <p:txBody>
          <a:bodyPr/>
          <a:lstStyle/>
          <a:p>
            <a:r>
              <a:rPr lang="hr-HR" dirty="0"/>
              <a:t>Vrste akcijskih planova</a:t>
            </a:r>
          </a:p>
        </p:txBody>
      </p:sp>
      <p:sp>
        <p:nvSpPr>
          <p:cNvPr id="3" name="Rezervirano mjesto sadržaja 2">
            <a:extLst>
              <a:ext uri="{FF2B5EF4-FFF2-40B4-BE49-F238E27FC236}">
                <a16:creationId xmlns:a16="http://schemas.microsoft.com/office/drawing/2014/main" id="{6D1752DA-BE3A-4952-B795-CC5BB270B76C}"/>
              </a:ext>
            </a:extLst>
          </p:cNvPr>
          <p:cNvSpPr>
            <a:spLocks noGrp="1"/>
          </p:cNvSpPr>
          <p:nvPr>
            <p:ph idx="1"/>
          </p:nvPr>
        </p:nvSpPr>
        <p:spPr/>
        <p:txBody>
          <a:bodyPr>
            <a:normAutofit fontScale="85000" lnSpcReduction="20000"/>
          </a:bodyPr>
          <a:lstStyle/>
          <a:p>
            <a:r>
              <a:rPr lang="hr-HR" dirty="0"/>
              <a:t>Čitanje bilješki s terapije</a:t>
            </a:r>
          </a:p>
          <a:p>
            <a:r>
              <a:rPr lang="hr-HR" dirty="0"/>
              <a:t>Praćenje automatskih misli</a:t>
            </a:r>
          </a:p>
          <a:p>
            <a:r>
              <a:rPr lang="hr-HR" dirty="0"/>
              <a:t>Evaluacija i odgovor na automatsku misao</a:t>
            </a:r>
          </a:p>
          <a:p>
            <a:r>
              <a:rPr lang="hr-HR" dirty="0"/>
              <a:t>Bihevioralni eksperiment</a:t>
            </a:r>
          </a:p>
          <a:p>
            <a:r>
              <a:rPr lang="hr-HR" dirty="0"/>
              <a:t>Odmicanje od misli koje su dio </a:t>
            </a:r>
            <a:r>
              <a:rPr lang="hr-HR" dirty="0" err="1"/>
              <a:t>disfunkcionalnog</a:t>
            </a:r>
            <a:r>
              <a:rPr lang="hr-HR" dirty="0"/>
              <a:t> mišljenja</a:t>
            </a:r>
          </a:p>
          <a:p>
            <a:r>
              <a:rPr lang="hr-HR" dirty="0"/>
              <a:t>Implementacija određenih koraka prema ostvarenju ciljeva</a:t>
            </a:r>
          </a:p>
          <a:p>
            <a:r>
              <a:rPr lang="hr-HR" dirty="0" err="1"/>
              <a:t>Samonagrađivanje</a:t>
            </a:r>
            <a:endParaRPr lang="hr-HR" dirty="0"/>
          </a:p>
          <a:p>
            <a:r>
              <a:rPr lang="hr-HR" dirty="0"/>
              <a:t>Vježbanje bihevioralnih vještina</a:t>
            </a:r>
          </a:p>
          <a:p>
            <a:r>
              <a:rPr lang="hr-HR" dirty="0" err="1"/>
              <a:t>Biblioterapija</a:t>
            </a:r>
            <a:endParaRPr lang="hr-HR" dirty="0"/>
          </a:p>
          <a:p>
            <a:r>
              <a:rPr lang="hr-HR" dirty="0"/>
              <a:t>Priprema za sljedeću terapijsku seansu</a:t>
            </a:r>
          </a:p>
        </p:txBody>
      </p:sp>
      <p:pic>
        <p:nvPicPr>
          <p:cNvPr id="5" name="Slika 4">
            <a:extLst>
              <a:ext uri="{FF2B5EF4-FFF2-40B4-BE49-F238E27FC236}">
                <a16:creationId xmlns:a16="http://schemas.microsoft.com/office/drawing/2014/main" id="{22D73065-580D-4E03-A2B6-84584F469DCE}"/>
              </a:ext>
            </a:extLst>
          </p:cNvPr>
          <p:cNvPicPr>
            <a:picLocks noChangeAspect="1"/>
          </p:cNvPicPr>
          <p:nvPr/>
        </p:nvPicPr>
        <p:blipFill>
          <a:blip r:embed="rId2"/>
          <a:stretch>
            <a:fillRect/>
          </a:stretch>
        </p:blipFill>
        <p:spPr>
          <a:xfrm>
            <a:off x="7441723" y="2217776"/>
            <a:ext cx="1905000" cy="1905000"/>
          </a:xfrm>
          <a:prstGeom prst="rect">
            <a:avLst/>
          </a:prstGeom>
        </p:spPr>
      </p:pic>
      <p:pic>
        <p:nvPicPr>
          <p:cNvPr id="7" name="Slika 6">
            <a:extLst>
              <a:ext uri="{FF2B5EF4-FFF2-40B4-BE49-F238E27FC236}">
                <a16:creationId xmlns:a16="http://schemas.microsoft.com/office/drawing/2014/main" id="{59E54972-AB87-4EED-A34B-93C964ABBB39}"/>
              </a:ext>
            </a:extLst>
          </p:cNvPr>
          <p:cNvPicPr>
            <a:picLocks noChangeAspect="1"/>
          </p:cNvPicPr>
          <p:nvPr/>
        </p:nvPicPr>
        <p:blipFill>
          <a:blip r:embed="rId3"/>
          <a:stretch>
            <a:fillRect/>
          </a:stretch>
        </p:blipFill>
        <p:spPr>
          <a:xfrm>
            <a:off x="9346723" y="2217776"/>
            <a:ext cx="2143125" cy="1905000"/>
          </a:xfrm>
          <a:prstGeom prst="rect">
            <a:avLst/>
          </a:prstGeom>
        </p:spPr>
      </p:pic>
    </p:spTree>
    <p:extLst>
      <p:ext uri="{BB962C8B-B14F-4D97-AF65-F5344CB8AC3E}">
        <p14:creationId xmlns:p14="http://schemas.microsoft.com/office/powerpoint/2010/main" val="13901594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F0B50B3A-10F7-4D67-9D96-7CC5EE909A23}"/>
              </a:ext>
            </a:extLst>
          </p:cNvPr>
          <p:cNvSpPr>
            <a:spLocks noGrp="1"/>
          </p:cNvSpPr>
          <p:nvPr>
            <p:ph type="title"/>
          </p:nvPr>
        </p:nvSpPr>
        <p:spPr/>
        <p:txBody>
          <a:bodyPr/>
          <a:lstStyle/>
          <a:p>
            <a:r>
              <a:rPr lang="hr-HR" dirty="0"/>
              <a:t>POTICANJE KLIJENTA NA POSTAVLJANJE AKCIJSKIH PLANOVA I PRIDRŽAVANJE</a:t>
            </a:r>
          </a:p>
        </p:txBody>
      </p:sp>
      <p:sp>
        <p:nvSpPr>
          <p:cNvPr id="3" name="Rezervirano mjesto sadržaja 2">
            <a:extLst>
              <a:ext uri="{FF2B5EF4-FFF2-40B4-BE49-F238E27FC236}">
                <a16:creationId xmlns:a16="http://schemas.microsoft.com/office/drawing/2014/main" id="{DE210985-8931-493C-A985-A46C86B65CD0}"/>
              </a:ext>
            </a:extLst>
          </p:cNvPr>
          <p:cNvSpPr>
            <a:spLocks noGrp="1"/>
          </p:cNvSpPr>
          <p:nvPr>
            <p:ph idx="1"/>
          </p:nvPr>
        </p:nvSpPr>
        <p:spPr/>
        <p:txBody>
          <a:bodyPr>
            <a:normAutofit fontScale="92500" lnSpcReduction="20000"/>
          </a:bodyPr>
          <a:lstStyle/>
          <a:p>
            <a:pPr marL="0" indent="0">
              <a:buNone/>
            </a:pPr>
            <a:r>
              <a:rPr lang="hr-HR" u="sng" dirty="0"/>
              <a:t>Smjernice za pravilno postavljanje akcijskih planova:</a:t>
            </a:r>
          </a:p>
          <a:p>
            <a:pPr>
              <a:buFont typeface="Courier New" panose="02070309020205020404" pitchFamily="49" charset="0"/>
              <a:buChar char="o"/>
            </a:pPr>
            <a:r>
              <a:rPr lang="hr-HR" dirty="0"/>
              <a:t>Prilagoditi akcijske planove pojedincu</a:t>
            </a:r>
          </a:p>
          <a:p>
            <a:pPr>
              <a:buFont typeface="Courier New" panose="02070309020205020404" pitchFamily="49" charset="0"/>
              <a:buChar char="o"/>
            </a:pPr>
            <a:r>
              <a:rPr lang="hr-HR" dirty="0"/>
              <a:t>Navesti </a:t>
            </a:r>
            <a:r>
              <a:rPr lang="hr-HR" dirty="0" err="1"/>
              <a:t>racionalu</a:t>
            </a:r>
            <a:r>
              <a:rPr lang="hr-HR" dirty="0"/>
              <a:t> akcijskih planova</a:t>
            </a:r>
          </a:p>
          <a:p>
            <a:pPr>
              <a:buFont typeface="Courier New" panose="02070309020205020404" pitchFamily="49" charset="0"/>
              <a:buChar char="o"/>
            </a:pPr>
            <a:r>
              <a:rPr lang="hr-HR" dirty="0"/>
              <a:t>Postavljati ih zajedno s klijentom</a:t>
            </a:r>
          </a:p>
          <a:p>
            <a:pPr>
              <a:buFont typeface="Courier New" panose="02070309020205020404" pitchFamily="49" charset="0"/>
              <a:buChar char="o"/>
            </a:pPr>
            <a:r>
              <a:rPr lang="hr-HR" dirty="0"/>
              <a:t>Ne predlagati prezahtjevne akcijske planove</a:t>
            </a:r>
          </a:p>
          <a:p>
            <a:pPr>
              <a:buFont typeface="Courier New" panose="02070309020205020404" pitchFamily="49" charset="0"/>
              <a:buChar char="o"/>
            </a:pPr>
            <a:r>
              <a:rPr lang="hr-HR" dirty="0"/>
              <a:t>Dati jasne upute</a:t>
            </a:r>
          </a:p>
          <a:p>
            <a:pPr>
              <a:buFont typeface="Courier New" panose="02070309020205020404" pitchFamily="49" charset="0"/>
              <a:buChar char="o"/>
            </a:pPr>
            <a:r>
              <a:rPr lang="hr-HR" dirty="0"/>
              <a:t>Postaviti sustav podsjetnika</a:t>
            </a:r>
          </a:p>
          <a:p>
            <a:pPr>
              <a:buFont typeface="Courier New" panose="02070309020205020404" pitchFamily="49" charset="0"/>
              <a:buChar char="o"/>
            </a:pPr>
            <a:r>
              <a:rPr lang="hr-HR" dirty="0"/>
              <a:t>Započeti akcijski plan na seansi ako je moguće</a:t>
            </a:r>
          </a:p>
          <a:p>
            <a:pPr>
              <a:buFont typeface="Courier New" panose="02070309020205020404" pitchFamily="49" charset="0"/>
              <a:buChar char="o"/>
            </a:pPr>
            <a:r>
              <a:rPr lang="hr-HR" dirty="0"/>
              <a:t>Upitati klijente da zamisle završetak akcijskog plana</a:t>
            </a:r>
          </a:p>
        </p:txBody>
      </p:sp>
      <p:pic>
        <p:nvPicPr>
          <p:cNvPr id="5" name="Slika 4">
            <a:extLst>
              <a:ext uri="{FF2B5EF4-FFF2-40B4-BE49-F238E27FC236}">
                <a16:creationId xmlns:a16="http://schemas.microsoft.com/office/drawing/2014/main" id="{B2086997-622E-483D-B8A3-F3C9C19E53E9}"/>
              </a:ext>
            </a:extLst>
          </p:cNvPr>
          <p:cNvPicPr>
            <a:picLocks noChangeAspect="1"/>
          </p:cNvPicPr>
          <p:nvPr/>
        </p:nvPicPr>
        <p:blipFill>
          <a:blip r:embed="rId2"/>
          <a:stretch>
            <a:fillRect/>
          </a:stretch>
        </p:blipFill>
        <p:spPr>
          <a:xfrm>
            <a:off x="8168703" y="2445960"/>
            <a:ext cx="2619375" cy="1743075"/>
          </a:xfrm>
          <a:prstGeom prst="rect">
            <a:avLst/>
          </a:prstGeom>
        </p:spPr>
      </p:pic>
      <p:pic>
        <p:nvPicPr>
          <p:cNvPr id="7" name="Slika 6">
            <a:extLst>
              <a:ext uri="{FF2B5EF4-FFF2-40B4-BE49-F238E27FC236}">
                <a16:creationId xmlns:a16="http://schemas.microsoft.com/office/drawing/2014/main" id="{1BA705CA-90D1-4CAE-8072-660011D46DA3}"/>
              </a:ext>
            </a:extLst>
          </p:cNvPr>
          <p:cNvPicPr>
            <a:picLocks noChangeAspect="1"/>
          </p:cNvPicPr>
          <p:nvPr/>
        </p:nvPicPr>
        <p:blipFill>
          <a:blip r:embed="rId3"/>
          <a:stretch>
            <a:fillRect/>
          </a:stretch>
        </p:blipFill>
        <p:spPr>
          <a:xfrm>
            <a:off x="8206804" y="4189035"/>
            <a:ext cx="2543175" cy="1800225"/>
          </a:xfrm>
          <a:prstGeom prst="rect">
            <a:avLst/>
          </a:prstGeom>
        </p:spPr>
      </p:pic>
    </p:spTree>
    <p:extLst>
      <p:ext uri="{BB962C8B-B14F-4D97-AF65-F5344CB8AC3E}">
        <p14:creationId xmlns:p14="http://schemas.microsoft.com/office/powerpoint/2010/main" val="14339676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65B4719-127A-46FD-AC87-B9F5B91DF59A}"/>
              </a:ext>
            </a:extLst>
          </p:cNvPr>
          <p:cNvSpPr>
            <a:spLocks noGrp="1"/>
          </p:cNvSpPr>
          <p:nvPr>
            <p:ph type="title"/>
          </p:nvPr>
        </p:nvSpPr>
        <p:spPr/>
        <p:txBody>
          <a:bodyPr/>
          <a:lstStyle/>
          <a:p>
            <a:r>
              <a:rPr lang="hr-HR" dirty="0"/>
              <a:t>PREDVIĐANJE I PREVENCIJA MOGUĆIH PROBLEMA</a:t>
            </a:r>
          </a:p>
        </p:txBody>
      </p:sp>
      <p:sp>
        <p:nvSpPr>
          <p:cNvPr id="3" name="Rezervirano mjesto sadržaja 2">
            <a:extLst>
              <a:ext uri="{FF2B5EF4-FFF2-40B4-BE49-F238E27FC236}">
                <a16:creationId xmlns:a16="http://schemas.microsoft.com/office/drawing/2014/main" id="{CAE2E7F4-F953-41E6-935A-935AE1F274EC}"/>
              </a:ext>
            </a:extLst>
          </p:cNvPr>
          <p:cNvSpPr>
            <a:spLocks noGrp="1"/>
          </p:cNvSpPr>
          <p:nvPr>
            <p:ph idx="1"/>
          </p:nvPr>
        </p:nvSpPr>
        <p:spPr>
          <a:xfrm>
            <a:off x="1464816" y="2638044"/>
            <a:ext cx="8496048" cy="4219956"/>
          </a:xfrm>
        </p:spPr>
        <p:txBody>
          <a:bodyPr/>
          <a:lstStyle/>
          <a:p>
            <a:endParaRPr lang="hr-HR" dirty="0"/>
          </a:p>
        </p:txBody>
      </p:sp>
      <p:sp>
        <p:nvSpPr>
          <p:cNvPr id="4" name="Dijagram toka: Izmjenična obrada 3">
            <a:extLst>
              <a:ext uri="{FF2B5EF4-FFF2-40B4-BE49-F238E27FC236}">
                <a16:creationId xmlns:a16="http://schemas.microsoft.com/office/drawing/2014/main" id="{E6D6037D-93E9-46B4-8EF6-ED92FF73AAA8}"/>
              </a:ext>
            </a:extLst>
          </p:cNvPr>
          <p:cNvSpPr/>
          <p:nvPr/>
        </p:nvSpPr>
        <p:spPr>
          <a:xfrm>
            <a:off x="2405848" y="2638044"/>
            <a:ext cx="6853561" cy="612648"/>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r-HR" b="1" i="1" dirty="0"/>
              <a:t>Provjeriti vjerojatnost dovršavanja akcijskog plana </a:t>
            </a:r>
            <a:r>
              <a:rPr lang="hr-HR" dirty="0"/>
              <a:t>: pr. „Kolika je vjerojatnost da ćete to napraviti od 0 do100?”</a:t>
            </a:r>
          </a:p>
        </p:txBody>
      </p:sp>
      <p:sp>
        <p:nvSpPr>
          <p:cNvPr id="5" name="Dijagram toka: Izmjenična obrada 4">
            <a:extLst>
              <a:ext uri="{FF2B5EF4-FFF2-40B4-BE49-F238E27FC236}">
                <a16:creationId xmlns:a16="http://schemas.microsoft.com/office/drawing/2014/main" id="{7CEB0CDD-48AD-49DE-826F-C2A6161814AE}"/>
              </a:ext>
            </a:extLst>
          </p:cNvPr>
          <p:cNvSpPr/>
          <p:nvPr/>
        </p:nvSpPr>
        <p:spPr>
          <a:xfrm>
            <a:off x="2405848" y="3250692"/>
            <a:ext cx="6853561" cy="612648"/>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r-HR" b="1" i="1" dirty="0"/>
              <a:t>Predvidjeti potencijalne prepreke</a:t>
            </a:r>
            <a:r>
              <a:rPr lang="hr-HR" b="1" dirty="0"/>
              <a:t>:</a:t>
            </a:r>
            <a:r>
              <a:rPr lang="hr-HR" dirty="0"/>
              <a:t> pr. kroz imaginaciju otkriti </a:t>
            </a:r>
            <a:r>
              <a:rPr lang="hr-HR" dirty="0" err="1"/>
              <a:t>disfunkcionalne</a:t>
            </a:r>
            <a:r>
              <a:rPr lang="hr-HR" dirty="0"/>
              <a:t> misli</a:t>
            </a:r>
          </a:p>
        </p:txBody>
      </p:sp>
      <p:sp>
        <p:nvSpPr>
          <p:cNvPr id="6" name="Dijagram toka: Izmjenična obrada 5">
            <a:extLst>
              <a:ext uri="{FF2B5EF4-FFF2-40B4-BE49-F238E27FC236}">
                <a16:creationId xmlns:a16="http://schemas.microsoft.com/office/drawing/2014/main" id="{7DD323FA-0C51-4D71-92E1-0D5BA756EC45}"/>
              </a:ext>
            </a:extLst>
          </p:cNvPr>
          <p:cNvSpPr/>
          <p:nvPr/>
        </p:nvSpPr>
        <p:spPr>
          <a:xfrm>
            <a:off x="2405846" y="3863340"/>
            <a:ext cx="6853561" cy="70007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r-HR" b="1" i="1" dirty="0"/>
              <a:t>Pripaziti na </a:t>
            </a:r>
            <a:r>
              <a:rPr lang="hr-HR" b="1" i="1" dirty="0" err="1"/>
              <a:t>klijentove</a:t>
            </a:r>
            <a:r>
              <a:rPr lang="hr-HR" b="1" i="1" dirty="0"/>
              <a:t> negativne reakcije</a:t>
            </a:r>
            <a:r>
              <a:rPr lang="hr-HR" dirty="0"/>
              <a:t>: pr. ako se klijent osjeća preplavljeno potrebno je revidirati akcijski plan</a:t>
            </a:r>
          </a:p>
        </p:txBody>
      </p:sp>
      <p:sp>
        <p:nvSpPr>
          <p:cNvPr id="7" name="Dijagram toka: Izmjenična obrada 6">
            <a:extLst>
              <a:ext uri="{FF2B5EF4-FFF2-40B4-BE49-F238E27FC236}">
                <a16:creationId xmlns:a16="http://schemas.microsoft.com/office/drawing/2014/main" id="{665A38E4-E268-476A-BDC9-B2C6D69E8EE9}"/>
              </a:ext>
            </a:extLst>
          </p:cNvPr>
          <p:cNvSpPr/>
          <p:nvPr/>
        </p:nvSpPr>
        <p:spPr>
          <a:xfrm>
            <a:off x="2405846" y="4502239"/>
            <a:ext cx="6853561" cy="70007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r-HR" b="1" i="1" dirty="0"/>
              <a:t>Ispitati prednost i nedostatke</a:t>
            </a:r>
            <a:r>
              <a:rPr lang="hr-HR" b="1" dirty="0"/>
              <a:t>:</a:t>
            </a:r>
            <a:r>
              <a:rPr lang="hr-HR" dirty="0"/>
              <a:t> prednosti i nedostaci dovršavanja akcijskog plana vs. prednosti i nedostaci toga da se ne dovrši</a:t>
            </a:r>
          </a:p>
        </p:txBody>
      </p:sp>
      <p:sp>
        <p:nvSpPr>
          <p:cNvPr id="8" name="Dijagram toka: Izmjenična obrada 7">
            <a:extLst>
              <a:ext uri="{FF2B5EF4-FFF2-40B4-BE49-F238E27FC236}">
                <a16:creationId xmlns:a16="http://schemas.microsoft.com/office/drawing/2014/main" id="{DA360BFE-8D5B-45C3-89DA-F2B2332EF620}"/>
              </a:ext>
            </a:extLst>
          </p:cNvPr>
          <p:cNvSpPr/>
          <p:nvPr/>
        </p:nvSpPr>
        <p:spPr>
          <a:xfrm>
            <a:off x="2405847" y="5202315"/>
            <a:ext cx="6853561" cy="612648"/>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r-HR" b="1" i="1" dirty="0"/>
              <a:t>Promijeniti akcijski plan</a:t>
            </a:r>
            <a:r>
              <a:rPr lang="hr-HR" dirty="0"/>
              <a:t>: neke stavke napraviti opcionalnim, manje učestalim ili težim</a:t>
            </a:r>
          </a:p>
        </p:txBody>
      </p:sp>
      <p:sp>
        <p:nvSpPr>
          <p:cNvPr id="9" name="Dijagram toka: Izmjenična obrada 8">
            <a:extLst>
              <a:ext uri="{FF2B5EF4-FFF2-40B4-BE49-F238E27FC236}">
                <a16:creationId xmlns:a16="http://schemas.microsoft.com/office/drawing/2014/main" id="{83B13BD5-683A-44A8-9E78-E688B775FCDD}"/>
              </a:ext>
            </a:extLst>
          </p:cNvPr>
          <p:cNvSpPr/>
          <p:nvPr/>
        </p:nvSpPr>
        <p:spPr>
          <a:xfrm>
            <a:off x="2405847" y="5821843"/>
            <a:ext cx="6853560" cy="612648"/>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r-HR" b="1" i="1" dirty="0"/>
              <a:t>U početku postaviti „no lose” akcijske planove</a:t>
            </a:r>
            <a:r>
              <a:rPr lang="hr-HR" dirty="0"/>
              <a:t>: vjerojatnost da će ih klijent pogrešno napraviti pokušati svesti na minimum</a:t>
            </a:r>
          </a:p>
        </p:txBody>
      </p:sp>
    </p:spTree>
    <p:extLst>
      <p:ext uri="{BB962C8B-B14F-4D97-AF65-F5344CB8AC3E}">
        <p14:creationId xmlns:p14="http://schemas.microsoft.com/office/powerpoint/2010/main" val="40833711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A7C5772E-9926-488F-8217-F534C4A2F67C}"/>
              </a:ext>
            </a:extLst>
          </p:cNvPr>
          <p:cNvSpPr>
            <a:spLocks noGrp="1"/>
          </p:cNvSpPr>
          <p:nvPr>
            <p:ph type="title"/>
          </p:nvPr>
        </p:nvSpPr>
        <p:spPr/>
        <p:txBody>
          <a:bodyPr/>
          <a:lstStyle/>
          <a:p>
            <a:r>
              <a:rPr lang="hr-HR" dirty="0"/>
              <a:t>PRIPREMA KLIJENTA NA POTENCIJALNO NEGATIVAN ISHOD</a:t>
            </a:r>
          </a:p>
        </p:txBody>
      </p:sp>
      <p:sp>
        <p:nvSpPr>
          <p:cNvPr id="3" name="Rezervirano mjesto sadržaja 2">
            <a:extLst>
              <a:ext uri="{FF2B5EF4-FFF2-40B4-BE49-F238E27FC236}">
                <a16:creationId xmlns:a16="http://schemas.microsoft.com/office/drawing/2014/main" id="{F3677324-3A32-463A-8115-D6564D8EA951}"/>
              </a:ext>
            </a:extLst>
          </p:cNvPr>
          <p:cNvSpPr>
            <a:spLocks noGrp="1"/>
          </p:cNvSpPr>
          <p:nvPr>
            <p:ph idx="1"/>
          </p:nvPr>
        </p:nvSpPr>
        <p:spPr/>
        <p:txBody>
          <a:bodyPr/>
          <a:lstStyle/>
          <a:p>
            <a:pPr>
              <a:buFontTx/>
              <a:buChar char="-"/>
            </a:pPr>
            <a:r>
              <a:rPr lang="hr-HR" dirty="0"/>
              <a:t>Korisno je u akcijskom planu imati bilješke koje će klijent moći pročitati ako plan ne uspije</a:t>
            </a:r>
          </a:p>
          <a:p>
            <a:pPr marL="0" indent="0">
              <a:buNone/>
            </a:pPr>
            <a:r>
              <a:rPr lang="hr-HR" dirty="0"/>
              <a:t>Pr. </a:t>
            </a:r>
            <a:r>
              <a:rPr lang="hr-HR" dirty="0" err="1"/>
              <a:t>Abe</a:t>
            </a:r>
            <a:r>
              <a:rPr lang="hr-HR" dirty="0"/>
              <a:t> se boji posjetiti svoju majku</a:t>
            </a:r>
          </a:p>
          <a:p>
            <a:pPr marL="0" indent="0">
              <a:buNone/>
            </a:pPr>
            <a:r>
              <a:rPr lang="hr-HR" dirty="0"/>
              <a:t>Ako posjet ne bude uspješan: „ </a:t>
            </a:r>
            <a:r>
              <a:rPr lang="hr-HR" i="1" dirty="0"/>
              <a:t>Nisam znao hoće li majka biti kritična ili ne, ali je vrijedilo pokušati i zaslužujem priznanje zato što sam probao. Ne trebam uzimati njenu kritičnost srcu. Ona je kritična prema svima, ne samo prema meni. Sljedeći put kad dođem mogu joj unaprijed reći da ću biti samo kratko ili mogu pronaći neku drugu aktivnost koju možemo zajednički raditi kako bi joj prebacio fokus na nešto drugo” </a:t>
            </a:r>
          </a:p>
        </p:txBody>
      </p:sp>
    </p:spTree>
    <p:extLst>
      <p:ext uri="{BB962C8B-B14F-4D97-AF65-F5344CB8AC3E}">
        <p14:creationId xmlns:p14="http://schemas.microsoft.com/office/powerpoint/2010/main" val="7733529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C5E02F4F-0EA7-4797-A3E4-8813C3F962AB}"/>
              </a:ext>
            </a:extLst>
          </p:cNvPr>
          <p:cNvSpPr>
            <a:spLocks noGrp="1"/>
          </p:cNvSpPr>
          <p:nvPr>
            <p:ph type="title"/>
          </p:nvPr>
        </p:nvSpPr>
        <p:spPr/>
        <p:txBody>
          <a:bodyPr/>
          <a:lstStyle/>
          <a:p>
            <a:r>
              <a:rPr lang="hr-HR" dirty="0"/>
              <a:t>PREGLED AKCIJSKIH PLANOVA</a:t>
            </a:r>
          </a:p>
        </p:txBody>
      </p:sp>
      <p:sp>
        <p:nvSpPr>
          <p:cNvPr id="3" name="Rezervirano mjesto sadržaja 2">
            <a:extLst>
              <a:ext uri="{FF2B5EF4-FFF2-40B4-BE49-F238E27FC236}">
                <a16:creationId xmlns:a16="http://schemas.microsoft.com/office/drawing/2014/main" id="{5D6CE38A-429A-4975-8DBC-F6117BC81DCC}"/>
              </a:ext>
            </a:extLst>
          </p:cNvPr>
          <p:cNvSpPr>
            <a:spLocks noGrp="1"/>
          </p:cNvSpPr>
          <p:nvPr>
            <p:ph idx="1"/>
          </p:nvPr>
        </p:nvSpPr>
        <p:spPr/>
        <p:txBody>
          <a:bodyPr/>
          <a:lstStyle/>
          <a:p>
            <a:pPr>
              <a:buFontTx/>
              <a:buChar char="-"/>
            </a:pPr>
            <a:r>
              <a:rPr lang="hr-HR" dirty="0"/>
              <a:t>Na početku svake seanse pregledati akcijski plan od prošle seanse</a:t>
            </a:r>
            <a:r>
              <a:rPr lang="hr-HR" dirty="0">
                <a:sym typeface="Wingdings" panose="05000000000000000000" pitchFamily="2" charset="2"/>
              </a:rPr>
              <a:t> davanje važnosti akcijskom planu</a:t>
            </a:r>
          </a:p>
          <a:p>
            <a:pPr marL="0" indent="0">
              <a:buNone/>
            </a:pPr>
            <a:r>
              <a:rPr lang="hr-HR" u="sng" dirty="0">
                <a:sym typeface="Wingdings" panose="05000000000000000000" pitchFamily="2" charset="2"/>
              </a:rPr>
              <a:t>Više vremena potrošit će se na akcijske planove kada:</a:t>
            </a:r>
          </a:p>
          <a:p>
            <a:pPr>
              <a:buFont typeface="Wingdings" panose="05000000000000000000" pitchFamily="2" charset="2"/>
              <a:buChar char="§"/>
            </a:pPr>
            <a:r>
              <a:rPr lang="hr-HR" dirty="0"/>
              <a:t>oni pokrivaju važno tekuće pitanje</a:t>
            </a:r>
          </a:p>
          <a:p>
            <a:pPr>
              <a:buFont typeface="Wingdings" panose="05000000000000000000" pitchFamily="2" charset="2"/>
              <a:buChar char="§"/>
            </a:pPr>
            <a:r>
              <a:rPr lang="hr-HR" dirty="0"/>
              <a:t>klijenti nisu napravili akcijski plan</a:t>
            </a:r>
          </a:p>
          <a:p>
            <a:pPr>
              <a:buFont typeface="Wingdings" panose="05000000000000000000" pitchFamily="2" charset="2"/>
              <a:buChar char="§"/>
            </a:pPr>
            <a:r>
              <a:rPr lang="hr-HR" dirty="0"/>
              <a:t>klijenti imaju poteškoća u donošenju zaključaka iz uspješno izvršenih akcijskih planova ili su kritični prema sebi jer nisu dobro obavili zadatak</a:t>
            </a:r>
          </a:p>
        </p:txBody>
      </p:sp>
      <p:pic>
        <p:nvPicPr>
          <p:cNvPr id="5" name="Slika 4">
            <a:extLst>
              <a:ext uri="{FF2B5EF4-FFF2-40B4-BE49-F238E27FC236}">
                <a16:creationId xmlns:a16="http://schemas.microsoft.com/office/drawing/2014/main" id="{52CECC4F-8E5D-402C-895C-CA213703CB96}"/>
              </a:ext>
            </a:extLst>
          </p:cNvPr>
          <p:cNvPicPr>
            <a:picLocks noChangeAspect="1"/>
          </p:cNvPicPr>
          <p:nvPr/>
        </p:nvPicPr>
        <p:blipFill>
          <a:blip r:embed="rId2"/>
          <a:stretch>
            <a:fillRect/>
          </a:stretch>
        </p:blipFill>
        <p:spPr>
          <a:xfrm>
            <a:off x="8619801" y="5178933"/>
            <a:ext cx="3190875" cy="1428750"/>
          </a:xfrm>
          <a:prstGeom prst="rect">
            <a:avLst/>
          </a:prstGeom>
        </p:spPr>
      </p:pic>
    </p:spTree>
    <p:extLst>
      <p:ext uri="{BB962C8B-B14F-4D97-AF65-F5344CB8AC3E}">
        <p14:creationId xmlns:p14="http://schemas.microsoft.com/office/powerpoint/2010/main" val="7959134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6408B47C-75DD-4D38-AA1E-DCE47AA69BE9}"/>
              </a:ext>
            </a:extLst>
          </p:cNvPr>
          <p:cNvSpPr>
            <a:spLocks noGrp="1"/>
          </p:cNvSpPr>
          <p:nvPr>
            <p:ph type="title"/>
          </p:nvPr>
        </p:nvSpPr>
        <p:spPr/>
        <p:txBody>
          <a:bodyPr/>
          <a:lstStyle/>
          <a:p>
            <a:r>
              <a:rPr lang="hr-HR" dirty="0"/>
              <a:t>TEŠKOĆE U KONCEPTUALIZACIJI</a:t>
            </a:r>
          </a:p>
        </p:txBody>
      </p:sp>
      <p:sp>
        <p:nvSpPr>
          <p:cNvPr id="3" name="Rezervirano mjesto sadržaja 2">
            <a:extLst>
              <a:ext uri="{FF2B5EF4-FFF2-40B4-BE49-F238E27FC236}">
                <a16:creationId xmlns:a16="http://schemas.microsoft.com/office/drawing/2014/main" id="{F5BFD5FD-4010-49F7-9F2E-840D42CDF66E}"/>
              </a:ext>
            </a:extLst>
          </p:cNvPr>
          <p:cNvSpPr>
            <a:spLocks noGrp="1"/>
          </p:cNvSpPr>
          <p:nvPr>
            <p:ph idx="1"/>
          </p:nvPr>
        </p:nvSpPr>
        <p:spPr/>
        <p:txBody>
          <a:bodyPr/>
          <a:lstStyle/>
          <a:p>
            <a:r>
              <a:rPr lang="hr-HR" dirty="0"/>
              <a:t>Teškoće u odrađivanu akcijskih planova (praktični problemi, ometajuće misli, ometajuće misli koje su maskirane kao praktični problem te problemi vezani za </a:t>
            </a:r>
            <a:r>
              <a:rPr lang="hr-HR" dirty="0" err="1"/>
              <a:t>terapeutove</a:t>
            </a:r>
            <a:r>
              <a:rPr lang="hr-HR" dirty="0"/>
              <a:t> misli)</a:t>
            </a:r>
          </a:p>
          <a:p>
            <a:pPr marL="0" indent="0">
              <a:buNone/>
            </a:pPr>
            <a:r>
              <a:rPr lang="hr-HR" dirty="0"/>
              <a:t>1. </a:t>
            </a:r>
            <a:r>
              <a:rPr lang="hr-HR" b="1" dirty="0"/>
              <a:t>PRAKTIČNI PROBLEMI</a:t>
            </a:r>
          </a:p>
          <a:p>
            <a:pPr marL="0" indent="0">
              <a:buNone/>
            </a:pPr>
            <a:endParaRPr lang="hr-HR" dirty="0"/>
          </a:p>
        </p:txBody>
      </p:sp>
      <p:sp>
        <p:nvSpPr>
          <p:cNvPr id="4" name="Pravokutnik 3">
            <a:extLst>
              <a:ext uri="{FF2B5EF4-FFF2-40B4-BE49-F238E27FC236}">
                <a16:creationId xmlns:a16="http://schemas.microsoft.com/office/drawing/2014/main" id="{1ED93AA5-7579-4D9D-B1E5-C75545C3D641}"/>
              </a:ext>
            </a:extLst>
          </p:cNvPr>
          <p:cNvSpPr/>
          <p:nvPr/>
        </p:nvSpPr>
        <p:spPr>
          <a:xfrm>
            <a:off x="2352582" y="3959440"/>
            <a:ext cx="6676007" cy="47939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r-HR" b="1" i="1" dirty="0"/>
              <a:t>Zaboravljanje </a:t>
            </a:r>
            <a:r>
              <a:rPr lang="hr-HR" b="1" i="1" dirty="0" err="1"/>
              <a:t>racionale</a:t>
            </a:r>
            <a:r>
              <a:rPr lang="hr-HR" b="1" i="1" dirty="0"/>
              <a:t> akcijskog plana</a:t>
            </a:r>
            <a:r>
              <a:rPr lang="hr-HR" dirty="0"/>
              <a:t>: klijent može </a:t>
            </a:r>
            <a:r>
              <a:rPr lang="hr-HR" dirty="0" err="1"/>
              <a:t>racionalu</a:t>
            </a:r>
            <a:r>
              <a:rPr lang="hr-HR" dirty="0"/>
              <a:t> akcijskog plana negdje zabilježiti ili snimiti</a:t>
            </a:r>
          </a:p>
        </p:txBody>
      </p:sp>
      <p:sp>
        <p:nvSpPr>
          <p:cNvPr id="5" name="Pravokutnik 4">
            <a:extLst>
              <a:ext uri="{FF2B5EF4-FFF2-40B4-BE49-F238E27FC236}">
                <a16:creationId xmlns:a16="http://schemas.microsoft.com/office/drawing/2014/main" id="{67C455F5-4E3F-46AA-8DF1-5BA17A27449F}"/>
              </a:ext>
            </a:extLst>
          </p:cNvPr>
          <p:cNvSpPr/>
          <p:nvPr/>
        </p:nvSpPr>
        <p:spPr>
          <a:xfrm>
            <a:off x="2352581" y="4683769"/>
            <a:ext cx="6676006" cy="47939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r-HR" b="1" i="1" dirty="0"/>
              <a:t>Loša organizacija ili nedostatak odgovornosti</a:t>
            </a:r>
            <a:r>
              <a:rPr lang="hr-HR" dirty="0"/>
              <a:t>: pr. napraviti dnevne </a:t>
            </a:r>
            <a:r>
              <a:rPr lang="hr-HR" dirty="0" err="1"/>
              <a:t>check</a:t>
            </a:r>
            <a:r>
              <a:rPr lang="hr-HR" dirty="0"/>
              <a:t> liste, zapisati u mobitel i sl.</a:t>
            </a:r>
          </a:p>
        </p:txBody>
      </p:sp>
      <p:sp>
        <p:nvSpPr>
          <p:cNvPr id="6" name="Pravokutnik 5">
            <a:extLst>
              <a:ext uri="{FF2B5EF4-FFF2-40B4-BE49-F238E27FC236}">
                <a16:creationId xmlns:a16="http://schemas.microsoft.com/office/drawing/2014/main" id="{58E2BE2D-F537-4B86-BBE5-2B0BF2B4920A}"/>
              </a:ext>
            </a:extLst>
          </p:cNvPr>
          <p:cNvSpPr/>
          <p:nvPr/>
        </p:nvSpPr>
        <p:spPr>
          <a:xfrm>
            <a:off x="2352581" y="5457447"/>
            <a:ext cx="6676005" cy="47939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r-HR" b="1" i="1" dirty="0"/>
              <a:t>Teškoće sa zadacima akcijskog plana</a:t>
            </a:r>
            <a:r>
              <a:rPr lang="hr-HR" dirty="0"/>
              <a:t>: provjeriti s klijentom da li su zadaci bili preteški ili loše definirani</a:t>
            </a:r>
          </a:p>
        </p:txBody>
      </p:sp>
    </p:spTree>
    <p:extLst>
      <p:ext uri="{BB962C8B-B14F-4D97-AF65-F5344CB8AC3E}">
        <p14:creationId xmlns:p14="http://schemas.microsoft.com/office/powerpoint/2010/main" val="2502891729"/>
      </p:ext>
    </p:extLst>
  </p:cSld>
  <p:clrMapOvr>
    <a:masterClrMapping/>
  </p:clrMapOvr>
</p:sld>
</file>

<file path=ppt/theme/theme1.xml><?xml version="1.0" encoding="utf-8"?>
<a:theme xmlns:a="http://schemas.openxmlformats.org/drawingml/2006/main" name="Paket">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TM10001115[[fn=Paket]]</Template>
  <TotalTime>190</TotalTime>
  <Words>794</Words>
  <Application>Microsoft Office PowerPoint</Application>
  <PresentationFormat>Široki zaslon</PresentationFormat>
  <Paragraphs>87</Paragraphs>
  <Slides>12</Slides>
  <Notes>0</Notes>
  <HiddenSlides>0</HiddenSlides>
  <MMClips>0</MMClips>
  <ScaleCrop>false</ScaleCrop>
  <HeadingPairs>
    <vt:vector size="6" baseType="variant">
      <vt:variant>
        <vt:lpstr>Korišteni fontovi</vt:lpstr>
      </vt:variant>
      <vt:variant>
        <vt:i4>4</vt:i4>
      </vt:variant>
      <vt:variant>
        <vt:lpstr>Tema</vt:lpstr>
      </vt:variant>
      <vt:variant>
        <vt:i4>1</vt:i4>
      </vt:variant>
      <vt:variant>
        <vt:lpstr>Naslovi slajdova</vt:lpstr>
      </vt:variant>
      <vt:variant>
        <vt:i4>12</vt:i4>
      </vt:variant>
    </vt:vector>
  </HeadingPairs>
  <TitlesOfParts>
    <vt:vector size="17" baseType="lpstr">
      <vt:lpstr>Arial</vt:lpstr>
      <vt:lpstr>Courier New</vt:lpstr>
      <vt:lpstr>Gill Sans MT</vt:lpstr>
      <vt:lpstr>Wingdings</vt:lpstr>
      <vt:lpstr>Paket</vt:lpstr>
      <vt:lpstr>Akcijski plan</vt:lpstr>
      <vt:lpstr>PowerPoint prezentacija</vt:lpstr>
      <vt:lpstr>Postavljanje akcijskih planova</vt:lpstr>
      <vt:lpstr>Vrste akcijskih planova</vt:lpstr>
      <vt:lpstr>POTICANJE KLIJENTA NA POSTAVLJANJE AKCIJSKIH PLANOVA I PRIDRŽAVANJE</vt:lpstr>
      <vt:lpstr>PREDVIĐANJE I PREVENCIJA MOGUĆIH PROBLEMA</vt:lpstr>
      <vt:lpstr>PRIPREMA KLIJENTA NA POTENCIJALNO NEGATIVAN ISHOD</vt:lpstr>
      <vt:lpstr>PREGLED AKCIJSKIH PLANOVA</vt:lpstr>
      <vt:lpstr>TEŠKOĆE U KONCEPTUALIZACIJI</vt:lpstr>
      <vt:lpstr>PowerPoint prezentacija</vt:lpstr>
      <vt:lpstr>PowerPoint prezentacija</vt:lpstr>
      <vt:lpstr>PowerPoint prezentacija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Akcijski plan</dc:title>
  <dc:creator>Korisnik</dc:creator>
  <cp:lastModifiedBy>Korisnik</cp:lastModifiedBy>
  <cp:revision>29</cp:revision>
  <dcterms:created xsi:type="dcterms:W3CDTF">2023-04-26T11:33:52Z</dcterms:created>
  <dcterms:modified xsi:type="dcterms:W3CDTF">2023-05-10T06:07:54Z</dcterms:modified>
</cp:coreProperties>
</file>