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57" r:id="rId7"/>
    <p:sldId id="269" r:id="rId8"/>
    <p:sldId id="264" r:id="rId9"/>
    <p:sldId id="266" r:id="rId10"/>
    <p:sldId id="270" r:id="rId11"/>
    <p:sldId id="267" r:id="rId12"/>
    <p:sldId id="262" r:id="rId13"/>
    <p:sldId id="263" r:id="rId14"/>
    <p:sldId id="26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EB9E3-C0F8-C9F2-65AE-3C735E1A6BB0}" name="Ines Jakovčić" initials="IJ" userId="S::ijakovcic@uniri.hr::4007ce2d-3524-4d9e-8f9d-4f54bad59c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EF2CE-950B-4EFF-A91F-AF00349F481E}" v="10" dt="2023-04-02T08:49:59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s Jakovčić" userId="4007ce2d-3524-4d9e-8f9d-4f54bad59c5f" providerId="ADAL" clId="{016EF2CE-950B-4EFF-A91F-AF00349F481E}"/>
    <pc:docChg chg="">
      <pc:chgData name="Ines Jakovčić" userId="4007ce2d-3524-4d9e-8f9d-4f54bad59c5f" providerId="ADAL" clId="{016EF2CE-950B-4EFF-A91F-AF00349F481E}" dt="2023-04-02T09:08:30.202" v="11"/>
      <pc:docMkLst>
        <pc:docMk/>
      </pc:docMkLst>
      <pc:sldChg chg="addCm">
        <pc:chgData name="Ines Jakovčić" userId="4007ce2d-3524-4d9e-8f9d-4f54bad59c5f" providerId="ADAL" clId="{016EF2CE-950B-4EFF-A91F-AF00349F481E}" dt="2023-04-02T08:49:59.880" v="9"/>
        <pc:sldMkLst>
          <pc:docMk/>
          <pc:sldMk cId="3279464219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9:59.880" v="9"/>
              <pc2:cmMkLst xmlns:pc2="http://schemas.microsoft.com/office/powerpoint/2019/9/main/command">
                <pc:docMk/>
                <pc:sldMk cId="3279464219" sldId="257"/>
                <pc2:cmMk id="{082A3B47-CBD1-427E-9A09-3BCEAC745E15}"/>
              </pc2:cmMkLst>
            </pc226:cmChg>
          </p:ext>
        </pc:extLst>
      </pc:sldChg>
      <pc:sldChg chg="addCm">
        <pc:chgData name="Ines Jakovčić" userId="4007ce2d-3524-4d9e-8f9d-4f54bad59c5f" providerId="ADAL" clId="{016EF2CE-950B-4EFF-A91F-AF00349F481E}" dt="2023-04-02T08:43:47.538" v="1"/>
        <pc:sldMkLst>
          <pc:docMk/>
          <pc:sldMk cId="375499906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3:47.538" v="1"/>
              <pc2:cmMkLst xmlns:pc2="http://schemas.microsoft.com/office/powerpoint/2019/9/main/command">
                <pc:docMk/>
                <pc:sldMk cId="375499906" sldId="258"/>
                <pc2:cmMk id="{B8652A1F-85FF-4BBE-AFEC-83B1A65ED3C5}"/>
              </pc2:cmMkLst>
            </pc226:cmChg>
          </p:ext>
        </pc:extLst>
      </pc:sldChg>
      <pc:sldChg chg="addCm">
        <pc:chgData name="Ines Jakovčić" userId="4007ce2d-3524-4d9e-8f9d-4f54bad59c5f" providerId="ADAL" clId="{016EF2CE-950B-4EFF-A91F-AF00349F481E}" dt="2023-04-02T08:41:20.555" v="0"/>
        <pc:sldMkLst>
          <pc:docMk/>
          <pc:sldMk cId="258383259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1:20.555" v="0"/>
              <pc2:cmMkLst xmlns:pc2="http://schemas.microsoft.com/office/powerpoint/2019/9/main/command">
                <pc:docMk/>
                <pc:sldMk cId="2583832590" sldId="259"/>
                <pc2:cmMk id="{35332239-6F7E-4DBC-8319-60058821F675}"/>
              </pc2:cmMkLst>
            </pc226:cmChg>
          </p:ext>
        </pc:extLst>
      </pc:sldChg>
      <pc:sldChg chg="addCm">
        <pc:chgData name="Ines Jakovčić" userId="4007ce2d-3524-4d9e-8f9d-4f54bad59c5f" providerId="ADAL" clId="{016EF2CE-950B-4EFF-A91F-AF00349F481E}" dt="2023-04-02T08:47:08.177" v="7"/>
        <pc:sldMkLst>
          <pc:docMk/>
          <pc:sldMk cId="297088666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5:52.562" v="4"/>
              <pc2:cmMkLst xmlns:pc2="http://schemas.microsoft.com/office/powerpoint/2019/9/main/command">
                <pc:docMk/>
                <pc:sldMk cId="297088666" sldId="260"/>
                <pc2:cmMk id="{30D8871B-5F72-4BAB-89AA-F006E551F32C}"/>
              </pc2:cmMkLst>
            </pc226:cmChg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6:06.693" v="5"/>
              <pc2:cmMkLst xmlns:pc2="http://schemas.microsoft.com/office/powerpoint/2019/9/main/command">
                <pc:docMk/>
                <pc:sldMk cId="297088666" sldId="260"/>
                <pc2:cmMk id="{9C85E121-035E-47C3-98C1-AB9FBAE840B6}"/>
              </pc2:cmMkLst>
            </pc226:cmChg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7:08.177" v="7"/>
              <pc2:cmMkLst xmlns:pc2="http://schemas.microsoft.com/office/powerpoint/2019/9/main/command">
                <pc:docMk/>
                <pc:sldMk cId="297088666" sldId="260"/>
                <pc2:cmMk id="{7214BA29-A5F7-43A5-B22F-5BDC039EDE1A}"/>
              </pc2:cmMkLst>
            </pc226:cmChg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4:43.697" v="2"/>
              <pc2:cmMkLst xmlns:pc2="http://schemas.microsoft.com/office/powerpoint/2019/9/main/command">
                <pc:docMk/>
                <pc:sldMk cId="297088666" sldId="260"/>
                <pc2:cmMk id="{C945024F-9E1F-4906-8211-ACC371F9E28F}"/>
              </pc2:cmMkLst>
            </pc226:cmChg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5:20.744" v="3"/>
              <pc2:cmMkLst xmlns:pc2="http://schemas.microsoft.com/office/powerpoint/2019/9/main/command">
                <pc:docMk/>
                <pc:sldMk cId="297088666" sldId="260"/>
                <pc2:cmMk id="{25895CCE-7A88-45DB-933C-BEEC3E2F9E50}"/>
              </pc2:cmMkLst>
            </pc226:cmChg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6:33.878" v="6"/>
              <pc2:cmMkLst xmlns:pc2="http://schemas.microsoft.com/office/powerpoint/2019/9/main/command">
                <pc:docMk/>
                <pc:sldMk cId="297088666" sldId="260"/>
                <pc2:cmMk id="{F29881F3-160F-42FC-8B5B-40D15338F87A}"/>
              </pc2:cmMkLst>
            </pc226:cmChg>
          </p:ext>
        </pc:extLst>
      </pc:sldChg>
      <pc:sldChg chg="addCm">
        <pc:chgData name="Ines Jakovčić" userId="4007ce2d-3524-4d9e-8f9d-4f54bad59c5f" providerId="ADAL" clId="{016EF2CE-950B-4EFF-A91F-AF00349F481E}" dt="2023-04-02T08:49:39.550" v="8"/>
        <pc:sldMkLst>
          <pc:docMk/>
          <pc:sldMk cId="2923842576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8:49:39.550" v="8"/>
              <pc2:cmMkLst xmlns:pc2="http://schemas.microsoft.com/office/powerpoint/2019/9/main/command">
                <pc:docMk/>
                <pc:sldMk cId="2923842576" sldId="261"/>
                <pc2:cmMk id="{2C50416B-8506-45CA-82A8-8FF228E6AAE4}"/>
              </pc2:cmMkLst>
            </pc226:cmChg>
          </p:ext>
        </pc:extLst>
      </pc:sldChg>
      <pc:sldChg chg="addCm">
        <pc:chgData name="Ines Jakovčić" userId="4007ce2d-3524-4d9e-8f9d-4f54bad59c5f" providerId="ADAL" clId="{016EF2CE-950B-4EFF-A91F-AF00349F481E}" dt="2023-04-02T09:08:30.202" v="11"/>
        <pc:sldMkLst>
          <pc:docMk/>
          <pc:sldMk cId="1995287214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9:08:30.202" v="11"/>
              <pc2:cmMkLst xmlns:pc2="http://schemas.microsoft.com/office/powerpoint/2019/9/main/command">
                <pc:docMk/>
                <pc:sldMk cId="1995287214" sldId="262"/>
                <pc2:cmMk id="{5A762876-9F54-4ACD-A5EE-021D9FFB62C9}"/>
              </pc2:cmMkLst>
            </pc226:cmChg>
          </p:ext>
        </pc:extLst>
      </pc:sldChg>
      <pc:sldChg chg="addCm">
        <pc:chgData name="Ines Jakovčić" userId="4007ce2d-3524-4d9e-8f9d-4f54bad59c5f" providerId="ADAL" clId="{016EF2CE-950B-4EFF-A91F-AF00349F481E}" dt="2023-04-02T09:03:30.539" v="10"/>
        <pc:sldMkLst>
          <pc:docMk/>
          <pc:sldMk cId="4133816106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čić" userId="4007ce2d-3524-4d9e-8f9d-4f54bad59c5f" providerId="ADAL" clId="{016EF2CE-950B-4EFF-A91F-AF00349F481E}" dt="2023-04-02T09:03:30.539" v="10"/>
              <pc2:cmMkLst xmlns:pc2="http://schemas.microsoft.com/office/powerpoint/2019/9/main/command">
                <pc:docMk/>
                <pc:sldMk cId="4133816106" sldId="264"/>
                <pc2:cmMk id="{AC2D95D3-3D5E-43F6-B2F2-6BB36DF3BD2C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EDAE-F618-4FD2-886B-F0A84E59BF3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405C-C7F1-4A0B-A6AA-69F6112B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405C-C7F1-4A0B-A6AA-69F6112BF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5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27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2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5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8DF7A0F-49E6-44FB-BFC0-595E2EBCE31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2BB681B-0898-46FD-9108-27812361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9A01-1DEA-E00D-8B1B-4520A6042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dirty="0"/>
              <a:t>PROCJENA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ED9FC-4FAD-78CD-7696-6B50183AF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4823"/>
            <a:ext cx="9144000" cy="4726037"/>
          </a:xfrm>
        </p:spPr>
        <p:txBody>
          <a:bodyPr>
            <a:normAutofit/>
          </a:bodyPr>
          <a:lstStyle/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Edukacija iz bihevioralno-kognitivnih terapija</a:t>
            </a:r>
          </a:p>
          <a:p>
            <a:r>
              <a:rPr lang="hr-HR" sz="2400" dirty="0">
                <a:solidFill>
                  <a:schemeClr val="bg1"/>
                </a:solidFill>
              </a:rPr>
              <a:t>Praktikum II, Split 2023./24.</a:t>
            </a:r>
          </a:p>
          <a:p>
            <a:r>
              <a:rPr lang="hr-HR" sz="2400" dirty="0">
                <a:solidFill>
                  <a:schemeClr val="bg1"/>
                </a:solidFill>
              </a:rPr>
              <a:t>Hrvatsko udruženje za bihevioralno-kognitivne terapije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DFC025-87C1-F95B-92FC-038F1386A789}"/>
              </a:ext>
            </a:extLst>
          </p:cNvPr>
          <p:cNvSpPr txBox="1">
            <a:spLocks/>
          </p:cNvSpPr>
          <p:nvPr/>
        </p:nvSpPr>
        <p:spPr>
          <a:xfrm>
            <a:off x="2621279" y="496013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cap="none" dirty="0"/>
              <a:t>Kati Kezić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3235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1D5A-BF98-B3BD-076D-D360894A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POZIVANJE PRATNJE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B5CDF-0922-8051-14F7-20BEAD92F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hr-HR" sz="2400" dirty="0">
                <a:solidFill>
                  <a:srgbClr val="2E2B21"/>
                </a:solidFill>
                <a:latin typeface="Tw Cen MT" panose="020B0602020104020603"/>
              </a:rPr>
              <a:t>traženje pristanka!</a:t>
            </a:r>
          </a:p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važna dozvola klijenta za pitanja upućena pratnji</a:t>
            </a:r>
          </a:p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hr-HR" sz="2400" dirty="0">
                <a:solidFill>
                  <a:srgbClr val="2E2B21"/>
                </a:solidFill>
                <a:latin typeface="Tw Cen MT" panose="020B0602020104020603"/>
              </a:rPr>
              <a:t>važan dogovor oko dodatnih pitanja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ABC3C-D3D3-6467-0039-FC6F50770B8B}"/>
              </a:ext>
            </a:extLst>
          </p:cNvPr>
          <p:cNvSpPr txBox="1"/>
          <p:nvPr/>
        </p:nvSpPr>
        <p:spPr>
          <a:xfrm>
            <a:off x="5218293" y="4328392"/>
            <a:ext cx="6973707" cy="218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 najvažnije informacije od strane pratnje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pozitivne kvalitete klijenta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3) inicijalni dijagnostički dojmovi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4) opći plan tretmana i povratna informacija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0E473-8D8F-24E2-EE51-25BAA6CE3239}"/>
              </a:ext>
            </a:extLst>
          </p:cNvPr>
          <p:cNvSpPr txBox="1"/>
          <p:nvPr/>
        </p:nvSpPr>
        <p:spPr>
          <a:xfrm>
            <a:off x="1255659" y="4583887"/>
            <a:ext cx="373110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hr-HR" sz="2800" b="1" dirty="0">
                <a:solidFill>
                  <a:srgbClr val="2E2B21"/>
                </a:solidFill>
                <a:latin typeface="Tw Cen MT" panose="020B0602020104020603"/>
              </a:rPr>
              <a:t>glavne stavke razgovora s pratnjom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05A24DF-1240-4AE6-B62C-E167F59F6F79}"/>
              </a:ext>
            </a:extLst>
          </p:cNvPr>
          <p:cNvSpPr/>
          <p:nvPr/>
        </p:nvSpPr>
        <p:spPr>
          <a:xfrm>
            <a:off x="4754060" y="4328392"/>
            <a:ext cx="464233" cy="2182136"/>
          </a:xfrm>
          <a:prstGeom prst="leftBrace">
            <a:avLst>
              <a:gd name="adj1" fmla="val 100857"/>
              <a:gd name="adj2" fmla="val 456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/>
              <a:t>3. opći ciljevi i plan tretmana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742432" cy="4023360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verbalizacija inicijalne dijagnoze</a:t>
            </a:r>
          </a:p>
          <a:p>
            <a:endParaRPr lang="hr-HR" sz="2800" dirty="0"/>
          </a:p>
          <a:p>
            <a:r>
              <a:rPr lang="hr-HR" sz="2800" dirty="0"/>
              <a:t>nekad potrebno dodatno vrijeme</a:t>
            </a:r>
          </a:p>
          <a:p>
            <a:endParaRPr lang="hr-HR" sz="2800" dirty="0"/>
          </a:p>
          <a:p>
            <a:r>
              <a:rPr lang="hr-HR" sz="2800" dirty="0"/>
              <a:t>rasprava o općim ciljevima, novim vještinama i zadaćama </a:t>
            </a:r>
          </a:p>
          <a:p>
            <a:endParaRPr lang="hr-HR" sz="2800" dirty="0"/>
          </a:p>
          <a:p>
            <a:r>
              <a:rPr lang="hr-HR" sz="2800" dirty="0"/>
              <a:t>postepenost!</a:t>
            </a:r>
            <a:endParaRPr lang="en-US" sz="2800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40E05D4-3F3D-4EA6-89CF-F0B3D2E366F6}"/>
              </a:ext>
            </a:extLst>
          </p:cNvPr>
          <p:cNvSpPr/>
          <p:nvPr/>
        </p:nvSpPr>
        <p:spPr>
          <a:xfrm>
            <a:off x="7821638" y="2550473"/>
            <a:ext cx="3471201" cy="2429489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81" y="216291"/>
            <a:ext cx="9720072" cy="1499616"/>
          </a:xfrm>
        </p:spPr>
        <p:txBody>
          <a:bodyPr/>
          <a:lstStyle/>
          <a:p>
            <a:pPr algn="ctr"/>
            <a:r>
              <a:rPr lang="hr-HR" sz="6000" dirty="0"/>
              <a:t>4. AKCIJSKI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54" y="2084832"/>
            <a:ext cx="9720071" cy="4023360"/>
          </a:xfrm>
        </p:spPr>
        <p:txBody>
          <a:bodyPr>
            <a:normAutofit/>
          </a:bodyPr>
          <a:lstStyle/>
          <a:p>
            <a:r>
              <a:rPr lang="hr-HR" sz="2800" dirty="0"/>
              <a:t>jednostavno! navikavanje na ideju aktivnog sudjelovanja</a:t>
            </a:r>
          </a:p>
          <a:p>
            <a:endParaRPr lang="hr-HR" sz="2800" dirty="0"/>
          </a:p>
          <a:p>
            <a:r>
              <a:rPr lang="hr-HR" sz="2800" dirty="0"/>
              <a:t>bilješke (osnaživanje) </a:t>
            </a:r>
          </a:p>
          <a:p>
            <a:pPr marL="0" indent="0">
              <a:buNone/>
            </a:pPr>
            <a:r>
              <a:rPr lang="hr-HR" sz="2800" dirty="0"/>
              <a:t>+ zadaća</a:t>
            </a:r>
          </a:p>
          <a:p>
            <a:pPr marL="0" indent="0">
              <a:buNone/>
            </a:pPr>
            <a:r>
              <a:rPr lang="hr-HR" sz="2800" dirty="0"/>
              <a:t>+ zasluge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E4A1-20AC-84A5-A20D-BB0A16418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" t="1057" r="2695"/>
          <a:stretch/>
        </p:blipFill>
        <p:spPr>
          <a:xfrm>
            <a:off x="4726744" y="3046887"/>
            <a:ext cx="7221889" cy="36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000" dirty="0"/>
              <a:t>5. utvrđivanje očekivanja za tretman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2286000"/>
            <a:ext cx="5792371" cy="4023360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razumna očekivanja – smanjivanje vjerojatnosti odustajanja</a:t>
            </a:r>
          </a:p>
          <a:p>
            <a:endParaRPr lang="hr-HR" sz="2800" dirty="0"/>
          </a:p>
          <a:p>
            <a:r>
              <a:rPr lang="hr-HR" sz="2800" dirty="0"/>
              <a:t>procjena duljine tretmana</a:t>
            </a:r>
          </a:p>
          <a:p>
            <a:endParaRPr lang="hr-HR" sz="2800" dirty="0"/>
          </a:p>
          <a:p>
            <a:r>
              <a:rPr lang="hr-HR" sz="2800" dirty="0"/>
              <a:t>mogućnost booster seansi</a:t>
            </a:r>
          </a:p>
          <a:p>
            <a:endParaRPr lang="hr-HR" sz="2800" dirty="0"/>
          </a:p>
          <a:p>
            <a:r>
              <a:rPr lang="hr-HR" sz="2800" dirty="0"/>
              <a:t>smanjivanje frekventnosti, samostalnost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C8FC7A-8EEC-A5FC-89A0-D5A7077F5BA2}"/>
              </a:ext>
            </a:extLst>
          </p:cNvPr>
          <p:cNvSpPr/>
          <p:nvPr/>
        </p:nvSpPr>
        <p:spPr>
          <a:xfrm>
            <a:off x="1447801" y="2700997"/>
            <a:ext cx="2768521" cy="267989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2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B597B-B886-A23A-9A8B-D5FA8E4B9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491"/>
          <a:stretch/>
        </p:blipFill>
        <p:spPr>
          <a:xfrm>
            <a:off x="8373970" y="754028"/>
            <a:ext cx="3479137" cy="5041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 sz="6000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12729"/>
            <a:ext cx="9720071" cy="4023360"/>
          </a:xfrm>
        </p:spPr>
        <p:txBody>
          <a:bodyPr>
            <a:normAutofit/>
          </a:bodyPr>
          <a:lstStyle/>
          <a:p>
            <a:r>
              <a:rPr lang="hr-HR" sz="2800" dirty="0"/>
              <a:t>temeljito prikupljanje podataka</a:t>
            </a:r>
          </a:p>
          <a:p>
            <a:r>
              <a:rPr lang="hr-HR" sz="2800" dirty="0"/>
              <a:t>edukacija, stvaranje odnosa, osnaživanje</a:t>
            </a:r>
          </a:p>
          <a:p>
            <a:r>
              <a:rPr lang="hr-HR" sz="2800" dirty="0"/>
              <a:t>opći ciljevi i plan tretmana</a:t>
            </a:r>
          </a:p>
          <a:p>
            <a:r>
              <a:rPr lang="hr-HR" sz="2800" dirty="0"/>
              <a:t>akcijski plan</a:t>
            </a:r>
          </a:p>
          <a:p>
            <a:r>
              <a:rPr lang="hr-HR" sz="2800" dirty="0"/>
              <a:t>sumiranje i povratna informacija</a:t>
            </a:r>
          </a:p>
          <a:p>
            <a:r>
              <a:rPr lang="hr-HR" sz="2800" dirty="0"/>
              <a:t>evaluacijski izvještaj, kontaktiranje stručnjaka pp</a:t>
            </a:r>
          </a:p>
          <a:p>
            <a:r>
              <a:rPr lang="hr-HR" sz="2800" dirty="0"/>
              <a:t>nastavak procjene, konceptualizacije i motrenje napretka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31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Beck, J.S. (2021). Cognitive Behavior Therapy: Basics and Beyond. The Guilford Press. (</a:t>
            </a:r>
            <a:r>
              <a:rPr lang="en-US" sz="2800" dirty="0" err="1"/>
              <a:t>Poglavlje</a:t>
            </a:r>
            <a:r>
              <a:rPr lang="en-US" sz="2800" dirty="0"/>
              <a:t> 5</a:t>
            </a:r>
            <a:r>
              <a:rPr lang="hr-HR" sz="2800" dirty="0"/>
              <a:t>: The Evaluation Session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25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000" dirty="0"/>
              <a:t>Uvod – procjena i evaluacijska seansa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/>
              <a:t>procjena – prikupljanje informacija, formulacija, konceptualizacija i plan tretmana (1-2h)</a:t>
            </a:r>
          </a:p>
          <a:p>
            <a:pPr marL="0" indent="0">
              <a:buNone/>
            </a:pPr>
            <a:r>
              <a:rPr lang="hr-HR" sz="2800" dirty="0"/>
              <a:t>prije prve terapijske seanse, dodaci i promjene tijekom tretmana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razlozi za krivu dijagnozu:</a:t>
            </a:r>
          </a:p>
          <a:p>
            <a:pPr marL="0" indent="0">
              <a:buNone/>
            </a:pPr>
            <a:r>
              <a:rPr lang="hr-HR" sz="2800" dirty="0"/>
              <a:t>1) nedovoljno prikupljenih informacija</a:t>
            </a:r>
          </a:p>
          <a:p>
            <a:pPr marL="0" indent="0">
              <a:buNone/>
            </a:pPr>
            <a:r>
              <a:rPr lang="hr-HR" sz="2800" dirty="0"/>
              <a:t>2) namjerno prešućivanje (zlouporaba supstanci)</a:t>
            </a:r>
          </a:p>
          <a:p>
            <a:pPr marL="0" indent="0">
              <a:buNone/>
            </a:pPr>
            <a:r>
              <a:rPr lang="hr-HR" sz="2800" dirty="0"/>
              <a:t>3) pogrešna atribucija (izolacija i depresija, socijalna fobija)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49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/>
              <a:t>CILJEVI EVALUACIJSKE SEANSE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893" y="2249424"/>
            <a:ext cx="9344464" cy="4023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800" dirty="0"/>
              <a:t>1) prikupljanje informacija za postavljanje dijagnoze, kognitivnu konceptualizaciju i plan tretmana</a:t>
            </a:r>
          </a:p>
          <a:p>
            <a:pPr algn="just"/>
            <a:r>
              <a:rPr lang="hr-HR" sz="2800" dirty="0"/>
              <a:t>2) procjena primjerenosti terapeuta</a:t>
            </a:r>
          </a:p>
          <a:p>
            <a:pPr algn="just"/>
            <a:r>
              <a:rPr lang="hr-HR" sz="2800" dirty="0"/>
              <a:t>3) indikacije za dodatne tretmane, npr. farmakoterapija</a:t>
            </a:r>
          </a:p>
          <a:p>
            <a:pPr algn="just"/>
            <a:r>
              <a:rPr lang="hr-HR" sz="2800" dirty="0"/>
              <a:t>4) terapeutski odnos – i drugi, npr. članovi obitelji</a:t>
            </a:r>
          </a:p>
          <a:p>
            <a:pPr algn="just"/>
            <a:r>
              <a:rPr lang="hr-HR" sz="2800" dirty="0"/>
              <a:t>5) edukacija o KBT-u</a:t>
            </a:r>
          </a:p>
          <a:p>
            <a:pPr algn="just"/>
            <a:r>
              <a:rPr lang="hr-HR" sz="2800" dirty="0"/>
              <a:t>6) formulacija akcijskog plana</a:t>
            </a:r>
          </a:p>
          <a:p>
            <a:pPr algn="just"/>
            <a:endParaRPr lang="hr-HR" sz="2800" dirty="0"/>
          </a:p>
          <a:p>
            <a:pPr algn="just"/>
            <a:r>
              <a:rPr lang="hr-HR" sz="2800" dirty="0"/>
              <a:t>prikupljanje i prije, upitnici i izvještaji, recentni pregled, pratnja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383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/>
              <a:t>STRUKTURA EVALUACIJSKE SEANSE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14" y="1966686"/>
            <a:ext cx="9720071" cy="4891314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/>
              <a:t>1) pozdravljanje i upoznavanje</a:t>
            </a:r>
          </a:p>
          <a:p>
            <a:r>
              <a:rPr lang="hr-HR" sz="2800" dirty="0"/>
              <a:t>2) zajednička odluka o pratnji</a:t>
            </a:r>
          </a:p>
          <a:p>
            <a:r>
              <a:rPr lang="hr-HR" sz="2800" dirty="0"/>
              <a:t>3) definiranje dnevnog reda i očekivanja od seanse</a:t>
            </a:r>
          </a:p>
          <a:p>
            <a:r>
              <a:rPr lang="hr-HR" sz="2800" dirty="0"/>
              <a:t>4) psihosocijalna procjena</a:t>
            </a:r>
          </a:p>
          <a:p>
            <a:r>
              <a:rPr lang="hr-HR" sz="2800" dirty="0"/>
              <a:t>5) opći ciljevi</a:t>
            </a:r>
          </a:p>
          <a:p>
            <a:r>
              <a:rPr lang="hr-HR" sz="2800" dirty="0"/>
              <a:t>6) provizorna dijagnoza, opći plan i edukacija o KBT-u</a:t>
            </a:r>
          </a:p>
          <a:p>
            <a:r>
              <a:rPr lang="hr-HR" sz="2800" dirty="0"/>
              <a:t>7) zajedničko dogovaranje akcijskog plana</a:t>
            </a:r>
          </a:p>
          <a:p>
            <a:r>
              <a:rPr lang="hr-HR" sz="2800" dirty="0"/>
              <a:t>8) definiranje očekivanja od tretmana</a:t>
            </a:r>
          </a:p>
          <a:p>
            <a:r>
              <a:rPr lang="hr-HR" sz="2800" dirty="0"/>
              <a:t>9) sumiranje seanse i traženje povratne informacije</a:t>
            </a:r>
          </a:p>
          <a:p>
            <a:endParaRPr lang="hr-HR" sz="2800" dirty="0"/>
          </a:p>
          <a:p>
            <a:r>
              <a:rPr lang="hr-HR" sz="2800" dirty="0"/>
              <a:t>etičke i legalne obveze</a:t>
            </a:r>
            <a:endParaRPr lang="en-US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E8B8BA-0DAD-4D10-D561-82F8E5A57D09}"/>
              </a:ext>
            </a:extLst>
          </p:cNvPr>
          <p:cNvSpPr/>
          <p:nvPr/>
        </p:nvSpPr>
        <p:spPr>
          <a:xfrm>
            <a:off x="8087047" y="2323983"/>
            <a:ext cx="3601329" cy="365056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/>
              <a:t>1. POČETAK 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23921" cy="4023360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provjera dostupnih informacija prije početka same ES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pratnja – preporuka pri kraju (provjera dojmova i budućih dolazaka)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dnevni red: pitanja, edukacija, ne terapijska seansa</a:t>
            </a:r>
          </a:p>
          <a:p>
            <a:pPr algn="ctr"/>
            <a:endParaRPr lang="hr-HR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384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/>
              <a:t>2. PROVEDBA PROCJENE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854974" cy="4023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sz="2800" dirty="0"/>
              <a:t>prikupljanje mnoštva aspekata funkcioniranja i iskustva, prošlo i sadašnje – izvori za instrumente u Beck (2021), suicidalnost</a:t>
            </a:r>
          </a:p>
          <a:p>
            <a:pPr marL="0" indent="0" algn="just">
              <a:buNone/>
            </a:pPr>
            <a:endParaRPr lang="hr-HR" sz="2800" dirty="0"/>
          </a:p>
          <a:p>
            <a:pPr marL="0" indent="0" algn="just">
              <a:buNone/>
            </a:pPr>
            <a:r>
              <a:rPr lang="hr-HR" sz="2800" dirty="0"/>
              <a:t>opis tipičnog dana – dnevne aktivnosti, frekvencija, pozitivne i negativne, ciljevi</a:t>
            </a:r>
          </a:p>
          <a:p>
            <a:pPr marL="0" indent="0" algn="just">
              <a:buNone/>
            </a:pPr>
            <a:endParaRPr lang="hr-HR" sz="2800" dirty="0"/>
          </a:p>
          <a:p>
            <a:pPr marL="0" indent="0" algn="just">
              <a:buNone/>
            </a:pPr>
            <a:r>
              <a:rPr lang="hr-HR" sz="2800" dirty="0"/>
              <a:t>zgodne informacije kao baseline</a:t>
            </a:r>
          </a:p>
          <a:p>
            <a:pPr marL="0" indent="0" algn="just">
              <a:buNone/>
            </a:pPr>
            <a:endParaRPr lang="hr-HR" sz="2800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A5292724-3362-29E3-05DF-23B2C4C92EC1}"/>
              </a:ext>
            </a:extLst>
          </p:cNvPr>
          <p:cNvSpPr/>
          <p:nvPr/>
        </p:nvSpPr>
        <p:spPr>
          <a:xfrm>
            <a:off x="7976382" y="2673213"/>
            <a:ext cx="3064880" cy="2887395"/>
          </a:xfrm>
          <a:prstGeom prst="cub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F8A8-CD9A-6D8A-C666-ACEF98EC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ŠTO tražiti u opisu tipičnog dana: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10C01-E40A-2171-32BE-C4F6F7844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808" y="2249424"/>
            <a:ext cx="9720071" cy="4023360"/>
          </a:xfrm>
        </p:spPr>
        <p:txBody>
          <a:bodyPr>
            <a:normAutofit/>
          </a:bodyPr>
          <a:lstStyle/>
          <a:p>
            <a:r>
              <a:rPr lang="hr-HR" sz="2800" dirty="0"/>
              <a:t>1) varijacije u raspoloženju</a:t>
            </a:r>
          </a:p>
          <a:p>
            <a:r>
              <a:rPr lang="hr-HR" sz="2800" dirty="0"/>
              <a:t>2) interakcije s drugima</a:t>
            </a:r>
          </a:p>
          <a:p>
            <a:r>
              <a:rPr lang="hr-HR" sz="2800" dirty="0"/>
              <a:t>3) generalno funkcioniranje</a:t>
            </a:r>
          </a:p>
          <a:p>
            <a:r>
              <a:rPr lang="hr-HR" sz="2800" dirty="0"/>
              <a:t>4) slobodno vrijeme</a:t>
            </a:r>
          </a:p>
          <a:p>
            <a:r>
              <a:rPr lang="hr-HR" sz="2800" dirty="0"/>
              <a:t>5) aktivnosti koje donose zadovoljstvo</a:t>
            </a:r>
          </a:p>
          <a:p>
            <a:pPr marL="0" indent="0">
              <a:buNone/>
            </a:pPr>
            <a:r>
              <a:rPr lang="hr-HR" sz="2800" dirty="0"/>
              <a:t> 6) samozbrinjavajuće aktivnosti </a:t>
            </a:r>
          </a:p>
          <a:p>
            <a:pPr marL="0" indent="0">
              <a:buNone/>
            </a:pPr>
            <a:r>
              <a:rPr lang="hr-HR" sz="2800" dirty="0"/>
              <a:t> 7) izbjegavanja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678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/>
              <a:t>bespomoćnost i skepticizam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9" y="2286000"/>
            <a:ext cx="5992838" cy="4023360"/>
          </a:xfrm>
        </p:spPr>
        <p:txBody>
          <a:bodyPr>
            <a:normAutofit/>
          </a:bodyPr>
          <a:lstStyle/>
          <a:p>
            <a:r>
              <a:rPr lang="hr-HR" sz="2800" dirty="0"/>
              <a:t>bilježenje indikacija</a:t>
            </a:r>
          </a:p>
          <a:p>
            <a:r>
              <a:rPr lang="hr-HR" sz="2800" dirty="0"/>
              <a:t>korisno uhvatiti ANM</a:t>
            </a:r>
          </a:p>
          <a:p>
            <a:r>
              <a:rPr lang="hr-HR" sz="2800" dirty="0"/>
              <a:t>prethodno iskustvo s terapijom (bilježenje, dnevni red, suočavanje s ANM, motivacija, povratna informacija)</a:t>
            </a:r>
          </a:p>
          <a:p>
            <a:r>
              <a:rPr lang="hr-HR" sz="2800" dirty="0"/>
              <a:t>identično prethodno iskustvo s KBT-om (sa zrncem soli!)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38A0FC-7F34-E8EE-50B6-4AD80B1052E3}"/>
              </a:ext>
            </a:extLst>
          </p:cNvPr>
          <p:cNvSpPr/>
          <p:nvPr/>
        </p:nvSpPr>
        <p:spPr>
          <a:xfrm>
            <a:off x="1139484" y="2286000"/>
            <a:ext cx="3910818" cy="32848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5E2-27F6-9266-6932-4580679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/>
              <a:t>dodatne informacije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0487-C0CC-2748-52B6-122A93B0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06" y="2935928"/>
            <a:ext cx="9720071" cy="2374626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„Postoji li još nešto važno što mi želite reći?”</a:t>
            </a:r>
          </a:p>
          <a:p>
            <a:pPr algn="ctr"/>
            <a:r>
              <a:rPr lang="hr-HR" sz="2800" dirty="0"/>
              <a:t>„Postoji li nešto oko čega ste suzdržani za podijeliti?”</a:t>
            </a:r>
          </a:p>
          <a:p>
            <a:pPr algn="ctr"/>
            <a:r>
              <a:rPr lang="hr-HR" sz="2800" dirty="0"/>
              <a:t>„Ne trebate mi reći sad, možda nekad u budućnosti.”</a:t>
            </a:r>
            <a:endParaRPr lang="en-US" sz="2800" dirty="0"/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3AD0F9E0-4D23-04E0-476F-29A1525534A9}"/>
              </a:ext>
            </a:extLst>
          </p:cNvPr>
          <p:cNvSpPr/>
          <p:nvPr/>
        </p:nvSpPr>
        <p:spPr>
          <a:xfrm>
            <a:off x="1447801" y="2736167"/>
            <a:ext cx="8835683" cy="203700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16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308</TotalTime>
  <Words>577</Words>
  <Application>Microsoft Office PowerPoint</Application>
  <PresentationFormat>Widescreen</PresentationFormat>
  <Paragraphs>110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Tw Cen MT Condensed</vt:lpstr>
      <vt:lpstr>Wingdings 3</vt:lpstr>
      <vt:lpstr>Integral</vt:lpstr>
      <vt:lpstr>PROCJENA</vt:lpstr>
      <vt:lpstr>Uvod – procjena i evaluacijska seansa</vt:lpstr>
      <vt:lpstr>CILJEVI EVALUACIJSKE SEANSE</vt:lpstr>
      <vt:lpstr>STRUKTURA EVALUACIJSKE SEANSE</vt:lpstr>
      <vt:lpstr>1. POČETAK es</vt:lpstr>
      <vt:lpstr>2. PROVEDBA PROCJENE</vt:lpstr>
      <vt:lpstr>ŠTO tražiti u opisu tipičnog dana:</vt:lpstr>
      <vt:lpstr>bespomoćnost i skepticizam</vt:lpstr>
      <vt:lpstr>dodatne informacije</vt:lpstr>
      <vt:lpstr>POZIVANJE PRATNJE</vt:lpstr>
      <vt:lpstr>3. opći ciljevi i plan tretmana</vt:lpstr>
      <vt:lpstr>4. AKCIJSKI PLAN</vt:lpstr>
      <vt:lpstr>5. utvrđivanje očekivanja za tretman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PROCJENA</dc:title>
  <dc:creator>Kati Kezic</dc:creator>
  <cp:lastModifiedBy>Kati Kezic</cp:lastModifiedBy>
  <cp:revision>41</cp:revision>
  <dcterms:created xsi:type="dcterms:W3CDTF">2023-03-23T16:59:55Z</dcterms:created>
  <dcterms:modified xsi:type="dcterms:W3CDTF">2023-04-07T18:04:13Z</dcterms:modified>
</cp:coreProperties>
</file>