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7" r:id="rId6"/>
    <p:sldId id="289" r:id="rId7"/>
    <p:sldId id="272" r:id="rId8"/>
    <p:sldId id="279" r:id="rId9"/>
    <p:sldId id="282" r:id="rId10"/>
    <p:sldId id="283" r:id="rId11"/>
    <p:sldId id="284" r:id="rId12"/>
    <p:sldId id="285" r:id="rId13"/>
    <p:sldId id="276" r:id="rId14"/>
    <p:sldId id="286" r:id="rId15"/>
    <p:sldId id="290" r:id="rId16"/>
    <p:sldId id="291" r:id="rId17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818" autoAdjust="0"/>
  </p:normalViewPr>
  <p:slideViewPr>
    <p:cSldViewPr>
      <p:cViewPr varScale="1">
        <p:scale>
          <a:sx n="91" d="100"/>
          <a:sy n="91" d="100"/>
        </p:scale>
        <p:origin x="127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68E3764-84EF-4558-A81B-73DA5D00F8B2}" type="datetime1">
              <a:rPr lang="hr-HR" smtClean="0"/>
              <a:pPr algn="r" rtl="0"/>
              <a:t>23.11.2022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AB589A8A-6C03-4F37-9543-9F4B6A21DEEB}" type="datetime1">
              <a:rPr lang="hr-HR" smtClean="0"/>
              <a:pPr algn="r"/>
              <a:t>23.11.2022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3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68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281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40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458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82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360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06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7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078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660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30A68F-5C94-4FA3-ABA2-1EF7CE24F4D7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D829EB5-A4F3-40D7-AD99-92AF0EBFC56F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F46CF31-0C6B-4F29-8DD3-5FCA4D67E5B0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8D5E95F-670C-4A52-ABF5-7B54145A17F8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5C11E55-65D6-4AE8-8700-8B92134E18B4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CBFA564-FB05-4B96-B9EC-4ABD18AB95E5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0C35DB8-E115-4E80-90C1-38C060B52E6A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CA83C3-6D31-41F4-AA64-A9AD52E8DC6C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D872257-9B51-456F-882F-FA20135D5D23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6182412-8492-4590-A7F8-D420DAFB8F8D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A6436D9-8369-45C3-8A12-D5E81C8B5830}" type="datetime1">
              <a:rPr lang="hr-HR" smtClean="0"/>
              <a:pPr/>
              <a:t>23.11.2022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5820" y="980728"/>
            <a:ext cx="8458200" cy="1574304"/>
          </a:xfrm>
        </p:spPr>
        <p:txBody>
          <a:bodyPr rtlCol="0"/>
          <a:lstStyle/>
          <a:p>
            <a:pPr rtl="0"/>
            <a:r>
              <a:rPr lang="hr-HR" dirty="0" smtClean="0">
                <a:latin typeface="Albertus MT Lt" panose="020E0502030304020304" pitchFamily="34" charset="0"/>
              </a:rPr>
              <a:t>SAMOSTALNI RAD</a:t>
            </a:r>
            <a:endParaRPr lang="hr-HR" dirty="0">
              <a:latin typeface="Albertus MT Lt" panose="020E05020303040203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>
                <a:latin typeface="Albertus MT Lt" panose="020E0502030304020304" pitchFamily="34" charset="0"/>
              </a:rPr>
              <a:t>Jelena Krmpotić</a:t>
            </a:r>
          </a:p>
          <a:p>
            <a:pPr rtl="0"/>
            <a:r>
              <a:rPr lang="hr-HR" dirty="0" smtClean="0">
                <a:latin typeface="Albertus MT Lt" panose="020E0502030304020304" pitchFamily="34" charset="0"/>
              </a:rPr>
              <a:t>Praktikum II, grupa F</a:t>
            </a:r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FC725BEC-6A68-E405-603D-1E53FBAFB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20" y="2636912"/>
            <a:ext cx="67353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384448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hr-HR" dirty="0">
                <a:latin typeface="Albertus MT Lt" panose="020E0502030304020304" pitchFamily="34" charset="0"/>
              </a:rPr>
              <a:t>Priprema za mogućnost neuspjeha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A918484C-F94D-0008-9349-58EA317B7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82482" y="0"/>
            <a:ext cx="4823460" cy="6858000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9C5A98-1110-164A-8B06-5479AD416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2708920"/>
            <a:ext cx="3810000" cy="300608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lbertus MT Lt" panose="020E0502030304020304" pitchFamily="34" charset="0"/>
              </a:rPr>
              <a:t>Domisliti se terapijske upute koja će klijentu pomoći ako nešto ne pođe po planu. </a:t>
            </a:r>
            <a:endParaRPr lang="en-US" sz="2400" dirty="0">
              <a:latin typeface="Albertus MT Lt" panose="020E05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4FA8F-57DA-735D-B741-EA591393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bertus MT Lt" panose="020E0502030304020304" pitchFamily="34" charset="0"/>
              </a:rPr>
              <a:t>Pregled samostalnog rada</a:t>
            </a:r>
            <a:endParaRPr lang="hr-HR" dirty="0">
              <a:latin typeface="Albertus MT Lt" panose="020E05020303040203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9F46A2-2645-681E-BF78-7E74B0FD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na početku svake </a:t>
            </a:r>
            <a:r>
              <a:rPr lang="hr-HR" dirty="0" smtClean="0">
                <a:latin typeface="Albertus MT Lt" panose="020E0502030304020304" pitchFamily="34" charset="0"/>
              </a:rPr>
              <a:t>terapijske seanse </a:t>
            </a:r>
            <a:r>
              <a:rPr lang="hr-HR" dirty="0">
                <a:latin typeface="Albertus MT Lt" panose="020E0502030304020304" pitchFamily="34" charset="0"/>
              </a:rPr>
              <a:t>vratiti se na zadatke i kako su izvršeni, što daje na važnosti samom akcijskom planu</a:t>
            </a:r>
          </a:p>
          <a:p>
            <a:r>
              <a:rPr lang="hr-HR" dirty="0">
                <a:latin typeface="Albertus MT Lt" panose="020E0502030304020304" pitchFamily="34" charset="0"/>
              </a:rPr>
              <a:t>ako je klijent u krizi, ipak je dobro kasnije se vratiti na zadatke, ili se složiti da plan trenutno nije primjenjiv</a:t>
            </a:r>
          </a:p>
          <a:p>
            <a:r>
              <a:rPr lang="hr-HR" dirty="0">
                <a:latin typeface="Albertus MT Lt" panose="020E0502030304020304" pitchFamily="34" charset="0"/>
              </a:rPr>
              <a:t>Više vremena posvetiti ako se radi </a:t>
            </a:r>
          </a:p>
          <a:p>
            <a:pPr marL="279082" lvl="1" indent="0">
              <a:buNone/>
            </a:pPr>
            <a:r>
              <a:rPr lang="hr-HR" dirty="0">
                <a:latin typeface="Albertus MT Lt" panose="020E0502030304020304" pitchFamily="34" charset="0"/>
              </a:rPr>
              <a:t>- o važnom cilju, </a:t>
            </a:r>
          </a:p>
          <a:p>
            <a:pPr marL="279082" lvl="1" indent="0">
              <a:buNone/>
            </a:pPr>
            <a:r>
              <a:rPr lang="hr-HR" dirty="0">
                <a:latin typeface="Albertus MT Lt" panose="020E0502030304020304" pitchFamily="34" charset="0"/>
              </a:rPr>
              <a:t>- ako nisu ispunili zadaću, i/ili </a:t>
            </a:r>
          </a:p>
          <a:p>
            <a:pPr marL="279082" lvl="1" indent="0">
              <a:buNone/>
            </a:pPr>
            <a:r>
              <a:rPr lang="hr-HR" dirty="0">
                <a:latin typeface="Albertus MT Lt" panose="020E0502030304020304" pitchFamily="34" charset="0"/>
              </a:rPr>
              <a:t>- ako ne mogu donijeti zaključke iz uspješno izvršenih zadaća</a:t>
            </a:r>
          </a:p>
          <a:p>
            <a:pPr marL="279082" lvl="1" indent="0">
              <a:buNone/>
            </a:pPr>
            <a:r>
              <a:rPr lang="hr-HR" dirty="0">
                <a:latin typeface="Albertus MT Lt" panose="020E0502030304020304" pitchFamily="34" charset="0"/>
              </a:rPr>
              <a:t>- ako su kritični prema sebi da ne „rade dovoljno dobro”</a:t>
            </a:r>
          </a:p>
          <a:p>
            <a:r>
              <a:rPr lang="hr-HR" dirty="0">
                <a:latin typeface="Albertus MT Lt" panose="020E0502030304020304" pitchFamily="34" charset="0"/>
              </a:rPr>
              <a:t>dati naglasak na osjećaj uspjeha kod uspješno izvršenih zadataka (potaknuti pozitivne emocije)</a:t>
            </a:r>
          </a:p>
        </p:txBody>
      </p:sp>
    </p:spTree>
    <p:extLst>
      <p:ext uri="{BB962C8B-B14F-4D97-AF65-F5344CB8AC3E}">
        <p14:creationId xmlns:p14="http://schemas.microsoft.com/office/powerpoint/2010/main" val="18724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BF6BD-829E-EADD-4907-323C2B47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Konceptualizacija poteškoća u izvršavanju </a:t>
            </a:r>
            <a:endParaRPr lang="hr-HR" dirty="0">
              <a:latin typeface="Albertus MT Lt" panose="020E0502030304020304" pitchFamily="34" charset="0"/>
            </a:endParaRP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3FED695A-88D0-9981-91A5-4060AF768A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7" b="-1"/>
          <a:stretch/>
        </p:blipFill>
        <p:spPr>
          <a:xfrm>
            <a:off x="1293812" y="1676400"/>
            <a:ext cx="4700016" cy="4495800"/>
          </a:xfrm>
          <a:noFill/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DD3FA3-F559-EEE8-16B6-5B8B615F9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997" y="1692032"/>
            <a:ext cx="4700016" cy="4495800"/>
          </a:xfrm>
        </p:spPr>
        <p:txBody>
          <a:bodyPr>
            <a:normAutofit/>
          </a:bodyPr>
          <a:lstStyle/>
          <a:p>
            <a:pPr marL="223838" marR="0" lvl="0" indent="-228600" defTabSz="914400" rtl="0" eaLnBrk="1" fontAlgn="auto" latinLnBrk="0" hangingPunct="1"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praktični problem – zaboravljanje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logike samostalnog</a:t>
            </a:r>
            <a:r>
              <a:rPr kumimoji="0" lang="hr-H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 rada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,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dezorganiziranost ili nedostatak odgovornosti, poteškoće sa pojedinim zadatkom</a:t>
            </a:r>
          </a:p>
          <a:p>
            <a:pPr marL="223838" marR="0" lvl="0" indent="-228600" defTabSz="914400" rtl="0" eaLnBrk="1" fontAlgn="auto" latinLnBrk="0" hangingPunct="1"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interferirajuće negativne misli – predviđanje neuspjeha, preuveličavanje težine zadatka, odugovlačenje i izbjegavanje, izvršavanje u zadnji tren </a:t>
            </a:r>
          </a:p>
          <a:p>
            <a:pPr marL="223838" marR="0" lvl="0" indent="-228600" defTabSz="914400" rtl="0" eaLnBrk="1" fontAlgn="auto" latinLnBrk="0" hangingPunct="1"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interferirajuće misli u obliku praktičnih problema </a:t>
            </a:r>
          </a:p>
          <a:p>
            <a:pPr marL="223838" marR="0" lvl="0" indent="-228600" defTabSz="914400" rtl="0" eaLnBrk="1" fontAlgn="auto" latinLnBrk="0" hangingPunct="1"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problemi povezani sa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terapeutovim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disfunkcionalnim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MT Lt" panose="020E0502030304020304" pitchFamily="34" charset="0"/>
              </a:rPr>
              <a:t> mislima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317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D2D689-4EE6-8A56-30C8-B36DA522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3552056"/>
          </a:xfrm>
        </p:spPr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HVALA NA PAŽNJI</a:t>
            </a:r>
            <a:r>
              <a:rPr lang="hr-HR" dirty="0" smtClean="0">
                <a:latin typeface="Albertus MT Lt" panose="020E0502030304020304" pitchFamily="34" charset="0"/>
              </a:rPr>
              <a:t>!</a:t>
            </a:r>
            <a:br>
              <a:rPr lang="hr-HR" dirty="0" smtClean="0">
                <a:latin typeface="Albertus MT Lt" panose="020E0502030304020304" pitchFamily="34" charset="0"/>
              </a:rPr>
            </a:br>
            <a:r>
              <a:rPr lang="hr-HR" dirty="0">
                <a:latin typeface="Albertus MT Lt" panose="020E0502030304020304" pitchFamily="34" charset="0"/>
              </a:rPr>
              <a:t/>
            </a:r>
            <a:br>
              <a:rPr lang="hr-HR" dirty="0">
                <a:latin typeface="Albertus MT Lt" panose="020E0502030304020304" pitchFamily="34" charset="0"/>
              </a:rPr>
            </a:br>
            <a:r>
              <a:rPr lang="hr-HR" sz="2400" dirty="0" smtClean="0">
                <a:latin typeface="Albertus MT Lt" panose="020E0502030304020304" pitchFamily="34" charset="0"/>
              </a:rPr>
              <a:t>Literatura:</a:t>
            </a:r>
            <a:br>
              <a:rPr lang="hr-HR" sz="2400" dirty="0" smtClean="0">
                <a:latin typeface="Albertus MT Lt" panose="020E0502030304020304" pitchFamily="34" charset="0"/>
              </a:rPr>
            </a:br>
            <a:r>
              <a:rPr lang="en-US" sz="2400" dirty="0">
                <a:latin typeface="Albertus MT Lt" panose="020E0502030304020304" pitchFamily="34" charset="0"/>
              </a:rPr>
              <a:t>Beck, J.S. (2021). Cognitive Behavior Therapy: Basics and Beyond. The Guilford Press. </a:t>
            </a:r>
            <a:endParaRPr lang="hr-HR" sz="2400" dirty="0">
              <a:latin typeface="Albertus MT Lt" panose="020E05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bertus MT Lt" panose="020E0502030304020304" pitchFamily="34" charset="0"/>
              </a:rPr>
              <a:t>Samostalni rad– </a:t>
            </a:r>
            <a:r>
              <a:rPr lang="hr-HR" dirty="0">
                <a:latin typeface="Albertus MT Lt" panose="020E0502030304020304" pitchFamily="34" charset="0"/>
              </a:rPr>
              <a:t>ponavljanje je majka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Sastavni dio procesa KBT, nije samo opcija</a:t>
            </a:r>
          </a:p>
          <a:p>
            <a:r>
              <a:rPr lang="hr-HR" dirty="0">
                <a:latin typeface="Albertus MT Lt" panose="020E0502030304020304" pitchFamily="34" charset="0"/>
              </a:rPr>
              <a:t>Klijenti koji </a:t>
            </a:r>
            <a:r>
              <a:rPr lang="hr-HR" dirty="0" smtClean="0">
                <a:latin typeface="Albertus MT Lt" panose="020E0502030304020304" pitchFamily="34" charset="0"/>
              </a:rPr>
              <a:t>izvršavaju zadatke samostalnog rada napreduju </a:t>
            </a:r>
            <a:r>
              <a:rPr lang="hr-HR" dirty="0">
                <a:latin typeface="Albertus MT Lt" panose="020E0502030304020304" pitchFamily="34" charset="0"/>
              </a:rPr>
              <a:t>znatno bolje zbog osjećaja veće uspješnosti, </a:t>
            </a:r>
            <a:r>
              <a:rPr lang="hr-HR" dirty="0" err="1">
                <a:latin typeface="Albertus MT Lt" panose="020E0502030304020304" pitchFamily="34" charset="0"/>
              </a:rPr>
              <a:t>samoefikasnosti</a:t>
            </a:r>
            <a:r>
              <a:rPr lang="hr-HR" dirty="0">
                <a:latin typeface="Albertus MT Lt" panose="020E0502030304020304" pitchFamily="34" charset="0"/>
              </a:rPr>
              <a:t> i razvoja vještina, kontrole nad procesom kao i smanjenja simptoma te poboljšanja raspoloženja. </a:t>
            </a:r>
          </a:p>
          <a:p>
            <a:r>
              <a:rPr lang="hr-HR" dirty="0">
                <a:latin typeface="Albertus MT Lt" panose="020E0502030304020304" pitchFamily="34" charset="0"/>
              </a:rPr>
              <a:t>Unutar </a:t>
            </a:r>
            <a:r>
              <a:rPr lang="hr-HR" dirty="0" smtClean="0">
                <a:latin typeface="Albertus MT Lt" panose="020E0502030304020304" pitchFamily="34" charset="0"/>
              </a:rPr>
              <a:t>terapijske seanse </a:t>
            </a:r>
            <a:r>
              <a:rPr lang="hr-HR" dirty="0">
                <a:latin typeface="Albertus MT Lt" panose="020E0502030304020304" pitchFamily="34" charset="0"/>
              </a:rPr>
              <a:t>klijent uči nove načine/metode razmišljanja i ponašanja koje će prakticirati sam, bez terapeuta</a:t>
            </a:r>
          </a:p>
          <a:p>
            <a:r>
              <a:rPr lang="hr-HR" dirty="0" smtClean="0">
                <a:latin typeface="Albertus MT Lt" panose="020E0502030304020304" pitchFamily="34" charset="0"/>
              </a:rPr>
              <a:t>Plan samostalnog rada, </a:t>
            </a:r>
            <a:r>
              <a:rPr lang="hr-HR" dirty="0">
                <a:latin typeface="Albertus MT Lt" panose="020E0502030304020304" pitchFamily="34" charset="0"/>
              </a:rPr>
              <a:t>kako bi bio što uspješniji, treba biti individualno postavljen u dogovoru sa klijentom, logičan i razumljiv, prigodne težine, specifičan, imati sisteme podsjećanja na izvršavanje aktivnosti, treba se sa izvršenjem započeti već na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terapijskoj </a:t>
            </a:r>
            <a:r>
              <a:rPr lang="hr-HR" dirty="0" smtClean="0">
                <a:latin typeface="Albertus MT Lt" panose="020E0502030304020304" pitchFamily="34" charset="0"/>
              </a:rPr>
              <a:t>seansi </a:t>
            </a:r>
            <a:r>
              <a:rPr lang="hr-HR" dirty="0">
                <a:latin typeface="Albertus MT Lt" panose="020E0502030304020304" pitchFamily="34" charset="0"/>
              </a:rPr>
              <a:t>te klijent treba moći vizualizirati pozitivan ishod. </a:t>
            </a:r>
          </a:p>
          <a:p>
            <a:endParaRPr lang="hr-HR" dirty="0">
              <a:latin typeface="Albertus MT Lt" panose="020E05020303040203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8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530A16-BEE9-FB0D-5AED-168BC160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Planiranje i izrada</a:t>
            </a:r>
          </a:p>
        </p:txBody>
      </p:sp>
      <p:pic>
        <p:nvPicPr>
          <p:cNvPr id="5" name="Rezervirano mjesto sadržaja 4" descr="Slika na kojoj se prikazuje tekst, na otvorenom, transport&#10;&#10;Opis je automatski generiran">
            <a:extLst>
              <a:ext uri="{FF2B5EF4-FFF2-40B4-BE49-F238E27FC236}">
                <a16:creationId xmlns:a16="http://schemas.microsoft.com/office/drawing/2014/main" id="{E5810B71-0FC2-5A8D-3260-3EF91D14D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8" y="2060848"/>
            <a:ext cx="5314759" cy="3312367"/>
          </a:xfrm>
        </p:spPr>
      </p:pic>
    </p:spTree>
    <p:extLst>
      <p:ext uri="{BB962C8B-B14F-4D97-AF65-F5344CB8AC3E}">
        <p14:creationId xmlns:p14="http://schemas.microsoft.com/office/powerpoint/2010/main" val="22855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59768"/>
          </a:xfrm>
        </p:spPr>
        <p:txBody>
          <a:bodyPr rtlCol="0"/>
          <a:lstStyle/>
          <a:p>
            <a:pPr rtl="0"/>
            <a:r>
              <a:rPr lang="hr-HR" dirty="0">
                <a:latin typeface="Albertus MT Lt" panose="020E0502030304020304" pitchFamily="34" charset="0"/>
              </a:rPr>
              <a:t>Izrada </a:t>
            </a:r>
            <a:r>
              <a:rPr lang="hr-HR" dirty="0" smtClean="0">
                <a:latin typeface="Albertus MT Lt" panose="020E0502030304020304" pitchFamily="34" charset="0"/>
              </a:rPr>
              <a:t>plana samostalnog rada</a:t>
            </a:r>
            <a:endParaRPr lang="hr-HR" dirty="0">
              <a:latin typeface="Albertus MT Lt" panose="020E0502030304020304" pitchFamily="34" charset="0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Albertus MT Lt" panose="020E0502030304020304" pitchFamily="34" charset="0"/>
              </a:rPr>
              <a:t>nema jednostavne formule, svaki je individualan </a:t>
            </a:r>
          </a:p>
          <a:p>
            <a:pPr rtl="0"/>
            <a:r>
              <a:rPr lang="hr-HR" dirty="0">
                <a:latin typeface="Albertus MT Lt" panose="020E0502030304020304" pitchFamily="34" charset="0"/>
              </a:rPr>
              <a:t>ovisi o prethodnim koracima koje smo zajedno sa klijentom napravili te što smatramo da bi bilo najkorisnije </a:t>
            </a:r>
            <a:r>
              <a:rPr lang="hr-HR" dirty="0" smtClean="0">
                <a:latin typeface="Albertus MT Lt" panose="020E0502030304020304" pitchFamily="34" charset="0"/>
              </a:rPr>
              <a:t>činiti</a:t>
            </a:r>
          </a:p>
          <a:p>
            <a:pPr rtl="0"/>
            <a:r>
              <a:rPr lang="hr-HR" dirty="0">
                <a:latin typeface="Albertus MT Lt" panose="020E0502030304020304" pitchFamily="34" charset="0"/>
              </a:rPr>
              <a:t>o</a:t>
            </a:r>
            <a:r>
              <a:rPr lang="hr-HR" dirty="0" smtClean="0">
                <a:latin typeface="Albertus MT Lt" panose="020E0502030304020304" pitchFamily="34" charset="0"/>
              </a:rPr>
              <a:t>visi o kognitivnoj konceptualizaciji</a:t>
            </a:r>
            <a:endParaRPr lang="hr-HR" dirty="0">
              <a:latin typeface="Albertus MT Lt" panose="020E0502030304020304" pitchFamily="34" charset="0"/>
            </a:endParaRPr>
          </a:p>
          <a:p>
            <a:pPr rtl="0"/>
            <a:r>
              <a:rPr lang="hr-HR" dirty="0">
                <a:latin typeface="Albertus MT Lt" panose="020E0502030304020304" pitchFamily="34" charset="0"/>
              </a:rPr>
              <a:t>ovisi i o </a:t>
            </a:r>
            <a:r>
              <a:rPr lang="hr-HR" dirty="0" err="1" smtClean="0">
                <a:latin typeface="Albertus MT Lt" panose="020E0502030304020304" pitchFamily="34" charset="0"/>
              </a:rPr>
              <a:t>klijentovim</a:t>
            </a:r>
            <a:r>
              <a:rPr lang="hr-HR" dirty="0">
                <a:latin typeface="Albertus MT Lt" panose="020E0502030304020304" pitchFamily="34" charset="0"/>
              </a:rPr>
              <a:t> </a:t>
            </a:r>
            <a:r>
              <a:rPr lang="hr-HR" dirty="0" smtClean="0">
                <a:latin typeface="Albertus MT Lt" panose="020E0502030304020304" pitchFamily="34" charset="0"/>
              </a:rPr>
              <a:t>aspiracijama /željama, </a:t>
            </a:r>
            <a:r>
              <a:rPr lang="hr-HR" dirty="0">
                <a:latin typeface="Albertus MT Lt" panose="020E0502030304020304" pitchFamily="34" charset="0"/>
              </a:rPr>
              <a:t>te koliko je u mogućnosti izvršiti zadaću </a:t>
            </a:r>
          </a:p>
          <a:p>
            <a:pPr rtl="0"/>
            <a:r>
              <a:rPr lang="hr-HR" dirty="0">
                <a:latin typeface="Albertus MT Lt" panose="020E0502030304020304" pitchFamily="34" charset="0"/>
              </a:rPr>
              <a:t>ovisi o sadržaju koji smo obrađivali na </a:t>
            </a:r>
            <a:r>
              <a:rPr lang="hr-HR" dirty="0" smtClean="0">
                <a:latin typeface="Albertus MT Lt" panose="020E0502030304020304" pitchFamily="34" charset="0"/>
              </a:rPr>
              <a:t>terapijskoj </a:t>
            </a:r>
            <a:r>
              <a:rPr lang="hr-HR" dirty="0">
                <a:latin typeface="Albertus MT Lt" panose="020E0502030304020304" pitchFamily="34" charset="0"/>
              </a:rPr>
              <a:t>seansi te planiranoj temi idućih seansi</a:t>
            </a:r>
          </a:p>
          <a:p>
            <a:pPr rtl="0"/>
            <a:r>
              <a:rPr lang="hr-HR" dirty="0">
                <a:latin typeface="Albertus MT Lt" panose="020E0502030304020304" pitchFamily="34" charset="0"/>
              </a:rPr>
              <a:t>klijenti koji </a:t>
            </a:r>
            <a:r>
              <a:rPr lang="hr-HR" dirty="0" smtClean="0">
                <a:latin typeface="Albertus MT Lt" panose="020E0502030304020304" pitchFamily="34" charset="0"/>
              </a:rPr>
              <a:t>sudjeluju u osmišljavanju zadataka </a:t>
            </a:r>
            <a:r>
              <a:rPr lang="hr-HR" dirty="0">
                <a:latin typeface="Albertus MT Lt" panose="020E0502030304020304" pitchFamily="34" charset="0"/>
              </a:rPr>
              <a:t>imaju veću uspješnost </a:t>
            </a:r>
          </a:p>
          <a:p>
            <a:pPr rtl="0"/>
            <a:endParaRPr lang="hr-HR" dirty="0"/>
          </a:p>
          <a:p>
            <a:pPr rtl="0"/>
            <a:endParaRPr lang="hr-HR" dirty="0"/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0E85E-06A4-4B8C-D125-CEFE358A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Koji su mogući zadaci /aktivnosti </a:t>
            </a:r>
            <a:r>
              <a:rPr lang="hr-HR" dirty="0" smtClean="0">
                <a:latin typeface="Albertus MT Lt" panose="020E0502030304020304" pitchFamily="34" charset="0"/>
              </a:rPr>
              <a:t>samostalnog rada?</a:t>
            </a:r>
            <a:endParaRPr lang="hr-HR" dirty="0">
              <a:latin typeface="Albertus MT Lt" panose="020E05020303040203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F7B064-1CFF-3CD9-6E7D-AD78740A1F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čitanje bilješki sa terapije</a:t>
            </a:r>
          </a:p>
          <a:p>
            <a:r>
              <a:rPr lang="hr-HR" dirty="0">
                <a:latin typeface="Albertus MT Lt" panose="020E0502030304020304" pitchFamily="34" charset="0"/>
              </a:rPr>
              <a:t>bilježenje automatskih misli</a:t>
            </a:r>
          </a:p>
          <a:p>
            <a:r>
              <a:rPr lang="hr-HR" dirty="0">
                <a:latin typeface="Albertus MT Lt" panose="020E0502030304020304" pitchFamily="34" charset="0"/>
              </a:rPr>
              <a:t>evaluacija automatskih misli</a:t>
            </a:r>
          </a:p>
          <a:p>
            <a:r>
              <a:rPr lang="hr-HR" dirty="0">
                <a:latin typeface="Albertus MT Lt" panose="020E0502030304020304" pitchFamily="34" charset="0"/>
              </a:rPr>
              <a:t>bihevioralni eksperimenti</a:t>
            </a:r>
          </a:p>
          <a:p>
            <a:r>
              <a:rPr lang="hr-HR" dirty="0">
                <a:latin typeface="Albertus MT Lt" panose="020E0502030304020304" pitchFamily="34" charset="0"/>
              </a:rPr>
              <a:t>odmak od razmišljanja uz pomoć npr. </a:t>
            </a:r>
            <a:r>
              <a:rPr lang="hr-HR" dirty="0" err="1">
                <a:latin typeface="Albertus MT Lt" panose="020E0502030304020304" pitchFamily="34" charset="0"/>
              </a:rPr>
              <a:t>mindfulness</a:t>
            </a:r>
            <a:r>
              <a:rPr lang="hr-HR" dirty="0">
                <a:latin typeface="Albertus MT Lt" panose="020E0502030304020304" pitchFamily="34" charset="0"/>
              </a:rPr>
              <a:t>-a</a:t>
            </a:r>
          </a:p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i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zvršavanje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koraka prema postavljenim ciljevima</a:t>
            </a:r>
          </a:p>
          <a:p>
            <a:r>
              <a:rPr lang="hr-HR" dirty="0">
                <a:latin typeface="Albertus MT Lt" panose="020E0502030304020304" pitchFamily="34" charset="0"/>
              </a:rPr>
              <a:t>uključivanje u aktivnosti koje donose zadovoljstvo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E4119B7-DB8A-71E8-7799-9F73B45894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pohvala samog sebe za izvršavanje težih zadataka</a:t>
            </a:r>
          </a:p>
          <a:p>
            <a:r>
              <a:rPr lang="hr-HR" dirty="0">
                <a:latin typeface="Albertus MT Lt" panose="020E0502030304020304" pitchFamily="34" charset="0"/>
              </a:rPr>
              <a:t>uvježbavanje vještina </a:t>
            </a:r>
            <a:endParaRPr lang="hr-HR" dirty="0" smtClean="0">
              <a:latin typeface="Albertus MT Lt" panose="020E0502030304020304" pitchFamily="34" charset="0"/>
            </a:endParaRPr>
          </a:p>
          <a:p>
            <a:r>
              <a:rPr lang="hr-HR" dirty="0" err="1" smtClean="0">
                <a:latin typeface="Albertus MT Lt" panose="020E0502030304020304" pitchFamily="34" charset="0"/>
              </a:rPr>
              <a:t>biblioterapija</a:t>
            </a:r>
            <a:endParaRPr lang="hr-HR" dirty="0">
              <a:latin typeface="Albertus MT Lt" panose="020E0502030304020304" pitchFamily="34" charset="0"/>
            </a:endParaRPr>
          </a:p>
          <a:p>
            <a:r>
              <a:rPr lang="hr-HR" dirty="0">
                <a:latin typeface="Albertus MT Lt" panose="020E0502030304020304" pitchFamily="34" charset="0"/>
              </a:rPr>
              <a:t>priprema za slijedeću terapijsku </a:t>
            </a:r>
            <a:r>
              <a:rPr lang="hr-HR" dirty="0" smtClean="0">
                <a:latin typeface="Albertus MT Lt" panose="020E0502030304020304" pitchFamily="34" charset="0"/>
              </a:rPr>
              <a:t>seansu</a:t>
            </a:r>
          </a:p>
          <a:p>
            <a:r>
              <a:rPr lang="hr-HR" dirty="0">
                <a:latin typeface="Albertus MT Lt" panose="020E0502030304020304" pitchFamily="34" charset="0"/>
              </a:rPr>
              <a:t>i</a:t>
            </a:r>
            <a:r>
              <a:rPr lang="hr-HR" dirty="0" smtClean="0">
                <a:latin typeface="Albertus MT Lt" panose="020E0502030304020304" pitchFamily="34" charset="0"/>
              </a:rPr>
              <a:t>td.</a:t>
            </a:r>
          </a:p>
        </p:txBody>
      </p:sp>
    </p:spTree>
    <p:extLst>
      <p:ext uri="{BB962C8B-B14F-4D97-AF65-F5344CB8AC3E}">
        <p14:creationId xmlns:p14="http://schemas.microsoft.com/office/powerpoint/2010/main" val="21837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D17CA-5B6D-9CD4-62A2-DE22A508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Individualno prilagođavanje (kako bismo povećali uspješnost)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FEFB59-F8E8-D154-6974-69FC3703B2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ovisi o </a:t>
            </a:r>
            <a:r>
              <a:rPr lang="hr-HR" dirty="0" err="1">
                <a:latin typeface="Albertus MT Lt" panose="020E0502030304020304" pitchFamily="34" charset="0"/>
              </a:rPr>
              <a:t>klijentovim</a:t>
            </a:r>
            <a:r>
              <a:rPr lang="hr-HR" dirty="0">
                <a:latin typeface="Albertus MT Lt" panose="020E0502030304020304" pitchFamily="34" charset="0"/>
              </a:rPr>
              <a:t> aspiracijama, ciljevima, snagama </a:t>
            </a:r>
          </a:p>
          <a:p>
            <a:r>
              <a:rPr lang="hr-HR" dirty="0">
                <a:latin typeface="Albertus MT Lt" panose="020E0502030304020304" pitchFamily="34" charset="0"/>
              </a:rPr>
              <a:t>intelektualnim kapacitetima, pa i sposobnostima čitanja i pisanja</a:t>
            </a:r>
          </a:p>
          <a:p>
            <a:r>
              <a:rPr lang="hr-HR" dirty="0">
                <a:latin typeface="Albertus MT Lt" panose="020E0502030304020304" pitchFamily="34" charset="0"/>
              </a:rPr>
              <a:t>preferencijama i motivaciji</a:t>
            </a:r>
          </a:p>
          <a:p>
            <a:r>
              <a:rPr lang="hr-HR" dirty="0">
                <a:latin typeface="Albertus MT Lt" panose="020E0502030304020304" pitchFamily="34" charset="0"/>
              </a:rPr>
              <a:t>trenutačnom nivou stresa, simptomima, nivou izvršnih funkcija, općem funkcioniranju </a:t>
            </a:r>
          </a:p>
          <a:p>
            <a:r>
              <a:rPr lang="hr-HR" dirty="0">
                <a:latin typeface="Albertus MT Lt" panose="020E0502030304020304" pitchFamily="34" charset="0"/>
              </a:rPr>
              <a:t>praktičnim prilikama – vremenu koje ima, mogućnostima, obiteljskoj podršci npr. </a:t>
            </a:r>
          </a:p>
        </p:txBody>
      </p:sp>
      <p:pic>
        <p:nvPicPr>
          <p:cNvPr id="6" name="Rezervirano mjesto sadržaja 5" descr="Slika na kojoj se prikazuje tekst, uređaj&#10;&#10;Opis je automatski generiran">
            <a:extLst>
              <a:ext uri="{FF2B5EF4-FFF2-40B4-BE49-F238E27FC236}">
                <a16:creationId xmlns:a16="http://schemas.microsoft.com/office/drawing/2014/main" id="{3ED54B97-4614-5E29-43B6-E8645E0B5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708123"/>
            <a:ext cx="4681802" cy="3242581"/>
          </a:xfrm>
        </p:spPr>
      </p:pic>
    </p:spTree>
    <p:extLst>
      <p:ext uri="{BB962C8B-B14F-4D97-AF65-F5344CB8AC3E}">
        <p14:creationId xmlns:p14="http://schemas.microsoft.com/office/powerpoint/2010/main" val="11190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86F4E-0C7B-E694-BDF0-8A9B12B0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Povećanje šanse za uspješno izvršavanje </a:t>
            </a:r>
            <a:r>
              <a:rPr lang="hr-HR" dirty="0" smtClean="0">
                <a:latin typeface="Albertus MT Lt" panose="020E0502030304020304" pitchFamily="34" charset="0"/>
              </a:rPr>
              <a:t>samostalnog rada</a:t>
            </a:r>
            <a:endParaRPr lang="hr-HR" dirty="0">
              <a:latin typeface="Albertus MT Lt" panose="020E05020303040203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C8E775-9AF6-EDAE-07B8-80EE5D6E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klijentu treba biti logičan – da razumije kako i zašto pomaže</a:t>
            </a:r>
          </a:p>
          <a:p>
            <a:r>
              <a:rPr lang="hr-HR" dirty="0">
                <a:latin typeface="Albertus MT Lt" panose="020E0502030304020304" pitchFamily="34" charset="0"/>
              </a:rPr>
              <a:t>klijent se treba sa istim složiti i po mogućnosti predložiti i sam neke aktivnosti, naročito kako </a:t>
            </a:r>
            <a:r>
              <a:rPr lang="hr-HR" dirty="0" smtClean="0">
                <a:latin typeface="Albertus MT Lt" panose="020E0502030304020304" pitchFamily="34" charset="0"/>
              </a:rPr>
              <a:t>terapija napreduje</a:t>
            </a:r>
            <a:endParaRPr lang="hr-HR" dirty="0">
              <a:latin typeface="Albertus MT Lt" panose="020E0502030304020304" pitchFamily="34" charset="0"/>
            </a:endParaRPr>
          </a:p>
          <a:p>
            <a:r>
              <a:rPr lang="hr-HR" dirty="0">
                <a:latin typeface="Albertus MT Lt" panose="020E0502030304020304" pitchFamily="34" charset="0"/>
              </a:rPr>
              <a:t>težina mora biti prilagođena klijentu i zadatak po mogućnosti razdijeljen na manje dijelove</a:t>
            </a:r>
          </a:p>
          <a:p>
            <a:r>
              <a:rPr lang="hr-HR" dirty="0">
                <a:latin typeface="Albertus MT Lt" panose="020E0502030304020304" pitchFamily="34" charset="0"/>
              </a:rPr>
              <a:t>upute moraju biti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precizne</a:t>
            </a:r>
            <a:r>
              <a:rPr lang="hr-HR" dirty="0">
                <a:latin typeface="Albertus MT Lt" panose="020E0502030304020304" pitchFamily="34" charset="0"/>
              </a:rPr>
              <a:t>: kada, gdje, koliko dugo, s kim i sl. </a:t>
            </a:r>
          </a:p>
          <a:p>
            <a:r>
              <a:rPr lang="hr-HR" dirty="0">
                <a:latin typeface="Albertus MT Lt" panose="020E0502030304020304" pitchFamily="34" charset="0"/>
              </a:rPr>
              <a:t>moramo postaviti sustav podsjetnika – napisati plan  na papir, (više puta), koristiti post-</a:t>
            </a:r>
            <a:r>
              <a:rPr lang="hr-HR" dirty="0" err="1">
                <a:latin typeface="Albertus MT Lt" panose="020E0502030304020304" pitchFamily="34" charset="0"/>
              </a:rPr>
              <a:t>it</a:t>
            </a:r>
            <a:r>
              <a:rPr lang="hr-HR" dirty="0">
                <a:latin typeface="Albertus MT Lt" panose="020E0502030304020304" pitchFamily="34" charset="0"/>
              </a:rPr>
              <a:t>, koristiti mobitel, alarm, drugu osobu, neki </a:t>
            </a:r>
            <a:r>
              <a:rPr lang="hr-HR" dirty="0" smtClean="0">
                <a:latin typeface="Albertus MT Lt" panose="020E0502030304020304" pitchFamily="34" charset="0"/>
              </a:rPr>
              <a:t>neobičan, </a:t>
            </a:r>
            <a:r>
              <a:rPr lang="hr-HR" dirty="0">
                <a:latin typeface="Albertus MT Lt" panose="020E0502030304020304" pitchFamily="34" charset="0"/>
              </a:rPr>
              <a:t>inače nekorišten nakit</a:t>
            </a:r>
          </a:p>
          <a:p>
            <a:r>
              <a:rPr lang="hr-HR" dirty="0">
                <a:latin typeface="Albertus MT Lt" panose="020E0502030304020304" pitchFamily="34" charset="0"/>
              </a:rPr>
              <a:t>započeti sa izvršavanjem još na </a:t>
            </a:r>
            <a:r>
              <a:rPr lang="hr-HR" dirty="0" smtClean="0">
                <a:latin typeface="Albertus MT Lt" panose="020E0502030304020304" pitchFamily="34" charset="0"/>
              </a:rPr>
              <a:t>terapijskoj seansi</a:t>
            </a:r>
            <a:endParaRPr lang="hr-HR" dirty="0">
              <a:latin typeface="Albertus MT Lt" panose="020E0502030304020304" pitchFamily="34" charset="0"/>
            </a:endParaRPr>
          </a:p>
          <a:p>
            <a:r>
              <a:rPr lang="hr-HR" dirty="0">
                <a:latin typeface="Albertus MT Lt" panose="020E0502030304020304" pitchFamily="34" charset="0"/>
              </a:rPr>
              <a:t>koristiti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zamišljanje</a:t>
            </a:r>
            <a:endParaRPr lang="hr-HR" dirty="0">
              <a:solidFill>
                <a:schemeClr val="bg2">
                  <a:lumMod val="25000"/>
                </a:schemeClr>
              </a:solidFill>
              <a:latin typeface="Albertus MT Lt" panose="020E0502030304020304" pitchFamily="34" charset="0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6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40286-ACD4-4895-D9D6-3FCA61AE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Predviđanje i prevencija mogućih poteškoća u izvršavanju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C56520-3DD3-617E-A5EF-9725E948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pitamo klijenta kolike su šanse da napravi neki zadatak, </a:t>
            </a:r>
            <a:r>
              <a:rPr lang="hr-HR" dirty="0">
                <a:solidFill>
                  <a:schemeClr val="tx2"/>
                </a:solidFill>
                <a:latin typeface="Albertus MT Lt" panose="020E0502030304020304" pitchFamily="34" charset="0"/>
              </a:rPr>
              <a:t>na skali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od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0 do 100%</a:t>
            </a:r>
            <a:r>
              <a:rPr lang="hr-HR" i="1" dirty="0">
                <a:latin typeface="Albertus MT Lt" panose="020E0502030304020304" pitchFamily="34" charset="0"/>
              </a:rPr>
              <a:t>,</a:t>
            </a:r>
          </a:p>
          <a:p>
            <a:pPr lvl="1"/>
            <a:r>
              <a:rPr lang="hr-HR" dirty="0">
                <a:latin typeface="Albertus MT Lt" panose="020E0502030304020304" pitchFamily="34" charset="0"/>
              </a:rPr>
              <a:t>Poteškoće </a:t>
            </a:r>
            <a:r>
              <a:rPr lang="hr-HR" dirty="0" smtClean="0">
                <a:latin typeface="Albertus MT Lt" panose="020E0502030304020304" pitchFamily="34" charset="0"/>
              </a:rPr>
              <a:t>-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ako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Albertus MT Lt" panose="020E0502030304020304" pitchFamily="34" charset="0"/>
              </a:rPr>
              <a:t>je procjena vjerojatnosti izvršenja </a:t>
            </a:r>
            <a:r>
              <a:rPr lang="hr-HR" dirty="0">
                <a:latin typeface="Albertus MT Lt" panose="020E0502030304020304" pitchFamily="34" charset="0"/>
              </a:rPr>
              <a:t>ispod 90%</a:t>
            </a:r>
          </a:p>
          <a:p>
            <a:r>
              <a:rPr lang="hr-HR" dirty="0">
                <a:latin typeface="Albertus MT Lt" panose="020E0502030304020304" pitchFamily="34" charset="0"/>
              </a:rPr>
              <a:t>utvrditi razloge potencijalnog neizvršavanja pa raditi na olakšavanju/zamijeni zadataka, ili treningu vještina, ili utvrđivanju interferirajućih automatskih misli, tehnikama rješavanja problema</a:t>
            </a:r>
          </a:p>
          <a:p>
            <a:r>
              <a:rPr lang="hr-HR" dirty="0" smtClean="0">
                <a:latin typeface="Albertus MT Lt" panose="020E0502030304020304" pitchFamily="34" charset="0"/>
              </a:rPr>
              <a:t>raditi </a:t>
            </a:r>
            <a:r>
              <a:rPr lang="hr-HR" dirty="0">
                <a:latin typeface="Albertus MT Lt" panose="020E0502030304020304" pitchFamily="34" charset="0"/>
              </a:rPr>
              <a:t>na zamišljanju zadatka i mogućih prepreka u izvršavanju tijekom seanse (kognitivna proba) te po potrebi prilagoditi plan samostalnog 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82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A1F74-72B8-1C50-FDAE-AD7E217D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47" y="908720"/>
            <a:ext cx="9601200" cy="304801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lbertus MT Lt" panose="020E0502030304020304" pitchFamily="34" charset="0"/>
              </a:rPr>
              <a:t>Prevencija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AC290-A676-F243-7455-A0C04084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47" y="1531910"/>
            <a:ext cx="9601200" cy="5335488"/>
          </a:xfrm>
        </p:spPr>
        <p:txBody>
          <a:bodyPr/>
          <a:lstStyle/>
          <a:p>
            <a:r>
              <a:rPr lang="hr-HR" dirty="0">
                <a:latin typeface="Albertus MT Lt" panose="020E0502030304020304" pitchFamily="34" charset="0"/>
              </a:rPr>
              <a:t>uočiti na vrijeme </a:t>
            </a:r>
            <a:r>
              <a:rPr lang="hr-HR" dirty="0" err="1" smtClean="0">
                <a:latin typeface="Albertus MT Lt" panose="020E0502030304020304" pitchFamily="34" charset="0"/>
              </a:rPr>
              <a:t>klijentovu</a:t>
            </a:r>
            <a:r>
              <a:rPr lang="hr-HR" dirty="0" smtClean="0">
                <a:latin typeface="Albertus MT Lt" panose="020E0502030304020304" pitchFamily="34" charset="0"/>
              </a:rPr>
              <a:t> </a:t>
            </a:r>
            <a:r>
              <a:rPr lang="hr-HR" dirty="0">
                <a:latin typeface="Albertus MT Lt" panose="020E0502030304020304" pitchFamily="34" charset="0"/>
              </a:rPr>
              <a:t>nevoljkost za izvršavanje zadataka, pokušati naći razlog</a:t>
            </a:r>
          </a:p>
          <a:p>
            <a:r>
              <a:rPr lang="hr-HR" dirty="0">
                <a:latin typeface="Albertus MT Lt" panose="020E0502030304020304" pitchFamily="34" charset="0"/>
              </a:rPr>
              <a:t>zajedno sa klijentom razmatrati razloge za i protiv (Što ćete izgubiti ako ne bude funkcioniralo? Ima li neke potencijalne dugotrajne dobrobiti ako bude funkcioniralo?)</a:t>
            </a:r>
          </a:p>
          <a:p>
            <a:r>
              <a:rPr lang="hr-HR" dirty="0">
                <a:latin typeface="Albertus MT Lt" panose="020E0502030304020304" pitchFamily="34" charset="0"/>
              </a:rPr>
              <a:t>promijeniti akcijski plan – puno bolje je izvršiti lagani zadatak nego ne izvršiti ništa, proglasiti neke zadatke opcionalnima, smanjiti težinu, učestalost ili trajanje zadatka</a:t>
            </a:r>
          </a:p>
          <a:p>
            <a:r>
              <a:rPr lang="hr-HR" dirty="0">
                <a:latin typeface="Albertus MT Lt" panose="020E0502030304020304" pitchFamily="34" charset="0"/>
              </a:rPr>
              <a:t>na početku tretmana je dobro naglasiti da neizvršavanje zadaće ne znači automatski neuspjeh, nego da i iz toga možemo nešto naučiti...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63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2_TF02801109_TF02801109" id="{F2946BD3-6AE6-437B-B2D2-A6CFDFBD0192}" vid="{E4DE93B3-898E-470A-ACB4-A6B9D2196863}"/>
    </a:ext>
  </a:extLst>
</a:theme>
</file>

<file path=ppt/theme/theme2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873beb7-5857-4685-be1f-d57550cc96cc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spokojne prirode (široki zaslon)</Template>
  <TotalTime>831</TotalTime>
  <Words>771</Words>
  <Application>Microsoft Office PowerPoint</Application>
  <PresentationFormat>Custom</PresentationFormat>
  <Paragraphs>84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Albertus MT Lt</vt:lpstr>
      <vt:lpstr>Arial</vt:lpstr>
      <vt:lpstr>Euphemia</vt:lpstr>
      <vt:lpstr>Spokoj 16 x 9</vt:lpstr>
      <vt:lpstr>SAMOSTALNI RAD</vt:lpstr>
      <vt:lpstr>Samostalni rad– ponavljanje je majka učenja</vt:lpstr>
      <vt:lpstr>Planiranje i izrada</vt:lpstr>
      <vt:lpstr>Izrada plana samostalnog rada</vt:lpstr>
      <vt:lpstr>Koji su mogući zadaci /aktivnosti samostalnog rada?</vt:lpstr>
      <vt:lpstr>Individualno prilagođavanje (kako bismo povećali uspješnost)</vt:lpstr>
      <vt:lpstr>Povećanje šanse za uspješno izvršavanje samostalnog rada</vt:lpstr>
      <vt:lpstr>Predviđanje i prevencija mogućih poteškoća u izvršavanju</vt:lpstr>
      <vt:lpstr>Prevencija</vt:lpstr>
      <vt:lpstr>Priprema za mogućnost neuspjeha</vt:lpstr>
      <vt:lpstr>Pregled samostalnog rada</vt:lpstr>
      <vt:lpstr>Konceptualizacija poteškoća u izvršavanju </vt:lpstr>
      <vt:lpstr>HVALA NA PAŽNJI!  Literatura: Beck, J.S. (2021). Cognitive Behavior Therapy: Basics and Beyond. The Guilford Press.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Akcijski plan</dc:title>
  <dc:creator>Jelena Krmpotić</dc:creator>
  <cp:lastModifiedBy>hubikotvr@outlook.com</cp:lastModifiedBy>
  <cp:revision>53</cp:revision>
  <dcterms:created xsi:type="dcterms:W3CDTF">2022-11-10T08:49:20Z</dcterms:created>
  <dcterms:modified xsi:type="dcterms:W3CDTF">2022-11-23T15:04:27Z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