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256" r:id="rId5"/>
    <p:sldId id="281" r:id="rId6"/>
    <p:sldId id="287" r:id="rId7"/>
    <p:sldId id="304" r:id="rId8"/>
    <p:sldId id="276" r:id="rId9"/>
    <p:sldId id="305" r:id="rId10"/>
    <p:sldId id="307" r:id="rId11"/>
    <p:sldId id="308" r:id="rId12"/>
    <p:sldId id="259" r:id="rId13"/>
    <p:sldId id="309" r:id="rId14"/>
    <p:sldId id="310" r:id="rId15"/>
    <p:sldId id="311" r:id="rId16"/>
    <p:sldId id="312" r:id="rId17"/>
    <p:sldId id="313" r:id="rId18"/>
    <p:sldId id="314" r:id="rId19"/>
    <p:sldId id="302"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98" autoAdjust="0"/>
  </p:normalViewPr>
  <p:slideViewPr>
    <p:cSldViewPr snapToGrid="0">
      <p:cViewPr varScale="1">
        <p:scale>
          <a:sx n="112" d="100"/>
          <a:sy n="112" d="100"/>
        </p:scale>
        <p:origin x="414" y="96"/>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E3965-EEFA-4DE2-8565-70AF773131D4}"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80353F5-A73B-40A7-9066-2CEB38CCD69E}">
      <dgm:prSet/>
      <dgm:spPr/>
      <dgm:t>
        <a:bodyPr/>
        <a:lstStyle/>
        <a:p>
          <a:r>
            <a:rPr lang="hr-HR"/>
            <a:t>Prije zadavanja pitanja u okviru Akcijskog plana, potrebno je utvrditi da:</a:t>
          </a:r>
          <a:endParaRPr lang="en-US"/>
        </a:p>
      </dgm:t>
    </dgm:pt>
    <dgm:pt modelId="{BE6AD4A3-126B-4EF3-9B52-C4C39DFE0B89}" type="parTrans" cxnId="{CA346610-8E5F-4B3C-B62B-9A44A4238934}">
      <dgm:prSet/>
      <dgm:spPr/>
      <dgm:t>
        <a:bodyPr/>
        <a:lstStyle/>
        <a:p>
          <a:endParaRPr lang="en-US"/>
        </a:p>
      </dgm:t>
    </dgm:pt>
    <dgm:pt modelId="{17328064-1CF4-40DC-92DE-B96A9E800BDC}" type="sibTrans" cxnId="{CA346610-8E5F-4B3C-B62B-9A44A4238934}">
      <dgm:prSet/>
      <dgm:spPr/>
      <dgm:t>
        <a:bodyPr/>
        <a:lstStyle/>
        <a:p>
          <a:endParaRPr lang="en-US"/>
        </a:p>
      </dgm:t>
    </dgm:pt>
    <dgm:pt modelId="{B9AD3845-23BD-49EE-ADB6-0B817C314EF2}">
      <dgm:prSet/>
      <dgm:spPr/>
      <dgm:t>
        <a:bodyPr/>
        <a:lstStyle/>
        <a:p>
          <a:r>
            <a:rPr lang="hr-HR" dirty="0"/>
            <a:t>Klijent razumije da mu evaluacija misli može pomoći da se osjeća bolje,</a:t>
          </a:r>
          <a:endParaRPr lang="en-US" dirty="0"/>
        </a:p>
      </dgm:t>
    </dgm:pt>
    <dgm:pt modelId="{3415FDB7-E5A6-4F10-B020-CF9BB22B5F07}" type="parTrans" cxnId="{D79FA825-027C-4406-82BB-79870BD114AE}">
      <dgm:prSet/>
      <dgm:spPr/>
      <dgm:t>
        <a:bodyPr/>
        <a:lstStyle/>
        <a:p>
          <a:endParaRPr lang="en-US"/>
        </a:p>
      </dgm:t>
    </dgm:pt>
    <dgm:pt modelId="{C4656BED-332A-442E-A3E3-2B17EFF6A166}" type="sibTrans" cxnId="{D79FA825-027C-4406-82BB-79870BD114AE}">
      <dgm:prSet/>
      <dgm:spPr/>
      <dgm:t>
        <a:bodyPr/>
        <a:lstStyle/>
        <a:p>
          <a:endParaRPr lang="en-US"/>
        </a:p>
      </dgm:t>
    </dgm:pt>
    <dgm:pt modelId="{29E47884-D167-4F99-B588-D324132C2E99}">
      <dgm:prSet/>
      <dgm:spPr/>
      <dgm:t>
        <a:bodyPr/>
        <a:lstStyle/>
        <a:p>
          <a:r>
            <a:rPr lang="hr-HR" dirty="0"/>
            <a:t>Klijent vjeruje da će se moći efektivno koristiti pitanjima,</a:t>
          </a:r>
          <a:endParaRPr lang="en-US" dirty="0"/>
        </a:p>
      </dgm:t>
    </dgm:pt>
    <dgm:pt modelId="{B9808686-1799-402E-8554-1747B146D71D}" type="parTrans" cxnId="{5A296376-E264-4C8F-8669-3D9BA98F58B2}">
      <dgm:prSet/>
      <dgm:spPr/>
      <dgm:t>
        <a:bodyPr/>
        <a:lstStyle/>
        <a:p>
          <a:endParaRPr lang="en-US"/>
        </a:p>
      </dgm:t>
    </dgm:pt>
    <dgm:pt modelId="{F6389DA8-BF67-4562-9626-DF7FF68AF06D}" type="sibTrans" cxnId="{5A296376-E264-4C8F-8669-3D9BA98F58B2}">
      <dgm:prSet/>
      <dgm:spPr/>
      <dgm:t>
        <a:bodyPr/>
        <a:lstStyle/>
        <a:p>
          <a:endParaRPr lang="en-US"/>
        </a:p>
      </dgm:t>
    </dgm:pt>
    <dgm:pt modelId="{BB4F105A-BAFC-44AF-9DC7-114393169033}">
      <dgm:prSet/>
      <dgm:spPr/>
      <dgm:t>
        <a:bodyPr/>
        <a:lstStyle/>
        <a:p>
          <a:r>
            <a:rPr lang="hr-HR"/>
            <a:t>Klijent razumije da se sva pitanja NE odnose na sve AM.</a:t>
          </a:r>
          <a:endParaRPr lang="en-US"/>
        </a:p>
      </dgm:t>
    </dgm:pt>
    <dgm:pt modelId="{3F2ED79E-4E27-4671-880E-AAA5BE459E14}" type="parTrans" cxnId="{9C1D4124-AB7F-4DFB-891E-FE288066EBA8}">
      <dgm:prSet/>
      <dgm:spPr/>
      <dgm:t>
        <a:bodyPr/>
        <a:lstStyle/>
        <a:p>
          <a:endParaRPr lang="en-US"/>
        </a:p>
      </dgm:t>
    </dgm:pt>
    <dgm:pt modelId="{3738302D-DF30-4589-8AB0-B35E97866667}" type="sibTrans" cxnId="{9C1D4124-AB7F-4DFB-891E-FE288066EBA8}">
      <dgm:prSet/>
      <dgm:spPr/>
      <dgm:t>
        <a:bodyPr/>
        <a:lstStyle/>
        <a:p>
          <a:endParaRPr lang="en-US"/>
        </a:p>
      </dgm:t>
    </dgm:pt>
    <dgm:pt modelId="{4BD9D27A-409D-4A3B-A236-B4AF1D2F2CCA}" type="pres">
      <dgm:prSet presAssocID="{F73E3965-EEFA-4DE2-8565-70AF773131D4}" presName="outerComposite" presStyleCnt="0">
        <dgm:presLayoutVars>
          <dgm:chMax val="5"/>
          <dgm:dir/>
          <dgm:resizeHandles val="exact"/>
        </dgm:presLayoutVars>
      </dgm:prSet>
      <dgm:spPr/>
      <dgm:t>
        <a:bodyPr/>
        <a:lstStyle/>
        <a:p>
          <a:endParaRPr lang="en-US"/>
        </a:p>
      </dgm:t>
    </dgm:pt>
    <dgm:pt modelId="{CF9666FF-1854-4369-A9EA-C4F1E196D3CB}" type="pres">
      <dgm:prSet presAssocID="{F73E3965-EEFA-4DE2-8565-70AF773131D4}" presName="dummyMaxCanvas" presStyleCnt="0">
        <dgm:presLayoutVars/>
      </dgm:prSet>
      <dgm:spPr/>
    </dgm:pt>
    <dgm:pt modelId="{7E93ADB3-01F3-4044-87AE-1C3071A4AAE9}" type="pres">
      <dgm:prSet presAssocID="{F73E3965-EEFA-4DE2-8565-70AF773131D4}" presName="OneNode_1" presStyleLbl="node1" presStyleIdx="0" presStyleCnt="1" custScaleY="126638">
        <dgm:presLayoutVars>
          <dgm:bulletEnabled val="1"/>
        </dgm:presLayoutVars>
      </dgm:prSet>
      <dgm:spPr/>
      <dgm:t>
        <a:bodyPr/>
        <a:lstStyle/>
        <a:p>
          <a:endParaRPr lang="en-US"/>
        </a:p>
      </dgm:t>
    </dgm:pt>
  </dgm:ptLst>
  <dgm:cxnLst>
    <dgm:cxn modelId="{5A296376-E264-4C8F-8669-3D9BA98F58B2}" srcId="{580353F5-A73B-40A7-9066-2CEB38CCD69E}" destId="{29E47884-D167-4F99-B588-D324132C2E99}" srcOrd="1" destOrd="0" parTransId="{B9808686-1799-402E-8554-1747B146D71D}" sibTransId="{F6389DA8-BF67-4562-9626-DF7FF68AF06D}"/>
    <dgm:cxn modelId="{A41F63B8-4037-4288-9A98-71EE24445AFD}" type="presOf" srcId="{F73E3965-EEFA-4DE2-8565-70AF773131D4}" destId="{4BD9D27A-409D-4A3B-A236-B4AF1D2F2CCA}" srcOrd="0" destOrd="0" presId="urn:microsoft.com/office/officeart/2005/8/layout/vProcess5"/>
    <dgm:cxn modelId="{CA346610-8E5F-4B3C-B62B-9A44A4238934}" srcId="{F73E3965-EEFA-4DE2-8565-70AF773131D4}" destId="{580353F5-A73B-40A7-9066-2CEB38CCD69E}" srcOrd="0" destOrd="0" parTransId="{BE6AD4A3-126B-4EF3-9B52-C4C39DFE0B89}" sibTransId="{17328064-1CF4-40DC-92DE-B96A9E800BDC}"/>
    <dgm:cxn modelId="{C57B3934-C851-4056-B3EC-126DB31D0E93}" type="presOf" srcId="{580353F5-A73B-40A7-9066-2CEB38CCD69E}" destId="{7E93ADB3-01F3-4044-87AE-1C3071A4AAE9}" srcOrd="0" destOrd="0" presId="urn:microsoft.com/office/officeart/2005/8/layout/vProcess5"/>
    <dgm:cxn modelId="{D79FA825-027C-4406-82BB-79870BD114AE}" srcId="{580353F5-A73B-40A7-9066-2CEB38CCD69E}" destId="{B9AD3845-23BD-49EE-ADB6-0B817C314EF2}" srcOrd="0" destOrd="0" parTransId="{3415FDB7-E5A6-4F10-B020-CF9BB22B5F07}" sibTransId="{C4656BED-332A-442E-A3E3-2B17EFF6A166}"/>
    <dgm:cxn modelId="{0D2D0406-1A26-4077-B0C4-B7C9DA7363D8}" type="presOf" srcId="{BB4F105A-BAFC-44AF-9DC7-114393169033}" destId="{7E93ADB3-01F3-4044-87AE-1C3071A4AAE9}" srcOrd="0" destOrd="3" presId="urn:microsoft.com/office/officeart/2005/8/layout/vProcess5"/>
    <dgm:cxn modelId="{F0FA6FDE-ED88-49C0-A6D7-878520990EFC}" type="presOf" srcId="{29E47884-D167-4F99-B588-D324132C2E99}" destId="{7E93ADB3-01F3-4044-87AE-1C3071A4AAE9}" srcOrd="0" destOrd="2" presId="urn:microsoft.com/office/officeart/2005/8/layout/vProcess5"/>
    <dgm:cxn modelId="{EC707AB9-D0E5-4CFC-B4A9-682F6450EEC0}" type="presOf" srcId="{B9AD3845-23BD-49EE-ADB6-0B817C314EF2}" destId="{7E93ADB3-01F3-4044-87AE-1C3071A4AAE9}" srcOrd="0" destOrd="1" presId="urn:microsoft.com/office/officeart/2005/8/layout/vProcess5"/>
    <dgm:cxn modelId="{9C1D4124-AB7F-4DFB-891E-FE288066EBA8}" srcId="{580353F5-A73B-40A7-9066-2CEB38CCD69E}" destId="{BB4F105A-BAFC-44AF-9DC7-114393169033}" srcOrd="2" destOrd="0" parTransId="{3F2ED79E-4E27-4671-880E-AAA5BE459E14}" sibTransId="{3738302D-DF30-4589-8AB0-B35E97866667}"/>
    <dgm:cxn modelId="{38F1A717-B96D-41BB-9594-ADBE1C5E7DC2}" type="presParOf" srcId="{4BD9D27A-409D-4A3B-A236-B4AF1D2F2CCA}" destId="{CF9666FF-1854-4369-A9EA-C4F1E196D3CB}" srcOrd="0" destOrd="0" presId="urn:microsoft.com/office/officeart/2005/8/layout/vProcess5"/>
    <dgm:cxn modelId="{16D595E3-080D-49B8-A025-A6A6CADD596A}" type="presParOf" srcId="{4BD9D27A-409D-4A3B-A236-B4AF1D2F2CCA}" destId="{7E93ADB3-01F3-4044-87AE-1C3071A4AAE9}"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03AF07-E2A7-443B-9E8D-7CA1F410B3A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hr-HR"/>
        </a:p>
      </dgm:t>
    </dgm:pt>
    <dgm:pt modelId="{D562914F-5869-4C94-817F-53A35DB025FB}">
      <dgm:prSet phldrT="[Text]"/>
      <dgm:spPr/>
      <dgm:t>
        <a:bodyPr/>
        <a:lstStyle/>
        <a:p>
          <a:r>
            <a:rPr lang="hr-HR" dirty="0"/>
            <a:t>Sve ili ništa</a:t>
          </a:r>
        </a:p>
      </dgm:t>
    </dgm:pt>
    <dgm:pt modelId="{D98FB333-558A-4026-9BD1-6C48474DD87E}" type="parTrans" cxnId="{D0908F8A-4A5C-414B-A0FE-B1C5E08E04AD}">
      <dgm:prSet/>
      <dgm:spPr/>
      <dgm:t>
        <a:bodyPr/>
        <a:lstStyle/>
        <a:p>
          <a:endParaRPr lang="hr-HR"/>
        </a:p>
      </dgm:t>
    </dgm:pt>
    <dgm:pt modelId="{EADC89A6-6471-4487-8BDE-F814158B0AEF}" type="sibTrans" cxnId="{D0908F8A-4A5C-414B-A0FE-B1C5E08E04AD}">
      <dgm:prSet/>
      <dgm:spPr/>
      <dgm:t>
        <a:bodyPr/>
        <a:lstStyle/>
        <a:p>
          <a:endParaRPr lang="hr-HR"/>
        </a:p>
      </dgm:t>
    </dgm:pt>
    <dgm:pt modelId="{EB0EBE2E-BA2A-46AD-9C55-BD4AA3DFC44C}">
      <dgm:prSet phldrT="[Text]"/>
      <dgm:spPr/>
      <dgm:t>
        <a:bodyPr/>
        <a:lstStyle/>
        <a:p>
          <a:r>
            <a:rPr lang="hr-HR" dirty="0"/>
            <a:t>Katastrofiziranje</a:t>
          </a:r>
        </a:p>
      </dgm:t>
    </dgm:pt>
    <dgm:pt modelId="{31B5D898-BCD4-42FC-A52A-D603F92CAEF2}" type="parTrans" cxnId="{8FF51B59-7B77-4449-95B6-0989DB4B9A2E}">
      <dgm:prSet/>
      <dgm:spPr/>
      <dgm:t>
        <a:bodyPr/>
        <a:lstStyle/>
        <a:p>
          <a:endParaRPr lang="hr-HR"/>
        </a:p>
      </dgm:t>
    </dgm:pt>
    <dgm:pt modelId="{002F92DA-338C-459E-8DF0-3E6DDEDD2E44}" type="sibTrans" cxnId="{8FF51B59-7B77-4449-95B6-0989DB4B9A2E}">
      <dgm:prSet/>
      <dgm:spPr/>
      <dgm:t>
        <a:bodyPr/>
        <a:lstStyle/>
        <a:p>
          <a:endParaRPr lang="hr-HR"/>
        </a:p>
      </dgm:t>
    </dgm:pt>
    <dgm:pt modelId="{46446037-C166-4919-9577-52F636FF689C}">
      <dgm:prSet phldrT="[Text]"/>
      <dgm:spPr/>
      <dgm:t>
        <a:bodyPr/>
        <a:lstStyle/>
        <a:p>
          <a:r>
            <a:rPr lang="hr-HR" dirty="0"/>
            <a:t>Diskvalificiranje ili umanjivanje pozitivnog</a:t>
          </a:r>
        </a:p>
      </dgm:t>
    </dgm:pt>
    <dgm:pt modelId="{447E9149-17F7-4AEB-86B8-0E0ED17EC054}" type="parTrans" cxnId="{D1D35451-E844-44CE-A97A-28C4889FEA2C}">
      <dgm:prSet/>
      <dgm:spPr/>
      <dgm:t>
        <a:bodyPr/>
        <a:lstStyle/>
        <a:p>
          <a:endParaRPr lang="hr-HR"/>
        </a:p>
      </dgm:t>
    </dgm:pt>
    <dgm:pt modelId="{B1D4337F-4B24-419C-A21B-94EEDDA456CA}" type="sibTrans" cxnId="{D1D35451-E844-44CE-A97A-28C4889FEA2C}">
      <dgm:prSet/>
      <dgm:spPr/>
      <dgm:t>
        <a:bodyPr/>
        <a:lstStyle/>
        <a:p>
          <a:endParaRPr lang="hr-HR"/>
        </a:p>
      </dgm:t>
    </dgm:pt>
    <dgm:pt modelId="{637B89E8-67C4-4C49-B6BB-85E6F8FC0C47}">
      <dgm:prSet phldrT="[Text]"/>
      <dgm:spPr/>
      <dgm:t>
        <a:bodyPr/>
        <a:lstStyle/>
        <a:p>
          <a:r>
            <a:rPr lang="hr-HR" dirty="0"/>
            <a:t>Emocionalno rezoniranje</a:t>
          </a:r>
        </a:p>
      </dgm:t>
    </dgm:pt>
    <dgm:pt modelId="{B4594A51-DCE5-45C1-80DE-97197C9CD9F1}" type="parTrans" cxnId="{EB981402-3F69-4D04-BB4C-FA8BE67C1214}">
      <dgm:prSet/>
      <dgm:spPr/>
      <dgm:t>
        <a:bodyPr/>
        <a:lstStyle/>
        <a:p>
          <a:endParaRPr lang="hr-HR"/>
        </a:p>
      </dgm:t>
    </dgm:pt>
    <dgm:pt modelId="{6656E892-D345-46F7-9309-F2CF8375DE4C}" type="sibTrans" cxnId="{EB981402-3F69-4D04-BB4C-FA8BE67C1214}">
      <dgm:prSet/>
      <dgm:spPr/>
      <dgm:t>
        <a:bodyPr/>
        <a:lstStyle/>
        <a:p>
          <a:endParaRPr lang="hr-HR"/>
        </a:p>
      </dgm:t>
    </dgm:pt>
    <dgm:pt modelId="{8952E4B1-DF11-47F9-847F-F9EA181A12C3}">
      <dgm:prSet phldrT="[Text]"/>
      <dgm:spPr/>
      <dgm:t>
        <a:bodyPr/>
        <a:lstStyle/>
        <a:p>
          <a:r>
            <a:rPr lang="hr-HR" dirty="0"/>
            <a:t>Etiketiranje</a:t>
          </a:r>
        </a:p>
      </dgm:t>
    </dgm:pt>
    <dgm:pt modelId="{6AA03F53-BEA2-4CD6-BF75-3F16A1297601}" type="parTrans" cxnId="{67DC35B7-5D8F-420F-8B16-940F7C9103AC}">
      <dgm:prSet/>
      <dgm:spPr/>
      <dgm:t>
        <a:bodyPr/>
        <a:lstStyle/>
        <a:p>
          <a:endParaRPr lang="hr-HR"/>
        </a:p>
      </dgm:t>
    </dgm:pt>
    <dgm:pt modelId="{B7C1085F-99AD-475B-A2E5-73AA40DD6291}" type="sibTrans" cxnId="{67DC35B7-5D8F-420F-8B16-940F7C9103AC}">
      <dgm:prSet/>
      <dgm:spPr/>
      <dgm:t>
        <a:bodyPr/>
        <a:lstStyle/>
        <a:p>
          <a:endParaRPr lang="hr-HR"/>
        </a:p>
      </dgm:t>
    </dgm:pt>
    <dgm:pt modelId="{A299D098-B48D-402F-B75E-A799D68D890E}">
      <dgm:prSet phldrT="[Text]"/>
      <dgm:spPr/>
      <dgm:t>
        <a:bodyPr/>
        <a:lstStyle/>
        <a:p>
          <a:r>
            <a:rPr lang="hr-HR" dirty="0"/>
            <a:t>Preuveličavanje/</a:t>
          </a:r>
        </a:p>
        <a:p>
          <a:r>
            <a:rPr lang="hr-HR" dirty="0"/>
            <a:t>umanjivanje</a:t>
          </a:r>
        </a:p>
      </dgm:t>
    </dgm:pt>
    <dgm:pt modelId="{EF285139-9CA1-4411-A5C5-0DFCCE67B00B}" type="parTrans" cxnId="{9F49A600-985C-465F-8B0E-76DB329A1051}">
      <dgm:prSet/>
      <dgm:spPr/>
      <dgm:t>
        <a:bodyPr/>
        <a:lstStyle/>
        <a:p>
          <a:endParaRPr lang="hr-HR"/>
        </a:p>
      </dgm:t>
    </dgm:pt>
    <dgm:pt modelId="{D0157FE4-533E-4780-A534-3F4B8364E686}" type="sibTrans" cxnId="{9F49A600-985C-465F-8B0E-76DB329A1051}">
      <dgm:prSet/>
      <dgm:spPr/>
      <dgm:t>
        <a:bodyPr/>
        <a:lstStyle/>
        <a:p>
          <a:endParaRPr lang="hr-HR"/>
        </a:p>
      </dgm:t>
    </dgm:pt>
    <dgm:pt modelId="{BD4431B0-F5E2-4EED-A327-0507E2A3E9A3}">
      <dgm:prSet phldrT="[Text]"/>
      <dgm:spPr/>
      <dgm:t>
        <a:bodyPr/>
        <a:lstStyle/>
        <a:p>
          <a:r>
            <a:rPr lang="hr-HR" dirty="0"/>
            <a:t>Mentalni filter</a:t>
          </a:r>
        </a:p>
      </dgm:t>
    </dgm:pt>
    <dgm:pt modelId="{6FFDEC77-67BE-43C7-A5CA-03591486A3CD}" type="parTrans" cxnId="{FFE0C139-8D1A-4F7A-AF0A-43CB35CFF7A5}">
      <dgm:prSet/>
      <dgm:spPr/>
      <dgm:t>
        <a:bodyPr/>
        <a:lstStyle/>
        <a:p>
          <a:endParaRPr lang="hr-HR"/>
        </a:p>
      </dgm:t>
    </dgm:pt>
    <dgm:pt modelId="{D8412812-7E9D-4F1B-8DE7-A44E858F027F}" type="sibTrans" cxnId="{FFE0C139-8D1A-4F7A-AF0A-43CB35CFF7A5}">
      <dgm:prSet/>
      <dgm:spPr/>
      <dgm:t>
        <a:bodyPr/>
        <a:lstStyle/>
        <a:p>
          <a:endParaRPr lang="hr-HR"/>
        </a:p>
      </dgm:t>
    </dgm:pt>
    <dgm:pt modelId="{3A905244-DF97-41F9-B3C6-88CB5D458E5A}">
      <dgm:prSet phldrT="[Text]"/>
      <dgm:spPr/>
      <dgm:t>
        <a:bodyPr/>
        <a:lstStyle/>
        <a:p>
          <a:r>
            <a:rPr lang="hr-HR" dirty="0"/>
            <a:t>Čitanje misli</a:t>
          </a:r>
        </a:p>
      </dgm:t>
    </dgm:pt>
    <dgm:pt modelId="{F59035A6-0A2E-4DB5-9B4D-25AC5511D68B}" type="parTrans" cxnId="{EE4D4AC7-F796-4498-9299-7DAC97734D8B}">
      <dgm:prSet/>
      <dgm:spPr/>
      <dgm:t>
        <a:bodyPr/>
        <a:lstStyle/>
        <a:p>
          <a:endParaRPr lang="hr-HR"/>
        </a:p>
      </dgm:t>
    </dgm:pt>
    <dgm:pt modelId="{0F91E1EE-B7C3-4C42-B0F9-BA1349B004AB}" type="sibTrans" cxnId="{EE4D4AC7-F796-4498-9299-7DAC97734D8B}">
      <dgm:prSet/>
      <dgm:spPr/>
      <dgm:t>
        <a:bodyPr/>
        <a:lstStyle/>
        <a:p>
          <a:endParaRPr lang="hr-HR"/>
        </a:p>
      </dgm:t>
    </dgm:pt>
    <dgm:pt modelId="{16B08DB5-1698-4BC8-852C-6ED56BD25E3D}">
      <dgm:prSet phldrT="[Text]"/>
      <dgm:spPr/>
      <dgm:t>
        <a:bodyPr/>
        <a:lstStyle/>
        <a:p>
          <a:r>
            <a:rPr lang="hr-HR" dirty="0"/>
            <a:t>Pretjerana generalizacija</a:t>
          </a:r>
        </a:p>
      </dgm:t>
    </dgm:pt>
    <dgm:pt modelId="{6D15125B-B283-4463-806B-F858FADDB17C}" type="parTrans" cxnId="{2778E497-7255-41AD-9059-F5A04AA1E069}">
      <dgm:prSet/>
      <dgm:spPr/>
      <dgm:t>
        <a:bodyPr/>
        <a:lstStyle/>
        <a:p>
          <a:endParaRPr lang="hr-HR"/>
        </a:p>
      </dgm:t>
    </dgm:pt>
    <dgm:pt modelId="{D7C404D2-D73B-4B85-816E-9DB10BF5D109}" type="sibTrans" cxnId="{2778E497-7255-41AD-9059-F5A04AA1E069}">
      <dgm:prSet/>
      <dgm:spPr/>
      <dgm:t>
        <a:bodyPr/>
        <a:lstStyle/>
        <a:p>
          <a:endParaRPr lang="hr-HR"/>
        </a:p>
      </dgm:t>
    </dgm:pt>
    <dgm:pt modelId="{3847EB31-3D3C-4E9D-BECF-C4450ED7C691}">
      <dgm:prSet phldrT="[Text]"/>
      <dgm:spPr/>
      <dgm:t>
        <a:bodyPr/>
        <a:lstStyle/>
        <a:p>
          <a:r>
            <a:rPr lang="hr-HR" dirty="0"/>
            <a:t>Personalizacija</a:t>
          </a:r>
        </a:p>
      </dgm:t>
    </dgm:pt>
    <dgm:pt modelId="{805530CE-8A67-4725-92F7-215A17A6B2BC}" type="parTrans" cxnId="{ED2B08E3-8129-4106-A668-669AC72CC99E}">
      <dgm:prSet/>
      <dgm:spPr/>
      <dgm:t>
        <a:bodyPr/>
        <a:lstStyle/>
        <a:p>
          <a:endParaRPr lang="hr-HR"/>
        </a:p>
      </dgm:t>
    </dgm:pt>
    <dgm:pt modelId="{8C47A049-802E-4DD9-B8D9-160294249A7B}" type="sibTrans" cxnId="{ED2B08E3-8129-4106-A668-669AC72CC99E}">
      <dgm:prSet/>
      <dgm:spPr/>
      <dgm:t>
        <a:bodyPr/>
        <a:lstStyle/>
        <a:p>
          <a:endParaRPr lang="hr-HR"/>
        </a:p>
      </dgm:t>
    </dgm:pt>
    <dgm:pt modelId="{A28CAC1E-495A-4D98-AA39-42940F6C911E}">
      <dgm:prSet phldrT="[Text]"/>
      <dgm:spPr/>
      <dgm:t>
        <a:bodyPr/>
        <a:lstStyle/>
        <a:p>
          <a:r>
            <a:rPr lang="hr-HR" dirty="0"/>
            <a:t>„Moranja” i „trebanja”</a:t>
          </a:r>
        </a:p>
      </dgm:t>
    </dgm:pt>
    <dgm:pt modelId="{BCC2D428-FB3D-4C31-8C5A-4D0614ED0AF1}" type="parTrans" cxnId="{FAB1DB8B-9FE7-408B-B625-65D46051E31C}">
      <dgm:prSet/>
      <dgm:spPr/>
      <dgm:t>
        <a:bodyPr/>
        <a:lstStyle/>
        <a:p>
          <a:endParaRPr lang="hr-HR"/>
        </a:p>
      </dgm:t>
    </dgm:pt>
    <dgm:pt modelId="{CAF53E01-E3EE-45C3-8ACA-309E761E8293}" type="sibTrans" cxnId="{FAB1DB8B-9FE7-408B-B625-65D46051E31C}">
      <dgm:prSet/>
      <dgm:spPr/>
      <dgm:t>
        <a:bodyPr/>
        <a:lstStyle/>
        <a:p>
          <a:endParaRPr lang="hr-HR"/>
        </a:p>
      </dgm:t>
    </dgm:pt>
    <dgm:pt modelId="{ED06AAB0-DB80-4D01-9014-7A3A111F758A}">
      <dgm:prSet phldrT="[Text]"/>
      <dgm:spPr/>
      <dgm:t>
        <a:bodyPr/>
        <a:lstStyle/>
        <a:p>
          <a:r>
            <a:rPr lang="hr-HR" dirty="0"/>
            <a:t>Tunelsko gledanje</a:t>
          </a:r>
        </a:p>
      </dgm:t>
    </dgm:pt>
    <dgm:pt modelId="{F2917DA1-90A2-4714-BA5C-4551A9CED9F7}" type="parTrans" cxnId="{E93813BE-1D0D-4655-94C6-7D193374CE96}">
      <dgm:prSet/>
      <dgm:spPr/>
      <dgm:t>
        <a:bodyPr/>
        <a:lstStyle/>
        <a:p>
          <a:endParaRPr lang="hr-HR"/>
        </a:p>
      </dgm:t>
    </dgm:pt>
    <dgm:pt modelId="{E1E70DC1-31A0-4EDB-889A-CF510D6F39F3}" type="sibTrans" cxnId="{E93813BE-1D0D-4655-94C6-7D193374CE96}">
      <dgm:prSet/>
      <dgm:spPr/>
      <dgm:t>
        <a:bodyPr/>
        <a:lstStyle/>
        <a:p>
          <a:endParaRPr lang="hr-HR"/>
        </a:p>
      </dgm:t>
    </dgm:pt>
    <dgm:pt modelId="{2996A9D4-8F0C-4AF0-8368-FB186EFF9F3C}" type="pres">
      <dgm:prSet presAssocID="{F003AF07-E2A7-443B-9E8D-7CA1F410B3A8}" presName="diagram" presStyleCnt="0">
        <dgm:presLayoutVars>
          <dgm:dir/>
          <dgm:resizeHandles val="exact"/>
        </dgm:presLayoutVars>
      </dgm:prSet>
      <dgm:spPr/>
      <dgm:t>
        <a:bodyPr/>
        <a:lstStyle/>
        <a:p>
          <a:endParaRPr lang="en-US"/>
        </a:p>
      </dgm:t>
    </dgm:pt>
    <dgm:pt modelId="{EDB46345-CDB7-4217-A69C-FD26624360DC}" type="pres">
      <dgm:prSet presAssocID="{D562914F-5869-4C94-817F-53A35DB025FB}" presName="node" presStyleLbl="node1" presStyleIdx="0" presStyleCnt="12" custLinFactNeighborX="-248" custLinFactNeighborY="924">
        <dgm:presLayoutVars>
          <dgm:bulletEnabled val="1"/>
        </dgm:presLayoutVars>
      </dgm:prSet>
      <dgm:spPr/>
      <dgm:t>
        <a:bodyPr/>
        <a:lstStyle/>
        <a:p>
          <a:endParaRPr lang="en-US"/>
        </a:p>
      </dgm:t>
    </dgm:pt>
    <dgm:pt modelId="{B0740EC2-3E1C-4D25-BD82-EA7F82E07FCC}" type="pres">
      <dgm:prSet presAssocID="{EADC89A6-6471-4487-8BDE-F814158B0AEF}" presName="sibTrans" presStyleCnt="0"/>
      <dgm:spPr/>
    </dgm:pt>
    <dgm:pt modelId="{062D53D5-4C1D-4E8D-B604-2CCE94E96DDE}" type="pres">
      <dgm:prSet presAssocID="{EB0EBE2E-BA2A-46AD-9C55-BD4AA3DFC44C}" presName="node" presStyleLbl="node1" presStyleIdx="1" presStyleCnt="12">
        <dgm:presLayoutVars>
          <dgm:bulletEnabled val="1"/>
        </dgm:presLayoutVars>
      </dgm:prSet>
      <dgm:spPr/>
      <dgm:t>
        <a:bodyPr/>
        <a:lstStyle/>
        <a:p>
          <a:endParaRPr lang="en-US"/>
        </a:p>
      </dgm:t>
    </dgm:pt>
    <dgm:pt modelId="{71D10DB2-2EE4-4298-B510-3F175152E119}" type="pres">
      <dgm:prSet presAssocID="{002F92DA-338C-459E-8DF0-3E6DDEDD2E44}" presName="sibTrans" presStyleCnt="0"/>
      <dgm:spPr/>
    </dgm:pt>
    <dgm:pt modelId="{CC20340D-27B5-4354-8543-4EBF67426C5C}" type="pres">
      <dgm:prSet presAssocID="{46446037-C166-4919-9577-52F636FF689C}" presName="node" presStyleLbl="node1" presStyleIdx="2" presStyleCnt="12">
        <dgm:presLayoutVars>
          <dgm:bulletEnabled val="1"/>
        </dgm:presLayoutVars>
      </dgm:prSet>
      <dgm:spPr/>
      <dgm:t>
        <a:bodyPr/>
        <a:lstStyle/>
        <a:p>
          <a:endParaRPr lang="en-US"/>
        </a:p>
      </dgm:t>
    </dgm:pt>
    <dgm:pt modelId="{6818F64E-8C36-40A4-8CCF-76EA18AF6DEA}" type="pres">
      <dgm:prSet presAssocID="{B1D4337F-4B24-419C-A21B-94EEDDA456CA}" presName="sibTrans" presStyleCnt="0"/>
      <dgm:spPr/>
    </dgm:pt>
    <dgm:pt modelId="{5CA7FF37-0AB8-4B59-900D-AABA404907DC}" type="pres">
      <dgm:prSet presAssocID="{637B89E8-67C4-4C49-B6BB-85E6F8FC0C47}" presName="node" presStyleLbl="node1" presStyleIdx="3" presStyleCnt="12">
        <dgm:presLayoutVars>
          <dgm:bulletEnabled val="1"/>
        </dgm:presLayoutVars>
      </dgm:prSet>
      <dgm:spPr/>
      <dgm:t>
        <a:bodyPr/>
        <a:lstStyle/>
        <a:p>
          <a:endParaRPr lang="en-US"/>
        </a:p>
      </dgm:t>
    </dgm:pt>
    <dgm:pt modelId="{D3250E19-CF47-413A-B176-EC32149C6E4E}" type="pres">
      <dgm:prSet presAssocID="{6656E892-D345-46F7-9309-F2CF8375DE4C}" presName="sibTrans" presStyleCnt="0"/>
      <dgm:spPr/>
    </dgm:pt>
    <dgm:pt modelId="{BBE6264B-AE15-4FFA-89E9-BA5BB2D6C979}" type="pres">
      <dgm:prSet presAssocID="{8952E4B1-DF11-47F9-847F-F9EA181A12C3}" presName="node" presStyleLbl="node1" presStyleIdx="4" presStyleCnt="12">
        <dgm:presLayoutVars>
          <dgm:bulletEnabled val="1"/>
        </dgm:presLayoutVars>
      </dgm:prSet>
      <dgm:spPr/>
      <dgm:t>
        <a:bodyPr/>
        <a:lstStyle/>
        <a:p>
          <a:endParaRPr lang="en-US"/>
        </a:p>
      </dgm:t>
    </dgm:pt>
    <dgm:pt modelId="{847260D7-0D61-4CC2-871C-7B124D9FFC7D}" type="pres">
      <dgm:prSet presAssocID="{B7C1085F-99AD-475B-A2E5-73AA40DD6291}" presName="sibTrans" presStyleCnt="0"/>
      <dgm:spPr/>
    </dgm:pt>
    <dgm:pt modelId="{6EF1719C-2FBC-4635-AFBA-15C4C0D729CF}" type="pres">
      <dgm:prSet presAssocID="{A299D098-B48D-402F-B75E-A799D68D890E}" presName="node" presStyleLbl="node1" presStyleIdx="5" presStyleCnt="12">
        <dgm:presLayoutVars>
          <dgm:bulletEnabled val="1"/>
        </dgm:presLayoutVars>
      </dgm:prSet>
      <dgm:spPr/>
      <dgm:t>
        <a:bodyPr/>
        <a:lstStyle/>
        <a:p>
          <a:endParaRPr lang="en-US"/>
        </a:p>
      </dgm:t>
    </dgm:pt>
    <dgm:pt modelId="{8A1A3FCE-EC75-41C6-A230-D1D41984F413}" type="pres">
      <dgm:prSet presAssocID="{D0157FE4-533E-4780-A534-3F4B8364E686}" presName="sibTrans" presStyleCnt="0"/>
      <dgm:spPr/>
    </dgm:pt>
    <dgm:pt modelId="{4527A0FE-274F-40F0-AE1C-1C4D336CA53A}" type="pres">
      <dgm:prSet presAssocID="{BD4431B0-F5E2-4EED-A327-0507E2A3E9A3}" presName="node" presStyleLbl="node1" presStyleIdx="6" presStyleCnt="12">
        <dgm:presLayoutVars>
          <dgm:bulletEnabled val="1"/>
        </dgm:presLayoutVars>
      </dgm:prSet>
      <dgm:spPr/>
      <dgm:t>
        <a:bodyPr/>
        <a:lstStyle/>
        <a:p>
          <a:endParaRPr lang="en-US"/>
        </a:p>
      </dgm:t>
    </dgm:pt>
    <dgm:pt modelId="{0895741A-899F-4A03-B907-83694C25A9E6}" type="pres">
      <dgm:prSet presAssocID="{D8412812-7E9D-4F1B-8DE7-A44E858F027F}" presName="sibTrans" presStyleCnt="0"/>
      <dgm:spPr/>
    </dgm:pt>
    <dgm:pt modelId="{788CEDE9-F9AA-47F7-8A38-271E9BBE97AE}" type="pres">
      <dgm:prSet presAssocID="{3A905244-DF97-41F9-B3C6-88CB5D458E5A}" presName="node" presStyleLbl="node1" presStyleIdx="7" presStyleCnt="12">
        <dgm:presLayoutVars>
          <dgm:bulletEnabled val="1"/>
        </dgm:presLayoutVars>
      </dgm:prSet>
      <dgm:spPr/>
      <dgm:t>
        <a:bodyPr/>
        <a:lstStyle/>
        <a:p>
          <a:endParaRPr lang="en-US"/>
        </a:p>
      </dgm:t>
    </dgm:pt>
    <dgm:pt modelId="{DBF1C242-DD81-4C3D-BF82-B567512DA670}" type="pres">
      <dgm:prSet presAssocID="{0F91E1EE-B7C3-4C42-B0F9-BA1349B004AB}" presName="sibTrans" presStyleCnt="0"/>
      <dgm:spPr/>
    </dgm:pt>
    <dgm:pt modelId="{89379DE1-3727-49E6-B602-972BCBCC7C3F}" type="pres">
      <dgm:prSet presAssocID="{16B08DB5-1698-4BC8-852C-6ED56BD25E3D}" presName="node" presStyleLbl="node1" presStyleIdx="8" presStyleCnt="12">
        <dgm:presLayoutVars>
          <dgm:bulletEnabled val="1"/>
        </dgm:presLayoutVars>
      </dgm:prSet>
      <dgm:spPr/>
      <dgm:t>
        <a:bodyPr/>
        <a:lstStyle/>
        <a:p>
          <a:endParaRPr lang="en-US"/>
        </a:p>
      </dgm:t>
    </dgm:pt>
    <dgm:pt modelId="{EBC23773-B272-45DD-9124-585E08F278C4}" type="pres">
      <dgm:prSet presAssocID="{D7C404D2-D73B-4B85-816E-9DB10BF5D109}" presName="sibTrans" presStyleCnt="0"/>
      <dgm:spPr/>
    </dgm:pt>
    <dgm:pt modelId="{C06754FF-F887-4D37-8854-72BEC9D5BB2C}" type="pres">
      <dgm:prSet presAssocID="{3847EB31-3D3C-4E9D-BECF-C4450ED7C691}" presName="node" presStyleLbl="node1" presStyleIdx="9" presStyleCnt="12">
        <dgm:presLayoutVars>
          <dgm:bulletEnabled val="1"/>
        </dgm:presLayoutVars>
      </dgm:prSet>
      <dgm:spPr/>
      <dgm:t>
        <a:bodyPr/>
        <a:lstStyle/>
        <a:p>
          <a:endParaRPr lang="en-US"/>
        </a:p>
      </dgm:t>
    </dgm:pt>
    <dgm:pt modelId="{72DC716E-0C5E-4170-90CC-CD8D8FD6DE92}" type="pres">
      <dgm:prSet presAssocID="{8C47A049-802E-4DD9-B8D9-160294249A7B}" presName="sibTrans" presStyleCnt="0"/>
      <dgm:spPr/>
    </dgm:pt>
    <dgm:pt modelId="{0E8AC0A3-A1E1-4686-B720-77B62A41578B}" type="pres">
      <dgm:prSet presAssocID="{A28CAC1E-495A-4D98-AA39-42940F6C911E}" presName="node" presStyleLbl="node1" presStyleIdx="10" presStyleCnt="12">
        <dgm:presLayoutVars>
          <dgm:bulletEnabled val="1"/>
        </dgm:presLayoutVars>
      </dgm:prSet>
      <dgm:spPr/>
      <dgm:t>
        <a:bodyPr/>
        <a:lstStyle/>
        <a:p>
          <a:endParaRPr lang="en-US"/>
        </a:p>
      </dgm:t>
    </dgm:pt>
    <dgm:pt modelId="{88321121-5680-4DDA-8BDD-A4DD204E47E3}" type="pres">
      <dgm:prSet presAssocID="{CAF53E01-E3EE-45C3-8ACA-309E761E8293}" presName="sibTrans" presStyleCnt="0"/>
      <dgm:spPr/>
    </dgm:pt>
    <dgm:pt modelId="{F5BD3238-377C-43E6-8DA3-80A8D018BC39}" type="pres">
      <dgm:prSet presAssocID="{ED06AAB0-DB80-4D01-9014-7A3A111F758A}" presName="node" presStyleLbl="node1" presStyleIdx="11" presStyleCnt="12">
        <dgm:presLayoutVars>
          <dgm:bulletEnabled val="1"/>
        </dgm:presLayoutVars>
      </dgm:prSet>
      <dgm:spPr/>
      <dgm:t>
        <a:bodyPr/>
        <a:lstStyle/>
        <a:p>
          <a:endParaRPr lang="en-US"/>
        </a:p>
      </dgm:t>
    </dgm:pt>
  </dgm:ptLst>
  <dgm:cxnLst>
    <dgm:cxn modelId="{A854D208-97B4-4EF6-BB87-872001BDCDC6}" type="presOf" srcId="{D562914F-5869-4C94-817F-53A35DB025FB}" destId="{EDB46345-CDB7-4217-A69C-FD26624360DC}" srcOrd="0" destOrd="0" presId="urn:microsoft.com/office/officeart/2005/8/layout/default"/>
    <dgm:cxn modelId="{BAEDF229-8A9C-4BBF-B07E-8E5949F747FF}" type="presOf" srcId="{A28CAC1E-495A-4D98-AA39-42940F6C911E}" destId="{0E8AC0A3-A1E1-4686-B720-77B62A41578B}" srcOrd="0" destOrd="0" presId="urn:microsoft.com/office/officeart/2005/8/layout/default"/>
    <dgm:cxn modelId="{67DC35B7-5D8F-420F-8B16-940F7C9103AC}" srcId="{F003AF07-E2A7-443B-9E8D-7CA1F410B3A8}" destId="{8952E4B1-DF11-47F9-847F-F9EA181A12C3}" srcOrd="4" destOrd="0" parTransId="{6AA03F53-BEA2-4CD6-BF75-3F16A1297601}" sibTransId="{B7C1085F-99AD-475B-A2E5-73AA40DD6291}"/>
    <dgm:cxn modelId="{2778E497-7255-41AD-9059-F5A04AA1E069}" srcId="{F003AF07-E2A7-443B-9E8D-7CA1F410B3A8}" destId="{16B08DB5-1698-4BC8-852C-6ED56BD25E3D}" srcOrd="8" destOrd="0" parTransId="{6D15125B-B283-4463-806B-F858FADDB17C}" sibTransId="{D7C404D2-D73B-4B85-816E-9DB10BF5D109}"/>
    <dgm:cxn modelId="{5C0529D4-AAE0-40F8-A2FA-E1D3E40DDFA1}" type="presOf" srcId="{ED06AAB0-DB80-4D01-9014-7A3A111F758A}" destId="{F5BD3238-377C-43E6-8DA3-80A8D018BC39}" srcOrd="0" destOrd="0" presId="urn:microsoft.com/office/officeart/2005/8/layout/default"/>
    <dgm:cxn modelId="{FAB1DB8B-9FE7-408B-B625-65D46051E31C}" srcId="{F003AF07-E2A7-443B-9E8D-7CA1F410B3A8}" destId="{A28CAC1E-495A-4D98-AA39-42940F6C911E}" srcOrd="10" destOrd="0" parTransId="{BCC2D428-FB3D-4C31-8C5A-4D0614ED0AF1}" sibTransId="{CAF53E01-E3EE-45C3-8ACA-309E761E8293}"/>
    <dgm:cxn modelId="{EE4D4AC7-F796-4498-9299-7DAC97734D8B}" srcId="{F003AF07-E2A7-443B-9E8D-7CA1F410B3A8}" destId="{3A905244-DF97-41F9-B3C6-88CB5D458E5A}" srcOrd="7" destOrd="0" parTransId="{F59035A6-0A2E-4DB5-9B4D-25AC5511D68B}" sibTransId="{0F91E1EE-B7C3-4C42-B0F9-BA1349B004AB}"/>
    <dgm:cxn modelId="{B9DAEDF6-6C58-4394-9EAA-5405AE8CCDDC}" type="presOf" srcId="{3847EB31-3D3C-4E9D-BECF-C4450ED7C691}" destId="{C06754FF-F887-4D37-8854-72BEC9D5BB2C}" srcOrd="0" destOrd="0" presId="urn:microsoft.com/office/officeart/2005/8/layout/default"/>
    <dgm:cxn modelId="{F69227BF-4B9C-45C1-83FB-41C1CD05FAD6}" type="presOf" srcId="{A299D098-B48D-402F-B75E-A799D68D890E}" destId="{6EF1719C-2FBC-4635-AFBA-15C4C0D729CF}" srcOrd="0" destOrd="0" presId="urn:microsoft.com/office/officeart/2005/8/layout/default"/>
    <dgm:cxn modelId="{575FD29A-4917-49B4-A819-E7421CCDFA07}" type="presOf" srcId="{EB0EBE2E-BA2A-46AD-9C55-BD4AA3DFC44C}" destId="{062D53D5-4C1D-4E8D-B604-2CCE94E96DDE}" srcOrd="0" destOrd="0" presId="urn:microsoft.com/office/officeart/2005/8/layout/default"/>
    <dgm:cxn modelId="{3AFCB348-B45E-41DD-BD65-7501D53A79DE}" type="presOf" srcId="{16B08DB5-1698-4BC8-852C-6ED56BD25E3D}" destId="{89379DE1-3727-49E6-B602-972BCBCC7C3F}" srcOrd="0" destOrd="0" presId="urn:microsoft.com/office/officeart/2005/8/layout/default"/>
    <dgm:cxn modelId="{FFE0C139-8D1A-4F7A-AF0A-43CB35CFF7A5}" srcId="{F003AF07-E2A7-443B-9E8D-7CA1F410B3A8}" destId="{BD4431B0-F5E2-4EED-A327-0507E2A3E9A3}" srcOrd="6" destOrd="0" parTransId="{6FFDEC77-67BE-43C7-A5CA-03591486A3CD}" sibTransId="{D8412812-7E9D-4F1B-8DE7-A44E858F027F}"/>
    <dgm:cxn modelId="{ED2B08E3-8129-4106-A668-669AC72CC99E}" srcId="{F003AF07-E2A7-443B-9E8D-7CA1F410B3A8}" destId="{3847EB31-3D3C-4E9D-BECF-C4450ED7C691}" srcOrd="9" destOrd="0" parTransId="{805530CE-8A67-4725-92F7-215A17A6B2BC}" sibTransId="{8C47A049-802E-4DD9-B8D9-160294249A7B}"/>
    <dgm:cxn modelId="{9F49A600-985C-465F-8B0E-76DB329A1051}" srcId="{F003AF07-E2A7-443B-9E8D-7CA1F410B3A8}" destId="{A299D098-B48D-402F-B75E-A799D68D890E}" srcOrd="5" destOrd="0" parTransId="{EF285139-9CA1-4411-A5C5-0DFCCE67B00B}" sibTransId="{D0157FE4-533E-4780-A534-3F4B8364E686}"/>
    <dgm:cxn modelId="{82FCC6C3-8D79-485B-A4FA-5CF45C67B9AA}" type="presOf" srcId="{F003AF07-E2A7-443B-9E8D-7CA1F410B3A8}" destId="{2996A9D4-8F0C-4AF0-8368-FB186EFF9F3C}" srcOrd="0" destOrd="0" presId="urn:microsoft.com/office/officeart/2005/8/layout/default"/>
    <dgm:cxn modelId="{EB981402-3F69-4D04-BB4C-FA8BE67C1214}" srcId="{F003AF07-E2A7-443B-9E8D-7CA1F410B3A8}" destId="{637B89E8-67C4-4C49-B6BB-85E6F8FC0C47}" srcOrd="3" destOrd="0" parTransId="{B4594A51-DCE5-45C1-80DE-97197C9CD9F1}" sibTransId="{6656E892-D345-46F7-9309-F2CF8375DE4C}"/>
    <dgm:cxn modelId="{D0908F8A-4A5C-414B-A0FE-B1C5E08E04AD}" srcId="{F003AF07-E2A7-443B-9E8D-7CA1F410B3A8}" destId="{D562914F-5869-4C94-817F-53A35DB025FB}" srcOrd="0" destOrd="0" parTransId="{D98FB333-558A-4026-9BD1-6C48474DD87E}" sibTransId="{EADC89A6-6471-4487-8BDE-F814158B0AEF}"/>
    <dgm:cxn modelId="{4C95C660-80C6-43FF-A13D-4AEF571B1C2C}" type="presOf" srcId="{637B89E8-67C4-4C49-B6BB-85E6F8FC0C47}" destId="{5CA7FF37-0AB8-4B59-900D-AABA404907DC}" srcOrd="0" destOrd="0" presId="urn:microsoft.com/office/officeart/2005/8/layout/default"/>
    <dgm:cxn modelId="{D1D35451-E844-44CE-A97A-28C4889FEA2C}" srcId="{F003AF07-E2A7-443B-9E8D-7CA1F410B3A8}" destId="{46446037-C166-4919-9577-52F636FF689C}" srcOrd="2" destOrd="0" parTransId="{447E9149-17F7-4AEB-86B8-0E0ED17EC054}" sibTransId="{B1D4337F-4B24-419C-A21B-94EEDDA456CA}"/>
    <dgm:cxn modelId="{479D226D-47C3-4606-86F5-EC9AE2D83486}" type="presOf" srcId="{8952E4B1-DF11-47F9-847F-F9EA181A12C3}" destId="{BBE6264B-AE15-4FFA-89E9-BA5BB2D6C979}" srcOrd="0" destOrd="0" presId="urn:microsoft.com/office/officeart/2005/8/layout/default"/>
    <dgm:cxn modelId="{8FF51B59-7B77-4449-95B6-0989DB4B9A2E}" srcId="{F003AF07-E2A7-443B-9E8D-7CA1F410B3A8}" destId="{EB0EBE2E-BA2A-46AD-9C55-BD4AA3DFC44C}" srcOrd="1" destOrd="0" parTransId="{31B5D898-BCD4-42FC-A52A-D603F92CAEF2}" sibTransId="{002F92DA-338C-459E-8DF0-3E6DDEDD2E44}"/>
    <dgm:cxn modelId="{ED674B65-32D1-45A7-AD3D-5D7CB51FA71D}" type="presOf" srcId="{46446037-C166-4919-9577-52F636FF689C}" destId="{CC20340D-27B5-4354-8543-4EBF67426C5C}" srcOrd="0" destOrd="0" presId="urn:microsoft.com/office/officeart/2005/8/layout/default"/>
    <dgm:cxn modelId="{0E3A6DD1-31B7-4136-9082-57A013090D28}" type="presOf" srcId="{BD4431B0-F5E2-4EED-A327-0507E2A3E9A3}" destId="{4527A0FE-274F-40F0-AE1C-1C4D336CA53A}" srcOrd="0" destOrd="0" presId="urn:microsoft.com/office/officeart/2005/8/layout/default"/>
    <dgm:cxn modelId="{E93813BE-1D0D-4655-94C6-7D193374CE96}" srcId="{F003AF07-E2A7-443B-9E8D-7CA1F410B3A8}" destId="{ED06AAB0-DB80-4D01-9014-7A3A111F758A}" srcOrd="11" destOrd="0" parTransId="{F2917DA1-90A2-4714-BA5C-4551A9CED9F7}" sibTransId="{E1E70DC1-31A0-4EDB-889A-CF510D6F39F3}"/>
    <dgm:cxn modelId="{01538C7E-94A0-43AD-8B23-13B0529FC7E7}" type="presOf" srcId="{3A905244-DF97-41F9-B3C6-88CB5D458E5A}" destId="{788CEDE9-F9AA-47F7-8A38-271E9BBE97AE}" srcOrd="0" destOrd="0" presId="urn:microsoft.com/office/officeart/2005/8/layout/default"/>
    <dgm:cxn modelId="{9B2923FD-4D11-4696-B423-1AF6D9D73E8D}" type="presParOf" srcId="{2996A9D4-8F0C-4AF0-8368-FB186EFF9F3C}" destId="{EDB46345-CDB7-4217-A69C-FD26624360DC}" srcOrd="0" destOrd="0" presId="urn:microsoft.com/office/officeart/2005/8/layout/default"/>
    <dgm:cxn modelId="{371D6C21-6B0B-497D-9559-CC0AC41E169B}" type="presParOf" srcId="{2996A9D4-8F0C-4AF0-8368-FB186EFF9F3C}" destId="{B0740EC2-3E1C-4D25-BD82-EA7F82E07FCC}" srcOrd="1" destOrd="0" presId="urn:microsoft.com/office/officeart/2005/8/layout/default"/>
    <dgm:cxn modelId="{74F5D005-ADFF-4F88-84DE-D2800125036F}" type="presParOf" srcId="{2996A9D4-8F0C-4AF0-8368-FB186EFF9F3C}" destId="{062D53D5-4C1D-4E8D-B604-2CCE94E96DDE}" srcOrd="2" destOrd="0" presId="urn:microsoft.com/office/officeart/2005/8/layout/default"/>
    <dgm:cxn modelId="{BC6D083A-DB4B-48DE-AF8D-54DDE8D4F855}" type="presParOf" srcId="{2996A9D4-8F0C-4AF0-8368-FB186EFF9F3C}" destId="{71D10DB2-2EE4-4298-B510-3F175152E119}" srcOrd="3" destOrd="0" presId="urn:microsoft.com/office/officeart/2005/8/layout/default"/>
    <dgm:cxn modelId="{E5E41CF8-D099-4737-9512-657694852196}" type="presParOf" srcId="{2996A9D4-8F0C-4AF0-8368-FB186EFF9F3C}" destId="{CC20340D-27B5-4354-8543-4EBF67426C5C}" srcOrd="4" destOrd="0" presId="urn:microsoft.com/office/officeart/2005/8/layout/default"/>
    <dgm:cxn modelId="{B5A8423C-727B-4AB6-AFC7-B24D6E475126}" type="presParOf" srcId="{2996A9D4-8F0C-4AF0-8368-FB186EFF9F3C}" destId="{6818F64E-8C36-40A4-8CCF-76EA18AF6DEA}" srcOrd="5" destOrd="0" presId="urn:microsoft.com/office/officeart/2005/8/layout/default"/>
    <dgm:cxn modelId="{BF8E7CCC-26C9-4BC3-943E-F9A425AAA7E0}" type="presParOf" srcId="{2996A9D4-8F0C-4AF0-8368-FB186EFF9F3C}" destId="{5CA7FF37-0AB8-4B59-900D-AABA404907DC}" srcOrd="6" destOrd="0" presId="urn:microsoft.com/office/officeart/2005/8/layout/default"/>
    <dgm:cxn modelId="{1CA8E9D7-FEC3-4186-94C1-54D2F864C301}" type="presParOf" srcId="{2996A9D4-8F0C-4AF0-8368-FB186EFF9F3C}" destId="{D3250E19-CF47-413A-B176-EC32149C6E4E}" srcOrd="7" destOrd="0" presId="urn:microsoft.com/office/officeart/2005/8/layout/default"/>
    <dgm:cxn modelId="{2C94DBDE-E3F3-4969-8DA7-C03B031B78A5}" type="presParOf" srcId="{2996A9D4-8F0C-4AF0-8368-FB186EFF9F3C}" destId="{BBE6264B-AE15-4FFA-89E9-BA5BB2D6C979}" srcOrd="8" destOrd="0" presId="urn:microsoft.com/office/officeart/2005/8/layout/default"/>
    <dgm:cxn modelId="{23DA4A5A-24AB-46BA-9E1C-5178D46307A4}" type="presParOf" srcId="{2996A9D4-8F0C-4AF0-8368-FB186EFF9F3C}" destId="{847260D7-0D61-4CC2-871C-7B124D9FFC7D}" srcOrd="9" destOrd="0" presId="urn:microsoft.com/office/officeart/2005/8/layout/default"/>
    <dgm:cxn modelId="{BFE48DA3-7A7D-432C-B134-5A2F088D3C84}" type="presParOf" srcId="{2996A9D4-8F0C-4AF0-8368-FB186EFF9F3C}" destId="{6EF1719C-2FBC-4635-AFBA-15C4C0D729CF}" srcOrd="10" destOrd="0" presId="urn:microsoft.com/office/officeart/2005/8/layout/default"/>
    <dgm:cxn modelId="{0C48AD3A-69DD-4931-A5CD-6F918F921AB8}" type="presParOf" srcId="{2996A9D4-8F0C-4AF0-8368-FB186EFF9F3C}" destId="{8A1A3FCE-EC75-41C6-A230-D1D41984F413}" srcOrd="11" destOrd="0" presId="urn:microsoft.com/office/officeart/2005/8/layout/default"/>
    <dgm:cxn modelId="{ACC605C9-E4D9-46E1-B8BD-A8E1DF494D9F}" type="presParOf" srcId="{2996A9D4-8F0C-4AF0-8368-FB186EFF9F3C}" destId="{4527A0FE-274F-40F0-AE1C-1C4D336CA53A}" srcOrd="12" destOrd="0" presId="urn:microsoft.com/office/officeart/2005/8/layout/default"/>
    <dgm:cxn modelId="{23AA0B68-ECDC-4E83-A067-7E3D1EE53F96}" type="presParOf" srcId="{2996A9D4-8F0C-4AF0-8368-FB186EFF9F3C}" destId="{0895741A-899F-4A03-B907-83694C25A9E6}" srcOrd="13" destOrd="0" presId="urn:microsoft.com/office/officeart/2005/8/layout/default"/>
    <dgm:cxn modelId="{B771A6FE-71F0-4E8A-B782-F97A5943B638}" type="presParOf" srcId="{2996A9D4-8F0C-4AF0-8368-FB186EFF9F3C}" destId="{788CEDE9-F9AA-47F7-8A38-271E9BBE97AE}" srcOrd="14" destOrd="0" presId="urn:microsoft.com/office/officeart/2005/8/layout/default"/>
    <dgm:cxn modelId="{5948B313-3696-4104-9F52-C21B8CE1C259}" type="presParOf" srcId="{2996A9D4-8F0C-4AF0-8368-FB186EFF9F3C}" destId="{DBF1C242-DD81-4C3D-BF82-B567512DA670}" srcOrd="15" destOrd="0" presId="urn:microsoft.com/office/officeart/2005/8/layout/default"/>
    <dgm:cxn modelId="{007912D6-E0E4-4692-BECD-A80079BB4439}" type="presParOf" srcId="{2996A9D4-8F0C-4AF0-8368-FB186EFF9F3C}" destId="{89379DE1-3727-49E6-B602-972BCBCC7C3F}" srcOrd="16" destOrd="0" presId="urn:microsoft.com/office/officeart/2005/8/layout/default"/>
    <dgm:cxn modelId="{9E1F4E0B-4D17-42CC-A5E6-9DA1CF6AF908}" type="presParOf" srcId="{2996A9D4-8F0C-4AF0-8368-FB186EFF9F3C}" destId="{EBC23773-B272-45DD-9124-585E08F278C4}" srcOrd="17" destOrd="0" presId="urn:microsoft.com/office/officeart/2005/8/layout/default"/>
    <dgm:cxn modelId="{F16D91AB-C991-4806-B500-1525A8DE42A9}" type="presParOf" srcId="{2996A9D4-8F0C-4AF0-8368-FB186EFF9F3C}" destId="{C06754FF-F887-4D37-8854-72BEC9D5BB2C}" srcOrd="18" destOrd="0" presId="urn:microsoft.com/office/officeart/2005/8/layout/default"/>
    <dgm:cxn modelId="{BBDB2E5A-EDC5-49D2-BDE5-D60529FF690C}" type="presParOf" srcId="{2996A9D4-8F0C-4AF0-8368-FB186EFF9F3C}" destId="{72DC716E-0C5E-4170-90CC-CD8D8FD6DE92}" srcOrd="19" destOrd="0" presId="urn:microsoft.com/office/officeart/2005/8/layout/default"/>
    <dgm:cxn modelId="{22D7ACCD-CD81-4CB5-9D09-E06A74D8530A}" type="presParOf" srcId="{2996A9D4-8F0C-4AF0-8368-FB186EFF9F3C}" destId="{0E8AC0A3-A1E1-4686-B720-77B62A41578B}" srcOrd="20" destOrd="0" presId="urn:microsoft.com/office/officeart/2005/8/layout/default"/>
    <dgm:cxn modelId="{8AB62FB0-B028-4E40-925C-0F56B93D89B4}" type="presParOf" srcId="{2996A9D4-8F0C-4AF0-8368-FB186EFF9F3C}" destId="{88321121-5680-4DDA-8BDD-A4DD204E47E3}" srcOrd="21" destOrd="0" presId="urn:microsoft.com/office/officeart/2005/8/layout/default"/>
    <dgm:cxn modelId="{2A5D2797-5988-47BF-8353-79BDBECE4688}" type="presParOf" srcId="{2996A9D4-8F0C-4AF0-8368-FB186EFF9F3C}" destId="{F5BD3238-377C-43E6-8DA3-80A8D018BC39}"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3ADB3-01F3-4044-87AE-1C3071A4AAE9}">
      <dsp:nvSpPr>
        <dsp:cNvPr id="0" name=""/>
        <dsp:cNvSpPr/>
      </dsp:nvSpPr>
      <dsp:spPr>
        <a:xfrm>
          <a:off x="0" y="686554"/>
          <a:ext cx="5094673" cy="23702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hr-HR" sz="2100" kern="1200"/>
            <a:t>Prije zadavanja pitanja u okviru Akcijskog plana, potrebno je utvrditi da:</a:t>
          </a:r>
          <a:endParaRPr lang="en-US" sz="2100" kern="1200"/>
        </a:p>
        <a:p>
          <a:pPr marL="171450" lvl="1" indent="-171450" algn="l" defTabSz="711200">
            <a:lnSpc>
              <a:spcPct val="90000"/>
            </a:lnSpc>
            <a:spcBef>
              <a:spcPct val="0"/>
            </a:spcBef>
            <a:spcAft>
              <a:spcPct val="15000"/>
            </a:spcAft>
            <a:buChar char="••"/>
          </a:pPr>
          <a:r>
            <a:rPr lang="hr-HR" sz="1600" kern="1200" dirty="0"/>
            <a:t>Klijent razumije da mu evaluacija misli može pomoći da se osjeća bolje,</a:t>
          </a:r>
          <a:endParaRPr lang="en-US" sz="1600" kern="1200" dirty="0"/>
        </a:p>
        <a:p>
          <a:pPr marL="171450" lvl="1" indent="-171450" algn="l" defTabSz="711200">
            <a:lnSpc>
              <a:spcPct val="90000"/>
            </a:lnSpc>
            <a:spcBef>
              <a:spcPct val="0"/>
            </a:spcBef>
            <a:spcAft>
              <a:spcPct val="15000"/>
            </a:spcAft>
            <a:buChar char="••"/>
          </a:pPr>
          <a:r>
            <a:rPr lang="hr-HR" sz="1600" kern="1200" dirty="0"/>
            <a:t>Klijent vjeruje da će se moći efektivno koristiti pitanjima,</a:t>
          </a:r>
          <a:endParaRPr lang="en-US" sz="1600" kern="1200" dirty="0"/>
        </a:p>
        <a:p>
          <a:pPr marL="171450" lvl="1" indent="-171450" algn="l" defTabSz="711200">
            <a:lnSpc>
              <a:spcPct val="90000"/>
            </a:lnSpc>
            <a:spcBef>
              <a:spcPct val="0"/>
            </a:spcBef>
            <a:spcAft>
              <a:spcPct val="15000"/>
            </a:spcAft>
            <a:buChar char="••"/>
          </a:pPr>
          <a:r>
            <a:rPr lang="hr-HR" sz="1600" kern="1200"/>
            <a:t>Klijent razumije da se sva pitanja NE odnose na sve AM.</a:t>
          </a:r>
          <a:endParaRPr lang="en-US" sz="1600" kern="1200"/>
        </a:p>
      </dsp:txBody>
      <dsp:txXfrm>
        <a:off x="69423" y="755977"/>
        <a:ext cx="4955827" cy="2231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46345-CDB7-4217-A69C-FD26624360DC}">
      <dsp:nvSpPr>
        <dsp:cNvPr id="0" name=""/>
        <dsp:cNvSpPr/>
      </dsp:nvSpPr>
      <dsp:spPr>
        <a:xfrm>
          <a:off x="4183" y="11299"/>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Sve ili ništa</a:t>
          </a:r>
        </a:p>
      </dsp:txBody>
      <dsp:txXfrm>
        <a:off x="4183" y="11299"/>
        <a:ext cx="1649797" cy="989878"/>
      </dsp:txXfrm>
    </dsp:sp>
    <dsp:sp modelId="{062D53D5-4C1D-4E8D-B604-2CCE94E96DDE}">
      <dsp:nvSpPr>
        <dsp:cNvPr id="0" name=""/>
        <dsp:cNvSpPr/>
      </dsp:nvSpPr>
      <dsp:spPr>
        <a:xfrm>
          <a:off x="1823052" y="2153"/>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Katastrofiziranje</a:t>
          </a:r>
        </a:p>
      </dsp:txBody>
      <dsp:txXfrm>
        <a:off x="1823052" y="2153"/>
        <a:ext cx="1649797" cy="989878"/>
      </dsp:txXfrm>
    </dsp:sp>
    <dsp:sp modelId="{CC20340D-27B5-4354-8543-4EBF67426C5C}">
      <dsp:nvSpPr>
        <dsp:cNvPr id="0" name=""/>
        <dsp:cNvSpPr/>
      </dsp:nvSpPr>
      <dsp:spPr>
        <a:xfrm>
          <a:off x="3637829" y="2153"/>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Diskvalificiranje ili umanjivanje pozitivnog</a:t>
          </a:r>
        </a:p>
      </dsp:txBody>
      <dsp:txXfrm>
        <a:off x="3637829" y="2153"/>
        <a:ext cx="1649797" cy="989878"/>
      </dsp:txXfrm>
    </dsp:sp>
    <dsp:sp modelId="{5CA7FF37-0AB8-4B59-900D-AABA404907DC}">
      <dsp:nvSpPr>
        <dsp:cNvPr id="0" name=""/>
        <dsp:cNvSpPr/>
      </dsp:nvSpPr>
      <dsp:spPr>
        <a:xfrm>
          <a:off x="8274" y="1157011"/>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Emocionalno rezoniranje</a:t>
          </a:r>
        </a:p>
      </dsp:txBody>
      <dsp:txXfrm>
        <a:off x="8274" y="1157011"/>
        <a:ext cx="1649797" cy="989878"/>
      </dsp:txXfrm>
    </dsp:sp>
    <dsp:sp modelId="{BBE6264B-AE15-4FFA-89E9-BA5BB2D6C979}">
      <dsp:nvSpPr>
        <dsp:cNvPr id="0" name=""/>
        <dsp:cNvSpPr/>
      </dsp:nvSpPr>
      <dsp:spPr>
        <a:xfrm>
          <a:off x="1823052" y="1157011"/>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Etiketiranje</a:t>
          </a:r>
        </a:p>
      </dsp:txBody>
      <dsp:txXfrm>
        <a:off x="1823052" y="1157011"/>
        <a:ext cx="1649797" cy="989878"/>
      </dsp:txXfrm>
    </dsp:sp>
    <dsp:sp modelId="{6EF1719C-2FBC-4635-AFBA-15C4C0D729CF}">
      <dsp:nvSpPr>
        <dsp:cNvPr id="0" name=""/>
        <dsp:cNvSpPr/>
      </dsp:nvSpPr>
      <dsp:spPr>
        <a:xfrm>
          <a:off x="3637829" y="1157011"/>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Preuveličavanje/</a:t>
          </a:r>
        </a:p>
        <a:p>
          <a:pPr lvl="0" algn="ctr" defTabSz="711200">
            <a:lnSpc>
              <a:spcPct val="90000"/>
            </a:lnSpc>
            <a:spcBef>
              <a:spcPct val="0"/>
            </a:spcBef>
            <a:spcAft>
              <a:spcPct val="35000"/>
            </a:spcAft>
          </a:pPr>
          <a:r>
            <a:rPr lang="hr-HR" sz="1600" kern="1200" dirty="0"/>
            <a:t>umanjivanje</a:t>
          </a:r>
        </a:p>
      </dsp:txBody>
      <dsp:txXfrm>
        <a:off x="3637829" y="1157011"/>
        <a:ext cx="1649797" cy="989878"/>
      </dsp:txXfrm>
    </dsp:sp>
    <dsp:sp modelId="{4527A0FE-274F-40F0-AE1C-1C4D336CA53A}">
      <dsp:nvSpPr>
        <dsp:cNvPr id="0" name=""/>
        <dsp:cNvSpPr/>
      </dsp:nvSpPr>
      <dsp:spPr>
        <a:xfrm>
          <a:off x="8274" y="2311869"/>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Mentalni filter</a:t>
          </a:r>
        </a:p>
      </dsp:txBody>
      <dsp:txXfrm>
        <a:off x="8274" y="2311869"/>
        <a:ext cx="1649797" cy="989878"/>
      </dsp:txXfrm>
    </dsp:sp>
    <dsp:sp modelId="{788CEDE9-F9AA-47F7-8A38-271E9BBE97AE}">
      <dsp:nvSpPr>
        <dsp:cNvPr id="0" name=""/>
        <dsp:cNvSpPr/>
      </dsp:nvSpPr>
      <dsp:spPr>
        <a:xfrm>
          <a:off x="1823052" y="2311869"/>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Čitanje misli</a:t>
          </a:r>
        </a:p>
      </dsp:txBody>
      <dsp:txXfrm>
        <a:off x="1823052" y="2311869"/>
        <a:ext cx="1649797" cy="989878"/>
      </dsp:txXfrm>
    </dsp:sp>
    <dsp:sp modelId="{89379DE1-3727-49E6-B602-972BCBCC7C3F}">
      <dsp:nvSpPr>
        <dsp:cNvPr id="0" name=""/>
        <dsp:cNvSpPr/>
      </dsp:nvSpPr>
      <dsp:spPr>
        <a:xfrm>
          <a:off x="3637829" y="2311869"/>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Pretjerana generalizacija</a:t>
          </a:r>
        </a:p>
      </dsp:txBody>
      <dsp:txXfrm>
        <a:off x="3637829" y="2311869"/>
        <a:ext cx="1649797" cy="989878"/>
      </dsp:txXfrm>
    </dsp:sp>
    <dsp:sp modelId="{C06754FF-F887-4D37-8854-72BEC9D5BB2C}">
      <dsp:nvSpPr>
        <dsp:cNvPr id="0" name=""/>
        <dsp:cNvSpPr/>
      </dsp:nvSpPr>
      <dsp:spPr>
        <a:xfrm>
          <a:off x="8274" y="3466728"/>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Personalizacija</a:t>
          </a:r>
        </a:p>
      </dsp:txBody>
      <dsp:txXfrm>
        <a:off x="8274" y="3466728"/>
        <a:ext cx="1649797" cy="989878"/>
      </dsp:txXfrm>
    </dsp:sp>
    <dsp:sp modelId="{0E8AC0A3-A1E1-4686-B720-77B62A41578B}">
      <dsp:nvSpPr>
        <dsp:cNvPr id="0" name=""/>
        <dsp:cNvSpPr/>
      </dsp:nvSpPr>
      <dsp:spPr>
        <a:xfrm>
          <a:off x="1823052" y="3466728"/>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„Moranja” i „trebanja”</a:t>
          </a:r>
        </a:p>
      </dsp:txBody>
      <dsp:txXfrm>
        <a:off x="1823052" y="3466728"/>
        <a:ext cx="1649797" cy="989878"/>
      </dsp:txXfrm>
    </dsp:sp>
    <dsp:sp modelId="{F5BD3238-377C-43E6-8DA3-80A8D018BC39}">
      <dsp:nvSpPr>
        <dsp:cNvPr id="0" name=""/>
        <dsp:cNvSpPr/>
      </dsp:nvSpPr>
      <dsp:spPr>
        <a:xfrm>
          <a:off x="3637829" y="3466728"/>
          <a:ext cx="1649797" cy="9898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hr-HR" sz="1600" kern="1200" dirty="0"/>
            <a:t>Tunelsko gledanje</a:t>
          </a:r>
        </a:p>
      </dsp:txBody>
      <dsp:txXfrm>
        <a:off x="3637829" y="3466728"/>
        <a:ext cx="1649797" cy="98987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5/26/2023</a:t>
            </a:fld>
            <a:endParaRPr lang="en-US"/>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a:t>
            </a:fld>
            <a:endParaRPr lang="en-US"/>
          </a:p>
        </p:txBody>
      </p:sp>
    </p:spTree>
    <p:extLst>
      <p:ext uri="{BB962C8B-B14F-4D97-AF65-F5344CB8AC3E}">
        <p14:creationId xmlns:p14="http://schemas.microsoft.com/office/powerpoint/2010/main" val="378947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69C21-FF48-4BAC-88E9-1290DC654EBC}" type="slidenum">
              <a:rPr lang="en-US" smtClean="0"/>
              <a:t>3</a:t>
            </a:fld>
            <a:endParaRPr lang="en-US"/>
          </a:p>
        </p:txBody>
      </p:sp>
    </p:spTree>
    <p:extLst>
      <p:ext uri="{BB962C8B-B14F-4D97-AF65-F5344CB8AC3E}">
        <p14:creationId xmlns:p14="http://schemas.microsoft.com/office/powerpoint/2010/main" val="348665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4</a:t>
            </a:fld>
            <a:endParaRPr lang="en-US"/>
          </a:p>
        </p:txBody>
      </p:sp>
    </p:spTree>
    <p:extLst>
      <p:ext uri="{BB962C8B-B14F-4D97-AF65-F5344CB8AC3E}">
        <p14:creationId xmlns:p14="http://schemas.microsoft.com/office/powerpoint/2010/main" val="30731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5</a:t>
            </a:fld>
            <a:endParaRPr lang="en-US"/>
          </a:p>
        </p:txBody>
      </p:sp>
    </p:spTree>
    <p:extLst>
      <p:ext uri="{BB962C8B-B14F-4D97-AF65-F5344CB8AC3E}">
        <p14:creationId xmlns:p14="http://schemas.microsoft.com/office/powerpoint/2010/main" val="174621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9</a:t>
            </a:fld>
            <a:endParaRPr lang="en-US"/>
          </a:p>
        </p:txBody>
      </p:sp>
    </p:spTree>
    <p:extLst>
      <p:ext uri="{BB962C8B-B14F-4D97-AF65-F5344CB8AC3E}">
        <p14:creationId xmlns:p14="http://schemas.microsoft.com/office/powerpoint/2010/main" val="96572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60736-8275-4107-A315-F10155774D8D}" type="slidenum">
              <a:rPr lang="en-US" smtClean="0"/>
              <a:t>16</a:t>
            </a:fld>
            <a:endParaRPr lang="en-US"/>
          </a:p>
        </p:txBody>
      </p:sp>
    </p:spTree>
    <p:extLst>
      <p:ext uri="{BB962C8B-B14F-4D97-AF65-F5344CB8AC3E}">
        <p14:creationId xmlns:p14="http://schemas.microsoft.com/office/powerpoint/2010/main" val="87279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24DCA5-A7A8-4689-8651-5E03C020EB30}" type="slidenum">
              <a:rPr lang="en-US" smtClean="0"/>
              <a:t>17</a:t>
            </a:fld>
            <a:endParaRPr lang="en-US"/>
          </a:p>
        </p:txBody>
      </p:sp>
    </p:spTree>
    <p:extLst>
      <p:ext uri="{BB962C8B-B14F-4D97-AF65-F5344CB8AC3E}">
        <p14:creationId xmlns:p14="http://schemas.microsoft.com/office/powerpoint/2010/main" val="4223029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xmlns=""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xmlns=""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xmlns=""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xmlns=""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37097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xmlns=""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xmlns=""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13464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xmlns=""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xmlns=""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xmlns=""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xmlns=""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xmlns=""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2/11/20XX</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685800" y="908651"/>
            <a:ext cx="3620882" cy="3640345"/>
          </a:xfrm>
        </p:spPr>
        <p:txBody>
          <a:bodyPr>
            <a:normAutofit/>
          </a:bodyPr>
          <a:lstStyle/>
          <a:p>
            <a:pPr algn="ctr">
              <a:lnSpc>
                <a:spcPct val="107000"/>
              </a:lnSpc>
              <a:spcAft>
                <a:spcPts val="800"/>
              </a:spcAft>
            </a:pPr>
            <a:r>
              <a:rPr lang="hr-HR" sz="3600" b="1" kern="100" dirty="0">
                <a:effectLst/>
                <a:latin typeface="Calibri" panose="020F0502020204030204" pitchFamily="34" charset="0"/>
                <a:ea typeface="Calibri" panose="020F0502020204030204" pitchFamily="34" charset="0"/>
                <a:cs typeface="Times New Roman" panose="02020603050405020304" pitchFamily="18" charset="0"/>
              </a:rPr>
              <a:t>EVALUACIJA AUTOMATSKIH MISLI</a:t>
            </a:r>
            <a:endParaRPr lang="hr-HR"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ubtitle 7">
            <a:extLst>
              <a:ext uri="{FF2B5EF4-FFF2-40B4-BE49-F238E27FC236}">
                <a16:creationId xmlns:a16="http://schemas.microsoft.com/office/drawing/2014/main" id="{952DE27F-5BED-4BCC-887D-5872F796F65F}"/>
              </a:ext>
            </a:extLst>
          </p:cNvPr>
          <p:cNvSpPr>
            <a:spLocks noGrp="1"/>
          </p:cNvSpPr>
          <p:nvPr>
            <p:ph type="subTitle" idx="1"/>
          </p:nvPr>
        </p:nvSpPr>
        <p:spPr>
          <a:xfrm>
            <a:off x="705934" y="5220450"/>
            <a:ext cx="3380437" cy="570748"/>
          </a:xfrm>
        </p:spPr>
        <p:txBody>
          <a:bodyPr>
            <a:normAutofit/>
          </a:bodyPr>
          <a:lstStyle/>
          <a:p>
            <a:r>
              <a:rPr lang="hr-HR" dirty="0"/>
              <a:t>Tanja Vlahović</a:t>
            </a:r>
            <a:endParaRPr lang="en-US" dirty="0"/>
          </a:p>
        </p:txBody>
      </p:sp>
      <p:pic>
        <p:nvPicPr>
          <p:cNvPr id="11" name="Picture Placeholder 10" descr="Flowers in a tree ">
            <a:extLst>
              <a:ext uri="{FF2B5EF4-FFF2-40B4-BE49-F238E27FC236}">
                <a16:creationId xmlns:a16="http://schemas.microsoft.com/office/drawing/2014/main" id="{BC408C47-2E2A-42C6-99D2-EBED0E23C9B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4876158" y="0"/>
            <a:ext cx="7315841" cy="6858000"/>
          </a:xfrm>
        </p:spPr>
      </p:pic>
    </p:spTree>
    <p:extLst>
      <p:ext uri="{BB962C8B-B14F-4D97-AF65-F5344CB8AC3E}">
        <p14:creationId xmlns:p14="http://schemas.microsoft.com/office/powerpoint/2010/main" val="16334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700087" y="909638"/>
            <a:ext cx="10691813" cy="810192"/>
          </a:xfrm>
        </p:spPr>
        <p:txBody>
          <a:bodyPr/>
          <a:lstStyle/>
          <a:p>
            <a:r>
              <a:rPr lang="hr-HR" dirty="0">
                <a:solidFill>
                  <a:schemeClr val="accent6">
                    <a:lumMod val="50000"/>
                  </a:schemeClr>
                </a:solidFill>
              </a:rPr>
              <a:t>1. Alternativna pitanja</a:t>
            </a:r>
            <a:endParaRPr lang="en-US" dirty="0">
              <a:solidFill>
                <a:schemeClr val="accent6">
                  <a:lumMod val="50000"/>
                </a:schemeClr>
              </a:solidFill>
            </a:endParaRPr>
          </a:p>
        </p:txBody>
      </p:sp>
      <p:sp>
        <p:nvSpPr>
          <p:cNvPr id="9" name="Content Placeholder 8">
            <a:extLst>
              <a:ext uri="{FF2B5EF4-FFF2-40B4-BE49-F238E27FC236}">
                <a16:creationId xmlns:a16="http://schemas.microsoft.com/office/drawing/2014/main" id="{6AFCC9BD-B6E6-44EF-893D-F3E542646ADC}"/>
              </a:ext>
            </a:extLst>
          </p:cNvPr>
          <p:cNvSpPr>
            <a:spLocks noGrp="1"/>
          </p:cNvSpPr>
          <p:nvPr>
            <p:ph idx="1"/>
          </p:nvPr>
        </p:nvSpPr>
        <p:spPr>
          <a:xfrm>
            <a:off x="800100" y="1719830"/>
            <a:ext cx="5189639" cy="3942739"/>
          </a:xfrm>
        </p:spPr>
        <p:txBody>
          <a:bodyPr>
            <a:noAutofit/>
          </a:bodyPr>
          <a:lstStyle/>
          <a:p>
            <a:pPr algn="just">
              <a:lnSpc>
                <a:spcPct val="107000"/>
              </a:lnSpc>
              <a:spcAft>
                <a:spcPts val="800"/>
              </a:spcAft>
              <a:tabLst>
                <a:tab pos="2152650" algn="l"/>
              </a:tabLst>
            </a:pPr>
            <a:r>
              <a:rPr lang="hr-HR" kern="100" dirty="0">
                <a:effectLst/>
                <a:latin typeface="Calibri" panose="020F0502020204030204" pitchFamily="34" charset="0"/>
                <a:ea typeface="Calibri" panose="020F0502020204030204" pitchFamily="34" charset="0"/>
                <a:cs typeface="Times New Roman" panose="02020603050405020304" pitchFamily="18" charset="0"/>
              </a:rPr>
              <a:t>Potrebno je ispitati </a:t>
            </a:r>
            <a:r>
              <a:rPr lang="hr-HR" b="1" kern="100" dirty="0">
                <a:effectLst/>
                <a:latin typeface="Calibri" panose="020F0502020204030204" pitchFamily="34" charset="0"/>
                <a:ea typeface="Calibri" panose="020F0502020204030204" pitchFamily="34" charset="0"/>
                <a:cs typeface="Times New Roman" panose="02020603050405020304" pitchFamily="18" charset="0"/>
              </a:rPr>
              <a:t>VALJANOST AM</a:t>
            </a:r>
            <a:r>
              <a:rPr lang="hr-HR" kern="100" dirty="0">
                <a:effectLst/>
                <a:latin typeface="Calibri" panose="020F0502020204030204" pitchFamily="34" charset="0"/>
                <a:ea typeface="Calibri" panose="020F0502020204030204" pitchFamily="34" charset="0"/>
                <a:cs typeface="Times New Roman" panose="02020603050405020304" pitchFamily="18" charset="0"/>
              </a:rPr>
              <a:t>, uzimajući u obzir da u pozadini može biti i </a:t>
            </a:r>
            <a:r>
              <a:rPr lang="hr-HR" u="sng" kern="100" dirty="0">
                <a:effectLst/>
                <a:latin typeface="Calibri" panose="020F0502020204030204" pitchFamily="34" charset="0"/>
                <a:ea typeface="Calibri" panose="020F0502020204030204" pitchFamily="34" charset="0"/>
                <a:cs typeface="Times New Roman" panose="02020603050405020304" pitchFamily="18" charset="0"/>
              </a:rPr>
              <a:t>bazično vjerovanje</a:t>
            </a:r>
            <a:r>
              <a:rPr lang="hr-HR" kern="100" dirty="0">
                <a:effectLst/>
                <a:latin typeface="Calibri" panose="020F0502020204030204" pitchFamily="34" charset="0"/>
                <a:ea typeface="Calibri" panose="020F0502020204030204" pitchFamily="34" charset="0"/>
                <a:cs typeface="Times New Roman" panose="02020603050405020304" pitchFamily="18" charset="0"/>
              </a:rPr>
              <a:t> (npr. Abe: „</a:t>
            </a:r>
            <a:r>
              <a:rPr lang="hr-HR" i="1" kern="100" dirty="0">
                <a:effectLst/>
                <a:latin typeface="Calibri" panose="020F0502020204030204" pitchFamily="34" charset="0"/>
                <a:ea typeface="Calibri" panose="020F0502020204030204" pitchFamily="34" charset="0"/>
                <a:cs typeface="Times New Roman" panose="02020603050405020304" pitchFamily="18" charset="0"/>
              </a:rPr>
              <a:t>Trebao bih biti u mogućnosti izbjegavati da se drugi naljute na mene.“). </a:t>
            </a:r>
          </a:p>
          <a:p>
            <a:pPr algn="just">
              <a:lnSpc>
                <a:spcPct val="107000"/>
              </a:lnSpc>
              <a:spcAft>
                <a:spcPts val="800"/>
              </a:spcAft>
              <a:tabLst>
                <a:tab pos="2152650" algn="l"/>
              </a:tabLst>
            </a:pPr>
            <a:r>
              <a:rPr lang="hr-HR" kern="100" dirty="0">
                <a:effectLst/>
                <a:latin typeface="Calibri" panose="020F0502020204030204" pitchFamily="34" charset="0"/>
                <a:ea typeface="Calibri" panose="020F0502020204030204" pitchFamily="34" charset="0"/>
                <a:cs typeface="Times New Roman" panose="02020603050405020304" pitchFamily="18" charset="0"/>
              </a:rPr>
              <a:t>Naposljetku je potrebno postaviti otvoreno pitanje poput </a:t>
            </a:r>
            <a:r>
              <a:rPr lang="hr-HR" b="1" i="1" kern="100" dirty="0">
                <a:effectLst/>
                <a:latin typeface="Calibri" panose="020F0502020204030204" pitchFamily="34" charset="0"/>
                <a:ea typeface="Calibri" panose="020F0502020204030204" pitchFamily="34" charset="0"/>
                <a:cs typeface="Times New Roman" panose="02020603050405020304" pitchFamily="18" charset="0"/>
              </a:rPr>
              <a:t>„Kako sada gledaš na ovu situaciju?“ </a:t>
            </a:r>
            <a:r>
              <a:rPr lang="hr-HR" kern="100" dirty="0">
                <a:effectLst/>
                <a:latin typeface="Calibri" panose="020F0502020204030204" pitchFamily="34" charset="0"/>
                <a:ea typeface="Calibri" panose="020F0502020204030204" pitchFamily="34" charset="0"/>
                <a:cs typeface="Times New Roman" panose="02020603050405020304" pitchFamily="18" charset="0"/>
              </a:rPr>
              <a:t>u svrhu provjere treba li dodatnu pomoć pri odgovaranju na svoje AM. </a:t>
            </a:r>
          </a:p>
          <a:p>
            <a:pPr algn="just">
              <a:lnSpc>
                <a:spcPct val="107000"/>
              </a:lnSpc>
              <a:spcAft>
                <a:spcPts val="800"/>
              </a:spcAft>
              <a:tabLst>
                <a:tab pos="2152650" algn="l"/>
              </a:tabLst>
            </a:pPr>
            <a:r>
              <a:rPr lang="hr-HR" kern="100" dirty="0">
                <a:effectLst/>
                <a:latin typeface="Calibri" panose="020F0502020204030204" pitchFamily="34" charset="0"/>
                <a:ea typeface="Calibri" panose="020F0502020204030204" pitchFamily="34" charset="0"/>
                <a:cs typeface="Times New Roman" panose="02020603050405020304" pitchFamily="18" charset="0"/>
              </a:rPr>
              <a:t>Pitanja koja postavljamo bi trebala biti varijacije tzv. Sokratskih pitanja (npr. </a:t>
            </a:r>
            <a:r>
              <a:rPr lang="hr-HR" b="1" i="1" kern="100" dirty="0">
                <a:effectLst/>
                <a:latin typeface="Calibri" panose="020F0502020204030204" pitchFamily="34" charset="0"/>
                <a:ea typeface="Calibri" panose="020F0502020204030204" pitchFamily="34" charset="0"/>
                <a:cs typeface="Times New Roman" panose="02020603050405020304" pitchFamily="18" charset="0"/>
              </a:rPr>
              <a:t>„Postoji li neko drugo objašnjenje za tvoju misao?“.</a:t>
            </a:r>
            <a:endParaRPr lang="hr-HR"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10</a:t>
            </a:fld>
            <a:endParaRPr lang="en-US"/>
          </a:p>
        </p:txBody>
      </p:sp>
      <p:sp>
        <p:nvSpPr>
          <p:cNvPr id="12" name="Rectangle: Rounded Corners 11">
            <a:extLst>
              <a:ext uri="{FF2B5EF4-FFF2-40B4-BE49-F238E27FC236}">
                <a16:creationId xmlns:a16="http://schemas.microsoft.com/office/drawing/2014/main" id="{3B3A2444-B6DB-A437-892E-24F6960E68A8}"/>
              </a:ext>
            </a:extLst>
          </p:cNvPr>
          <p:cNvSpPr/>
          <p:nvPr/>
        </p:nvSpPr>
        <p:spPr>
          <a:xfrm>
            <a:off x="6615004" y="3006455"/>
            <a:ext cx="4455010" cy="281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700" kern="100" dirty="0">
                <a:effectLst/>
                <a:latin typeface="Calibri" panose="020F0502020204030204" pitchFamily="34" charset="0"/>
                <a:ea typeface="Calibri" panose="020F0502020204030204" pitchFamily="34" charset="0"/>
                <a:cs typeface="Times New Roman" panose="02020603050405020304" pitchFamily="18" charset="0"/>
              </a:rPr>
              <a:t>Npr.:</a:t>
            </a:r>
          </a:p>
          <a:p>
            <a:pPr algn="just"/>
            <a:r>
              <a:rPr lang="hr-HR" sz="1700" kern="100" dirty="0">
                <a:effectLst/>
                <a:latin typeface="Calibri" panose="020F0502020204030204" pitchFamily="34" charset="0"/>
                <a:ea typeface="Calibri" panose="020F0502020204030204" pitchFamily="34" charset="0"/>
                <a:cs typeface="Times New Roman" panose="02020603050405020304" pitchFamily="18" charset="0"/>
              </a:rPr>
              <a:t> </a:t>
            </a:r>
            <a:r>
              <a:rPr lang="hr-HR" sz="1700" i="1" kern="100" dirty="0">
                <a:effectLst/>
                <a:latin typeface="Calibri" panose="020F0502020204030204" pitchFamily="34" charset="0"/>
                <a:ea typeface="Calibri" panose="020F0502020204030204" pitchFamily="34" charset="0"/>
                <a:cs typeface="Times New Roman" panose="02020603050405020304" pitchFamily="18" charset="0"/>
              </a:rPr>
              <a:t>„Koliko smatraš da je bilo razumno postaviti to pitanje bivšoj ženi? </a:t>
            </a:r>
          </a:p>
          <a:p>
            <a:pPr algn="just"/>
            <a:r>
              <a:rPr lang="hr-HR" sz="1700" i="1" kern="100" dirty="0">
                <a:effectLst/>
                <a:latin typeface="Calibri" panose="020F0502020204030204" pitchFamily="34" charset="0"/>
                <a:ea typeface="Calibri" panose="020F0502020204030204" pitchFamily="34" charset="0"/>
                <a:cs typeface="Times New Roman" panose="02020603050405020304" pitchFamily="18" charset="0"/>
              </a:rPr>
              <a:t>Koliko je bilo razumno s njene strane da se naljuti? Kako se ona vjerojatno sada osjeća? Misliš li da je moguće s tvoje strane izbjegavati da ju nikada ne naljutiš? </a:t>
            </a:r>
          </a:p>
          <a:p>
            <a:pPr algn="just"/>
            <a:r>
              <a:rPr lang="hr-HR" sz="1700" i="1" kern="100" dirty="0">
                <a:effectLst/>
                <a:latin typeface="Calibri" panose="020F0502020204030204" pitchFamily="34" charset="0"/>
                <a:ea typeface="Calibri" panose="020F0502020204030204" pitchFamily="34" charset="0"/>
                <a:cs typeface="Times New Roman" panose="02020603050405020304" pitchFamily="18" charset="0"/>
              </a:rPr>
              <a:t>Je li moguće da napraviš nešto što je dobro za tebe i vašu djecu bez da se ona naljuti?“ </a:t>
            </a:r>
            <a:endParaRPr lang="hr-HR" sz="17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hr-HR" dirty="0"/>
          </a:p>
        </p:txBody>
      </p:sp>
      <p:pic>
        <p:nvPicPr>
          <p:cNvPr id="14" name="Video 13" title="Cogs turning inside head outline">
            <a:hlinkClick r:id="" action="ppaction://media"/>
            <a:extLst>
              <a:ext uri="{FF2B5EF4-FFF2-40B4-BE49-F238E27FC236}">
                <a16:creationId xmlns:a16="http://schemas.microsoft.com/office/drawing/2014/main" id="{40F25D19-9EF6-E39B-7051-0C9A2D06F6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48318" y="342309"/>
            <a:ext cx="3791913" cy="2132951"/>
          </a:xfrm>
          <a:prstGeom prst="rect">
            <a:avLst/>
          </a:prstGeom>
        </p:spPr>
      </p:pic>
    </p:spTree>
    <p:extLst>
      <p:ext uri="{BB962C8B-B14F-4D97-AF65-F5344CB8AC3E}">
        <p14:creationId xmlns:p14="http://schemas.microsoft.com/office/powerpoint/2010/main" val="9502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700087" y="737118"/>
            <a:ext cx="10742495" cy="890346"/>
          </a:xfrm>
        </p:spPr>
        <p:txBody>
          <a:bodyPr/>
          <a:lstStyle/>
          <a:p>
            <a:r>
              <a:rPr lang="hr-HR" dirty="0">
                <a:solidFill>
                  <a:schemeClr val="accent6">
                    <a:lumMod val="50000"/>
                  </a:schemeClr>
                </a:solidFill>
              </a:rPr>
              <a:t>2. IDENTIFICIRANJE KOGNITIVNIH DISTORZIJA</a:t>
            </a:r>
            <a:endParaRPr lang="en-US" dirty="0">
              <a:solidFill>
                <a:schemeClr val="accent6">
                  <a:lumMod val="50000"/>
                </a:schemeClr>
              </a:solidFill>
            </a:endParaRPr>
          </a:p>
        </p:txBody>
      </p:sp>
      <p:sp>
        <p:nvSpPr>
          <p:cNvPr id="9" name="Content Placeholder 8">
            <a:extLst>
              <a:ext uri="{FF2B5EF4-FFF2-40B4-BE49-F238E27FC236}">
                <a16:creationId xmlns:a16="http://schemas.microsoft.com/office/drawing/2014/main" id="{6AFCC9BD-B6E6-44EF-893D-F3E542646ADC}"/>
              </a:ext>
            </a:extLst>
          </p:cNvPr>
          <p:cNvSpPr>
            <a:spLocks noGrp="1"/>
          </p:cNvSpPr>
          <p:nvPr>
            <p:ph idx="1"/>
          </p:nvPr>
        </p:nvSpPr>
        <p:spPr>
          <a:xfrm>
            <a:off x="800099" y="1663503"/>
            <a:ext cx="4754189" cy="4166846"/>
          </a:xfrm>
        </p:spPr>
        <p:txBody>
          <a:bodyPr>
            <a:normAutofit fontScale="92500" lnSpcReduction="20000"/>
          </a:bodyPr>
          <a:lstStyle/>
          <a:p>
            <a:pPr algn="just">
              <a:lnSpc>
                <a:spcPct val="107000"/>
              </a:lnSpc>
              <a:spcAft>
                <a:spcPts val="800"/>
              </a:spcAf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Ponekad pomaže </a:t>
            </a:r>
            <a:r>
              <a:rPr lang="hr-HR" sz="1900" b="1" kern="100" dirty="0">
                <a:effectLst/>
                <a:latin typeface="Calibri" panose="020F0502020204030204" pitchFamily="34" charset="0"/>
                <a:ea typeface="Calibri" panose="020F0502020204030204" pitchFamily="34" charset="0"/>
                <a:cs typeface="Times New Roman" panose="02020603050405020304" pitchFamily="18" charset="0"/>
              </a:rPr>
              <a:t>imenovati distorzije</a:t>
            </a: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 i naučiti klijente istom. Važno je naglasiti im da se neke kategorije preklapaju te da se može dogoditi da neke AM sadrže više od jedne distorzije. </a:t>
            </a:r>
          </a:p>
          <a:p>
            <a:pPr algn="just">
              <a:lnSpc>
                <a:spcPct val="107000"/>
              </a:lnSpc>
              <a:spcAft>
                <a:spcPts val="800"/>
              </a:spcAf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Prije upoznavanja klijenta s listom distorzija, terapeut može zapisati najčešće klijentove distorzije te mu ukazati na njihovo često pojavljivanje. </a:t>
            </a:r>
          </a:p>
          <a:p>
            <a:pPr algn="just">
              <a:lnSpc>
                <a:spcPct val="107000"/>
              </a:lnSpc>
              <a:spcAft>
                <a:spcPts val="800"/>
              </a:spcAf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Ovakvo </a:t>
            </a:r>
            <a:r>
              <a:rPr lang="hr-HR" sz="1900" b="1" kern="100" dirty="0">
                <a:effectLst/>
                <a:latin typeface="Calibri" panose="020F0502020204030204" pitchFamily="34" charset="0"/>
                <a:ea typeface="Calibri" panose="020F0502020204030204" pitchFamily="34" charset="0"/>
                <a:cs typeface="Times New Roman" panose="02020603050405020304" pitchFamily="18" charset="0"/>
              </a:rPr>
              <a:t>identificiranje distorzija</a:t>
            </a: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 može pomoći klijentu da se udalji od svojih misli. Pritom je važno proći listu tijekom sesije kako bismo se uvjerili da klijent razumije kako ju koristiti, prije nego što im damo za zadatak popisivanje njihovih distorzija u okviru </a:t>
            </a:r>
            <a:r>
              <a:rPr lang="hr-HR" sz="1900" b="1" kern="100" dirty="0">
                <a:effectLst/>
                <a:latin typeface="Calibri" panose="020F0502020204030204" pitchFamily="34" charset="0"/>
                <a:ea typeface="Calibri" panose="020F0502020204030204" pitchFamily="34" charset="0"/>
                <a:cs typeface="Times New Roman" panose="02020603050405020304" pitchFamily="18" charset="0"/>
              </a:rPr>
              <a:t>Akcijskog plana</a:t>
            </a: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11</a:t>
            </a:fld>
            <a:endParaRPr lang="en-US"/>
          </a:p>
        </p:txBody>
      </p:sp>
      <p:graphicFrame>
        <p:nvGraphicFramePr>
          <p:cNvPr id="10" name="Diagram 9">
            <a:extLst>
              <a:ext uri="{FF2B5EF4-FFF2-40B4-BE49-F238E27FC236}">
                <a16:creationId xmlns:a16="http://schemas.microsoft.com/office/drawing/2014/main" id="{A292639A-56FD-DFC1-85FF-81B18E9C2796}"/>
              </a:ext>
            </a:extLst>
          </p:cNvPr>
          <p:cNvGraphicFramePr/>
          <p:nvPr>
            <p:extLst>
              <p:ext uri="{D42A27DB-BD31-4B8C-83A1-F6EECF244321}">
                <p14:modId xmlns:p14="http://schemas.microsoft.com/office/powerpoint/2010/main" val="2513729265"/>
              </p:ext>
            </p:extLst>
          </p:nvPr>
        </p:nvGraphicFramePr>
        <p:xfrm>
          <a:off x="6095999" y="1581313"/>
          <a:ext cx="5295902" cy="4458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495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700087" y="805343"/>
            <a:ext cx="10691813" cy="755009"/>
          </a:xfrm>
        </p:spPr>
        <p:txBody>
          <a:bodyPr/>
          <a:lstStyle/>
          <a:p>
            <a:r>
              <a:rPr lang="hr-HR" dirty="0">
                <a:solidFill>
                  <a:schemeClr val="accent6">
                    <a:lumMod val="50000"/>
                  </a:schemeClr>
                </a:solidFill>
              </a:rPr>
              <a:t>3. BIHEVIORALNI EKSPERIMENTI</a:t>
            </a:r>
            <a:endParaRPr lang="en-US" dirty="0">
              <a:solidFill>
                <a:schemeClr val="accent6">
                  <a:lumMod val="50000"/>
                </a:schemeClr>
              </a:solidFill>
            </a:endParaRPr>
          </a:p>
        </p:txBody>
      </p:sp>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12</a:t>
            </a:fld>
            <a:endParaRPr lang="en-US"/>
          </a:p>
        </p:txBody>
      </p:sp>
      <p:sp>
        <p:nvSpPr>
          <p:cNvPr id="12" name="Rectangle: Rounded Corners 11">
            <a:extLst>
              <a:ext uri="{FF2B5EF4-FFF2-40B4-BE49-F238E27FC236}">
                <a16:creationId xmlns:a16="http://schemas.microsoft.com/office/drawing/2014/main" id="{3B3A2444-B6DB-A437-892E-24F6960E68A8}"/>
              </a:ext>
            </a:extLst>
          </p:cNvPr>
          <p:cNvSpPr/>
          <p:nvPr/>
        </p:nvSpPr>
        <p:spPr>
          <a:xfrm>
            <a:off x="6224631" y="1560351"/>
            <a:ext cx="5366735" cy="2570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tabLst>
                <a:tab pos="2152650" algn="l"/>
              </a:tabLst>
            </a:pPr>
            <a:r>
              <a:rPr lang="hr-HR"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Kada je izvedivo, poželjno je proći eksperiment s klijentom </a:t>
            </a:r>
            <a:r>
              <a:rPr lang="hr-HR" sz="1600" b="1"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TIJEKOM</a:t>
            </a:r>
            <a:r>
              <a:rPr lang="hr-HR" sz="1600" b="1"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sesije</a:t>
            </a:r>
            <a:r>
              <a:rPr lang="hr-HR"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posebice u slučaju sličnih misli klijenta kao u nastavku:</a:t>
            </a:r>
          </a:p>
          <a:p>
            <a:pPr marL="342900" lvl="0" indent="-342900" algn="just">
              <a:lnSpc>
                <a:spcPct val="107000"/>
              </a:lnSpc>
              <a:buFont typeface="Wingdings" panose="05000000000000000000" pitchFamily="2" charset="2"/>
              <a:buChar char=""/>
              <a:tabLst>
                <a:tab pos="2152650" algn="l"/>
              </a:tabLst>
            </a:pPr>
            <a:r>
              <a:rPr lang="hr-HR" sz="16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„Ako vam kažem kako su me zlostavljali, toliko ću se uznemiriti da ću poludjeti.“</a:t>
            </a:r>
            <a:endParaRPr lang="hr-HR"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tabLst>
                <a:tab pos="2152650" algn="l"/>
              </a:tabLst>
            </a:pPr>
            <a:r>
              <a:rPr lang="hr-HR" sz="16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„Ako moje srce počne jako lupati i izgubim dah, doživjet ću srčani udar.“</a:t>
            </a:r>
            <a:endParaRPr lang="hr-HR"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tabLst>
                <a:tab pos="2152650" algn="l"/>
              </a:tabLst>
            </a:pPr>
            <a:r>
              <a:rPr lang="hr-HR" sz="16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„Ako pokušam čitati, neću biti sposoban da se skoncentriram.“</a:t>
            </a:r>
            <a:endParaRPr lang="hr-HR"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216637-6FD4-5ED6-0979-94470E0E5A4E}"/>
              </a:ext>
            </a:extLst>
          </p:cNvPr>
          <p:cNvSpPr txBox="1"/>
          <p:nvPr/>
        </p:nvSpPr>
        <p:spPr>
          <a:xfrm>
            <a:off x="715382" y="1533177"/>
            <a:ext cx="4997521" cy="3319114"/>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tabLst>
                <a:tab pos="2152650" algn="l"/>
              </a:tabLst>
            </a:pPr>
            <a:r>
              <a:rPr lang="hr-HR" kern="100" dirty="0">
                <a:effectLst/>
                <a:latin typeface="Calibri" panose="020F0502020204030204" pitchFamily="34" charset="0"/>
                <a:ea typeface="Calibri" panose="020F0502020204030204" pitchFamily="34" charset="0"/>
                <a:cs typeface="Times New Roman" panose="02020603050405020304" pitchFamily="18" charset="0"/>
              </a:rPr>
              <a:t>Uvođenje bihevioralnih eksperimenata je naprikladnije za AM koje su u obliku </a:t>
            </a:r>
            <a:r>
              <a:rPr lang="hr-HR" b="1" u="sng" kern="100" dirty="0">
                <a:effectLst/>
                <a:latin typeface="Calibri" panose="020F0502020204030204" pitchFamily="34" charset="0"/>
                <a:ea typeface="Calibri" panose="020F0502020204030204" pitchFamily="34" charset="0"/>
                <a:cs typeface="Times New Roman" panose="02020603050405020304" pitchFamily="18" charset="0"/>
              </a:rPr>
              <a:t>predviđanja budućnosti</a:t>
            </a:r>
            <a:r>
              <a:rPr lang="hr-HR" kern="100" dirty="0">
                <a:effectLst/>
                <a:latin typeface="Calibri" panose="020F0502020204030204" pitchFamily="34" charset="0"/>
                <a:ea typeface="Calibri" panose="020F0502020204030204" pitchFamily="34" charset="0"/>
                <a:cs typeface="Times New Roman" panose="02020603050405020304" pitchFamily="18" charset="0"/>
              </a:rPr>
              <a:t>, jer na taj način klijent dobiva iskustvo koje ne potvrđuje njenu valjanost.</a:t>
            </a:r>
          </a:p>
          <a:p>
            <a:pPr marL="285750" indent="-285750" algn="just">
              <a:lnSpc>
                <a:spcPct val="107000"/>
              </a:lnSpc>
              <a:spcAft>
                <a:spcPts val="800"/>
              </a:spcAft>
              <a:buFont typeface="Arial" panose="020B0604020202020204" pitchFamily="34" charset="0"/>
              <a:buChar char="•"/>
              <a:tabLst>
                <a:tab pos="2152650" algn="l"/>
              </a:tabLst>
            </a:pPr>
            <a:r>
              <a:rPr lang="hr-HR" kern="100" dirty="0">
                <a:effectLst/>
                <a:latin typeface="Calibri" panose="020F0502020204030204" pitchFamily="34" charset="0"/>
                <a:ea typeface="Calibri" panose="020F0502020204030204" pitchFamily="34" charset="0"/>
                <a:cs typeface="Times New Roman" panose="02020603050405020304" pitchFamily="18" charset="0"/>
              </a:rPr>
              <a:t>Nakon uspješno provedenog bihevioralnog eksperimenta, važno je da terapeut pomogne klijentu donijeti </a:t>
            </a:r>
            <a:r>
              <a:rPr lang="hr-HR" b="1" kern="100" dirty="0">
                <a:effectLst/>
                <a:latin typeface="Calibri" panose="020F0502020204030204" pitchFamily="34" charset="0"/>
                <a:ea typeface="Calibri" panose="020F0502020204030204" pitchFamily="34" charset="0"/>
                <a:cs typeface="Times New Roman" panose="02020603050405020304" pitchFamily="18" charset="0"/>
              </a:rPr>
              <a:t>adaptivne zaključke</a:t>
            </a:r>
            <a:r>
              <a:rPr lang="hr-HR" kern="100" dirty="0">
                <a:effectLst/>
                <a:latin typeface="Calibri" panose="020F0502020204030204" pitchFamily="34" charset="0"/>
                <a:ea typeface="Calibri" panose="020F0502020204030204" pitchFamily="34" charset="0"/>
                <a:cs typeface="Times New Roman" panose="02020603050405020304" pitchFamily="18" charset="0"/>
              </a:rPr>
              <a:t>. Pitanja koja terapeut može postaviti:</a:t>
            </a:r>
          </a:p>
          <a:p>
            <a:pPr>
              <a:lnSpc>
                <a:spcPct val="107000"/>
              </a:lnSpc>
              <a:spcAft>
                <a:spcPts val="800"/>
              </a:spcAft>
              <a:tabLst>
                <a:tab pos="2152650" algn="l"/>
              </a:tabLs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2152650" algn="l"/>
              </a:tabLst>
            </a:pPr>
            <a:endParaRPr lang="hr-H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1EAADE2-CD54-4E1B-9252-AA43FDB432AC}"/>
              </a:ext>
            </a:extLst>
          </p:cNvPr>
          <p:cNvSpPr/>
          <p:nvPr/>
        </p:nvSpPr>
        <p:spPr>
          <a:xfrm>
            <a:off x="6224631" y="4244829"/>
            <a:ext cx="5366735" cy="21786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tabLst>
                <a:tab pos="2152650" algn="l"/>
              </a:tabLst>
            </a:pPr>
            <a:endParaRPr lang="hr-HR"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tabLst>
                <a:tab pos="2152650" algn="l"/>
              </a:tabLst>
            </a:pPr>
            <a:r>
              <a:rPr lang="hr-HR"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Primjeri kada se eksperimenti se trebaju raditi </a:t>
            </a:r>
            <a:r>
              <a:rPr lang="hr-HR" sz="1600"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IZVAN</a:t>
            </a:r>
            <a:r>
              <a:rPr lang="hr-HR" sz="16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sesije</a:t>
            </a:r>
            <a:r>
              <a:rPr lang="hr-HR"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buFont typeface="Wingdings" panose="05000000000000000000" pitchFamily="2" charset="2"/>
              <a:buChar char=""/>
              <a:tabLst>
                <a:tab pos="2152650" algn="l"/>
              </a:tabLst>
            </a:pPr>
            <a:r>
              <a:rPr lang="hr-HR" sz="16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„Ako pitam sestru za pomoć, odbit će me.“</a:t>
            </a:r>
            <a:endParaRPr lang="hr-HR"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tabLst>
                <a:tab pos="2152650" algn="l"/>
              </a:tabLst>
            </a:pPr>
            <a:r>
              <a:rPr lang="hr-HR" sz="16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„Ako ostanem u krevetu cijeli dan, osjećat ću se bolje.“</a:t>
            </a:r>
            <a:endParaRPr lang="hr-HR"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tabLst>
                <a:tab pos="2152650" algn="l"/>
              </a:tabLst>
            </a:pPr>
            <a:r>
              <a:rPr lang="hr-HR" sz="16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„Ako pokušam platiti račune, napravit ću previše pogrešaka.“</a:t>
            </a:r>
            <a:endParaRPr lang="hr-HR"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tabLst>
                <a:tab pos="2152650" algn="l"/>
              </a:tabLst>
            </a:pPr>
            <a:r>
              <a:rPr lang="hr-HR" sz="16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„Ako postavim pitanje šefu, uzrujat ću ga i dat će mi otkaz.“</a:t>
            </a:r>
            <a:endParaRPr lang="hr-HR"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hr-HR" sz="1600" dirty="0"/>
          </a:p>
        </p:txBody>
      </p:sp>
      <p:sp>
        <p:nvSpPr>
          <p:cNvPr id="13" name="Rectangle 12">
            <a:extLst>
              <a:ext uri="{FF2B5EF4-FFF2-40B4-BE49-F238E27FC236}">
                <a16:creationId xmlns:a16="http://schemas.microsoft.com/office/drawing/2014/main" id="{6C310254-0AE5-D3F3-471B-23ADA5A053B5}"/>
              </a:ext>
            </a:extLst>
          </p:cNvPr>
          <p:cNvSpPr/>
          <p:nvPr/>
        </p:nvSpPr>
        <p:spPr>
          <a:xfrm>
            <a:off x="887356" y="4244829"/>
            <a:ext cx="4653572" cy="208215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tabLst>
                <a:tab pos="2152650" algn="l"/>
              </a:tabLst>
            </a:pPr>
            <a:r>
              <a:rPr lang="hr-HR" sz="17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„Što si naučio_la iz ovog iskustva?“ ili „Što si zaključio_la?“</a:t>
            </a:r>
          </a:p>
          <a:p>
            <a:pPr algn="just">
              <a:lnSpc>
                <a:spcPct val="107000"/>
              </a:lnSpc>
              <a:spcAft>
                <a:spcPts val="800"/>
              </a:spcAft>
              <a:tabLst>
                <a:tab pos="2152650" algn="l"/>
              </a:tabLst>
            </a:pPr>
            <a:r>
              <a:rPr lang="hr-HR" sz="17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„Što ovaj eksperiment govori o tebi ili drugim ljudima ili načinu na koji te drugi ljudi vide?“</a:t>
            </a:r>
          </a:p>
          <a:p>
            <a:pPr algn="just">
              <a:lnSpc>
                <a:spcPct val="107000"/>
              </a:lnSpc>
              <a:spcAft>
                <a:spcPts val="800"/>
              </a:spcAft>
              <a:tabLst>
                <a:tab pos="2152650" algn="l"/>
              </a:tabLst>
            </a:pPr>
            <a:r>
              <a:rPr lang="hr-HR" sz="17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„Što vjerojatno ovaj eksperiment znači za buduće situacije?“</a:t>
            </a:r>
          </a:p>
        </p:txBody>
      </p:sp>
      <p:pic>
        <p:nvPicPr>
          <p:cNvPr id="1028" name="Picture 4" descr="292244">
            <a:extLst>
              <a:ext uri="{FF2B5EF4-FFF2-40B4-BE49-F238E27FC236}">
                <a16:creationId xmlns:a16="http://schemas.microsoft.com/office/drawing/2014/main" id="{C0CDF5D3-CC32-5557-0380-FF3FE8BC5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538" y="42428"/>
            <a:ext cx="2105637" cy="140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468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700087" y="909638"/>
            <a:ext cx="10691813" cy="810192"/>
          </a:xfrm>
        </p:spPr>
        <p:txBody>
          <a:bodyPr/>
          <a:lstStyle/>
          <a:p>
            <a:r>
              <a:rPr lang="hr-HR" dirty="0">
                <a:solidFill>
                  <a:schemeClr val="accent6">
                    <a:lumMod val="50000"/>
                  </a:schemeClr>
                </a:solidFill>
              </a:rPr>
              <a:t>4. SAMORAZOTKRIVANJE</a:t>
            </a:r>
            <a:endParaRPr lang="en-US" dirty="0">
              <a:solidFill>
                <a:schemeClr val="accent6">
                  <a:lumMod val="50000"/>
                </a:schemeClr>
              </a:solidFill>
            </a:endParaRPr>
          </a:p>
        </p:txBody>
      </p:sp>
      <p:sp>
        <p:nvSpPr>
          <p:cNvPr id="9" name="Content Placeholder 8">
            <a:extLst>
              <a:ext uri="{FF2B5EF4-FFF2-40B4-BE49-F238E27FC236}">
                <a16:creationId xmlns:a16="http://schemas.microsoft.com/office/drawing/2014/main" id="{6AFCC9BD-B6E6-44EF-893D-F3E542646ADC}"/>
              </a:ext>
            </a:extLst>
          </p:cNvPr>
          <p:cNvSpPr>
            <a:spLocks noGrp="1"/>
          </p:cNvSpPr>
          <p:nvPr>
            <p:ph idx="1"/>
          </p:nvPr>
        </p:nvSpPr>
        <p:spPr>
          <a:xfrm>
            <a:off x="800099" y="2046914"/>
            <a:ext cx="4455011" cy="3778241"/>
          </a:xfrm>
        </p:spPr>
        <p:txBody>
          <a:bodyPr>
            <a:normAutofit/>
          </a:bodyPr>
          <a:lstStyle/>
          <a:p>
            <a:pPr algn="just">
              <a:lnSpc>
                <a:spcPct val="107000"/>
              </a:lnSpc>
              <a:spcAft>
                <a:spcPts val="800"/>
              </a:spcAft>
              <a:tabLst>
                <a:tab pos="2152650" algn="l"/>
              </a:tabLs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Kada je prikladno, uz ili umjesto Sokratskog postavljanja pitanja, terapeut može koristiti razumno samorazotkrivanje kako bi demonstrirao sposobnost uspješnog mijenjanja sličnih automatskih misli, npr.:</a:t>
            </a:r>
          </a:p>
        </p:txBody>
      </p:sp>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13</a:t>
            </a:fld>
            <a:endParaRPr lang="en-US"/>
          </a:p>
        </p:txBody>
      </p:sp>
      <p:sp>
        <p:nvSpPr>
          <p:cNvPr id="12" name="Scroll: Vertical 11">
            <a:extLst>
              <a:ext uri="{FF2B5EF4-FFF2-40B4-BE49-F238E27FC236}">
                <a16:creationId xmlns:a16="http://schemas.microsoft.com/office/drawing/2014/main" id="{69B23533-AF90-51C9-D0C2-26505F344C9B}"/>
              </a:ext>
            </a:extLst>
          </p:cNvPr>
          <p:cNvSpPr/>
          <p:nvPr/>
        </p:nvSpPr>
        <p:spPr>
          <a:xfrm>
            <a:off x="6333689" y="1580413"/>
            <a:ext cx="4211274" cy="4244829"/>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tabLst>
                <a:tab pos="2152650" algn="l"/>
              </a:tabLst>
            </a:pPr>
            <a:r>
              <a:rPr lang="hr-HR" sz="1800" i="1" kern="100" dirty="0">
                <a:effectLst/>
                <a:latin typeface="Calibri" panose="020F0502020204030204" pitchFamily="34" charset="0"/>
                <a:ea typeface="Calibri" panose="020F0502020204030204" pitchFamily="34" charset="0"/>
                <a:cs typeface="Times New Roman" panose="02020603050405020304" pitchFamily="18" charset="0"/>
              </a:rPr>
              <a:t>„Abe, ponekad imam misli slične tvojima poput „Moram biti odgovoran.“ </a:t>
            </a:r>
          </a:p>
          <a:p>
            <a:pPr algn="just">
              <a:lnSpc>
                <a:spcPct val="107000"/>
              </a:lnSpc>
              <a:spcAft>
                <a:spcPts val="800"/>
              </a:spcAft>
              <a:tabLst>
                <a:tab pos="2152650" algn="l"/>
              </a:tabLst>
            </a:pPr>
            <a:r>
              <a:rPr lang="hr-HR" sz="1800" i="1" kern="100" dirty="0">
                <a:effectLst/>
                <a:latin typeface="Calibri" panose="020F0502020204030204" pitchFamily="34" charset="0"/>
                <a:ea typeface="Calibri" panose="020F0502020204030204" pitchFamily="34" charset="0"/>
                <a:cs typeface="Times New Roman" panose="02020603050405020304" pitchFamily="18" charset="0"/>
              </a:rPr>
              <a:t>Tada se podsjetim da imam odgovornost brinuti se za sebe i da svijet vjerojatno neće nestati ako ne mogu napraviti </a:t>
            </a:r>
            <a:r>
              <a:rPr lang="hr-HR" sz="1800" b="1" i="1" kern="100" dirty="0">
                <a:effectLst/>
                <a:latin typeface="Calibri" panose="020F0502020204030204" pitchFamily="34" charset="0"/>
                <a:ea typeface="Calibri" panose="020F0502020204030204" pitchFamily="34" charset="0"/>
                <a:cs typeface="Times New Roman" panose="02020603050405020304" pitchFamily="18" charset="0"/>
              </a:rPr>
              <a:t>sve</a:t>
            </a:r>
            <a:r>
              <a:rPr lang="hr-HR" sz="1800" i="1" kern="100" dirty="0">
                <a:effectLst/>
                <a:latin typeface="Calibri" panose="020F0502020204030204" pitchFamily="34" charset="0"/>
                <a:ea typeface="Calibri" panose="020F0502020204030204" pitchFamily="34" charset="0"/>
                <a:cs typeface="Times New Roman" panose="02020603050405020304" pitchFamily="18" charset="0"/>
              </a:rPr>
              <a:t> što netko drugi traži od mene. </a:t>
            </a:r>
          </a:p>
          <a:p>
            <a:pPr algn="just">
              <a:lnSpc>
                <a:spcPct val="107000"/>
              </a:lnSpc>
              <a:spcAft>
                <a:spcPts val="800"/>
              </a:spcAft>
              <a:tabLst>
                <a:tab pos="2152650" algn="l"/>
              </a:tabLst>
            </a:pPr>
            <a:r>
              <a:rPr lang="hr-HR" sz="1800" i="1" kern="100" dirty="0">
                <a:effectLst/>
                <a:latin typeface="Calibri" panose="020F0502020204030204" pitchFamily="34" charset="0"/>
                <a:ea typeface="Calibri" panose="020F0502020204030204" pitchFamily="34" charset="0"/>
                <a:cs typeface="Times New Roman" panose="02020603050405020304" pitchFamily="18" charset="0"/>
              </a:rPr>
              <a:t>Misliš li da se isto može odnositi i na tebe?“</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52650" algn="l"/>
              </a:tabLs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D111F062-AEE0-0CD0-DAFB-5268DCFA3FEC}"/>
              </a:ext>
            </a:extLst>
          </p:cNvPr>
          <p:cNvPicPr>
            <a:picLocks noChangeAspect="1"/>
          </p:cNvPicPr>
          <p:nvPr/>
        </p:nvPicPr>
        <p:blipFill>
          <a:blip r:embed="rId2"/>
          <a:stretch>
            <a:fillRect/>
          </a:stretch>
        </p:blipFill>
        <p:spPr>
          <a:xfrm>
            <a:off x="1384183" y="4051630"/>
            <a:ext cx="3486281" cy="1896732"/>
          </a:xfrm>
          <a:prstGeom prst="rect">
            <a:avLst/>
          </a:prstGeom>
        </p:spPr>
      </p:pic>
    </p:spTree>
    <p:extLst>
      <p:ext uri="{BB962C8B-B14F-4D97-AF65-F5344CB8AC3E}">
        <p14:creationId xmlns:p14="http://schemas.microsoft.com/office/powerpoint/2010/main" val="997093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700087" y="909638"/>
            <a:ext cx="10691813" cy="810192"/>
          </a:xfrm>
        </p:spPr>
        <p:txBody>
          <a:bodyPr/>
          <a:lstStyle/>
          <a:p>
            <a:r>
              <a:rPr lang="hr-HR" dirty="0">
                <a:solidFill>
                  <a:schemeClr val="accent6">
                    <a:lumMod val="50000"/>
                  </a:schemeClr>
                </a:solidFill>
              </a:rPr>
              <a:t>5. PITATI KLIJENTA ZA KORISTAN ODGOVOR</a:t>
            </a:r>
            <a:endParaRPr lang="en-US" dirty="0">
              <a:solidFill>
                <a:schemeClr val="accent6">
                  <a:lumMod val="50000"/>
                </a:schemeClr>
              </a:solidFill>
            </a:endParaRPr>
          </a:p>
        </p:txBody>
      </p:sp>
      <p:sp>
        <p:nvSpPr>
          <p:cNvPr id="9" name="Content Placeholder 8">
            <a:extLst>
              <a:ext uri="{FF2B5EF4-FFF2-40B4-BE49-F238E27FC236}">
                <a16:creationId xmlns:a16="http://schemas.microsoft.com/office/drawing/2014/main" id="{6AFCC9BD-B6E6-44EF-893D-F3E542646ADC}"/>
              </a:ext>
            </a:extLst>
          </p:cNvPr>
          <p:cNvSpPr>
            <a:spLocks noGrp="1"/>
          </p:cNvSpPr>
          <p:nvPr>
            <p:ph idx="1"/>
          </p:nvPr>
        </p:nvSpPr>
        <p:spPr>
          <a:xfrm>
            <a:off x="800099" y="2612571"/>
            <a:ext cx="4455011" cy="3212584"/>
          </a:xfrm>
        </p:spPr>
        <p:txBody>
          <a:bodyPr>
            <a:normAutofit/>
          </a:bodyPr>
          <a:lstStyle/>
          <a:p>
            <a:pPr algn="just">
              <a:lnSpc>
                <a:spcPct val="107000"/>
              </a:lnSpc>
              <a:spcAft>
                <a:spcPts val="800"/>
              </a:spcAft>
              <a:tabLst>
                <a:tab pos="2152650" algn="l"/>
              </a:tabLs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Ponekad jednostavno terapeut može pitati klijenta kako bi želio_la odgovoriti na AM, npr. „</a:t>
            </a:r>
            <a:r>
              <a:rPr lang="hr-HR" sz="1800" b="1" i="1" kern="100" dirty="0">
                <a:effectLst/>
                <a:latin typeface="Calibri" panose="020F0502020204030204" pitchFamily="34" charset="0"/>
                <a:ea typeface="Calibri" panose="020F0502020204030204" pitchFamily="34" charset="0"/>
                <a:cs typeface="Times New Roman" panose="02020603050405020304" pitchFamily="18" charset="0"/>
              </a:rPr>
              <a:t>Možete li smisliti odgovor koji bi vam u ovoj situaciji više pomogao?“.</a:t>
            </a:r>
          </a:p>
          <a:p>
            <a:pPr algn="just">
              <a:lnSpc>
                <a:spcPct val="107000"/>
              </a:lnSpc>
              <a:spcAft>
                <a:spcPts val="800"/>
              </a:spcAft>
              <a:tabLst>
                <a:tab pos="2152650" algn="l"/>
              </a:tabLs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14</a:t>
            </a:fld>
            <a:endParaRPr lang="en-US"/>
          </a:p>
        </p:txBody>
      </p:sp>
      <p:pic>
        <p:nvPicPr>
          <p:cNvPr id="10" name="Video 7" title="Golden vortex">
            <a:hlinkClick r:id="" action="ppaction://media"/>
            <a:extLst>
              <a:ext uri="{FF2B5EF4-FFF2-40B4-BE49-F238E27FC236}">
                <a16:creationId xmlns:a16="http://schemas.microsoft.com/office/drawing/2014/main" id="{AC02C721-1B96-45E4-47E5-F93D9CB355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16934" y="2239348"/>
            <a:ext cx="5374432" cy="3023118"/>
          </a:xfrm>
          <a:prstGeom prst="rect">
            <a:avLst/>
          </a:prstGeom>
        </p:spPr>
      </p:pic>
    </p:spTree>
    <p:extLst>
      <p:ext uri="{BB962C8B-B14F-4D97-AF65-F5344CB8AC3E}">
        <p14:creationId xmlns:p14="http://schemas.microsoft.com/office/powerpoint/2010/main" val="64914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15">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7">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19">
            <a:extLst>
              <a:ext uri="{FF2B5EF4-FFF2-40B4-BE49-F238E27FC236}">
                <a16:creationId xmlns:a16="http://schemas.microsoft.com/office/drawing/2014/main" id="{341BFA31-6544-45C2-9DA0-9E1C5E0B19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695325" y="870596"/>
            <a:ext cx="5203451" cy="3914947"/>
          </a:xfrm>
        </p:spPr>
        <p:txBody>
          <a:bodyPr vert="horz" lIns="91440" tIns="45720" rIns="91440" bIns="45720" rtlCol="0" anchor="t">
            <a:normAutofit/>
          </a:bodyPr>
          <a:lstStyle/>
          <a:p>
            <a:r>
              <a:rPr lang="en-US" sz="5400"/>
              <a:t>ŠTO KADA SU AM ISTINITE?</a:t>
            </a:r>
          </a:p>
        </p:txBody>
      </p:sp>
      <p:cxnSp>
        <p:nvCxnSpPr>
          <p:cNvPr id="28" name="Straight Connector 21">
            <a:extLst>
              <a:ext uri="{FF2B5EF4-FFF2-40B4-BE49-F238E27FC236}">
                <a16:creationId xmlns:a16="http://schemas.microsoft.com/office/drawing/2014/main" id="{DC36F877-5419-44C1-A2CD-376BDDDC3E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6321"/>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765323D-B85C-2190-0270-D1EB07A692C5}"/>
              </a:ext>
            </a:extLst>
          </p:cNvPr>
          <p:cNvPicPr>
            <a:picLocks noChangeAspect="1"/>
          </p:cNvPicPr>
          <p:nvPr/>
        </p:nvPicPr>
        <p:blipFill>
          <a:blip r:embed="rId2"/>
          <a:stretch>
            <a:fillRect/>
          </a:stretch>
        </p:blipFill>
        <p:spPr>
          <a:xfrm>
            <a:off x="6477001" y="211444"/>
            <a:ext cx="5120210" cy="6067862"/>
          </a:xfrm>
          <a:prstGeom prst="rect">
            <a:avLst/>
          </a:prstGeom>
        </p:spPr>
      </p:pic>
      <p:pic>
        <p:nvPicPr>
          <p:cNvPr id="11" name="Picture 10" descr="A cartoon bee holding a wand&#10;&#10;Description automatically generated with medium confidence">
            <a:extLst>
              <a:ext uri="{FF2B5EF4-FFF2-40B4-BE49-F238E27FC236}">
                <a16:creationId xmlns:a16="http://schemas.microsoft.com/office/drawing/2014/main" id="{8187152A-654A-5B7F-A1A6-728FB5CCEB07}"/>
              </a:ext>
            </a:extLst>
          </p:cNvPr>
          <p:cNvPicPr>
            <a:picLocks noChangeAspect="1"/>
          </p:cNvPicPr>
          <p:nvPr/>
        </p:nvPicPr>
        <p:blipFill>
          <a:blip r:embed="rId3"/>
          <a:stretch>
            <a:fillRect/>
          </a:stretch>
        </p:blipFill>
        <p:spPr>
          <a:xfrm>
            <a:off x="3859220" y="2294708"/>
            <a:ext cx="2838064" cy="3197820"/>
          </a:xfrm>
          <a:prstGeom prst="rect">
            <a:avLst/>
          </a:prstGeom>
        </p:spPr>
      </p:pic>
      <p:cxnSp>
        <p:nvCxnSpPr>
          <p:cNvPr id="24" name="Straight Connector 23">
            <a:extLst>
              <a:ext uri="{FF2B5EF4-FFF2-40B4-BE49-F238E27FC236}">
                <a16:creationId xmlns:a16="http://schemas.microsoft.com/office/drawing/2014/main" id="{44B21692-652C-4371-95C5-05248EF342F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1"/>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36D884EF-5AB5-D3FE-4D4E-71E53DA3422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1394" y="3583635"/>
            <a:ext cx="3325295" cy="108903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vert="horz" lIns="91440" tIns="45720" rIns="91440" bIns="45720" rtlCol="0" anchor="ctr">
            <a:normAutofit/>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91621" y="6317828"/>
            <a:ext cx="2592594" cy="365125"/>
          </a:xfrm>
        </p:spPr>
        <p:txBody>
          <a:bodyPr vert="horz" lIns="91440" tIns="45720" rIns="91440" bIns="45720" rtlCol="0" anchor="ctr">
            <a:normAutofit/>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E30AF5A0-43BB-4336-8627-9123B9144D80}" type="slidenum">
              <a:rPr lang="en-US" smtClean="0"/>
              <a:pPr>
                <a:lnSpc>
                  <a:spcPct val="90000"/>
                </a:lnSpc>
                <a:spcAft>
                  <a:spcPts val="600"/>
                </a:spcAft>
              </a:pPr>
              <a:t>15</a:t>
            </a:fld>
            <a:endParaRPr lang="en-US"/>
          </a:p>
        </p:txBody>
      </p:sp>
    </p:spTree>
    <p:extLst>
      <p:ext uri="{BB962C8B-B14F-4D97-AF65-F5344CB8AC3E}">
        <p14:creationId xmlns:p14="http://schemas.microsoft.com/office/powerpoint/2010/main" val="1200306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B9FC-B1A4-42E1-B2DC-D0C0A1C37D05}"/>
              </a:ext>
            </a:extLst>
          </p:cNvPr>
          <p:cNvSpPr>
            <a:spLocks noGrp="1"/>
          </p:cNvSpPr>
          <p:nvPr>
            <p:ph type="title"/>
          </p:nvPr>
        </p:nvSpPr>
        <p:spPr>
          <a:xfrm>
            <a:off x="7887511" y="909639"/>
            <a:ext cx="3703856" cy="1290636"/>
          </a:xfrm>
        </p:spPr>
        <p:txBody>
          <a:bodyPr/>
          <a:lstStyle/>
          <a:p>
            <a:r>
              <a:rPr lang="hr-HR" dirty="0"/>
              <a:t>SAŽETAK</a:t>
            </a:r>
            <a:endParaRPr lang="en-US" dirty="0"/>
          </a:p>
        </p:txBody>
      </p:sp>
      <p:pic>
        <p:nvPicPr>
          <p:cNvPr id="15" name="Picture Placeholder 14" descr="Autumn Orange Forest ">
            <a:extLst>
              <a:ext uri="{FF2B5EF4-FFF2-40B4-BE49-F238E27FC236}">
                <a16:creationId xmlns:a16="http://schemas.microsoft.com/office/drawing/2014/main" id="{3A763A56-8C12-404B-B374-9F31E4B7045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20916" y="770069"/>
            <a:ext cx="3070596" cy="2086412"/>
          </a:xfrm>
        </p:spPr>
      </p:pic>
      <p:pic>
        <p:nvPicPr>
          <p:cNvPr id="17" name="Picture Placeholder 16" descr="Autumn Orange leaves Forest ">
            <a:extLst>
              <a:ext uri="{FF2B5EF4-FFF2-40B4-BE49-F238E27FC236}">
                <a16:creationId xmlns:a16="http://schemas.microsoft.com/office/drawing/2014/main" id="{1B0C884E-6FFE-4DE6-BFE7-C8DDFFBD2CA3}"/>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715383" y="3048000"/>
            <a:ext cx="3012589" cy="2925311"/>
          </a:xfrm>
        </p:spPr>
      </p:pic>
      <p:pic>
        <p:nvPicPr>
          <p:cNvPr id="16" name="Picture Placeholder 15" descr="Tree Bark">
            <a:extLst>
              <a:ext uri="{FF2B5EF4-FFF2-40B4-BE49-F238E27FC236}">
                <a16:creationId xmlns:a16="http://schemas.microsoft.com/office/drawing/2014/main" id="{DDB395F7-633B-4BAB-9D62-331ADC13DF89}"/>
              </a:ext>
            </a:extLst>
          </p:cNvPr>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a:stretch/>
        </p:blipFill>
        <p:spPr>
          <a:xfrm>
            <a:off x="3855051" y="814810"/>
            <a:ext cx="2987984" cy="2799476"/>
          </a:xfrm>
        </p:spPr>
      </p:pic>
      <p:pic>
        <p:nvPicPr>
          <p:cNvPr id="22" name="Picture Placeholder 21" descr="Autumn yellow leaves in a Forest ">
            <a:extLst>
              <a:ext uri="{FF2B5EF4-FFF2-40B4-BE49-F238E27FC236}">
                <a16:creationId xmlns:a16="http://schemas.microsoft.com/office/drawing/2014/main" id="{8B455C34-F1AA-4708-A656-BEC06F9933C9}"/>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a:ext>
            </a:extLst>
          </a:blip>
          <a:srcRect/>
          <a:stretch/>
        </p:blipFill>
        <p:spPr>
          <a:xfrm>
            <a:off x="3855050" y="3791824"/>
            <a:ext cx="2987985" cy="2181487"/>
          </a:xfrm>
        </p:spPr>
      </p:pic>
      <p:sp>
        <p:nvSpPr>
          <p:cNvPr id="6" name="Content Placeholder 5">
            <a:extLst>
              <a:ext uri="{FF2B5EF4-FFF2-40B4-BE49-F238E27FC236}">
                <a16:creationId xmlns:a16="http://schemas.microsoft.com/office/drawing/2014/main" id="{9E34ACCB-B6BA-4CC9-8CCA-E2AD5B563412}"/>
              </a:ext>
            </a:extLst>
          </p:cNvPr>
          <p:cNvSpPr>
            <a:spLocks noGrp="1"/>
          </p:cNvSpPr>
          <p:nvPr>
            <p:ph idx="1"/>
          </p:nvPr>
        </p:nvSpPr>
        <p:spPr>
          <a:xfrm>
            <a:off x="7451283" y="1929469"/>
            <a:ext cx="3703856" cy="4282046"/>
          </a:xfrm>
        </p:spPr>
        <p:txBody>
          <a:bodyPr>
            <a:normAutofit/>
          </a:bodyPr>
          <a:lstStyle/>
          <a:p>
            <a:pPr marL="342900" lvl="0" indent="-342900">
              <a:lnSpc>
                <a:spcPct val="107000"/>
              </a:lnSpc>
              <a:buFont typeface="+mj-lt"/>
              <a:buAutoNum type="arabicPeriod"/>
              <a:tabLst>
                <a:tab pos="2152650" algn="l"/>
              </a:tabLst>
            </a:pP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Identificirati AM</a:t>
            </a:r>
          </a:p>
          <a:p>
            <a:pPr marL="342900" lvl="0" indent="-342900">
              <a:lnSpc>
                <a:spcPct val="107000"/>
              </a:lnSpc>
              <a:buFont typeface="+mj-lt"/>
              <a:buAutoNum type="arabicPeriod"/>
              <a:tabLst>
                <a:tab pos="2152650" algn="l"/>
              </a:tabLst>
            </a:pP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Utvrditi važnost </a:t>
            </a:r>
          </a:p>
          <a:p>
            <a:pPr lvl="0">
              <a:lnSpc>
                <a:spcPct val="107000"/>
              </a:lnSpc>
              <a:tabLst>
                <a:tab pos="2152650" algn="l"/>
              </a:tabLst>
            </a:pP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        a) DA – identificirati reakcije </a:t>
            </a:r>
          </a:p>
          <a:p>
            <a:pPr lvl="0">
              <a:lnSpc>
                <a:spcPct val="107000"/>
              </a:lnSpc>
              <a:tabLst>
                <a:tab pos="2152650" algn="l"/>
              </a:tabLst>
            </a:pPr>
            <a:r>
              <a:rPr lang="hr-HR" sz="1700" kern="100" dirty="0">
                <a:latin typeface="Calibri" panose="020F0502020204030204" pitchFamily="34" charset="0"/>
                <a:ea typeface="Calibri" panose="020F0502020204030204" pitchFamily="34" charset="0"/>
                <a:cs typeface="Times New Roman" panose="02020603050405020304" pitchFamily="18" charset="0"/>
              </a:rPr>
              <a:t>        b) </a:t>
            </a: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NE – ne fokusirati se na tu AM</a:t>
            </a:r>
          </a:p>
          <a:p>
            <a:pPr marL="342900" lvl="0" indent="-342900">
              <a:lnSpc>
                <a:spcPct val="107000"/>
              </a:lnSpc>
              <a:buAutoNum type="arabicPeriod" startAt="3"/>
              <a:tabLst>
                <a:tab pos="2152650" algn="l"/>
              </a:tabLst>
            </a:pP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Evaluirati AM </a:t>
            </a:r>
          </a:p>
          <a:p>
            <a:pPr marL="342900" lvl="0" indent="-342900">
              <a:lnSpc>
                <a:spcPct val="107000"/>
              </a:lnSpc>
              <a:buAutoNum type="arabicPeriod" startAt="3"/>
              <a:tabLst>
                <a:tab pos="2152650" algn="l"/>
              </a:tabLst>
            </a:pP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Procijeniti rezultat evaluacije</a:t>
            </a:r>
          </a:p>
          <a:p>
            <a:pPr lvl="0">
              <a:lnSpc>
                <a:spcPct val="107000"/>
              </a:lnSpc>
              <a:tabLst>
                <a:tab pos="2152650" algn="l"/>
              </a:tabLst>
            </a:pPr>
            <a:endParaRPr lang="hr-HR"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tabLst>
                <a:tab pos="2152650" algn="l"/>
              </a:tabLst>
            </a:pP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Ostale tehnike</a:t>
            </a:r>
          </a:p>
          <a:p>
            <a:pPr marL="342900" lvl="0" indent="-342900">
              <a:lnSpc>
                <a:spcPct val="107000"/>
              </a:lnSpc>
              <a:spcAft>
                <a:spcPts val="800"/>
              </a:spcAft>
              <a:buFont typeface="Calibri" panose="020F0502020204030204" pitchFamily="34" charset="0"/>
              <a:buChar char="-"/>
              <a:tabLst>
                <a:tab pos="2152650" algn="l"/>
              </a:tabLst>
            </a:pPr>
            <a:r>
              <a:rPr lang="hr-HR" sz="1700" kern="100" dirty="0">
                <a:effectLst/>
                <a:latin typeface="Calibri" panose="020F0502020204030204" pitchFamily="34" charset="0"/>
                <a:ea typeface="Calibri" panose="020F0502020204030204" pitchFamily="34" charset="0"/>
                <a:cs typeface="Times New Roman" panose="02020603050405020304" pitchFamily="18" charset="0"/>
              </a:rPr>
              <a:t>Kada su AM istinite: PS, nevaljani zaključci/značenje, prihvaćanje</a:t>
            </a:r>
          </a:p>
          <a:p>
            <a:endParaRPr lang="en-US" dirty="0"/>
          </a:p>
        </p:txBody>
      </p:sp>
      <p:sp>
        <p:nvSpPr>
          <p:cNvPr id="4" name="Footer Placeholder 3">
            <a:extLst>
              <a:ext uri="{FF2B5EF4-FFF2-40B4-BE49-F238E27FC236}">
                <a16:creationId xmlns:a16="http://schemas.microsoft.com/office/drawing/2014/main" id="{5483E4BF-9AC6-4D06-8588-EDC2D3F0210B}"/>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3" name="Date Placeholder 2">
            <a:extLst>
              <a:ext uri="{FF2B5EF4-FFF2-40B4-BE49-F238E27FC236}">
                <a16:creationId xmlns:a16="http://schemas.microsoft.com/office/drawing/2014/main" id="{8F9B575E-9DC4-4E76-81D3-A29FB27E8C4A}"/>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5" name="Slide Number Placeholder 4">
            <a:extLst>
              <a:ext uri="{FF2B5EF4-FFF2-40B4-BE49-F238E27FC236}">
                <a16:creationId xmlns:a16="http://schemas.microsoft.com/office/drawing/2014/main" id="{72222C8D-E9B4-48F2-9C7F-21F2902FB362}"/>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pPr/>
              <a:t>16</a:t>
            </a:fld>
            <a:endParaRPr lang="en-US"/>
          </a:p>
        </p:txBody>
      </p:sp>
      <p:sp>
        <p:nvSpPr>
          <p:cNvPr id="10" name="Isosceles Triangle 9">
            <a:extLst>
              <a:ext uri="{FF2B5EF4-FFF2-40B4-BE49-F238E27FC236}">
                <a16:creationId xmlns:a16="http://schemas.microsoft.com/office/drawing/2014/main" id="{02135EE4-192E-DE21-1C1E-B0470F7A52E5}"/>
              </a:ext>
            </a:extLst>
          </p:cNvPr>
          <p:cNvSpPr/>
          <p:nvPr/>
        </p:nvSpPr>
        <p:spPr>
          <a:xfrm>
            <a:off x="10430971" y="2620161"/>
            <a:ext cx="515512" cy="4278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r-HR"/>
          </a:p>
        </p:txBody>
      </p:sp>
    </p:spTree>
    <p:extLst>
      <p:ext uri="{BB962C8B-B14F-4D97-AF65-F5344CB8AC3E}">
        <p14:creationId xmlns:p14="http://schemas.microsoft.com/office/powerpoint/2010/main" val="3093274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E66B-357D-4937-B92F-BDC71B7BD9DB}"/>
              </a:ext>
            </a:extLst>
          </p:cNvPr>
          <p:cNvSpPr>
            <a:spLocks noGrp="1"/>
          </p:cNvSpPr>
          <p:nvPr>
            <p:ph type="ctrTitle"/>
          </p:nvPr>
        </p:nvSpPr>
        <p:spPr>
          <a:xfrm>
            <a:off x="715383" y="4617848"/>
            <a:ext cx="10782299" cy="821190"/>
          </a:xfrm>
        </p:spPr>
        <p:txBody>
          <a:bodyPr>
            <a:normAutofit fontScale="90000"/>
          </a:bodyPr>
          <a:lstStyle/>
          <a:p>
            <a:r>
              <a:rPr lang="hr-HR" dirty="0"/>
              <a:t>LITERATURA:</a:t>
            </a:r>
            <a:br>
              <a:rPr lang="hr-HR" dirty="0"/>
            </a:br>
            <a:endParaRPr lang="en-US" sz="2200" dirty="0">
              <a:solidFill>
                <a:schemeClr val="accent6">
                  <a:lumMod val="75000"/>
                </a:schemeClr>
              </a:solidFill>
            </a:endParaRPr>
          </a:p>
        </p:txBody>
      </p:sp>
      <p:pic>
        <p:nvPicPr>
          <p:cNvPr id="17" name="Picture Placeholder 16" descr="Weathered piece of wood">
            <a:extLst>
              <a:ext uri="{FF2B5EF4-FFF2-40B4-BE49-F238E27FC236}">
                <a16:creationId xmlns:a16="http://schemas.microsoft.com/office/drawing/2014/main" id="{768A4AA5-1799-4AB4-A6D6-6E2D7791C17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599316" y="2079406"/>
            <a:ext cx="3994031" cy="2369963"/>
          </a:xfrm>
        </p:spPr>
      </p:pic>
      <p:pic>
        <p:nvPicPr>
          <p:cNvPr id="11" name="Picture Placeholder 10" descr="Moss and mushrooms">
            <a:extLst>
              <a:ext uri="{FF2B5EF4-FFF2-40B4-BE49-F238E27FC236}">
                <a16:creationId xmlns:a16="http://schemas.microsoft.com/office/drawing/2014/main" id="{C6C7C533-8A44-4C93-904C-F4F963D800E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5701720" y="2658480"/>
            <a:ext cx="4048789" cy="2369963"/>
          </a:xfrm>
        </p:spPr>
      </p:pic>
      <p:sp>
        <p:nvSpPr>
          <p:cNvPr id="5" name="Footer Placeholder 4">
            <a:extLst>
              <a:ext uri="{FF2B5EF4-FFF2-40B4-BE49-F238E27FC236}">
                <a16:creationId xmlns:a16="http://schemas.microsoft.com/office/drawing/2014/main" id="{9211888C-69E3-41DE-8265-95D76F4FFC55}"/>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effectLst/>
                <a:latin typeface="+mj-lt"/>
                <a:ea typeface="+mn-ea"/>
                <a:cs typeface="+mn-cs"/>
              </a:rPr>
              <a:t>EVALUACIJA AUTOMATSKIH MISLI</a:t>
            </a:r>
            <a:endParaRPr lang="en-US" kern="1200" dirty="0">
              <a:latin typeface="+mj-lt"/>
              <a:ea typeface="+mn-ea"/>
              <a:cs typeface="+mn-cs"/>
            </a:endParaRPr>
          </a:p>
        </p:txBody>
      </p:sp>
      <p:sp>
        <p:nvSpPr>
          <p:cNvPr id="4" name="Date Placeholder 3">
            <a:extLst>
              <a:ext uri="{FF2B5EF4-FFF2-40B4-BE49-F238E27FC236}">
                <a16:creationId xmlns:a16="http://schemas.microsoft.com/office/drawing/2014/main" id="{B0CDAE7A-6B1B-4C3F-85DB-89A4594438B9}"/>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39ECCF82-DD52-4DF2-A97B-A6A198D3EC8E}"/>
              </a:ext>
            </a:extLst>
          </p:cNvPr>
          <p:cNvSpPr>
            <a:spLocks noGrp="1"/>
          </p:cNvSpPr>
          <p:nvPr>
            <p:ph type="sldNum" sz="quarter" idx="12"/>
          </p:nvPr>
        </p:nvSpPr>
        <p:spPr>
          <a:xfrm>
            <a:off x="10919012" y="6356350"/>
            <a:ext cx="672354" cy="365125"/>
          </a:xfrm>
        </p:spPr>
        <p:txBody>
          <a:bodyPr/>
          <a:lstStyle/>
          <a:p>
            <a:fld id="{A53D7EE4-1EDB-42FD-B6B7-A82C9F31F0F4}" type="slidenum">
              <a:rPr lang="en-US" smtClean="0"/>
              <a:pPr/>
              <a:t>17</a:t>
            </a:fld>
            <a:endParaRPr lang="en-US" dirty="0"/>
          </a:p>
        </p:txBody>
      </p:sp>
      <p:sp>
        <p:nvSpPr>
          <p:cNvPr id="8" name="Subtitle 7">
            <a:extLst>
              <a:ext uri="{FF2B5EF4-FFF2-40B4-BE49-F238E27FC236}">
                <a16:creationId xmlns:a16="http://schemas.microsoft.com/office/drawing/2014/main" id="{997299CA-71BC-FD5F-A35F-20F8D787332C}"/>
              </a:ext>
            </a:extLst>
          </p:cNvPr>
          <p:cNvSpPr>
            <a:spLocks noGrp="1"/>
          </p:cNvSpPr>
          <p:nvPr>
            <p:ph type="subTitle" idx="1"/>
          </p:nvPr>
        </p:nvSpPr>
        <p:spPr>
          <a:xfrm>
            <a:off x="715383" y="5336390"/>
            <a:ext cx="9972675" cy="500368"/>
          </a:xfrm>
        </p:spPr>
        <p:txBody>
          <a:bodyPr/>
          <a:lstStyle/>
          <a:p>
            <a:r>
              <a:rPr lang="en-US" sz="1800" i="0" u="none" strike="noStrike" baseline="0" dirty="0">
                <a:latin typeface="Calibri" panose="020F0502020204030204" pitchFamily="34" charset="0"/>
              </a:rPr>
              <a:t>Beck, J. (2011). </a:t>
            </a:r>
            <a:r>
              <a:rPr lang="en-US" sz="1800" i="1" u="none" strike="noStrike" baseline="0" dirty="0">
                <a:latin typeface="Calibri,Italic"/>
              </a:rPr>
              <a:t>Cognitive Behavior Therapy: Basics and Beyond,</a:t>
            </a:r>
            <a:r>
              <a:rPr lang="hr-HR" sz="1800" i="1" u="none" strike="noStrike" baseline="0" dirty="0">
                <a:latin typeface="Calibri,Italic"/>
              </a:rPr>
              <a:t> </a:t>
            </a:r>
            <a:r>
              <a:rPr lang="en-US" sz="1800" i="1" u="none" strike="noStrike" baseline="0" dirty="0">
                <a:latin typeface="Calibri,Italic"/>
              </a:rPr>
              <a:t>3rd Ed. </a:t>
            </a:r>
            <a:r>
              <a:rPr lang="en-US" sz="1800" i="0" u="none" strike="noStrike" baseline="0" dirty="0">
                <a:latin typeface="Calibri" panose="020F0502020204030204" pitchFamily="34" charset="0"/>
              </a:rPr>
              <a:t>New York: The Guilford Press.</a:t>
            </a:r>
            <a:endParaRPr lang="hr-HR" dirty="0"/>
          </a:p>
          <a:p>
            <a:endParaRPr lang="hr-HR" dirty="0"/>
          </a:p>
        </p:txBody>
      </p:sp>
      <p:sp>
        <p:nvSpPr>
          <p:cNvPr id="14" name="Title 1">
            <a:extLst>
              <a:ext uri="{FF2B5EF4-FFF2-40B4-BE49-F238E27FC236}">
                <a16:creationId xmlns:a16="http://schemas.microsoft.com/office/drawing/2014/main" id="{010E1C40-74CB-9310-97E4-1ED3402136B3}"/>
              </a:ext>
            </a:extLst>
          </p:cNvPr>
          <p:cNvSpPr txBox="1">
            <a:spLocks/>
          </p:cNvSpPr>
          <p:nvPr/>
        </p:nvSpPr>
        <p:spPr>
          <a:xfrm>
            <a:off x="2382473" y="225118"/>
            <a:ext cx="4194496" cy="1202218"/>
          </a:xfrm>
          <a:prstGeom prst="rect">
            <a:avLst/>
          </a:prstGeom>
        </p:spPr>
        <p:txBody>
          <a:bodyPr>
            <a:noAutofit/>
          </a:bodyPr>
          <a:lstStyle>
            <a:lvl1pPr algn="l" defTabSz="914400" rtl="0" eaLnBrk="1" latinLnBrk="0" hangingPunct="1">
              <a:lnSpc>
                <a:spcPct val="100000"/>
              </a:lnSpc>
              <a:spcBef>
                <a:spcPct val="0"/>
              </a:spcBef>
              <a:buNone/>
              <a:defRPr sz="4000" kern="1200" cap="all" spc="30" baseline="0">
                <a:solidFill>
                  <a:schemeClr val="bg1"/>
                </a:solidFill>
                <a:latin typeface="+mj-lt"/>
                <a:ea typeface="+mj-ea"/>
                <a:cs typeface="+mj-cs"/>
              </a:defRPr>
            </a:lvl1pPr>
          </a:lstStyle>
          <a:p>
            <a:endParaRPr lang="hr-HR" sz="3000" b="1" dirty="0">
              <a:solidFill>
                <a:srgbClr val="00B050"/>
              </a:solidFill>
            </a:endParaRPr>
          </a:p>
          <a:p>
            <a:r>
              <a:rPr lang="hr-HR" sz="3500" b="1" dirty="0"/>
              <a:t>HVALA NA PAŽNJI </a:t>
            </a:r>
            <a:r>
              <a:rPr lang="hr-HR" sz="3500" b="1" dirty="0">
                <a:sym typeface="Wingdings" panose="05000000000000000000" pitchFamily="2" charset="2"/>
              </a:rPr>
              <a:t></a:t>
            </a:r>
          </a:p>
          <a:p>
            <a:r>
              <a:rPr lang="hr-HR" sz="3000" b="1" dirty="0">
                <a:solidFill>
                  <a:srgbClr val="00B050"/>
                </a:solidFill>
              </a:rPr>
              <a:t/>
            </a:r>
            <a:br>
              <a:rPr lang="hr-HR" sz="3000" b="1" dirty="0">
                <a:solidFill>
                  <a:srgbClr val="00B050"/>
                </a:solidFill>
              </a:rPr>
            </a:br>
            <a:endParaRPr lang="en-US" sz="3000" b="1" dirty="0">
              <a:solidFill>
                <a:srgbClr val="00B050"/>
              </a:solidFill>
            </a:endParaRPr>
          </a:p>
        </p:txBody>
      </p:sp>
      <p:pic>
        <p:nvPicPr>
          <p:cNvPr id="16" name="Picture 15" descr="A picture containing clipart, smiley, emoticon, animated cartoon&#10;&#10;Description automatically generated">
            <a:extLst>
              <a:ext uri="{FF2B5EF4-FFF2-40B4-BE49-F238E27FC236}">
                <a16:creationId xmlns:a16="http://schemas.microsoft.com/office/drawing/2014/main" id="{D4C4457A-61F3-525F-8FEA-4A07E3966206}"/>
              </a:ext>
            </a:extLst>
          </p:cNvPr>
          <p:cNvPicPr>
            <a:picLocks noChangeAspect="1"/>
          </p:cNvPicPr>
          <p:nvPr/>
        </p:nvPicPr>
        <p:blipFill>
          <a:blip r:embed="rId5"/>
          <a:stretch>
            <a:fillRect/>
          </a:stretch>
        </p:blipFill>
        <p:spPr>
          <a:xfrm>
            <a:off x="6451134" y="85653"/>
            <a:ext cx="2290194" cy="2516265"/>
          </a:xfrm>
          <a:prstGeom prst="rect">
            <a:avLst/>
          </a:prstGeom>
        </p:spPr>
      </p:pic>
    </p:spTree>
    <p:extLst>
      <p:ext uri="{BB962C8B-B14F-4D97-AF65-F5344CB8AC3E}">
        <p14:creationId xmlns:p14="http://schemas.microsoft.com/office/powerpoint/2010/main" val="239422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5604846" y="860615"/>
            <a:ext cx="5922279" cy="1272986"/>
          </a:xfrm>
        </p:spPr>
        <p:txBody>
          <a:bodyPr/>
          <a:lstStyle/>
          <a:p>
            <a:r>
              <a:rPr lang="hr-HR" dirty="0"/>
              <a:t>SADRŽAJ</a:t>
            </a:r>
            <a:endParaRPr lang="en-US" dirty="0"/>
          </a:p>
        </p:txBody>
      </p:sp>
      <p:pic>
        <p:nvPicPr>
          <p:cNvPr id="17" name="Picture Placeholder 16" descr="Logs Stacked ">
            <a:extLst>
              <a:ext uri="{FF2B5EF4-FFF2-40B4-BE49-F238E27FC236}">
                <a16:creationId xmlns:a16="http://schemas.microsoft.com/office/drawing/2014/main" id="{069DD88F-78FC-4DAA-A2E4-DDE824B5301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4876799" cy="6858000"/>
          </a:xfrm>
        </p:spPr>
      </p:pic>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5050972" y="2133600"/>
            <a:ext cx="6810104" cy="3774464"/>
          </a:xfrm>
        </p:spPr>
        <p:txBody>
          <a:bodyPr/>
          <a:lstStyle/>
          <a:p>
            <a:r>
              <a:rPr lang="hr-HR" dirty="0"/>
              <a:t>Tipovi automatskih misli (AM)</a:t>
            </a:r>
          </a:p>
          <a:p>
            <a:r>
              <a:rPr lang="hr-HR" dirty="0"/>
              <a:t>Odabir ključnih AM</a:t>
            </a:r>
            <a:endParaRPr lang="en-US" dirty="0"/>
          </a:p>
          <a:p>
            <a:r>
              <a:rPr lang="hr-HR" dirty="0"/>
              <a:t>Pitanja za evaluaciju AM</a:t>
            </a:r>
            <a:endParaRPr lang="en-US" dirty="0"/>
          </a:p>
          <a:p>
            <a:r>
              <a:rPr lang="hr-HR" dirty="0"/>
              <a:t>Procjena rezultata evaluacijskog procesa</a:t>
            </a:r>
            <a:endParaRPr lang="en-US" dirty="0"/>
          </a:p>
          <a:p>
            <a:r>
              <a:rPr lang="hr-HR" dirty="0"/>
              <a:t>Konceptualizacija u slučaju neučinkovite kognitivne restrukturacije</a:t>
            </a:r>
            <a:endParaRPr lang="en-US" dirty="0"/>
          </a:p>
          <a:p>
            <a:r>
              <a:rPr lang="hr-HR" dirty="0"/>
              <a:t>Ostale tehnike za procjenu AM</a:t>
            </a:r>
          </a:p>
          <a:p>
            <a:r>
              <a:rPr lang="hr-HR" dirty="0"/>
              <a:t>Što kada su AM istinite?</a:t>
            </a:r>
            <a:endParaRPr lang="en-US" dirty="0"/>
          </a:p>
          <a:p>
            <a:endParaRPr lang="en-US" dirty="0"/>
          </a:p>
        </p:txBody>
      </p:sp>
      <p:sp>
        <p:nvSpPr>
          <p:cNvPr id="12" name="Footer Placeholder 11">
            <a:extLst>
              <a:ext uri="{FF2B5EF4-FFF2-40B4-BE49-F238E27FC236}">
                <a16:creationId xmlns:a16="http://schemas.microsoft.com/office/drawing/2014/main" id="{2A9A318B-C356-4589-A8F8-8553636F670F}"/>
              </a:ext>
            </a:extLst>
          </p:cNvPr>
          <p:cNvSpPr>
            <a:spLocks noGrp="1"/>
          </p:cNvSpPr>
          <p:nvPr>
            <p:ph type="ftr" sz="quarter" idx="11"/>
          </p:nvPr>
        </p:nvSpPr>
        <p:spPr>
          <a:xfrm>
            <a:off x="715383" y="6356350"/>
            <a:ext cx="4539727" cy="365125"/>
          </a:xfrm>
        </p:spPr>
        <p:txBody>
          <a:bodyPr/>
          <a:lstStyle/>
          <a:p>
            <a:r>
              <a:rPr lang="hr-HR" sz="1050" b="1" kern="100" dirty="0">
                <a:effectLst/>
                <a:latin typeface="Calibri" panose="020F0502020204030204" pitchFamily="34" charset="0"/>
                <a:ea typeface="Calibri" panose="020F0502020204030204" pitchFamily="34" charset="0"/>
                <a:cs typeface="Times New Roman" panose="02020603050405020304" pitchFamily="18" charset="0"/>
              </a:rPr>
              <a:t>EVALUACIJA AUTOMATSKIH MISLI</a:t>
            </a:r>
            <a:endParaRPr lang="en-US" dirty="0"/>
          </a:p>
        </p:txBody>
      </p:sp>
      <p:sp>
        <p:nvSpPr>
          <p:cNvPr id="10" name="Date Placeholder 9">
            <a:extLst>
              <a:ext uri="{FF2B5EF4-FFF2-40B4-BE49-F238E27FC236}">
                <a16:creationId xmlns:a16="http://schemas.microsoft.com/office/drawing/2014/main" id="{783B1F06-4CB0-449A-A15D-1B0E201DB3F7}"/>
              </a:ext>
            </a:extLst>
          </p:cNvPr>
          <p:cNvSpPr>
            <a:spLocks noGrp="1"/>
          </p:cNvSpPr>
          <p:nvPr>
            <p:ph type="dt" sz="half" idx="10"/>
          </p:nvPr>
        </p:nvSpPr>
        <p:spPr>
          <a:xfrm>
            <a:off x="8369448" y="6356350"/>
            <a:ext cx="2592594" cy="365125"/>
          </a:xfrm>
        </p:spPr>
        <p:txBody>
          <a:bodyPr/>
          <a:lstStyle/>
          <a:p>
            <a:r>
              <a:rPr lang="hr-HR" dirty="0"/>
              <a:t>27/05/2023</a:t>
            </a:r>
            <a:endParaRPr lang="en-US" dirty="0"/>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2</a:t>
            </a:fld>
            <a:endParaRPr lang="en-US"/>
          </a:p>
        </p:txBody>
      </p:sp>
    </p:spTree>
    <p:extLst>
      <p:ext uri="{BB962C8B-B14F-4D97-AF65-F5344CB8AC3E}">
        <p14:creationId xmlns:p14="http://schemas.microsoft.com/office/powerpoint/2010/main" val="148202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a:normAutofit fontScale="90000"/>
          </a:bodyPr>
          <a:lstStyle/>
          <a:p>
            <a:r>
              <a:rPr lang="hr-HR" dirty="0"/>
              <a:t>TIPOVI AUTOMATSKIH MISLI (AM)</a:t>
            </a:r>
            <a:endParaRPr lang="en-US" dirty="0"/>
          </a:p>
        </p:txBody>
      </p:sp>
      <p:sp>
        <p:nvSpPr>
          <p:cNvPr id="6" name="Content Placeholder 5">
            <a:extLst>
              <a:ext uri="{FF2B5EF4-FFF2-40B4-BE49-F238E27FC236}">
                <a16:creationId xmlns:a16="http://schemas.microsoft.com/office/drawing/2014/main" id="{F35FCE68-0761-421A-922F-077DEB02E062}"/>
              </a:ext>
            </a:extLst>
          </p:cNvPr>
          <p:cNvSpPr>
            <a:spLocks noGrp="1"/>
          </p:cNvSpPr>
          <p:nvPr>
            <p:ph idx="1"/>
          </p:nvPr>
        </p:nvSpPr>
        <p:spPr>
          <a:xfrm>
            <a:off x="5133975" y="536896"/>
            <a:ext cx="6257926" cy="3145872"/>
          </a:xfrm>
        </p:spPr>
        <p:txBody>
          <a:bodyPr>
            <a:noAutofit/>
          </a:bodyPr>
          <a:lstStyle/>
          <a:p>
            <a:pPr marL="342900" lvl="0" indent="-342900" algn="just">
              <a:lnSpc>
                <a:spcPct val="107000"/>
              </a:lnSpc>
              <a:buFont typeface="Symbol" panose="05050102010706020507" pitchFamily="18" charset="2"/>
              <a:buChar char=""/>
            </a:pPr>
            <a:r>
              <a:rPr lang="hr-HR" sz="175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NETOČNE</a:t>
            </a:r>
            <a:r>
              <a:rPr lang="hr-HR" sz="1750" b="1"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hr-HR" sz="1750" kern="100" dirty="0">
                <a:effectLst/>
                <a:latin typeface="Calibri" panose="020F0502020204030204" pitchFamily="34" charset="0"/>
                <a:ea typeface="Calibri" panose="020F0502020204030204" pitchFamily="34" charset="0"/>
                <a:cs typeface="Times New Roman" panose="02020603050405020304" pitchFamily="18" charset="0"/>
              </a:rPr>
              <a:t>(izazivaju uznemirujuće i/ili neprilagođeno ponašanje) </a:t>
            </a:r>
            <a:r>
              <a:rPr lang="hr-HR" sz="1750"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hr-HR" sz="1750" kern="100" dirty="0">
                <a:effectLst/>
                <a:latin typeface="Calibri" panose="020F0502020204030204" pitchFamily="34" charset="0"/>
                <a:ea typeface="Calibri" panose="020F0502020204030204" pitchFamily="34" charset="0"/>
                <a:cs typeface="Times New Roman" panose="02020603050405020304" pitchFamily="18" charset="0"/>
              </a:rPr>
              <a:t>evaluirati verbalno ili kroz bihevioralne eksperimente</a:t>
            </a:r>
          </a:p>
          <a:p>
            <a:pPr marL="342900" lvl="0" indent="-342900" algn="just">
              <a:lnSpc>
                <a:spcPct val="107000"/>
              </a:lnSpc>
              <a:buFont typeface="Symbol" panose="05050102010706020507" pitchFamily="18" charset="2"/>
              <a:buChar char=""/>
            </a:pPr>
            <a:r>
              <a:rPr lang="hr-HR" sz="175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TOČNE, ALI BESKORISNE</a:t>
            </a:r>
            <a:r>
              <a:rPr lang="hr-HR" sz="175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hr-HR" sz="1750"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hr-HR" sz="1750" kern="100" dirty="0">
                <a:effectLst/>
                <a:latin typeface="Calibri" panose="020F0502020204030204" pitchFamily="34" charset="0"/>
                <a:ea typeface="Calibri" panose="020F0502020204030204" pitchFamily="34" charset="0"/>
                <a:cs typeface="Times New Roman" panose="02020603050405020304" pitchFamily="18" charset="0"/>
              </a:rPr>
              <a:t>problem-solving, evaluirati netočne zaključke, rad na prihvaćanju nerješivog problema, mijenjanje fokusa pažnje</a:t>
            </a:r>
          </a:p>
          <a:p>
            <a:pPr marL="342900" lvl="0" indent="-342900" algn="just">
              <a:lnSpc>
                <a:spcPct val="107000"/>
              </a:lnSpc>
              <a:spcAft>
                <a:spcPts val="800"/>
              </a:spcAft>
              <a:buFont typeface="Symbol" panose="05050102010706020507" pitchFamily="18" charset="2"/>
              <a:buChar char=""/>
            </a:pPr>
            <a:r>
              <a:rPr lang="hr-HR" sz="175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MISLI KOJE SU DIO DISFUNKCIONALNOG PROCESA MIŠLJENJA</a:t>
            </a:r>
            <a:r>
              <a:rPr lang="hr-HR" sz="1750" b="1" kern="100" dirty="0">
                <a:effectLst/>
                <a:latin typeface="Calibri" panose="020F0502020204030204" pitchFamily="34" charset="0"/>
                <a:ea typeface="Calibri" panose="020F0502020204030204" pitchFamily="34" charset="0"/>
                <a:cs typeface="Times New Roman" panose="02020603050405020304" pitchFamily="18" charset="0"/>
              </a:rPr>
              <a:t> </a:t>
            </a:r>
            <a:r>
              <a:rPr lang="hr-HR" sz="1750" kern="100" dirty="0">
                <a:effectLst/>
                <a:latin typeface="Calibri" panose="020F0502020204030204" pitchFamily="34" charset="0"/>
                <a:ea typeface="Calibri" panose="020F0502020204030204" pitchFamily="34" charset="0"/>
                <a:cs typeface="Times New Roman" panose="02020603050405020304" pitchFamily="18" charset="0"/>
              </a:rPr>
              <a:t>(ruminacija, opsesije, samokritiziranje) </a:t>
            </a:r>
            <a:r>
              <a:rPr lang="hr-HR" sz="1750" b="1"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hr-HR" sz="1750" b="1" kern="100" dirty="0">
                <a:effectLst/>
                <a:latin typeface="Calibri" panose="020F0502020204030204" pitchFamily="34" charset="0"/>
                <a:ea typeface="Calibri" panose="020F0502020204030204" pitchFamily="34" charset="0"/>
                <a:cs typeface="Times New Roman" panose="02020603050405020304" pitchFamily="18" charset="0"/>
              </a:rPr>
              <a:t> </a:t>
            </a:r>
            <a:r>
              <a:rPr lang="hr-HR" sz="1750" kern="100" dirty="0">
                <a:effectLst/>
                <a:latin typeface="Calibri" panose="020F0502020204030204" pitchFamily="34" charset="0"/>
                <a:ea typeface="Calibri" panose="020F0502020204030204" pitchFamily="34" charset="0"/>
                <a:cs typeface="Times New Roman" panose="02020603050405020304" pitchFamily="18" charset="0"/>
              </a:rPr>
              <a:t>evaluirati vjerovanja, mindfulness, naglasiti valjane postupke</a:t>
            </a:r>
          </a:p>
        </p:txBody>
      </p:sp>
      <p:pic>
        <p:nvPicPr>
          <p:cNvPr id="14" name="Picture Placeholder 13" descr="A person walking along a bridge in a forest ">
            <a:extLst>
              <a:ext uri="{FF2B5EF4-FFF2-40B4-BE49-F238E27FC236}">
                <a16:creationId xmlns:a16="http://schemas.microsoft.com/office/drawing/2014/main" id="{4643E7D7-B55D-4673-951C-3F23015C581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823556" y="3870032"/>
            <a:ext cx="3855791" cy="2055974"/>
          </a:xfrm>
        </p:spPr>
      </p:pic>
      <p:pic>
        <p:nvPicPr>
          <p:cNvPr id="15" name="Picture Placeholder 14" descr="An aerial view of a forest in the snow">
            <a:extLst>
              <a:ext uri="{FF2B5EF4-FFF2-40B4-BE49-F238E27FC236}">
                <a16:creationId xmlns:a16="http://schemas.microsoft.com/office/drawing/2014/main" id="{81A87375-F390-4DEE-8F4B-B60B12B0F91B}"/>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754906" y="3870032"/>
            <a:ext cx="3892058" cy="2055974"/>
          </a:xfrm>
        </p:spPr>
      </p:pic>
      <p:sp>
        <p:nvSpPr>
          <p:cNvPr id="3" name="Footer Placeholder 2">
            <a:extLst>
              <a:ext uri="{FF2B5EF4-FFF2-40B4-BE49-F238E27FC236}">
                <a16:creationId xmlns:a16="http://schemas.microsoft.com/office/drawing/2014/main" id="{EB2D8EB9-86D8-46F2-805C-7BA07DB989B8}"/>
              </a:ext>
            </a:extLst>
          </p:cNvPr>
          <p:cNvSpPr>
            <a:spLocks noGrp="1"/>
          </p:cNvSpPr>
          <p:nvPr>
            <p:ph type="ftr" sz="quarter" idx="11"/>
          </p:nvPr>
        </p:nvSpPr>
        <p:spPr>
          <a:xfrm>
            <a:off x="715383" y="6356350"/>
            <a:ext cx="4539727" cy="365125"/>
          </a:xfrm>
        </p:spPr>
        <p:txBody>
          <a:bodyPr/>
          <a:lstStyle/>
          <a:p>
            <a:r>
              <a:rPr lang="hr-HR" sz="1050" b="1" kern="100" dirty="0">
                <a:effectLst/>
                <a:latin typeface="Calibri" panose="020F0502020204030204" pitchFamily="34" charset="0"/>
                <a:ea typeface="Calibri" panose="020F0502020204030204" pitchFamily="34" charset="0"/>
                <a:cs typeface="Times New Roman" panose="02020603050405020304" pitchFamily="18" charset="0"/>
              </a:rPr>
              <a:t>EVALUACIJA AUTOMATSKIH MISLI</a:t>
            </a:r>
            <a:endParaRPr lang="en-US" dirty="0"/>
          </a:p>
        </p:txBody>
      </p:sp>
      <p:sp>
        <p:nvSpPr>
          <p:cNvPr id="2" name="Date Placeholder 1">
            <a:extLst>
              <a:ext uri="{FF2B5EF4-FFF2-40B4-BE49-F238E27FC236}">
                <a16:creationId xmlns:a16="http://schemas.microsoft.com/office/drawing/2014/main" id="{C0D6D7AB-45AD-4E39-B4E3-CC1786053CFC}"/>
              </a:ext>
            </a:extLst>
          </p:cNvPr>
          <p:cNvSpPr>
            <a:spLocks noGrp="1"/>
          </p:cNvSpPr>
          <p:nvPr>
            <p:ph type="dt" sz="half" idx="10"/>
          </p:nvPr>
        </p:nvSpPr>
        <p:spPr>
          <a:xfrm>
            <a:off x="8369448" y="6356350"/>
            <a:ext cx="2592594" cy="365125"/>
          </a:xfrm>
        </p:spPr>
        <p:txBody>
          <a:bodyPr/>
          <a:lstStyle/>
          <a:p>
            <a:r>
              <a:rPr lang="hr-HR" dirty="0"/>
              <a:t>27/05/2023</a:t>
            </a:r>
            <a:endParaRPr lang="en-US" dirty="0"/>
          </a:p>
        </p:txBody>
      </p:sp>
      <p:sp>
        <p:nvSpPr>
          <p:cNvPr id="4" name="Slide Number Placeholder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a:lstStyle/>
          <a:p>
            <a:fld id="{A53D7EE4-1EDB-42FD-B6B7-A82C9F31F0F4}" type="slidenum">
              <a:rPr lang="en-US" smtClean="0"/>
              <a:pPr/>
              <a:t>3</a:t>
            </a:fld>
            <a:endParaRPr lang="en-US"/>
          </a:p>
        </p:txBody>
      </p:sp>
    </p:spTree>
    <p:extLst>
      <p:ext uri="{BB962C8B-B14F-4D97-AF65-F5344CB8AC3E}">
        <p14:creationId xmlns:p14="http://schemas.microsoft.com/office/powerpoint/2010/main" val="68372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695325" y="625152"/>
            <a:ext cx="10872665" cy="709179"/>
          </a:xfrm>
        </p:spPr>
        <p:txBody>
          <a:bodyPr vert="horz" lIns="91440" tIns="45720" rIns="91440" bIns="45720" rtlCol="0" anchor="t">
            <a:normAutofit/>
          </a:bodyPr>
          <a:lstStyle/>
          <a:p>
            <a:r>
              <a:rPr lang="en-US" dirty="0"/>
              <a:t>ODABIR KLJUČNIH AM</a:t>
            </a:r>
          </a:p>
        </p:txBody>
      </p:sp>
      <p:cxnSp>
        <p:nvCxnSpPr>
          <p:cNvPr id="44" name="Straight Connector 43">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vert="horz" lIns="91440" tIns="45720" rIns="91440" bIns="45720" rtlCol="0" anchor="ctr">
            <a:normAutofit/>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14" name="Date Placeholder 13">
            <a:extLst>
              <a:ext uri="{FF2B5EF4-FFF2-40B4-BE49-F238E27FC236}">
                <a16:creationId xmlns:a16="http://schemas.microsoft.com/office/drawing/2014/main" id="{C7ED0299-AE74-4997-AC3D-0540FC7D9A3D}"/>
              </a:ext>
            </a:extLst>
          </p:cNvPr>
          <p:cNvSpPr>
            <a:spLocks noGrp="1"/>
          </p:cNvSpPr>
          <p:nvPr>
            <p:ph type="dt" sz="half" idx="10"/>
          </p:nvPr>
        </p:nvSpPr>
        <p:spPr>
          <a:xfrm>
            <a:off x="8369448" y="6356350"/>
            <a:ext cx="2592594" cy="365125"/>
          </a:xfrm>
        </p:spPr>
        <p:txBody>
          <a:bodyPr vert="horz" lIns="91440" tIns="45720" rIns="91440" bIns="45720" rtlCol="0" anchor="ctr">
            <a:normAutofit/>
          </a:bodyPr>
          <a:lstStyle/>
          <a:p>
            <a:pPr>
              <a:spcAft>
                <a:spcPts val="600"/>
              </a:spcAft>
            </a:pPr>
            <a:r>
              <a:rPr lang="en-US" dirty="0"/>
              <a:t>27/05/2023</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E30AF5A0-43BB-4336-8627-9123B9144D80}" type="slidenum">
              <a:rPr lang="en-US" smtClean="0"/>
              <a:pPr>
                <a:lnSpc>
                  <a:spcPct val="90000"/>
                </a:lnSpc>
                <a:spcAft>
                  <a:spcPts val="600"/>
                </a:spcAft>
              </a:pPr>
              <a:t>4</a:t>
            </a:fld>
            <a:endParaRPr lang="en-US"/>
          </a:p>
        </p:txBody>
      </p:sp>
      <p:pic>
        <p:nvPicPr>
          <p:cNvPr id="3" name="Picture 2">
            <a:extLst>
              <a:ext uri="{FF2B5EF4-FFF2-40B4-BE49-F238E27FC236}">
                <a16:creationId xmlns:a16="http://schemas.microsoft.com/office/drawing/2014/main" id="{7403DB3A-3540-0867-47A9-3F41B73F8769}"/>
              </a:ext>
            </a:extLst>
          </p:cNvPr>
          <p:cNvPicPr>
            <a:picLocks noChangeAspect="1"/>
          </p:cNvPicPr>
          <p:nvPr/>
        </p:nvPicPr>
        <p:blipFill>
          <a:blip r:embed="rId3"/>
          <a:stretch>
            <a:fillRect/>
          </a:stretch>
        </p:blipFill>
        <p:spPr>
          <a:xfrm>
            <a:off x="429208" y="1259633"/>
            <a:ext cx="11252719" cy="5206477"/>
          </a:xfrm>
          <a:prstGeom prst="rect">
            <a:avLst/>
          </a:prstGeom>
        </p:spPr>
      </p:pic>
      <p:pic>
        <p:nvPicPr>
          <p:cNvPr id="5" name="Picture 4" descr="A cartoon bee holding glasses&#10;&#10;Description automatically generated with low confidence">
            <a:extLst>
              <a:ext uri="{FF2B5EF4-FFF2-40B4-BE49-F238E27FC236}">
                <a16:creationId xmlns:a16="http://schemas.microsoft.com/office/drawing/2014/main" id="{EFE8629C-259F-ED73-D3C7-1157FC90E862}"/>
              </a:ext>
            </a:extLst>
          </p:cNvPr>
          <p:cNvPicPr>
            <a:picLocks noChangeAspect="1"/>
          </p:cNvPicPr>
          <p:nvPr/>
        </p:nvPicPr>
        <p:blipFill>
          <a:blip r:embed="rId4"/>
          <a:stretch>
            <a:fillRect/>
          </a:stretch>
        </p:blipFill>
        <p:spPr>
          <a:xfrm>
            <a:off x="10120353" y="2470409"/>
            <a:ext cx="2269671" cy="2269671"/>
          </a:xfrm>
          <a:prstGeom prst="rect">
            <a:avLst/>
          </a:prstGeom>
        </p:spPr>
      </p:pic>
    </p:spTree>
    <p:extLst>
      <p:ext uri="{BB962C8B-B14F-4D97-AF65-F5344CB8AC3E}">
        <p14:creationId xmlns:p14="http://schemas.microsoft.com/office/powerpoint/2010/main" val="46511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hr-HR" dirty="0"/>
              <a:t>EVALUACIJA AM</a:t>
            </a:r>
            <a:endParaRPr lang="en-US" dirty="0"/>
          </a:p>
        </p:txBody>
      </p:sp>
      <p:sp>
        <p:nvSpPr>
          <p:cNvPr id="12" name="Content Placeholder 11">
            <a:extLst>
              <a:ext uri="{FF2B5EF4-FFF2-40B4-BE49-F238E27FC236}">
                <a16:creationId xmlns:a16="http://schemas.microsoft.com/office/drawing/2014/main" id="{10320AE5-EA43-4ACD-9065-4368B7CCF126}"/>
              </a:ext>
            </a:extLst>
          </p:cNvPr>
          <p:cNvSpPr>
            <a:spLocks noGrp="1"/>
          </p:cNvSpPr>
          <p:nvPr>
            <p:ph idx="1"/>
          </p:nvPr>
        </p:nvSpPr>
        <p:spPr>
          <a:xfrm>
            <a:off x="800099" y="2081348"/>
            <a:ext cx="5094673" cy="3743379"/>
          </a:xfrm>
        </p:spPr>
        <p:txBody>
          <a:bodyPr>
            <a:normAutofit/>
          </a:bodyPr>
          <a:lstStyle/>
          <a:p>
            <a:pPr algn="just">
              <a:lnSpc>
                <a:spcPct val="107000"/>
              </a:lnSpc>
              <a:spcAft>
                <a:spcPts val="800"/>
              </a:spcAft>
              <a:tabLst>
                <a:tab pos="2152650" algn="l"/>
              </a:tabLs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Važno je imati na umu da su AM </a:t>
            </a:r>
            <a:r>
              <a:rPr lang="hr-HR" sz="1800" u="sng" kern="100" dirty="0">
                <a:effectLst/>
                <a:latin typeface="Calibri" panose="020F0502020204030204" pitchFamily="34" charset="0"/>
                <a:ea typeface="Calibri" panose="020F0502020204030204" pitchFamily="34" charset="0"/>
                <a:cs typeface="Times New Roman" panose="02020603050405020304" pitchFamily="18" charset="0"/>
              </a:rPr>
              <a:t>rijetko u potpunosti pogrešne!</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2152650" algn="l"/>
              </a:tabLs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Umjesto izazivanja ili osporavanja AM, koristit ćemo se </a:t>
            </a:r>
            <a:r>
              <a:rPr lang="hr-HR" sz="1800" b="1" kern="100" dirty="0">
                <a:effectLst/>
                <a:latin typeface="Calibri" panose="020F0502020204030204" pitchFamily="34" charset="0"/>
                <a:ea typeface="Calibri" panose="020F0502020204030204" pitchFamily="34" charset="0"/>
                <a:cs typeface="Times New Roman" panose="02020603050405020304" pitchFamily="18" charset="0"/>
              </a:rPr>
              <a:t>pitanjima za evaluaciju automatskih misli (tzv. Sokratsko propitivanje).</a:t>
            </a:r>
          </a:p>
          <a:p>
            <a:pPr algn="just">
              <a:lnSpc>
                <a:spcPct val="107000"/>
              </a:lnSpc>
              <a:spcAft>
                <a:spcPts val="800"/>
              </a:spcAft>
              <a:tabLst>
                <a:tab pos="2152650" algn="l"/>
              </a:tabLs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Ako se klijent uspješno nosi s pitanjima, jedna od lista mu se može dati u okviru Akcijskog plana. Ponekad je nekim klijentima previše pitanja na ovim listama – u tom slučaju se mogu odabrati 1-2 pitanja.</a:t>
            </a:r>
          </a:p>
          <a:p>
            <a:pPr marL="0" indent="0">
              <a:lnSpc>
                <a:spcPct val="107000"/>
              </a:lnSpc>
              <a:spcAft>
                <a:spcPts val="800"/>
              </a:spcAft>
              <a:buNone/>
              <a:tabLst>
                <a:tab pos="2152650" algn="l"/>
              </a:tabLs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0" name="Content Placeholder 12">
            <a:extLst>
              <a:ext uri="{FF2B5EF4-FFF2-40B4-BE49-F238E27FC236}">
                <a16:creationId xmlns:a16="http://schemas.microsoft.com/office/drawing/2014/main" id="{FFB5DD8B-55AA-7649-5BA7-8895E81C8DC1}"/>
              </a:ext>
            </a:extLst>
          </p:cNvPr>
          <p:cNvGraphicFramePr>
            <a:graphicFrameLocks noGrp="1"/>
          </p:cNvGraphicFramePr>
          <p:nvPr>
            <p:ph idx="13"/>
            <p:extLst>
              <p:ext uri="{D42A27DB-BD31-4B8C-83A1-F6EECF244321}">
                <p14:modId xmlns:p14="http://schemas.microsoft.com/office/powerpoint/2010/main" val="1796803008"/>
              </p:ext>
            </p:extLst>
          </p:nvPr>
        </p:nvGraphicFramePr>
        <p:xfrm>
          <a:off x="6297226" y="2081348"/>
          <a:ext cx="5094673" cy="3743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14" name="Date Placeholder 13">
            <a:extLst>
              <a:ext uri="{FF2B5EF4-FFF2-40B4-BE49-F238E27FC236}">
                <a16:creationId xmlns:a16="http://schemas.microsoft.com/office/drawing/2014/main" id="{C7ED0299-AE74-4997-AC3D-0540FC7D9A3D}"/>
              </a:ext>
            </a:extLst>
          </p:cNvPr>
          <p:cNvSpPr>
            <a:spLocks noGrp="1"/>
          </p:cNvSpPr>
          <p:nvPr>
            <p:ph type="dt" sz="half" idx="10"/>
          </p:nvPr>
        </p:nvSpPr>
        <p:spPr>
          <a:xfrm>
            <a:off x="8369448" y="6356350"/>
            <a:ext cx="2592594" cy="365125"/>
          </a:xfrm>
        </p:spPr>
        <p:txBody>
          <a:bodyPr/>
          <a:lstStyle/>
          <a:p>
            <a:pPr>
              <a:spcAft>
                <a:spcPts val="600"/>
              </a:spcAft>
            </a:pPr>
            <a:r>
              <a:rPr lang="en-US" dirty="0"/>
              <a:t>27/05/2023</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5</a:t>
            </a:fld>
            <a:endParaRPr lang="en-US"/>
          </a:p>
        </p:txBody>
      </p:sp>
      <p:pic>
        <p:nvPicPr>
          <p:cNvPr id="10" name="Picture 9" descr="A cartoon bee holding a magnifying glass&#10;&#10;Description automatically generated">
            <a:extLst>
              <a:ext uri="{FF2B5EF4-FFF2-40B4-BE49-F238E27FC236}">
                <a16:creationId xmlns:a16="http://schemas.microsoft.com/office/drawing/2014/main" id="{330A8727-8126-DD2B-4177-EB1737BAEBEF}"/>
              </a:ext>
            </a:extLst>
          </p:cNvPr>
          <p:cNvPicPr>
            <a:picLocks noChangeAspect="1"/>
          </p:cNvPicPr>
          <p:nvPr/>
        </p:nvPicPr>
        <p:blipFill>
          <a:blip r:embed="rId8"/>
          <a:stretch>
            <a:fillRect/>
          </a:stretch>
        </p:blipFill>
        <p:spPr>
          <a:xfrm>
            <a:off x="6386145" y="184013"/>
            <a:ext cx="1992012" cy="2261442"/>
          </a:xfrm>
          <a:prstGeom prst="rect">
            <a:avLst/>
          </a:prstGeom>
        </p:spPr>
      </p:pic>
    </p:spTree>
    <p:extLst>
      <p:ext uri="{BB962C8B-B14F-4D97-AF65-F5344CB8AC3E}">
        <p14:creationId xmlns:p14="http://schemas.microsoft.com/office/powerpoint/2010/main" val="268640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4B58F-28F4-8F13-9967-D7105FAA832C}"/>
              </a:ext>
            </a:extLst>
          </p:cNvPr>
          <p:cNvSpPr>
            <a:spLocks noGrp="1"/>
          </p:cNvSpPr>
          <p:nvPr>
            <p:ph type="title"/>
          </p:nvPr>
        </p:nvSpPr>
        <p:spPr>
          <a:xfrm>
            <a:off x="685800" y="899024"/>
            <a:ext cx="3076032" cy="3914947"/>
          </a:xfrm>
        </p:spPr>
        <p:txBody>
          <a:bodyPr vert="horz" lIns="91440" tIns="45720" rIns="91440" bIns="45720" rtlCol="0" anchor="t">
            <a:normAutofit/>
          </a:bodyPr>
          <a:lstStyle/>
          <a:p>
            <a:r>
              <a:rPr lang="en-US" dirty="0"/>
              <a:t>EVALUACIJA AM </a:t>
            </a:r>
            <a:r>
              <a:rPr lang="hr-HR" dirty="0"/>
              <a:t/>
            </a:r>
            <a:br>
              <a:rPr lang="hr-HR" dirty="0"/>
            </a:br>
            <a:r>
              <a:rPr lang="hr-HR" dirty="0"/>
              <a:t/>
            </a:r>
            <a:br>
              <a:rPr lang="hr-HR" dirty="0"/>
            </a:br>
            <a:r>
              <a:rPr lang="en-US" sz="2200" dirty="0">
                <a:solidFill>
                  <a:schemeClr val="tx1"/>
                </a:solidFill>
              </a:rPr>
              <a:t>PITANJA ZA EVALUACIJU</a:t>
            </a:r>
            <a:r>
              <a:rPr lang="hr-HR" sz="2200" dirty="0">
                <a:solidFill>
                  <a:schemeClr val="tx1"/>
                </a:solidFill>
              </a:rPr>
              <a:t>:</a:t>
            </a:r>
            <a:r>
              <a:rPr lang="en-US" sz="2200" dirty="0">
                <a:solidFill>
                  <a:schemeClr val="tx1"/>
                </a:solidFill>
              </a:rPr>
              <a:t> </a:t>
            </a:r>
            <a:r>
              <a:rPr lang="hr-HR" sz="2200" dirty="0">
                <a:solidFill>
                  <a:schemeClr val="tx1"/>
                </a:solidFill>
              </a:rPr>
              <a:t/>
            </a:r>
            <a:br>
              <a:rPr lang="hr-HR" sz="2200" dirty="0">
                <a:solidFill>
                  <a:schemeClr val="tx1"/>
                </a:solidFill>
              </a:rPr>
            </a:br>
            <a:r>
              <a:rPr lang="en-US" sz="2200" u="sng" dirty="0">
                <a:solidFill>
                  <a:schemeClr val="tx1"/>
                </a:solidFill>
              </a:rPr>
              <a:t>LISTA 1</a:t>
            </a:r>
            <a:r>
              <a:rPr lang="en-US" sz="2200" dirty="0">
                <a:solidFill>
                  <a:schemeClr val="tx1"/>
                </a:solidFill>
              </a:rPr>
              <a:t>, LISTA 2</a:t>
            </a:r>
            <a:r>
              <a:rPr lang="en-US" sz="4000" dirty="0">
                <a:solidFill>
                  <a:schemeClr val="tx1"/>
                </a:solidFill>
              </a:rPr>
              <a:t/>
            </a:r>
            <a:br>
              <a:rPr lang="en-US" sz="4000" dirty="0">
                <a:solidFill>
                  <a:schemeClr val="tx1"/>
                </a:solidFill>
              </a:rPr>
            </a:br>
            <a:endParaRPr lang="en-US" dirty="0"/>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1F53579-DBC2-3E6B-0452-B1EDF06ADAD0}"/>
              </a:ext>
            </a:extLst>
          </p:cNvPr>
          <p:cNvPicPr>
            <a:picLocks noChangeAspect="1"/>
          </p:cNvPicPr>
          <p:nvPr/>
        </p:nvPicPr>
        <p:blipFill>
          <a:blip r:embed="rId2"/>
          <a:stretch>
            <a:fillRect/>
          </a:stretch>
        </p:blipFill>
        <p:spPr>
          <a:xfrm>
            <a:off x="4038600" y="723900"/>
            <a:ext cx="7552766" cy="5349727"/>
          </a:xfrm>
          <a:prstGeom prst="rect">
            <a:avLst/>
          </a:prstGeom>
        </p:spPr>
      </p:pic>
      <p:sp>
        <p:nvSpPr>
          <p:cNvPr id="7" name="Footer Placeholder 6">
            <a:extLst>
              <a:ext uri="{FF2B5EF4-FFF2-40B4-BE49-F238E27FC236}">
                <a16:creationId xmlns:a16="http://schemas.microsoft.com/office/drawing/2014/main" id="{3DF4A118-3CC1-E9C4-8538-712A75A86599}"/>
              </a:ext>
            </a:extLst>
          </p:cNvPr>
          <p:cNvSpPr>
            <a:spLocks noGrp="1"/>
          </p:cNvSpPr>
          <p:nvPr>
            <p:ph type="ftr" sz="quarter" idx="11"/>
          </p:nvPr>
        </p:nvSpPr>
        <p:spPr>
          <a:xfrm>
            <a:off x="715383" y="6356350"/>
            <a:ext cx="4539727" cy="365125"/>
          </a:xfrm>
        </p:spPr>
        <p:txBody>
          <a:bodyPr vert="horz" lIns="91440" tIns="45720" rIns="91440" bIns="45720" rtlCol="0" anchor="ctr">
            <a:normAutofit/>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8" name="Date Placeholder 7">
            <a:extLst>
              <a:ext uri="{FF2B5EF4-FFF2-40B4-BE49-F238E27FC236}">
                <a16:creationId xmlns:a16="http://schemas.microsoft.com/office/drawing/2014/main" id="{0FBB281D-D627-8F55-7CB3-FAF04A3AB7D5}"/>
              </a:ext>
            </a:extLst>
          </p:cNvPr>
          <p:cNvSpPr>
            <a:spLocks noGrp="1"/>
          </p:cNvSpPr>
          <p:nvPr>
            <p:ph type="dt" sz="half" idx="10"/>
          </p:nvPr>
        </p:nvSpPr>
        <p:spPr>
          <a:xfrm>
            <a:off x="8369448" y="6356350"/>
            <a:ext cx="2592594" cy="365125"/>
          </a:xfrm>
        </p:spPr>
        <p:txBody>
          <a:bodyPr vert="horz" lIns="91440" tIns="45720" rIns="91440" bIns="45720" rtlCol="0" anchor="ctr">
            <a:normAutofit/>
          </a:bodyPr>
          <a:lstStyle/>
          <a:p>
            <a:pPr>
              <a:spcAft>
                <a:spcPts val="600"/>
              </a:spcAft>
            </a:pPr>
            <a:r>
              <a:rPr lang="en-US" dirty="0"/>
              <a:t>27/05/2023</a:t>
            </a:r>
          </a:p>
        </p:txBody>
      </p:sp>
      <p:sp>
        <p:nvSpPr>
          <p:cNvPr id="9" name="Slide Number Placeholder 8">
            <a:extLst>
              <a:ext uri="{FF2B5EF4-FFF2-40B4-BE49-F238E27FC236}">
                <a16:creationId xmlns:a16="http://schemas.microsoft.com/office/drawing/2014/main" id="{5EF195CE-921A-95D4-332A-14314338C362}"/>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E30AF5A0-43BB-4336-8627-9123B9144D80}" type="slidenum">
              <a:rPr lang="en-US" smtClean="0"/>
              <a:pPr>
                <a:lnSpc>
                  <a:spcPct val="90000"/>
                </a:lnSpc>
                <a:spcAft>
                  <a:spcPts val="600"/>
                </a:spcAft>
              </a:pPr>
              <a:t>6</a:t>
            </a:fld>
            <a:endParaRPr lang="en-US"/>
          </a:p>
        </p:txBody>
      </p:sp>
    </p:spTree>
    <p:extLst>
      <p:ext uri="{BB962C8B-B14F-4D97-AF65-F5344CB8AC3E}">
        <p14:creationId xmlns:p14="http://schemas.microsoft.com/office/powerpoint/2010/main" val="59094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700088" y="909637"/>
            <a:ext cx="6852004" cy="1362073"/>
          </a:xfrm>
        </p:spPr>
        <p:txBody>
          <a:bodyPr vert="horz" lIns="91440" tIns="45720" rIns="91440" bIns="45720" rtlCol="0" anchor="t">
            <a:normAutofit/>
          </a:bodyPr>
          <a:lstStyle/>
          <a:p>
            <a:r>
              <a:rPr lang="en-US" kern="1200" cap="all" spc="30" baseline="0" dirty="0">
                <a:solidFill>
                  <a:schemeClr val="tx1"/>
                </a:solidFill>
                <a:latin typeface="+mj-lt"/>
                <a:ea typeface="+mj-ea"/>
                <a:cs typeface="+mj-cs"/>
              </a:rPr>
              <a:t>PROCJENA REZULTATA EVALUACIJSKOG PROCESA</a:t>
            </a:r>
          </a:p>
        </p:txBody>
      </p:sp>
      <p:cxnSp>
        <p:nvCxnSpPr>
          <p:cNvPr id="37" name="Straight Connector 36">
            <a:extLst>
              <a:ext uri="{FF2B5EF4-FFF2-40B4-BE49-F238E27FC236}">
                <a16:creationId xmlns:a16="http://schemas.microsoft.com/office/drawing/2014/main" id="{7F1E95A2-E5F1-4C8A-92DC-CE369D19392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AFCC9BD-B6E6-44EF-893D-F3E542646ADC}"/>
              </a:ext>
            </a:extLst>
          </p:cNvPr>
          <p:cNvSpPr>
            <a:spLocks noGrp="1"/>
          </p:cNvSpPr>
          <p:nvPr>
            <p:ph idx="1"/>
          </p:nvPr>
        </p:nvSpPr>
        <p:spPr>
          <a:xfrm>
            <a:off x="700088" y="2276474"/>
            <a:ext cx="5851714" cy="3553109"/>
          </a:xfrm>
        </p:spPr>
        <p:txBody>
          <a:bodyPr vert="horz" lIns="91440" tIns="45720" rIns="91440" bIns="45720" rtlCol="0">
            <a:normAutofit/>
          </a:bodyPr>
          <a:lstStyle/>
          <a:p>
            <a:pPr>
              <a:lnSpc>
                <a:spcPct val="120000"/>
              </a:lnSpc>
              <a:spcAft>
                <a:spcPts val="800"/>
              </a:spcAft>
              <a:tabLst>
                <a:tab pos="2152650" algn="l"/>
              </a:tabLst>
            </a:pPr>
            <a:endParaRPr lang="hr-HR" dirty="0">
              <a:effectLst/>
              <a:latin typeface="Calibri" panose="020F0502020204030204" pitchFamily="34" charset="0"/>
              <a:cs typeface="Calibri" panose="020F0502020204030204" pitchFamily="34" charset="0"/>
            </a:endParaRPr>
          </a:p>
          <a:p>
            <a:pPr algn="just">
              <a:lnSpc>
                <a:spcPct val="120000"/>
              </a:lnSpc>
              <a:spcAft>
                <a:spcPts val="800"/>
              </a:spcAft>
              <a:tabLst>
                <a:tab pos="2152650" algn="l"/>
              </a:tabLst>
            </a:pPr>
            <a:r>
              <a:rPr lang="en-US" dirty="0" err="1">
                <a:effectLst/>
                <a:latin typeface="Calibri" panose="020F0502020204030204" pitchFamily="34" charset="0"/>
                <a:cs typeface="Calibri" panose="020F0502020204030204" pitchFamily="34" charset="0"/>
              </a:rPr>
              <a:t>Provjeriti</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koliko</a:t>
            </a:r>
            <a:r>
              <a:rPr lang="en-US" dirty="0">
                <a:effectLst/>
                <a:latin typeface="Calibri" panose="020F0502020204030204" pitchFamily="34" charset="0"/>
                <a:cs typeface="Calibri" panose="020F0502020204030204" pitchFamily="34" charset="0"/>
              </a:rPr>
              <a:t> </a:t>
            </a:r>
            <a:r>
              <a:rPr lang="en-US" b="1" dirty="0" err="1">
                <a:effectLst/>
                <a:latin typeface="Calibri" panose="020F0502020204030204" pitchFamily="34" charset="0"/>
                <a:cs typeface="Calibri" panose="020F0502020204030204" pitchFamily="34" charset="0"/>
              </a:rPr>
              <a:t>sada</a:t>
            </a:r>
            <a:r>
              <a:rPr lang="en-US" b="1" dirty="0">
                <a:effectLst/>
                <a:latin typeface="Calibri" panose="020F0502020204030204" pitchFamily="34" charset="0"/>
                <a:cs typeface="Calibri" panose="020F0502020204030204" pitchFamily="34" charset="0"/>
              </a:rPr>
              <a:t> </a:t>
            </a:r>
            <a:r>
              <a:rPr lang="en-US" dirty="0">
                <a:effectLst/>
                <a:latin typeface="Calibri" panose="020F0502020204030204" pitchFamily="34" charset="0"/>
                <a:cs typeface="Calibri" panose="020F0502020204030204" pitchFamily="34" charset="0"/>
              </a:rPr>
              <a:t>(</a:t>
            </a:r>
            <a:r>
              <a:rPr lang="en-US" dirty="0" err="1">
                <a:effectLst/>
                <a:latin typeface="Calibri" panose="020F0502020204030204" pitchFamily="34" charset="0"/>
                <a:cs typeface="Calibri" panose="020F0502020204030204" pitchFamily="34" charset="0"/>
              </a:rPr>
              <a:t>nakon</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evaluacije</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klijent</a:t>
            </a:r>
            <a:r>
              <a:rPr lang="en-US" dirty="0">
                <a:effectLst/>
                <a:latin typeface="Calibri" panose="020F0502020204030204" pitchFamily="34" charset="0"/>
                <a:cs typeface="Calibri" panose="020F0502020204030204" pitchFamily="34" charset="0"/>
              </a:rPr>
              <a:t> </a:t>
            </a:r>
            <a:r>
              <a:rPr lang="en-US" b="1" dirty="0" err="1">
                <a:effectLst/>
                <a:latin typeface="Calibri" panose="020F0502020204030204" pitchFamily="34" charset="0"/>
                <a:cs typeface="Calibri" panose="020F0502020204030204" pitchFamily="34" charset="0"/>
              </a:rPr>
              <a:t>vjeruje</a:t>
            </a:r>
            <a:r>
              <a:rPr lang="en-US" dirty="0">
                <a:effectLst/>
                <a:latin typeface="Calibri" panose="020F0502020204030204" pitchFamily="34" charset="0"/>
                <a:cs typeface="Calibri" panose="020F0502020204030204" pitchFamily="34" charset="0"/>
              </a:rPr>
              <a:t> u </a:t>
            </a:r>
            <a:r>
              <a:rPr lang="en-US" dirty="0" err="1">
                <a:effectLst/>
                <a:latin typeface="Calibri" panose="020F0502020204030204" pitchFamily="34" charset="0"/>
                <a:cs typeface="Calibri" panose="020F0502020204030204" pitchFamily="34" charset="0"/>
              </a:rPr>
              <a:t>inicijalnu</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automatsku</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misao</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te</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kako</a:t>
            </a:r>
            <a:r>
              <a:rPr lang="en-US" dirty="0">
                <a:effectLst/>
                <a:latin typeface="Calibri" panose="020F0502020204030204" pitchFamily="34" charset="0"/>
                <a:cs typeface="Calibri" panose="020F0502020204030204" pitchFamily="34" charset="0"/>
              </a:rPr>
              <a:t> se</a:t>
            </a:r>
            <a:r>
              <a:rPr lang="en-US" b="1" dirty="0">
                <a:effectLst/>
                <a:latin typeface="Calibri" panose="020F0502020204030204" pitchFamily="34" charset="0"/>
                <a:cs typeface="Calibri" panose="020F0502020204030204" pitchFamily="34" charset="0"/>
              </a:rPr>
              <a:t> </a:t>
            </a:r>
            <a:r>
              <a:rPr lang="en-US" b="1" dirty="0" err="1">
                <a:effectLst/>
                <a:latin typeface="Calibri" panose="020F0502020204030204" pitchFamily="34" charset="0"/>
                <a:cs typeface="Calibri" panose="020F0502020204030204" pitchFamily="34" charset="0"/>
              </a:rPr>
              <a:t>osjeća</a:t>
            </a:r>
            <a:r>
              <a:rPr lang="en-US" dirty="0">
                <a:effectLst/>
                <a:latin typeface="Calibri" panose="020F0502020204030204" pitchFamily="34" charset="0"/>
                <a:cs typeface="Calibri" panose="020F0502020204030204" pitchFamily="34" charset="0"/>
              </a:rPr>
              <a:t> u </a:t>
            </a:r>
            <a:r>
              <a:rPr lang="en-US" dirty="0" err="1">
                <a:effectLst/>
                <a:latin typeface="Calibri" panose="020F0502020204030204" pitchFamily="34" charset="0"/>
                <a:cs typeface="Calibri" panose="020F0502020204030204" pitchFamily="34" charset="0"/>
              </a:rPr>
              <a:t>vezi</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iste</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kako</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bismo</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procijenili</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idući</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korak</a:t>
            </a:r>
            <a:r>
              <a:rPr lang="en-US" dirty="0">
                <a:effectLst/>
                <a:latin typeface="Calibri" panose="020F0502020204030204" pitchFamily="34" charset="0"/>
                <a:cs typeface="Calibri" panose="020F0502020204030204" pitchFamily="34" charset="0"/>
              </a:rPr>
              <a:t>.</a:t>
            </a:r>
          </a:p>
          <a:p>
            <a:pPr algn="just">
              <a:lnSpc>
                <a:spcPct val="120000"/>
              </a:lnSpc>
              <a:spcAft>
                <a:spcPts val="800"/>
              </a:spcAft>
              <a:tabLst>
                <a:tab pos="2152650" algn="l"/>
              </a:tabLst>
            </a:pPr>
            <a:r>
              <a:rPr lang="en-US" dirty="0" err="1">
                <a:effectLst/>
                <a:latin typeface="Calibri" panose="020F0502020204030204" pitchFamily="34" charset="0"/>
                <a:cs typeface="Calibri" panose="020F0502020204030204" pitchFamily="34" charset="0"/>
              </a:rPr>
              <a:t>Nemojte</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očekivati</a:t>
            </a:r>
            <a:r>
              <a:rPr lang="en-US" dirty="0">
                <a:effectLst/>
                <a:latin typeface="Calibri" panose="020F0502020204030204" pitchFamily="34" charset="0"/>
                <a:cs typeface="Calibri" panose="020F0502020204030204" pitchFamily="34" charset="0"/>
              </a:rPr>
              <a:t> da </a:t>
            </a:r>
            <a:r>
              <a:rPr lang="en-US" dirty="0" err="1">
                <a:effectLst/>
                <a:latin typeface="Calibri" panose="020F0502020204030204" pitchFamily="34" charset="0"/>
                <a:cs typeface="Calibri" panose="020F0502020204030204" pitchFamily="34" charset="0"/>
              </a:rPr>
              <a:t>će</a:t>
            </a:r>
            <a:r>
              <a:rPr lang="en-US" dirty="0">
                <a:effectLst/>
                <a:latin typeface="Calibri" panose="020F0502020204030204" pitchFamily="34" charset="0"/>
                <a:cs typeface="Calibri" panose="020F0502020204030204" pitchFamily="34" charset="0"/>
              </a:rPr>
              <a:t> se </a:t>
            </a:r>
            <a:r>
              <a:rPr lang="en-US" dirty="0" err="1">
                <a:effectLst/>
                <a:latin typeface="Calibri" panose="020F0502020204030204" pitchFamily="34" charset="0"/>
                <a:cs typeface="Calibri" panose="020F0502020204030204" pitchFamily="34" charset="0"/>
              </a:rPr>
              <a:t>klijentovo</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vjerovanje</a:t>
            </a:r>
            <a:r>
              <a:rPr lang="en-US" dirty="0">
                <a:effectLst/>
                <a:latin typeface="Calibri" panose="020F0502020204030204" pitchFamily="34" charset="0"/>
                <a:cs typeface="Calibri" panose="020F0502020204030204" pitchFamily="34" charset="0"/>
              </a:rPr>
              <a:t> u AM </a:t>
            </a:r>
            <a:r>
              <a:rPr lang="en-US" dirty="0" err="1">
                <a:effectLst/>
                <a:latin typeface="Calibri" panose="020F0502020204030204" pitchFamily="34" charset="0"/>
                <a:cs typeface="Calibri" panose="020F0502020204030204" pitchFamily="34" charset="0"/>
              </a:rPr>
              <a:t>spustiti</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na</a:t>
            </a:r>
            <a:r>
              <a:rPr lang="en-US" dirty="0">
                <a:effectLst/>
                <a:latin typeface="Calibri" panose="020F0502020204030204" pitchFamily="34" charset="0"/>
                <a:cs typeface="Calibri" panose="020F0502020204030204" pitchFamily="34" charset="0"/>
              </a:rPr>
              <a:t> 0% </a:t>
            </a:r>
            <a:r>
              <a:rPr lang="en-US" dirty="0" err="1">
                <a:effectLst/>
                <a:latin typeface="Calibri" panose="020F0502020204030204" pitchFamily="34" charset="0"/>
                <a:cs typeface="Calibri" panose="020F0502020204030204" pitchFamily="34" charset="0"/>
              </a:rPr>
              <a:t>ili</a:t>
            </a:r>
            <a:r>
              <a:rPr lang="en-US" dirty="0">
                <a:effectLst/>
                <a:latin typeface="Calibri" panose="020F0502020204030204" pitchFamily="34" charset="0"/>
                <a:cs typeface="Calibri" panose="020F0502020204030204" pitchFamily="34" charset="0"/>
              </a:rPr>
              <a:t> da </a:t>
            </a:r>
            <a:r>
              <a:rPr lang="en-US" dirty="0" err="1">
                <a:effectLst/>
                <a:latin typeface="Calibri" panose="020F0502020204030204" pitchFamily="34" charset="0"/>
                <a:cs typeface="Calibri" panose="020F0502020204030204" pitchFamily="34" charset="0"/>
              </a:rPr>
              <a:t>će</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njegovo_njezino</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negativno</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raspoloženje</a:t>
            </a:r>
            <a:r>
              <a:rPr lang="en-US" dirty="0">
                <a:effectLst/>
                <a:latin typeface="Calibri" panose="020F0502020204030204" pitchFamily="34" charset="0"/>
                <a:cs typeface="Calibri" panose="020F0502020204030204" pitchFamily="34" charset="0"/>
              </a:rPr>
              <a:t> u</a:t>
            </a:r>
            <a:r>
              <a:rPr lang="hr-HR"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potpunosti</a:t>
            </a:r>
            <a:r>
              <a:rPr lang="en-US" dirty="0">
                <a:effectLst/>
                <a:latin typeface="Calibri" panose="020F0502020204030204" pitchFamily="34" charset="0"/>
                <a:cs typeface="Calibri" panose="020F0502020204030204" pitchFamily="34" charset="0"/>
              </a:rPr>
              <a:t> </a:t>
            </a:r>
            <a:r>
              <a:rPr lang="en-US" dirty="0" err="1">
                <a:effectLst/>
                <a:latin typeface="Calibri" panose="020F0502020204030204" pitchFamily="34" charset="0"/>
                <a:cs typeface="Calibri" panose="020F0502020204030204" pitchFamily="34" charset="0"/>
              </a:rPr>
              <a:t>nestati</a:t>
            </a:r>
            <a:r>
              <a:rPr lang="en-US" dirty="0">
                <a:effectLst/>
                <a:latin typeface="Calibri" panose="020F0502020204030204" pitchFamily="34" charset="0"/>
                <a:cs typeface="Calibri" panose="020F0502020204030204" pitchFamily="34" charset="0"/>
              </a:rPr>
              <a:t>.</a:t>
            </a:r>
          </a:p>
        </p:txBody>
      </p:sp>
      <p:pic>
        <p:nvPicPr>
          <p:cNvPr id="15" name="Video 14" title="Spinning wooden top">
            <a:hlinkClick r:id="" action="ppaction://media"/>
            <a:extLst>
              <a:ext uri="{FF2B5EF4-FFF2-40B4-BE49-F238E27FC236}">
                <a16:creationId xmlns:a16="http://schemas.microsoft.com/office/drawing/2014/main" id="{A88B95DB-FB82-0A82-5C32-665F7F7648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54043" y="4086126"/>
            <a:ext cx="3413562" cy="1920128"/>
          </a:xfrm>
          <a:prstGeom prst="rect">
            <a:avLst/>
          </a:prstGeom>
        </p:spPr>
      </p:pic>
      <p:cxnSp>
        <p:nvCxnSpPr>
          <p:cNvPr id="39" name="Straight Connector 38">
            <a:extLst>
              <a:ext uri="{FF2B5EF4-FFF2-40B4-BE49-F238E27FC236}">
                <a16:creationId xmlns:a16="http://schemas.microsoft.com/office/drawing/2014/main" id="{AFCF674C-D208-4497-A189-02E8503DA8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vert="horz" lIns="91440" tIns="45720" rIns="91440" bIns="45720" rtlCol="0" anchor="ctr">
            <a:normAutofit/>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69448" y="6356350"/>
            <a:ext cx="2592594" cy="365125"/>
          </a:xfrm>
        </p:spPr>
        <p:txBody>
          <a:bodyPr vert="horz" lIns="91440" tIns="45720" rIns="91440" bIns="45720" rtlCol="0" anchor="ctr">
            <a:normAutofit/>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E30AF5A0-43BB-4336-8627-9123B9144D80}" type="slidenum">
              <a:rPr lang="en-US" smtClean="0"/>
              <a:pPr>
                <a:lnSpc>
                  <a:spcPct val="90000"/>
                </a:lnSpc>
                <a:spcAft>
                  <a:spcPts val="600"/>
                </a:spcAft>
              </a:pPr>
              <a:t>7</a:t>
            </a:fld>
            <a:endParaRPr lang="en-US"/>
          </a:p>
        </p:txBody>
      </p:sp>
      <p:pic>
        <p:nvPicPr>
          <p:cNvPr id="17" name="Picture 16" descr="A picture containing clipart, smile, smiley, emoticon&#10;&#10;Description automatically generated">
            <a:extLst>
              <a:ext uri="{FF2B5EF4-FFF2-40B4-BE49-F238E27FC236}">
                <a16:creationId xmlns:a16="http://schemas.microsoft.com/office/drawing/2014/main" id="{F7268A5B-6E44-F57A-CE39-0AE8692B737A}"/>
              </a:ext>
            </a:extLst>
          </p:cNvPr>
          <p:cNvPicPr>
            <a:picLocks noChangeAspect="1"/>
          </p:cNvPicPr>
          <p:nvPr/>
        </p:nvPicPr>
        <p:blipFill>
          <a:blip r:embed="rId5"/>
          <a:stretch>
            <a:fillRect/>
          </a:stretch>
        </p:blipFill>
        <p:spPr>
          <a:xfrm>
            <a:off x="7716674" y="735156"/>
            <a:ext cx="2875791" cy="2875791"/>
          </a:xfrm>
          <a:prstGeom prst="rect">
            <a:avLst/>
          </a:prstGeom>
        </p:spPr>
      </p:pic>
    </p:spTree>
    <p:extLst>
      <p:ext uri="{BB962C8B-B14F-4D97-AF65-F5344CB8AC3E}">
        <p14:creationId xmlns:p14="http://schemas.microsoft.com/office/powerpoint/2010/main" val="29239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6A2756-6ED6-43F6-B815-E072B1534E2C}"/>
              </a:ext>
            </a:extLst>
          </p:cNvPr>
          <p:cNvSpPr>
            <a:spLocks noGrp="1"/>
          </p:cNvSpPr>
          <p:nvPr>
            <p:ph type="title"/>
          </p:nvPr>
        </p:nvSpPr>
        <p:spPr>
          <a:xfrm>
            <a:off x="700088" y="788565"/>
            <a:ext cx="10121710" cy="1263911"/>
          </a:xfrm>
        </p:spPr>
        <p:txBody>
          <a:bodyPr vert="horz" lIns="91440" tIns="45720" rIns="91440" bIns="45720" rtlCol="0" anchor="t">
            <a:normAutofit fontScale="90000"/>
          </a:bodyPr>
          <a:lstStyle/>
          <a:p>
            <a:pPr algn="ctr"/>
            <a:r>
              <a:rPr lang="hr-HR" kern="1200" cap="all" spc="30" baseline="0">
                <a:solidFill>
                  <a:schemeClr val="tx1"/>
                </a:solidFill>
                <a:latin typeface="+mj-lt"/>
                <a:ea typeface="+mj-ea"/>
                <a:cs typeface="+mj-cs"/>
              </a:rPr>
              <a:t>KONCEPTUALIZACIJA U SLUČAJU NEUČINKOVITE KOGNITIVNE RESTRUKTURACIJE</a:t>
            </a:r>
            <a:endParaRPr lang="en-US" kern="1200" cap="all" spc="30" baseline="0" dirty="0">
              <a:solidFill>
                <a:schemeClr val="tx1"/>
              </a:solidFill>
              <a:latin typeface="+mj-lt"/>
              <a:ea typeface="+mj-ea"/>
              <a:cs typeface="+mj-cs"/>
            </a:endParaRPr>
          </a:p>
        </p:txBody>
      </p:sp>
      <p:sp>
        <p:nvSpPr>
          <p:cNvPr id="9" name="Content Placeholder 8">
            <a:extLst>
              <a:ext uri="{FF2B5EF4-FFF2-40B4-BE49-F238E27FC236}">
                <a16:creationId xmlns:a16="http://schemas.microsoft.com/office/drawing/2014/main" id="{6AFCC9BD-B6E6-44EF-893D-F3E542646ADC}"/>
              </a:ext>
            </a:extLst>
          </p:cNvPr>
          <p:cNvSpPr>
            <a:spLocks noGrp="1"/>
          </p:cNvSpPr>
          <p:nvPr>
            <p:ph idx="1"/>
          </p:nvPr>
        </p:nvSpPr>
        <p:spPr>
          <a:xfrm>
            <a:off x="3394728" y="2052476"/>
            <a:ext cx="8318487" cy="3942055"/>
          </a:xfrm>
        </p:spPr>
        <p:txBody>
          <a:bodyPr vert="horz" lIns="91440" tIns="45720" rIns="91440" bIns="45720" rtlCol="0">
            <a:normAutofit fontScale="92500" lnSpcReduction="20000"/>
          </a:bodyPr>
          <a:lstStyle/>
          <a:p>
            <a:pPr>
              <a:lnSpc>
                <a:spcPct val="107000"/>
              </a:lnSpc>
              <a:spcAft>
                <a:spcPts val="800"/>
              </a:spcAft>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Ako se raspoloženje i/ili ponašanje nisu unaprijedili, potrebno je konceptualizirati zašto kognitivna restrukturacija nije bila učinkovita. </a:t>
            </a:r>
            <a:br>
              <a:rPr lang="hr-HR" sz="1900" kern="100" dirty="0">
                <a:effectLst/>
                <a:latin typeface="Calibri" panose="020F0502020204030204" pitchFamily="34" charset="0"/>
                <a:ea typeface="Calibri" panose="020F0502020204030204" pitchFamily="34" charset="0"/>
                <a:cs typeface="Times New Roman" panose="02020603050405020304" pitchFamily="18" charset="0"/>
              </a:rPr>
            </a:br>
            <a:endParaRPr lang="hr-HR" sz="19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Česti razlozi su:</a:t>
            </a:r>
          </a:p>
          <a:p>
            <a:pPr marL="342900" lvl="0" indent="-342900">
              <a:lnSpc>
                <a:spcPct val="107000"/>
              </a:lnSpc>
              <a:buFont typeface="+mj-lt"/>
              <a:buAutoNum type="arabicPeriod"/>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Postoje druge središnje AM/slike koje još nismo identificirali ili evaluirali.</a:t>
            </a:r>
          </a:p>
          <a:p>
            <a:pPr marL="342900" lvl="0" indent="-342900">
              <a:lnSpc>
                <a:spcPct val="107000"/>
              </a:lnSpc>
              <a:buFont typeface="+mj-lt"/>
              <a:buAutoNum type="arabicPeriod"/>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Evaluacija je bila površna ili neučinkovita.</a:t>
            </a:r>
          </a:p>
          <a:p>
            <a:pPr marL="342900" lvl="0" indent="-342900">
              <a:lnSpc>
                <a:spcPct val="107000"/>
              </a:lnSpc>
              <a:buFont typeface="+mj-lt"/>
              <a:buAutoNum type="arabicPeriod"/>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Klijent još uvijek nije izrazio dokaze koji podržavaju AM.</a:t>
            </a:r>
          </a:p>
          <a:p>
            <a:pPr marL="342900" lvl="0" indent="-342900">
              <a:lnSpc>
                <a:spcPct val="107000"/>
              </a:lnSpc>
              <a:buFont typeface="+mj-lt"/>
              <a:buAutoNum type="arabicPeriod"/>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AM je ujedno i bazično vjerovanje (npr. „</a:t>
            </a:r>
            <a:r>
              <a:rPr lang="hr-HR" sz="1900" i="1" kern="100" dirty="0">
                <a:effectLst/>
                <a:latin typeface="Calibri" panose="020F0502020204030204" pitchFamily="34" charset="0"/>
                <a:ea typeface="Calibri" panose="020F0502020204030204" pitchFamily="34" charset="0"/>
                <a:cs typeface="Times New Roman" panose="02020603050405020304" pitchFamily="18" charset="0"/>
              </a:rPr>
              <a:t>Bespomoćan_na sam.“, „Nitko me ne voli</a:t>
            </a: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mj-lt"/>
              <a:buAutoNum type="arabicPeriod"/>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Klijent razumije na intelektualnoj razini da je AM distorzija, ali ne i na emocionalnoj razini.</a:t>
            </a:r>
          </a:p>
          <a:p>
            <a:pPr marL="342900" lvl="0" indent="-342900">
              <a:lnSpc>
                <a:spcPct val="107000"/>
              </a:lnSpc>
              <a:spcAft>
                <a:spcPts val="800"/>
              </a:spcAft>
              <a:buFont typeface="+mj-lt"/>
              <a:buAutoNum type="arabicPeriod"/>
              <a:tabLst>
                <a:tab pos="2152650" algn="l"/>
              </a:tabLst>
            </a:pPr>
            <a:r>
              <a:rPr lang="hr-HR" sz="1900" kern="100" dirty="0">
                <a:effectLst/>
                <a:latin typeface="Calibri" panose="020F0502020204030204" pitchFamily="34" charset="0"/>
                <a:ea typeface="Calibri" panose="020F0502020204030204" pitchFamily="34" charset="0"/>
                <a:cs typeface="Times New Roman" panose="02020603050405020304" pitchFamily="18" charset="0"/>
              </a:rPr>
              <a:t>AM je dio disfunkcionalnog misaonog obrasca.</a:t>
            </a:r>
          </a:p>
          <a:p>
            <a:pPr>
              <a:lnSpc>
                <a:spcPct val="120000"/>
              </a:lnSpc>
              <a:spcAft>
                <a:spcPts val="800"/>
              </a:spcAft>
              <a:tabLst>
                <a:tab pos="2152650" algn="l"/>
              </a:tabLst>
            </a:pPr>
            <a:endParaRPr lang="hr-HR" dirty="0">
              <a:effectLst/>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CB9876A-BC55-4DB7-BA35-73529A684A09}"/>
              </a:ext>
            </a:extLst>
          </p:cNvPr>
          <p:cNvSpPr>
            <a:spLocks noGrp="1"/>
          </p:cNvSpPr>
          <p:nvPr>
            <p:ph type="ftr" sz="quarter" idx="11"/>
          </p:nvPr>
        </p:nvSpPr>
        <p:spPr>
          <a:xfrm>
            <a:off x="715383" y="6356350"/>
            <a:ext cx="4539727" cy="365125"/>
          </a:xfrm>
        </p:spPr>
        <p:txBody>
          <a:bodyPr vert="horz" lIns="91440" tIns="45720" rIns="91440" bIns="45720" rtlCol="0" anchor="ctr">
            <a:normAutofit/>
          </a:bodyPr>
          <a:lstStyle/>
          <a:p>
            <a:pPr>
              <a:spcAft>
                <a:spcPts val="600"/>
              </a:spcAft>
            </a:pPr>
            <a:r>
              <a:rPr lang="en-US" b="1" kern="1200" dirty="0">
                <a:solidFill>
                  <a:schemeClr val="tx1"/>
                </a:solidFill>
                <a:effectLst/>
                <a:latin typeface="+mj-lt"/>
                <a:ea typeface="+mn-ea"/>
                <a:cs typeface="+mn-cs"/>
              </a:rPr>
              <a:t>EVALUACIJA AUTOMATSKIH MISLI</a:t>
            </a:r>
            <a:endParaRPr lang="en-US" kern="1200" dirty="0">
              <a:solidFill>
                <a:schemeClr val="tx1"/>
              </a:solidFill>
              <a:latin typeface="+mj-lt"/>
              <a:ea typeface="+mn-ea"/>
              <a:cs typeface="+mn-cs"/>
            </a:endParaRPr>
          </a:p>
        </p:txBody>
      </p:sp>
      <p:sp>
        <p:nvSpPr>
          <p:cNvPr id="5" name="Date Placeholder 4">
            <a:extLst>
              <a:ext uri="{FF2B5EF4-FFF2-40B4-BE49-F238E27FC236}">
                <a16:creationId xmlns:a16="http://schemas.microsoft.com/office/drawing/2014/main" id="{36F0DF38-18D4-4B4F-8831-376C71C9D1A7}"/>
              </a:ext>
            </a:extLst>
          </p:cNvPr>
          <p:cNvSpPr>
            <a:spLocks noGrp="1"/>
          </p:cNvSpPr>
          <p:nvPr>
            <p:ph type="dt" sz="half" idx="10"/>
          </p:nvPr>
        </p:nvSpPr>
        <p:spPr>
          <a:xfrm>
            <a:off x="8369448" y="6356350"/>
            <a:ext cx="2592594" cy="365125"/>
          </a:xfrm>
        </p:spPr>
        <p:txBody>
          <a:bodyPr vert="horz" lIns="91440" tIns="45720" rIns="91440" bIns="45720" rtlCol="0" anchor="ctr">
            <a:normAutofit/>
          </a:bodyPr>
          <a:lstStyle/>
          <a:p>
            <a:pPr>
              <a:spcAft>
                <a:spcPts val="600"/>
              </a:spcAft>
            </a:pPr>
            <a:r>
              <a:rPr lang="en-US" dirty="0"/>
              <a:t>27/05/2023</a:t>
            </a:r>
          </a:p>
        </p:txBody>
      </p:sp>
      <p:sp>
        <p:nvSpPr>
          <p:cNvPr id="6" name="Slide Number Placeholder 5">
            <a:extLst>
              <a:ext uri="{FF2B5EF4-FFF2-40B4-BE49-F238E27FC236}">
                <a16:creationId xmlns:a16="http://schemas.microsoft.com/office/drawing/2014/main" id="{175B920D-84E7-484C-AD47-6294D4E4D6C0}"/>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E30AF5A0-43BB-4336-8627-9123B9144D80}" type="slidenum">
              <a:rPr lang="en-US" smtClean="0"/>
              <a:pPr>
                <a:lnSpc>
                  <a:spcPct val="90000"/>
                </a:lnSpc>
                <a:spcAft>
                  <a:spcPts val="600"/>
                </a:spcAft>
              </a:pPr>
              <a:t>8</a:t>
            </a:fld>
            <a:endParaRPr lang="en-US"/>
          </a:p>
        </p:txBody>
      </p:sp>
      <p:pic>
        <p:nvPicPr>
          <p:cNvPr id="10" name="Picture 9" descr="A cartoon bee looking through binoculars&#10;&#10;Description automatically generated with medium confidence">
            <a:extLst>
              <a:ext uri="{FF2B5EF4-FFF2-40B4-BE49-F238E27FC236}">
                <a16:creationId xmlns:a16="http://schemas.microsoft.com/office/drawing/2014/main" id="{CE55EF55-5A3E-99B1-990F-24F9D4BF45F1}"/>
              </a:ext>
            </a:extLst>
          </p:cNvPr>
          <p:cNvPicPr>
            <a:picLocks noChangeAspect="1"/>
          </p:cNvPicPr>
          <p:nvPr/>
        </p:nvPicPr>
        <p:blipFill>
          <a:blip r:embed="rId2"/>
          <a:stretch>
            <a:fillRect/>
          </a:stretch>
        </p:blipFill>
        <p:spPr>
          <a:xfrm>
            <a:off x="143197" y="2238309"/>
            <a:ext cx="3570387" cy="3570387"/>
          </a:xfrm>
          <a:prstGeom prst="rect">
            <a:avLst/>
          </a:prstGeom>
        </p:spPr>
      </p:pic>
    </p:spTree>
    <p:extLst>
      <p:ext uri="{BB962C8B-B14F-4D97-AF65-F5344CB8AC3E}">
        <p14:creationId xmlns:p14="http://schemas.microsoft.com/office/powerpoint/2010/main" val="45832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227171" cy="3871143"/>
          </a:xfrm>
        </p:spPr>
        <p:txBody>
          <a:bodyPr/>
          <a:lstStyle/>
          <a:p>
            <a:r>
              <a:rPr lang="hr-HR" dirty="0"/>
              <a:t>OSTALE TEHNIKE ZA PROCJENU AM</a:t>
            </a:r>
            <a:endParaRPr lang="en-US" dirty="0"/>
          </a:p>
        </p:txBody>
      </p:sp>
      <p:pic>
        <p:nvPicPr>
          <p:cNvPr id="13" name="Picture Placeholder 12" descr="A dog sitting in the sun rays coming through the trees in a forest ">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15100" y="0"/>
            <a:ext cx="5676900" cy="6858000"/>
          </a:xfrm>
        </p:spPr>
      </p:pic>
      <p:sp>
        <p:nvSpPr>
          <p:cNvPr id="5" name="Subtitle 4">
            <a:extLst>
              <a:ext uri="{FF2B5EF4-FFF2-40B4-BE49-F238E27FC236}">
                <a16:creationId xmlns:a16="http://schemas.microsoft.com/office/drawing/2014/main" id="{7D852CF2-ED8E-1EA6-D965-AEE22D903A62}"/>
              </a:ext>
            </a:extLst>
          </p:cNvPr>
          <p:cNvSpPr>
            <a:spLocks noGrp="1"/>
          </p:cNvSpPr>
          <p:nvPr>
            <p:ph type="subTitle" idx="1"/>
          </p:nvPr>
        </p:nvSpPr>
        <p:spPr>
          <a:xfrm>
            <a:off x="695325" y="3531765"/>
            <a:ext cx="4707185" cy="2259435"/>
          </a:xfrm>
        </p:spPr>
        <p:txBody>
          <a:bodyPr/>
          <a:lstStyle/>
          <a:p>
            <a:pPr marL="342900" indent="-342900">
              <a:buAutoNum type="arabicPeriod"/>
            </a:pPr>
            <a:r>
              <a:rPr lang="hr-HR" dirty="0">
                <a:solidFill>
                  <a:schemeClr val="accent6">
                    <a:lumMod val="50000"/>
                  </a:schemeClr>
                </a:solidFill>
              </a:rPr>
              <a:t>Alternativna pitanja</a:t>
            </a:r>
          </a:p>
          <a:p>
            <a:pPr marL="342900" indent="-342900">
              <a:buAutoNum type="arabicPeriod"/>
            </a:pPr>
            <a:r>
              <a:rPr lang="hr-HR" dirty="0">
                <a:solidFill>
                  <a:schemeClr val="accent6">
                    <a:lumMod val="50000"/>
                  </a:schemeClr>
                </a:solidFill>
              </a:rPr>
              <a:t>Identificiranje kognitivnih distorzija</a:t>
            </a:r>
          </a:p>
          <a:p>
            <a:pPr marL="342900" indent="-342900">
              <a:buAutoNum type="arabicPeriod"/>
            </a:pPr>
            <a:r>
              <a:rPr lang="hr-HR" dirty="0">
                <a:solidFill>
                  <a:schemeClr val="accent6">
                    <a:lumMod val="50000"/>
                  </a:schemeClr>
                </a:solidFill>
              </a:rPr>
              <a:t>Bihevioralni eksperimenti</a:t>
            </a:r>
          </a:p>
          <a:p>
            <a:pPr marL="342900" indent="-342900">
              <a:buAutoNum type="arabicPeriod"/>
            </a:pPr>
            <a:r>
              <a:rPr lang="hr-HR" dirty="0">
                <a:solidFill>
                  <a:schemeClr val="accent6">
                    <a:lumMod val="50000"/>
                  </a:schemeClr>
                </a:solidFill>
              </a:rPr>
              <a:t>Samorazotkrivanje</a:t>
            </a:r>
          </a:p>
          <a:p>
            <a:pPr marL="342900" indent="-342900">
              <a:buAutoNum type="arabicPeriod"/>
            </a:pPr>
            <a:r>
              <a:rPr lang="hr-HR" dirty="0">
                <a:solidFill>
                  <a:schemeClr val="accent6">
                    <a:lumMod val="50000"/>
                  </a:schemeClr>
                </a:solidFill>
              </a:rPr>
              <a:t>Pitati klijenta za koristan odgovor</a:t>
            </a:r>
          </a:p>
          <a:p>
            <a:pPr marL="342900" indent="-342900">
              <a:buAutoNum type="arabicPeriod"/>
            </a:pPr>
            <a:endParaRPr lang="hr-HR" dirty="0"/>
          </a:p>
        </p:txBody>
      </p:sp>
    </p:spTree>
    <p:extLst>
      <p:ext uri="{BB962C8B-B14F-4D97-AF65-F5344CB8AC3E}">
        <p14:creationId xmlns:p14="http://schemas.microsoft.com/office/powerpoint/2010/main" val="3384328668"/>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0F876D-ECAD-49DD-95DE-E4DA3D4E9CA1}">
  <ds:schemaRefs>
    <ds:schemaRef ds:uri="http://purl.org/dc/terms/"/>
    <ds:schemaRef ds:uri="71af3243-3dd4-4a8d-8c0d-dd76da1f02a5"/>
    <ds:schemaRef ds:uri="http://schemas.microsoft.com/sharepoint/v3"/>
    <ds:schemaRef ds:uri="http://schemas.microsoft.com/office/2006/metadata/properties"/>
    <ds:schemaRef ds:uri="http://schemas.microsoft.com/office/infopath/2007/PartnerControls"/>
    <ds:schemaRef ds:uri="http://schemas.openxmlformats.org/package/2006/metadata/core-properties"/>
    <ds:schemaRef ds:uri="230e9df3-be65-4c73-a93b-d1236ebd677e"/>
    <ds:schemaRef ds:uri="http://www.w3.org/XML/1998/namespace"/>
    <ds:schemaRef ds:uri="http://schemas.microsoft.com/office/2006/documentManagement/types"/>
    <ds:schemaRef ds:uri="16c05727-aa75-4e4a-9b5f-8a80a1165891"/>
    <ds:schemaRef ds:uri="http://purl.org/dc/dcmitype/"/>
    <ds:schemaRef ds:uri="http://purl.org/dc/elements/1.1/"/>
  </ds:schemaRefs>
</ds:datastoreItem>
</file>

<file path=customXml/itemProps2.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9187C1-630C-405A-830B-EED062A49695}">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Chronicle design</Template>
  <TotalTime>298</TotalTime>
  <Words>1126</Words>
  <Application>Microsoft Office PowerPoint</Application>
  <PresentationFormat>Widescreen</PresentationFormat>
  <Paragraphs>159</Paragraphs>
  <Slides>17</Slides>
  <Notes>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Calibri,Italic</vt:lpstr>
      <vt:lpstr>Calisto MT</vt:lpstr>
      <vt:lpstr>Symbol</vt:lpstr>
      <vt:lpstr>Times New Roman</vt:lpstr>
      <vt:lpstr>Univers Condensed</vt:lpstr>
      <vt:lpstr>Wingdings</vt:lpstr>
      <vt:lpstr>ChronicleVTI</vt:lpstr>
      <vt:lpstr>EVALUACIJA AUTOMATSKIH MISLI</vt:lpstr>
      <vt:lpstr>SADRŽAJ</vt:lpstr>
      <vt:lpstr>TIPOVI AUTOMATSKIH MISLI (AM)</vt:lpstr>
      <vt:lpstr>ODABIR KLJUČNIH AM</vt:lpstr>
      <vt:lpstr>EVALUACIJA AM</vt:lpstr>
      <vt:lpstr>EVALUACIJA AM   PITANJA ZA EVALUACIJU:  LISTA 1, LISTA 2 </vt:lpstr>
      <vt:lpstr>PROCJENA REZULTATA EVALUACIJSKOG PROCESA</vt:lpstr>
      <vt:lpstr>KONCEPTUALIZACIJA U SLUČAJU NEUČINKOVITE KOGNITIVNE RESTRUKTURACIJE</vt:lpstr>
      <vt:lpstr>OSTALE TEHNIKE ZA PROCJENU AM</vt:lpstr>
      <vt:lpstr>1. Alternativna pitanja</vt:lpstr>
      <vt:lpstr>2. IDENTIFICIRANJE KOGNITIVNIH DISTORZIJA</vt:lpstr>
      <vt:lpstr>3. BIHEVIORALNI EKSPERIMENTI</vt:lpstr>
      <vt:lpstr>4. SAMORAZOTKRIVANJE</vt:lpstr>
      <vt:lpstr>5. PITATI KLIJENTA ZA KORISTAN ODGOVOR</vt:lpstr>
      <vt:lpstr>ŠTO KADA SU AM ISTINITE?</vt:lpstr>
      <vt:lpstr>SAŽETAK</vt:lpstr>
      <vt:lpstr>LITERATURA: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Tanja Vlahović</dc:creator>
  <cp:lastModifiedBy>hubikotvr@outlook.com</cp:lastModifiedBy>
  <cp:revision>55</cp:revision>
  <dcterms:created xsi:type="dcterms:W3CDTF">2023-02-03T13:44:28Z</dcterms:created>
  <dcterms:modified xsi:type="dcterms:W3CDTF">2023-05-26T09:00:21Z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