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Open Sans" panose="020B0604020202020204" charset="0"/>
      <p:regular r:id="rId13"/>
      <p:bold r:id="rId14"/>
      <p:italic r:id="rId15"/>
      <p:boldItalic r:id="rId16"/>
    </p:embeddedFont>
    <p:embeddedFont>
      <p:font typeface="Economica"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726" y="1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1b10886b01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1b10886b01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9c94b3692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9c94b3692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hr">
                <a:solidFill>
                  <a:schemeClr val="dk1"/>
                </a:solidFill>
              </a:rPr>
              <a:t>Mindfulness nas uči da se koncentriramo na ono što se događa u određenom trenutku bilo to nešto eksterno kao npr. razgovor s drugom osobom ili interno kao npr. naše misli, osjećaji, tjelesne senzacije i sl. i to na neprocjenjivački način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Mindfulness nam pomaže razviti drugačiji odnos s našim mislima. Umjesto da preispitujemo njihovu točnost, mindfulness nas podučava da primijetimo njihovu prisutnost bez osuđivanja i da im dopustimo da dođu i odu same od sebe. </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19c94b3692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19c94b3692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hr">
                <a:solidFill>
                  <a:schemeClr val="dk1"/>
                </a:solidFill>
              </a:rPr>
              <a:t>U ovoj knjizi će biti obrađen samo mindfulness misli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U knjizi je dan primjer s Abom, muškarcem koji ima depresiju i stalno ruminira. Sjedi pred TVom i razmišlja o tome kako ne bi to trebao raditi i kako je bolje da se ustane i krene tražiti posao. NE prestaje ruminirati jer vjeruje da će razmišljajući o tome zašto je izgubio posao i ženu naići na uzrok te će ga nekada u budućnosti uspjeti izbjeći</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Ukoliko dovoljno razmišlja o problemu, naići će na rješenje</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Abi je mindfulness pomogao jer je uspio prepoznati kada ruminira, prihvatiti svoje misli i ne se uključivati aktivno u njihov tok, naučio je posmatrati ih sa strane. Naučio je fokusirati se na svoj dah i na vanjske podražaje umjesto iznova na misli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9c94b36920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9c94b3692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hr">
                <a:solidFill>
                  <a:schemeClr val="dk1"/>
                </a:solidFill>
              </a:rPr>
              <a:t>Formalni način korištenja mindfulnessa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osoba treba unaprijed predodrediti određeno vrijeme u kojemu će prakticirati mindfulness (mirno mjesto, 5-60 min, koncentrirati se na disanje, misli, tjelesne senzacije, objekte oko sebe i sl.)</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na početku se preporuča formalni mindfulness dok osoba ne stekne naviku sama ga prakticirat</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preporuča se započeti s 5 min, osobu se upućuje na to da se opusti, diše i primjećuje kada joj se određene misli pojavljuju, ali da se ne uključuje u razmišljanje</a:t>
            </a:r>
            <a:endParaRPr>
              <a:solidFill>
                <a:schemeClr val="dk1"/>
              </a:solidFill>
            </a:endParaRPr>
          </a:p>
          <a:p>
            <a:pPr marL="0" lvl="0" indent="0" algn="l" rtl="0">
              <a:lnSpc>
                <a:spcPct val="115000"/>
              </a:lnSpc>
              <a:spcBef>
                <a:spcPts val="0"/>
              </a:spcBef>
              <a:spcAft>
                <a:spcPts val="0"/>
              </a:spcAft>
              <a:buNone/>
            </a:pPr>
            <a:endParaRPr>
              <a:solidFill>
                <a:schemeClr val="dk1"/>
              </a:solidFill>
            </a:endParaRPr>
          </a:p>
          <a:p>
            <a:pPr marL="0" lvl="0" indent="0" algn="l" rtl="0">
              <a:lnSpc>
                <a:spcPct val="115000"/>
              </a:lnSpc>
              <a:spcBef>
                <a:spcPts val="0"/>
              </a:spcBef>
              <a:spcAft>
                <a:spcPts val="0"/>
              </a:spcAft>
              <a:buNone/>
            </a:pPr>
            <a:r>
              <a:rPr lang="hr">
                <a:solidFill>
                  <a:schemeClr val="dk1"/>
                </a:solidFill>
              </a:rPr>
              <a:t>There are two types of mindfulness practices: formal and informal. In a formal mindfulness meditation, you set aside a period of time (e.g., 5 to 60 minutes), go to a quiet place, and focus your attention on a particular experience (e.g., the breath, different parts of the body, movement, thoughts, emotions, external objects, or sounds); you notice when your attention has wandered from the specified experience and nonjudgmentally bring it back to the experience. We recommend that many clients practice formal meditation for 5 minutes or so initially. They are much more likely to keep up a formal mindfulness practice if it’s brief.</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hr">
                <a:solidFill>
                  <a:schemeClr val="dk1"/>
                </a:solidFill>
              </a:rPr>
              <a:t>Neformalni način prakticiranja mindfulnessa</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neplanirano, u svakodnevnim aktivnostima</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kada osoba nauči kako koristiti mindfulness može ga koristiti nakratko kada ima vremena (u prometu, između nekih zadataka i sl.) ili kada osjeti potrebu za time (kada joj se nameću neke misli, kada osjeti intenzivne osjećaje i sl.)</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tada osoba primjeti svoje misli, dopusti im da budu prisutne, ne pokušava ih mijenjati i nastavi dalje s aktivnosti u koju je trenutno uključena</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19c94b36920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19c94b36920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hr" b="1">
                <a:solidFill>
                  <a:schemeClr val="dk1"/>
                </a:solidFill>
              </a:rPr>
              <a:t>Dva razloga zašto želimo izazvati negativna razmišljanja i ruminacije tijekom seanse:</a:t>
            </a:r>
            <a:endParaRPr b="1">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vježba prakticiranja mindfulnessa može poslužiti kao bihevioralni eksperiment. Klijent će nakon mindfulnessa imati osjećaj barem male kontrole nad svojim mislima i ruminacijom što će ga motivirati da nastavi prakticirati mindfulness između seansi</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važno je replicirati situaciju unutar koje će klijent koristiti mindfulness. Ako ga naučimo koristiti mindfulness dok je miran, postoji mogućnost da ga neće znati primijeniti dok je nemiran ili mu neće pomoći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1b10886b01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1b10886b01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hr" b="1">
                <a:solidFill>
                  <a:schemeClr val="dk1"/>
                </a:solidFill>
              </a:rPr>
              <a:t>Dva razloga zašto želimo izazvati negativna razmišljanja i ruminacije tijekom seanse:</a:t>
            </a:r>
            <a:endParaRPr b="1">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vježba prakticiranja mindfulnessa može poslužiti kao bihevioralni eksperiment. Klijent će nakon mindfulnessa imati osjećaj barem male kontrole nad svojim mislima i ruminacijom što će ga motivirati da nastavi prakticirati mindfulness između seansi</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hr">
                <a:solidFill>
                  <a:schemeClr val="dk1"/>
                </a:solidFill>
              </a:rPr>
              <a:t>važno je replicirati situaciju unutar koje će klijent koristiti mindfulness. Ako ga naučimo koristiti mindfulness dok je miran, postoji mogućnost da ga neće znati primijeniti dok je nemiran ili mu neće pomoći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9c94b36920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9c94b3692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9c94b36920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9c94b36920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7f4da7788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7f4da7788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2744013" y="756700"/>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1" name="Google Shape;11;p2"/>
          <p:cNvSpPr/>
          <p:nvPr/>
        </p:nvSpPr>
        <p:spPr>
          <a:xfrm rot="10800000">
            <a:off x="5318350" y="32667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2" name="Google Shape;12;p2"/>
          <p:cNvSpPr txBox="1">
            <a:spLocks noGrp="1"/>
          </p:cNvSpPr>
          <p:nvPr>
            <p:ph type="ctrTitle"/>
          </p:nvPr>
        </p:nvSpPr>
        <p:spPr>
          <a:xfrm>
            <a:off x="3044700" y="1444255"/>
            <a:ext cx="3054600" cy="15372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a:lvl1pPr>
            <a:lvl2pPr lvl="1" algn="ctr" rtl="0">
              <a:spcBef>
                <a:spcPts val="0"/>
              </a:spcBef>
              <a:spcAft>
                <a:spcPts val="0"/>
              </a:spcAft>
              <a:buSzPts val="4200"/>
              <a:buNone/>
              <a:defRPr/>
            </a:lvl2pPr>
            <a:lvl3pPr lvl="2" algn="ctr" rtl="0">
              <a:spcBef>
                <a:spcPts val="0"/>
              </a:spcBef>
              <a:spcAft>
                <a:spcPts val="0"/>
              </a:spcAft>
              <a:buSzPts val="4200"/>
              <a:buNone/>
              <a:defRPr/>
            </a:lvl3pPr>
            <a:lvl4pPr lvl="3" algn="ctr" rtl="0">
              <a:spcBef>
                <a:spcPts val="0"/>
              </a:spcBef>
              <a:spcAft>
                <a:spcPts val="0"/>
              </a:spcAft>
              <a:buSzPts val="4200"/>
              <a:buNone/>
              <a:defRPr/>
            </a:lvl4pPr>
            <a:lvl5pPr lvl="4" algn="ctr" rtl="0">
              <a:spcBef>
                <a:spcPts val="0"/>
              </a:spcBef>
              <a:spcAft>
                <a:spcPts val="0"/>
              </a:spcAft>
              <a:buSzPts val="4200"/>
              <a:buNone/>
              <a:defRPr/>
            </a:lvl5pPr>
            <a:lvl6pPr lvl="5" algn="ctr" rtl="0">
              <a:spcBef>
                <a:spcPts val="0"/>
              </a:spcBef>
              <a:spcAft>
                <a:spcPts val="0"/>
              </a:spcAft>
              <a:buSzPts val="4200"/>
              <a:buNone/>
              <a:defRPr/>
            </a:lvl6pPr>
            <a:lvl7pPr lvl="6" algn="ctr" rtl="0">
              <a:spcBef>
                <a:spcPts val="0"/>
              </a:spcBef>
              <a:spcAft>
                <a:spcPts val="0"/>
              </a:spcAft>
              <a:buSzPts val="4200"/>
              <a:buNone/>
              <a:defRPr/>
            </a:lvl7pPr>
            <a:lvl8pPr lvl="7" algn="ctr" rtl="0">
              <a:spcBef>
                <a:spcPts val="0"/>
              </a:spcBef>
              <a:spcAft>
                <a:spcPts val="0"/>
              </a:spcAft>
              <a:buSzPts val="4200"/>
              <a:buNone/>
              <a:defRPr/>
            </a:lvl8pPr>
            <a:lvl9pPr lvl="8" algn="ctr" rtl="0">
              <a:spcBef>
                <a:spcPts val="0"/>
              </a:spcBef>
              <a:spcAft>
                <a:spcPts val="0"/>
              </a:spcAft>
              <a:buSzPts val="4200"/>
              <a:buNone/>
              <a:defRPr/>
            </a:lvl9pPr>
          </a:lstStyle>
          <a:p>
            <a:endParaRPr/>
          </a:p>
        </p:txBody>
      </p:sp>
      <p:sp>
        <p:nvSpPr>
          <p:cNvPr id="13" name="Google Shape;13;p2"/>
          <p:cNvSpPr txBox="1">
            <a:spLocks noGrp="1"/>
          </p:cNvSpPr>
          <p:nvPr>
            <p:ph type="subTitle" idx="1"/>
          </p:nvPr>
        </p:nvSpPr>
        <p:spPr>
          <a:xfrm>
            <a:off x="3044700" y="3116580"/>
            <a:ext cx="3054600" cy="701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rtl="0">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rtl="0">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rtl="0">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rtl="0">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rtl="0">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rtl="0">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rtl="0">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rtl="0">
              <a:lnSpc>
                <a:spcPct val="100000"/>
              </a:lnSpc>
              <a:spcBef>
                <a:spcPts val="0"/>
              </a:spcBef>
              <a:spcAft>
                <a:spcPts val="0"/>
              </a:spcAft>
              <a:buSzPts val="2100"/>
              <a:buFont typeface="Economica"/>
              <a:buNone/>
              <a:defRPr sz="2100">
                <a:latin typeface="Economica"/>
                <a:ea typeface="Economica"/>
                <a:cs typeface="Economica"/>
                <a:sym typeface="Economica"/>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1"/>
          <p:cNvSpPr txBox="1">
            <a:spLocks noGrp="1"/>
          </p:cNvSpPr>
          <p:nvPr>
            <p:ph type="title" hasCustomPrompt="1"/>
          </p:nvPr>
        </p:nvSpPr>
        <p:spPr>
          <a:xfrm>
            <a:off x="311700" y="957125"/>
            <a:ext cx="8520600" cy="2128800"/>
          </a:xfrm>
          <a:prstGeom prst="rect">
            <a:avLst/>
          </a:prstGeom>
        </p:spPr>
        <p:txBody>
          <a:bodyPr spcFirstLastPara="1" wrap="square" lIns="91425" tIns="91425" rIns="91425" bIns="91425" anchor="ctr" anchorCtr="0">
            <a:normAutofit/>
          </a:bodyPr>
          <a:lstStyle>
            <a:lvl1pPr lvl="0" algn="ctr" rtl="0">
              <a:spcBef>
                <a:spcPts val="0"/>
              </a:spcBef>
              <a:spcAft>
                <a:spcPts val="0"/>
              </a:spcAft>
              <a:buClr>
                <a:schemeClr val="lt2"/>
              </a:buClr>
              <a:buSzPts val="16000"/>
              <a:buNone/>
              <a:defRPr sz="16000">
                <a:solidFill>
                  <a:schemeClr val="lt2"/>
                </a:solidFill>
              </a:defRPr>
            </a:lvl1pPr>
            <a:lvl2pPr lvl="1" algn="ctr" rtl="0">
              <a:spcBef>
                <a:spcPts val="0"/>
              </a:spcBef>
              <a:spcAft>
                <a:spcPts val="0"/>
              </a:spcAft>
              <a:buClr>
                <a:schemeClr val="lt2"/>
              </a:buClr>
              <a:buSzPts val="16000"/>
              <a:buNone/>
              <a:defRPr sz="16000">
                <a:solidFill>
                  <a:schemeClr val="lt2"/>
                </a:solidFill>
              </a:defRPr>
            </a:lvl2pPr>
            <a:lvl3pPr lvl="2" algn="ctr" rtl="0">
              <a:spcBef>
                <a:spcPts val="0"/>
              </a:spcBef>
              <a:spcAft>
                <a:spcPts val="0"/>
              </a:spcAft>
              <a:buClr>
                <a:schemeClr val="lt2"/>
              </a:buClr>
              <a:buSzPts val="16000"/>
              <a:buNone/>
              <a:defRPr sz="16000">
                <a:solidFill>
                  <a:schemeClr val="lt2"/>
                </a:solidFill>
              </a:defRPr>
            </a:lvl3pPr>
            <a:lvl4pPr lvl="3" algn="ctr" rtl="0">
              <a:spcBef>
                <a:spcPts val="0"/>
              </a:spcBef>
              <a:spcAft>
                <a:spcPts val="0"/>
              </a:spcAft>
              <a:buClr>
                <a:schemeClr val="lt2"/>
              </a:buClr>
              <a:buSzPts val="16000"/>
              <a:buNone/>
              <a:defRPr sz="16000">
                <a:solidFill>
                  <a:schemeClr val="lt2"/>
                </a:solidFill>
              </a:defRPr>
            </a:lvl4pPr>
            <a:lvl5pPr lvl="4" algn="ctr" rtl="0">
              <a:spcBef>
                <a:spcPts val="0"/>
              </a:spcBef>
              <a:spcAft>
                <a:spcPts val="0"/>
              </a:spcAft>
              <a:buClr>
                <a:schemeClr val="lt2"/>
              </a:buClr>
              <a:buSzPts val="16000"/>
              <a:buNone/>
              <a:defRPr sz="16000">
                <a:solidFill>
                  <a:schemeClr val="lt2"/>
                </a:solidFill>
              </a:defRPr>
            </a:lvl5pPr>
            <a:lvl6pPr lvl="5" algn="ctr" rtl="0">
              <a:spcBef>
                <a:spcPts val="0"/>
              </a:spcBef>
              <a:spcAft>
                <a:spcPts val="0"/>
              </a:spcAft>
              <a:buClr>
                <a:schemeClr val="lt2"/>
              </a:buClr>
              <a:buSzPts val="16000"/>
              <a:buNone/>
              <a:defRPr sz="16000">
                <a:solidFill>
                  <a:schemeClr val="lt2"/>
                </a:solidFill>
              </a:defRPr>
            </a:lvl6pPr>
            <a:lvl7pPr lvl="6" algn="ctr" rtl="0">
              <a:spcBef>
                <a:spcPts val="0"/>
              </a:spcBef>
              <a:spcAft>
                <a:spcPts val="0"/>
              </a:spcAft>
              <a:buClr>
                <a:schemeClr val="lt2"/>
              </a:buClr>
              <a:buSzPts val="16000"/>
              <a:buNone/>
              <a:defRPr sz="16000">
                <a:solidFill>
                  <a:schemeClr val="lt2"/>
                </a:solidFill>
              </a:defRPr>
            </a:lvl7pPr>
            <a:lvl8pPr lvl="7" algn="ctr" rtl="0">
              <a:spcBef>
                <a:spcPts val="0"/>
              </a:spcBef>
              <a:spcAft>
                <a:spcPts val="0"/>
              </a:spcAft>
              <a:buClr>
                <a:schemeClr val="lt2"/>
              </a:buClr>
              <a:buSzPts val="16000"/>
              <a:buNone/>
              <a:defRPr sz="16000">
                <a:solidFill>
                  <a:schemeClr val="lt2"/>
                </a:solidFill>
              </a:defRPr>
            </a:lvl8pPr>
            <a:lvl9pPr lvl="8" algn="ctr" rtl="0">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a:spLocks noGrp="1"/>
          </p:cNvSpPr>
          <p:nvPr>
            <p:ph type="body" idx="1"/>
          </p:nvPr>
        </p:nvSpPr>
        <p:spPr>
          <a:xfrm>
            <a:off x="311700" y="3162000"/>
            <a:ext cx="8520600" cy="10716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flipH="1">
            <a:off x="7595938" y="4602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7" name="Google Shape;17;p3"/>
          <p:cNvSpPr/>
          <p:nvPr/>
        </p:nvSpPr>
        <p:spPr>
          <a:xfrm rot="10800000" flipH="1">
            <a:off x="466425" y="35583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8" name="Google Shape;18;p3"/>
          <p:cNvSpPr txBox="1">
            <a:spLocks noGrp="1"/>
          </p:cNvSpPr>
          <p:nvPr>
            <p:ph type="title"/>
          </p:nvPr>
        </p:nvSpPr>
        <p:spPr>
          <a:xfrm>
            <a:off x="773700" y="1806450"/>
            <a:ext cx="7596600" cy="15306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4200"/>
              <a:buNone/>
              <a:defRPr/>
            </a:lvl1pPr>
            <a:lvl2pPr lvl="1" algn="ctr" rtl="0">
              <a:spcBef>
                <a:spcPts val="0"/>
              </a:spcBef>
              <a:spcAft>
                <a:spcPts val="0"/>
              </a:spcAft>
              <a:buSzPts val="4200"/>
              <a:buNone/>
              <a:defRPr/>
            </a:lvl2pPr>
            <a:lvl3pPr lvl="2" algn="ctr" rtl="0">
              <a:spcBef>
                <a:spcPts val="0"/>
              </a:spcBef>
              <a:spcAft>
                <a:spcPts val="0"/>
              </a:spcAft>
              <a:buSzPts val="4200"/>
              <a:buNone/>
              <a:defRPr/>
            </a:lvl3pPr>
            <a:lvl4pPr lvl="3" algn="ctr" rtl="0">
              <a:spcBef>
                <a:spcPts val="0"/>
              </a:spcBef>
              <a:spcAft>
                <a:spcPts val="0"/>
              </a:spcAft>
              <a:buSzPts val="4200"/>
              <a:buNone/>
              <a:defRPr/>
            </a:lvl4pPr>
            <a:lvl5pPr lvl="4" algn="ctr" rtl="0">
              <a:spcBef>
                <a:spcPts val="0"/>
              </a:spcBef>
              <a:spcAft>
                <a:spcPts val="0"/>
              </a:spcAft>
              <a:buSzPts val="4200"/>
              <a:buNone/>
              <a:defRPr/>
            </a:lvl5pPr>
            <a:lvl6pPr lvl="5" algn="ctr" rtl="0">
              <a:spcBef>
                <a:spcPts val="0"/>
              </a:spcBef>
              <a:spcAft>
                <a:spcPts val="0"/>
              </a:spcAft>
              <a:buSzPts val="4200"/>
              <a:buNone/>
              <a:defRPr/>
            </a:lvl6pPr>
            <a:lvl7pPr lvl="6" algn="ctr" rtl="0">
              <a:spcBef>
                <a:spcPts val="0"/>
              </a:spcBef>
              <a:spcAft>
                <a:spcPts val="0"/>
              </a:spcAft>
              <a:buSzPts val="4200"/>
              <a:buNone/>
              <a:defRPr/>
            </a:lvl7pPr>
            <a:lvl8pPr lvl="7" algn="ctr" rtl="0">
              <a:spcBef>
                <a:spcPts val="0"/>
              </a:spcBef>
              <a:spcAft>
                <a:spcPts val="0"/>
              </a:spcAft>
              <a:buSzPts val="4200"/>
              <a:buNone/>
              <a:defRPr/>
            </a:lvl8pPr>
            <a:lvl9pPr lvl="8" algn="ctr" rtl="0">
              <a:spcBef>
                <a:spcPts val="0"/>
              </a:spcBef>
              <a:spcAft>
                <a:spcPts val="0"/>
              </a:spcAft>
              <a:buSzPts val="4200"/>
              <a:buNone/>
              <a:defRPr/>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rtl="0">
              <a:spcBef>
                <a:spcPts val="0"/>
              </a:spcBef>
              <a:spcAft>
                <a:spcPts val="0"/>
              </a:spcAft>
              <a:buSzPts val="4200"/>
              <a:buNone/>
              <a:defRPr/>
            </a:lvl1pPr>
            <a:lvl2pPr lvl="1" rtl="0">
              <a:spcBef>
                <a:spcPts val="0"/>
              </a:spcBef>
              <a:spcAft>
                <a:spcPts val="0"/>
              </a:spcAft>
              <a:buSzPts val="4200"/>
              <a:buNone/>
              <a:defRPr/>
            </a:lvl2pPr>
            <a:lvl3pPr lvl="2" rtl="0">
              <a:spcBef>
                <a:spcPts val="0"/>
              </a:spcBef>
              <a:spcAft>
                <a:spcPts val="0"/>
              </a:spcAft>
              <a:buSzPts val="4200"/>
              <a:buNone/>
              <a:defRPr/>
            </a:lvl3pPr>
            <a:lvl4pPr lvl="3" rtl="0">
              <a:spcBef>
                <a:spcPts val="0"/>
              </a:spcBef>
              <a:spcAft>
                <a:spcPts val="0"/>
              </a:spcAft>
              <a:buSzPts val="4200"/>
              <a:buNone/>
              <a:defRPr/>
            </a:lvl4pPr>
            <a:lvl5pPr lvl="4" rtl="0">
              <a:spcBef>
                <a:spcPts val="0"/>
              </a:spcBef>
              <a:spcAft>
                <a:spcPts val="0"/>
              </a:spcAft>
              <a:buSzPts val="4200"/>
              <a:buNone/>
              <a:defRPr/>
            </a:lvl5pPr>
            <a:lvl6pPr lvl="5" rtl="0">
              <a:spcBef>
                <a:spcPts val="0"/>
              </a:spcBef>
              <a:spcAft>
                <a:spcPts val="0"/>
              </a:spcAft>
              <a:buSzPts val="4200"/>
              <a:buNone/>
              <a:defRPr/>
            </a:lvl6pPr>
            <a:lvl7pPr lvl="6" rtl="0">
              <a:spcBef>
                <a:spcPts val="0"/>
              </a:spcBef>
              <a:spcAft>
                <a:spcPts val="0"/>
              </a:spcAft>
              <a:buSzPts val="4200"/>
              <a:buNone/>
              <a:defRPr/>
            </a:lvl7pPr>
            <a:lvl8pPr lvl="7" rtl="0">
              <a:spcBef>
                <a:spcPts val="0"/>
              </a:spcBef>
              <a:spcAft>
                <a:spcPts val="0"/>
              </a:spcAft>
              <a:buSzPts val="4200"/>
              <a:buNone/>
              <a:defRPr/>
            </a:lvl8pPr>
            <a:lvl9pPr lvl="8" rtl="0">
              <a:spcBef>
                <a:spcPts val="0"/>
              </a:spcBef>
              <a:spcAft>
                <a:spcPts val="0"/>
              </a:spcAft>
              <a:buSzPts val="4200"/>
              <a:buNone/>
              <a:defRPr/>
            </a:lvl9pPr>
          </a:lstStyle>
          <a:p>
            <a:endParaRPr/>
          </a:p>
        </p:txBody>
      </p:sp>
      <p:sp>
        <p:nvSpPr>
          <p:cNvPr id="23" name="Google Shape;23;p4"/>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rtl="0">
              <a:spcBef>
                <a:spcPts val="0"/>
              </a:spcBef>
              <a:spcAft>
                <a:spcPts val="0"/>
              </a:spcAft>
              <a:buSzPts val="4200"/>
              <a:buNone/>
              <a:defRPr/>
            </a:lvl1pPr>
            <a:lvl2pPr lvl="1" rtl="0">
              <a:spcBef>
                <a:spcPts val="0"/>
              </a:spcBef>
              <a:spcAft>
                <a:spcPts val="0"/>
              </a:spcAft>
              <a:buSzPts val="4200"/>
              <a:buNone/>
              <a:defRPr/>
            </a:lvl2pPr>
            <a:lvl3pPr lvl="2" rtl="0">
              <a:spcBef>
                <a:spcPts val="0"/>
              </a:spcBef>
              <a:spcAft>
                <a:spcPts val="0"/>
              </a:spcAft>
              <a:buSzPts val="4200"/>
              <a:buNone/>
              <a:defRPr/>
            </a:lvl3pPr>
            <a:lvl4pPr lvl="3" rtl="0">
              <a:spcBef>
                <a:spcPts val="0"/>
              </a:spcBef>
              <a:spcAft>
                <a:spcPts val="0"/>
              </a:spcAft>
              <a:buSzPts val="4200"/>
              <a:buNone/>
              <a:defRPr/>
            </a:lvl4pPr>
            <a:lvl5pPr lvl="4" rtl="0">
              <a:spcBef>
                <a:spcPts val="0"/>
              </a:spcBef>
              <a:spcAft>
                <a:spcPts val="0"/>
              </a:spcAft>
              <a:buSzPts val="4200"/>
              <a:buNone/>
              <a:defRPr/>
            </a:lvl5pPr>
            <a:lvl6pPr lvl="5" rtl="0">
              <a:spcBef>
                <a:spcPts val="0"/>
              </a:spcBef>
              <a:spcAft>
                <a:spcPts val="0"/>
              </a:spcAft>
              <a:buSzPts val="4200"/>
              <a:buNone/>
              <a:defRPr/>
            </a:lvl6pPr>
            <a:lvl7pPr lvl="6" rtl="0">
              <a:spcBef>
                <a:spcPts val="0"/>
              </a:spcBef>
              <a:spcAft>
                <a:spcPts val="0"/>
              </a:spcAft>
              <a:buSzPts val="4200"/>
              <a:buNone/>
              <a:defRPr/>
            </a:lvl7pPr>
            <a:lvl8pPr lvl="7" rtl="0">
              <a:spcBef>
                <a:spcPts val="0"/>
              </a:spcBef>
              <a:spcAft>
                <a:spcPts val="0"/>
              </a:spcAft>
              <a:buSzPts val="4200"/>
              <a:buNone/>
              <a:defRPr/>
            </a:lvl8pPr>
            <a:lvl9pPr lvl="8" rtl="0">
              <a:spcBef>
                <a:spcPts val="0"/>
              </a:spcBef>
              <a:spcAft>
                <a:spcPts val="0"/>
              </a:spcAft>
              <a:buSzPts val="4200"/>
              <a:buNone/>
              <a:defRPr/>
            </a:lvl9pPr>
          </a:lstStyle>
          <a:p>
            <a:endParaRPr/>
          </a:p>
        </p:txBody>
      </p:sp>
      <p:sp>
        <p:nvSpPr>
          <p:cNvPr id="27" name="Google Shape;27;p5"/>
          <p:cNvSpPr txBox="1">
            <a:spLocks noGrp="1"/>
          </p:cNvSpPr>
          <p:nvPr>
            <p:ph type="body" idx="1"/>
          </p:nvPr>
        </p:nvSpPr>
        <p:spPr>
          <a:xfrm>
            <a:off x="311700" y="1225225"/>
            <a:ext cx="3999900" cy="33540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225225"/>
            <a:ext cx="3999900" cy="33540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rtl="0">
              <a:spcBef>
                <a:spcPts val="0"/>
              </a:spcBef>
              <a:spcAft>
                <a:spcPts val="0"/>
              </a:spcAft>
              <a:buSzPts val="4200"/>
              <a:buNone/>
              <a:defRPr/>
            </a:lvl1pPr>
            <a:lvl2pPr lvl="1" rtl="0">
              <a:spcBef>
                <a:spcPts val="0"/>
              </a:spcBef>
              <a:spcAft>
                <a:spcPts val="0"/>
              </a:spcAft>
              <a:buSzPts val="4200"/>
              <a:buNone/>
              <a:defRPr/>
            </a:lvl2pPr>
            <a:lvl3pPr lvl="2" rtl="0">
              <a:spcBef>
                <a:spcPts val="0"/>
              </a:spcBef>
              <a:spcAft>
                <a:spcPts val="0"/>
              </a:spcAft>
              <a:buSzPts val="4200"/>
              <a:buNone/>
              <a:defRPr/>
            </a:lvl3pPr>
            <a:lvl4pPr lvl="3" rtl="0">
              <a:spcBef>
                <a:spcPts val="0"/>
              </a:spcBef>
              <a:spcAft>
                <a:spcPts val="0"/>
              </a:spcAft>
              <a:buSzPts val="4200"/>
              <a:buNone/>
              <a:defRPr/>
            </a:lvl4pPr>
            <a:lvl5pPr lvl="4" rtl="0">
              <a:spcBef>
                <a:spcPts val="0"/>
              </a:spcBef>
              <a:spcAft>
                <a:spcPts val="0"/>
              </a:spcAft>
              <a:buSzPts val="4200"/>
              <a:buNone/>
              <a:defRPr/>
            </a:lvl5pPr>
            <a:lvl6pPr lvl="5" rtl="0">
              <a:spcBef>
                <a:spcPts val="0"/>
              </a:spcBef>
              <a:spcAft>
                <a:spcPts val="0"/>
              </a:spcAft>
              <a:buSzPts val="4200"/>
              <a:buNone/>
              <a:defRPr/>
            </a:lvl6pPr>
            <a:lvl7pPr lvl="6" rtl="0">
              <a:spcBef>
                <a:spcPts val="0"/>
              </a:spcBef>
              <a:spcAft>
                <a:spcPts val="0"/>
              </a:spcAft>
              <a:buSzPts val="4200"/>
              <a:buNone/>
              <a:defRPr/>
            </a:lvl7pPr>
            <a:lvl8pPr lvl="7" rtl="0">
              <a:spcBef>
                <a:spcPts val="0"/>
              </a:spcBef>
              <a:spcAft>
                <a:spcPts val="0"/>
              </a:spcAft>
              <a:buSzPts val="4200"/>
              <a:buNone/>
              <a:defRPr/>
            </a:lvl8pPr>
            <a:lvl9pPr lvl="8" rtl="0">
              <a:spcBef>
                <a:spcPts val="0"/>
              </a:spcBef>
              <a:spcAft>
                <a:spcPts val="0"/>
              </a:spcAft>
              <a:buSzPts val="42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35" name="Google Shape;35;p7"/>
          <p:cNvSpPr txBox="1">
            <a:spLocks noGrp="1"/>
          </p:cNvSpPr>
          <p:nvPr>
            <p:ph type="body" idx="1"/>
          </p:nvPr>
        </p:nvSpPr>
        <p:spPr>
          <a:xfrm>
            <a:off x="311700" y="1399400"/>
            <a:ext cx="2808000" cy="27849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6" name="Google Shape;36;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8"/>
          <p:cNvSpPr txBox="1">
            <a:spLocks noGrp="1"/>
          </p:cNvSpPr>
          <p:nvPr>
            <p:ph type="title"/>
          </p:nvPr>
        </p:nvSpPr>
        <p:spPr>
          <a:xfrm>
            <a:off x="490250" y="450150"/>
            <a:ext cx="5878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4" name="Google Shape;44;p9"/>
          <p:cNvSpPr txBox="1">
            <a:spLocks noGrp="1"/>
          </p:cNvSpPr>
          <p:nvPr>
            <p:ph type="title"/>
          </p:nvPr>
        </p:nvSpPr>
        <p:spPr>
          <a:xfrm>
            <a:off x="265500" y="929275"/>
            <a:ext cx="4045200" cy="1786200"/>
          </a:xfrm>
          <a:prstGeom prst="rect">
            <a:avLst/>
          </a:prstGeom>
        </p:spPr>
        <p:txBody>
          <a:bodyPr spcFirstLastPara="1" wrap="square" lIns="91425" tIns="91425" rIns="91425" bIns="91425" anchor="b" anchorCtr="0">
            <a:normAutofit/>
          </a:bodyPr>
          <a:lstStyle>
            <a:lvl1pPr lvl="0" algn="ctr" rtl="0">
              <a:spcBef>
                <a:spcPts val="0"/>
              </a:spcBef>
              <a:spcAft>
                <a:spcPts val="0"/>
              </a:spcAft>
              <a:buClr>
                <a:schemeClr val="lt2"/>
              </a:buClr>
              <a:buSzPts val="4200"/>
              <a:buNone/>
              <a:defRPr>
                <a:solidFill>
                  <a:schemeClr val="lt2"/>
                </a:solidFill>
              </a:defRPr>
            </a:lvl1pPr>
            <a:lvl2pPr lvl="1" algn="ctr" rtl="0">
              <a:spcBef>
                <a:spcPts val="0"/>
              </a:spcBef>
              <a:spcAft>
                <a:spcPts val="0"/>
              </a:spcAft>
              <a:buClr>
                <a:schemeClr val="lt2"/>
              </a:buClr>
              <a:buSzPts val="4200"/>
              <a:buNone/>
              <a:defRPr>
                <a:solidFill>
                  <a:schemeClr val="lt2"/>
                </a:solidFill>
              </a:defRPr>
            </a:lvl2pPr>
            <a:lvl3pPr lvl="2" algn="ctr" rtl="0">
              <a:spcBef>
                <a:spcPts val="0"/>
              </a:spcBef>
              <a:spcAft>
                <a:spcPts val="0"/>
              </a:spcAft>
              <a:buClr>
                <a:schemeClr val="lt2"/>
              </a:buClr>
              <a:buSzPts val="4200"/>
              <a:buNone/>
              <a:defRPr>
                <a:solidFill>
                  <a:schemeClr val="lt2"/>
                </a:solidFill>
              </a:defRPr>
            </a:lvl3pPr>
            <a:lvl4pPr lvl="3" algn="ctr" rtl="0">
              <a:spcBef>
                <a:spcPts val="0"/>
              </a:spcBef>
              <a:spcAft>
                <a:spcPts val="0"/>
              </a:spcAft>
              <a:buClr>
                <a:schemeClr val="lt2"/>
              </a:buClr>
              <a:buSzPts val="4200"/>
              <a:buNone/>
              <a:defRPr>
                <a:solidFill>
                  <a:schemeClr val="lt2"/>
                </a:solidFill>
              </a:defRPr>
            </a:lvl4pPr>
            <a:lvl5pPr lvl="4" algn="ctr" rtl="0">
              <a:spcBef>
                <a:spcPts val="0"/>
              </a:spcBef>
              <a:spcAft>
                <a:spcPts val="0"/>
              </a:spcAft>
              <a:buClr>
                <a:schemeClr val="lt2"/>
              </a:buClr>
              <a:buSzPts val="4200"/>
              <a:buNone/>
              <a:defRPr>
                <a:solidFill>
                  <a:schemeClr val="lt2"/>
                </a:solidFill>
              </a:defRPr>
            </a:lvl5pPr>
            <a:lvl6pPr lvl="5" algn="ctr" rtl="0">
              <a:spcBef>
                <a:spcPts val="0"/>
              </a:spcBef>
              <a:spcAft>
                <a:spcPts val="0"/>
              </a:spcAft>
              <a:buClr>
                <a:schemeClr val="lt2"/>
              </a:buClr>
              <a:buSzPts val="4200"/>
              <a:buNone/>
              <a:defRPr>
                <a:solidFill>
                  <a:schemeClr val="lt2"/>
                </a:solidFill>
              </a:defRPr>
            </a:lvl6pPr>
            <a:lvl7pPr lvl="6" algn="ctr" rtl="0">
              <a:spcBef>
                <a:spcPts val="0"/>
              </a:spcBef>
              <a:spcAft>
                <a:spcPts val="0"/>
              </a:spcAft>
              <a:buClr>
                <a:schemeClr val="lt2"/>
              </a:buClr>
              <a:buSzPts val="4200"/>
              <a:buNone/>
              <a:defRPr>
                <a:solidFill>
                  <a:schemeClr val="lt2"/>
                </a:solidFill>
              </a:defRPr>
            </a:lvl7pPr>
            <a:lvl8pPr lvl="7" algn="ctr" rtl="0">
              <a:spcBef>
                <a:spcPts val="0"/>
              </a:spcBef>
              <a:spcAft>
                <a:spcPts val="0"/>
              </a:spcAft>
              <a:buClr>
                <a:schemeClr val="lt2"/>
              </a:buClr>
              <a:buSzPts val="4200"/>
              <a:buNone/>
              <a:defRPr>
                <a:solidFill>
                  <a:schemeClr val="lt2"/>
                </a:solidFill>
              </a:defRPr>
            </a:lvl8pPr>
            <a:lvl9pPr lvl="8" algn="ctr" rtl="0">
              <a:spcBef>
                <a:spcPts val="0"/>
              </a:spcBef>
              <a:spcAft>
                <a:spcPts val="0"/>
              </a:spcAft>
              <a:buClr>
                <a:schemeClr val="lt2"/>
              </a:buClr>
              <a:buSzPts val="4200"/>
              <a:buNone/>
              <a:defRPr>
                <a:solidFill>
                  <a:schemeClr val="lt2"/>
                </a:solidFill>
              </a:defRPr>
            </a:lvl9pPr>
          </a:lstStyle>
          <a:p>
            <a:endParaRPr/>
          </a:p>
        </p:txBody>
      </p:sp>
      <p:sp>
        <p:nvSpPr>
          <p:cNvPr id="45" name="Google Shape;45;p9"/>
          <p:cNvSpPr txBox="1">
            <a:spLocks noGrp="1"/>
          </p:cNvSpPr>
          <p:nvPr>
            <p:ph type="subTitle" idx="1"/>
          </p:nvPr>
        </p:nvSpPr>
        <p:spPr>
          <a:xfrm>
            <a:off x="265500" y="2769001"/>
            <a:ext cx="4045200" cy="1574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rtl="0">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rtl="0">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rtl="0">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rtl="0">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rtl="0">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rtl="0">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rtl="0">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rtl="0">
              <a:lnSpc>
                <a:spcPct val="100000"/>
              </a:lnSpc>
              <a:spcBef>
                <a:spcPts val="0"/>
              </a:spcBef>
              <a:spcAft>
                <a:spcPts val="0"/>
              </a:spcAft>
              <a:buSzPts val="2400"/>
              <a:buFont typeface="Economica"/>
              <a:buNone/>
              <a:defRPr sz="2400">
                <a:latin typeface="Economica"/>
                <a:ea typeface="Economica"/>
                <a:cs typeface="Economica"/>
                <a:sym typeface="Economica"/>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0"/>
              </a:spcBef>
              <a:spcAft>
                <a:spcPts val="0"/>
              </a:spcAft>
              <a:buClr>
                <a:schemeClr val="lt1"/>
              </a:buClr>
              <a:buSzPts val="1400"/>
              <a:buChar char="○"/>
              <a:defRPr>
                <a:solidFill>
                  <a:schemeClr val="lt1"/>
                </a:solidFill>
              </a:defRPr>
            </a:lvl2pPr>
            <a:lvl3pPr marL="1371600" lvl="2" indent="-317500" rtl="0">
              <a:spcBef>
                <a:spcPts val="0"/>
              </a:spcBef>
              <a:spcAft>
                <a:spcPts val="0"/>
              </a:spcAft>
              <a:buClr>
                <a:schemeClr val="lt1"/>
              </a:buClr>
              <a:buSzPts val="1400"/>
              <a:buChar char="■"/>
              <a:defRPr>
                <a:solidFill>
                  <a:schemeClr val="lt1"/>
                </a:solidFill>
              </a:defRPr>
            </a:lvl3pPr>
            <a:lvl4pPr marL="1828800" lvl="3" indent="-317500" rtl="0">
              <a:spcBef>
                <a:spcPts val="0"/>
              </a:spcBef>
              <a:spcAft>
                <a:spcPts val="0"/>
              </a:spcAft>
              <a:buClr>
                <a:schemeClr val="lt1"/>
              </a:buClr>
              <a:buSzPts val="1400"/>
              <a:buChar char="●"/>
              <a:defRPr>
                <a:solidFill>
                  <a:schemeClr val="lt1"/>
                </a:solidFill>
              </a:defRPr>
            </a:lvl4pPr>
            <a:lvl5pPr marL="2286000" lvl="4" indent="-317500" rtl="0">
              <a:spcBef>
                <a:spcPts val="0"/>
              </a:spcBef>
              <a:spcAft>
                <a:spcPts val="0"/>
              </a:spcAft>
              <a:buClr>
                <a:schemeClr val="lt1"/>
              </a:buClr>
              <a:buSzPts val="1400"/>
              <a:buChar char="○"/>
              <a:defRPr>
                <a:solidFill>
                  <a:schemeClr val="lt1"/>
                </a:solidFill>
              </a:defRPr>
            </a:lvl5pPr>
            <a:lvl6pPr marL="2743200" lvl="5" indent="-317500" rtl="0">
              <a:spcBef>
                <a:spcPts val="0"/>
              </a:spcBef>
              <a:spcAft>
                <a:spcPts val="0"/>
              </a:spcAft>
              <a:buClr>
                <a:schemeClr val="lt1"/>
              </a:buClr>
              <a:buSzPts val="1400"/>
              <a:buChar char="■"/>
              <a:defRPr>
                <a:solidFill>
                  <a:schemeClr val="lt1"/>
                </a:solidFill>
              </a:defRPr>
            </a:lvl6pPr>
            <a:lvl7pPr marL="3200400" lvl="6" indent="-317500" rtl="0">
              <a:spcBef>
                <a:spcPts val="0"/>
              </a:spcBef>
              <a:spcAft>
                <a:spcPts val="0"/>
              </a:spcAft>
              <a:buClr>
                <a:schemeClr val="lt1"/>
              </a:buClr>
              <a:buSzPts val="1400"/>
              <a:buChar char="●"/>
              <a:defRPr>
                <a:solidFill>
                  <a:schemeClr val="lt1"/>
                </a:solidFill>
              </a:defRPr>
            </a:lvl7pPr>
            <a:lvl8pPr marL="3657600" lvl="7" indent="-317500" rtl="0">
              <a:spcBef>
                <a:spcPts val="0"/>
              </a:spcBef>
              <a:spcAft>
                <a:spcPts val="0"/>
              </a:spcAft>
              <a:buClr>
                <a:schemeClr val="lt1"/>
              </a:buClr>
              <a:buSzPts val="1400"/>
              <a:buChar char="○"/>
              <a:defRPr>
                <a:solidFill>
                  <a:schemeClr val="lt1"/>
                </a:solidFill>
              </a:defRPr>
            </a:lvl8pPr>
            <a:lvl9pPr marL="4114800" lvl="8" indent="-317500" rtl="0">
              <a:spcBef>
                <a:spcPts val="0"/>
              </a:spcBef>
              <a:spcAft>
                <a:spcPts val="0"/>
              </a:spcAft>
              <a:buClr>
                <a:schemeClr val="lt1"/>
              </a:buClr>
              <a:buSzPts val="1400"/>
              <a:buChar char="■"/>
              <a:defRPr>
                <a:solidFill>
                  <a:schemeClr val="lt1"/>
                </a:solidFill>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9500" y="4218925"/>
            <a:ext cx="5998800" cy="5988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h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ux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rmAutofit/>
          </a:bodyPr>
          <a:lstStyle>
            <a:lvl1pPr lvl="0"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rt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7" name="Google Shape;7;p1"/>
          <p:cNvSpPr txBox="1">
            <a:spLocks noGrp="1"/>
          </p:cNvSpPr>
          <p:nvPr>
            <p:ph type="body" idx="1"/>
          </p:nvPr>
        </p:nvSpPr>
        <p:spPr>
          <a:xfrm>
            <a:off x="311700" y="1225225"/>
            <a:ext cx="8520600" cy="33540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marL="914400" lvl="1"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marL="1371600" lvl="2"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marL="1828800" lvl="3"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marL="2286000" lvl="4"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marL="2743200" lvl="5"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marL="3200400" lvl="6"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marL="3657600" lvl="7"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marL="4114800" lvl="8" indent="-317500" rtl="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1"/>
                </a:solidFill>
                <a:latin typeface="Economica"/>
                <a:ea typeface="Economica"/>
                <a:cs typeface="Economica"/>
                <a:sym typeface="Economica"/>
              </a:defRPr>
            </a:lvl1pPr>
            <a:lvl2pPr lvl="1" algn="r" rtl="0">
              <a:buNone/>
              <a:defRPr sz="1000">
                <a:solidFill>
                  <a:schemeClr val="dk1"/>
                </a:solidFill>
                <a:latin typeface="Economica"/>
                <a:ea typeface="Economica"/>
                <a:cs typeface="Economica"/>
                <a:sym typeface="Economica"/>
              </a:defRPr>
            </a:lvl2pPr>
            <a:lvl3pPr lvl="2" algn="r" rtl="0">
              <a:buNone/>
              <a:defRPr sz="1000">
                <a:solidFill>
                  <a:schemeClr val="dk1"/>
                </a:solidFill>
                <a:latin typeface="Economica"/>
                <a:ea typeface="Economica"/>
                <a:cs typeface="Economica"/>
                <a:sym typeface="Economica"/>
              </a:defRPr>
            </a:lvl3pPr>
            <a:lvl4pPr lvl="3" algn="r" rtl="0">
              <a:buNone/>
              <a:defRPr sz="1000">
                <a:solidFill>
                  <a:schemeClr val="dk1"/>
                </a:solidFill>
                <a:latin typeface="Economica"/>
                <a:ea typeface="Economica"/>
                <a:cs typeface="Economica"/>
                <a:sym typeface="Economica"/>
              </a:defRPr>
            </a:lvl4pPr>
            <a:lvl5pPr lvl="4" algn="r" rtl="0">
              <a:buNone/>
              <a:defRPr sz="1000">
                <a:solidFill>
                  <a:schemeClr val="dk1"/>
                </a:solidFill>
                <a:latin typeface="Economica"/>
                <a:ea typeface="Economica"/>
                <a:cs typeface="Economica"/>
                <a:sym typeface="Economica"/>
              </a:defRPr>
            </a:lvl5pPr>
            <a:lvl6pPr lvl="5" algn="r" rtl="0">
              <a:buNone/>
              <a:defRPr sz="1000">
                <a:solidFill>
                  <a:schemeClr val="dk1"/>
                </a:solidFill>
                <a:latin typeface="Economica"/>
                <a:ea typeface="Economica"/>
                <a:cs typeface="Economica"/>
                <a:sym typeface="Economica"/>
              </a:defRPr>
            </a:lvl6pPr>
            <a:lvl7pPr lvl="6" algn="r" rtl="0">
              <a:buNone/>
              <a:defRPr sz="1000">
                <a:solidFill>
                  <a:schemeClr val="dk1"/>
                </a:solidFill>
                <a:latin typeface="Economica"/>
                <a:ea typeface="Economica"/>
                <a:cs typeface="Economica"/>
                <a:sym typeface="Economica"/>
              </a:defRPr>
            </a:lvl7pPr>
            <a:lvl8pPr lvl="7" algn="r" rtl="0">
              <a:buNone/>
              <a:defRPr sz="1000">
                <a:solidFill>
                  <a:schemeClr val="dk1"/>
                </a:solidFill>
                <a:latin typeface="Economica"/>
                <a:ea typeface="Economica"/>
                <a:cs typeface="Economica"/>
                <a:sym typeface="Economica"/>
              </a:defRPr>
            </a:lvl8pPr>
            <a:lvl9pPr lvl="8" algn="r" rtl="0">
              <a:buNone/>
              <a:defRPr sz="1000">
                <a:solidFill>
                  <a:schemeClr val="dk1"/>
                </a:solidFill>
                <a:latin typeface="Economica"/>
                <a:ea typeface="Economica"/>
                <a:cs typeface="Economica"/>
                <a:sym typeface="Economica"/>
              </a:defRPr>
            </a:lvl9pPr>
          </a:lstStyle>
          <a:p>
            <a:pPr marL="0" lvl="0" indent="0" algn="r" rtl="0">
              <a:spcBef>
                <a:spcPts val="0"/>
              </a:spcBef>
              <a:spcAft>
                <a:spcPts val="0"/>
              </a:spcAft>
              <a:buNone/>
            </a:pPr>
            <a:fld id="{00000000-1234-1234-1234-123412341234}" type="slidenum">
              <a:rPr lang="h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LgRd1Mzhb_Q"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3"/>
          <p:cNvSpPr txBox="1">
            <a:spLocks noGrp="1"/>
          </p:cNvSpPr>
          <p:nvPr>
            <p:ph type="ctrTitle"/>
          </p:nvPr>
        </p:nvSpPr>
        <p:spPr>
          <a:xfrm>
            <a:off x="3044700" y="1444255"/>
            <a:ext cx="3054600" cy="15372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hr"/>
              <a:t>Integracija mindfulnessa u BKT</a:t>
            </a:r>
            <a:endParaRPr/>
          </a:p>
        </p:txBody>
      </p:sp>
      <p:sp>
        <p:nvSpPr>
          <p:cNvPr id="63" name="Google Shape;63;p13"/>
          <p:cNvSpPr txBox="1">
            <a:spLocks noGrp="1"/>
          </p:cNvSpPr>
          <p:nvPr>
            <p:ph type="subTitle" idx="1"/>
          </p:nvPr>
        </p:nvSpPr>
        <p:spPr>
          <a:xfrm>
            <a:off x="3044700" y="3116580"/>
            <a:ext cx="3054600" cy="7014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hr"/>
              <a:t>Tea Beissmann</a:t>
            </a:r>
            <a:endParaRPr/>
          </a:p>
        </p:txBody>
      </p:sp>
      <p:pic>
        <p:nvPicPr>
          <p:cNvPr id="64" name="Google Shape;64;p13"/>
          <p:cNvPicPr preferRelativeResize="0"/>
          <p:nvPr/>
        </p:nvPicPr>
        <p:blipFill>
          <a:blip r:embed="rId3">
            <a:alphaModFix/>
          </a:blip>
          <a:stretch>
            <a:fillRect/>
          </a:stretch>
        </p:blipFill>
        <p:spPr>
          <a:xfrm>
            <a:off x="0" y="2828925"/>
            <a:ext cx="3595226" cy="23145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a:spLocks noGrp="1"/>
          </p:cNvSpPr>
          <p:nvPr>
            <p:ph type="title"/>
          </p:nvPr>
        </p:nvSpPr>
        <p:spPr>
          <a:xfrm>
            <a:off x="623400" y="1861950"/>
            <a:ext cx="8520600" cy="1279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endParaRPr sz="4880"/>
          </a:p>
          <a:p>
            <a:pPr marL="0" lvl="0" indent="0" algn="ctr" rtl="0">
              <a:spcBef>
                <a:spcPts val="0"/>
              </a:spcBef>
              <a:spcAft>
                <a:spcPts val="0"/>
              </a:spcAft>
              <a:buSzPts val="990"/>
              <a:buNone/>
            </a:pPr>
            <a:endParaRPr sz="4880"/>
          </a:p>
          <a:p>
            <a:pPr marL="0" lvl="0" indent="0" algn="ctr" rtl="0">
              <a:spcBef>
                <a:spcPts val="0"/>
              </a:spcBef>
              <a:spcAft>
                <a:spcPts val="0"/>
              </a:spcAft>
              <a:buSzPts val="990"/>
              <a:buNone/>
            </a:pPr>
            <a:endParaRPr sz="4880"/>
          </a:p>
          <a:p>
            <a:pPr marL="0" lvl="0" indent="0" algn="ctr" rtl="0">
              <a:spcBef>
                <a:spcPts val="0"/>
              </a:spcBef>
              <a:spcAft>
                <a:spcPts val="0"/>
              </a:spcAft>
              <a:buSzPts val="990"/>
              <a:buNone/>
            </a:pPr>
            <a:endParaRPr sz="4880"/>
          </a:p>
          <a:p>
            <a:pPr marL="0" lvl="0" indent="0" algn="ctr" rtl="0">
              <a:spcBef>
                <a:spcPts val="0"/>
              </a:spcBef>
              <a:spcAft>
                <a:spcPts val="0"/>
              </a:spcAft>
              <a:buSzPts val="990"/>
              <a:buNone/>
            </a:pPr>
            <a:r>
              <a:rPr lang="hr" sz="4880"/>
              <a:t>Hvala na pažnji! </a:t>
            </a:r>
            <a:endParaRPr sz="4880"/>
          </a:p>
          <a:p>
            <a:pPr marL="0" lvl="0" indent="0" algn="ctr" rtl="0">
              <a:spcBef>
                <a:spcPts val="0"/>
              </a:spcBef>
              <a:spcAft>
                <a:spcPts val="0"/>
              </a:spcAft>
              <a:buClr>
                <a:schemeClr val="dk1"/>
              </a:buClr>
              <a:buSzPts val="990"/>
              <a:buFont typeface="Arial"/>
              <a:buNone/>
            </a:pPr>
            <a:endParaRPr sz="4880"/>
          </a:p>
          <a:p>
            <a:pPr marL="0" lvl="0" indent="0" algn="ctr" rtl="0">
              <a:spcBef>
                <a:spcPts val="0"/>
              </a:spcBef>
              <a:spcAft>
                <a:spcPts val="0"/>
              </a:spcAft>
              <a:buSzPts val="990"/>
              <a:buNone/>
            </a:pPr>
            <a:r>
              <a:rPr lang="hr" sz="4880"/>
              <a:t>Pitanja?</a:t>
            </a:r>
            <a:endParaRPr sz="4880"/>
          </a:p>
        </p:txBody>
      </p:sp>
      <p:pic>
        <p:nvPicPr>
          <p:cNvPr id="118" name="Google Shape;118;p22"/>
          <p:cNvPicPr preferRelativeResize="0"/>
          <p:nvPr/>
        </p:nvPicPr>
        <p:blipFill>
          <a:blip r:embed="rId3">
            <a:alphaModFix/>
          </a:blip>
          <a:stretch>
            <a:fillRect/>
          </a:stretch>
        </p:blipFill>
        <p:spPr>
          <a:xfrm>
            <a:off x="545075" y="3482450"/>
            <a:ext cx="8520600" cy="11239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hr" sz="2200" b="1"/>
              <a:t>Što je mindfulness i zašto ga koristiti u radu s klijentima?</a:t>
            </a:r>
            <a:endParaRPr sz="3900"/>
          </a:p>
        </p:txBody>
      </p:sp>
      <p:sp>
        <p:nvSpPr>
          <p:cNvPr id="70" name="Google Shape;70;p14"/>
          <p:cNvSpPr txBox="1">
            <a:spLocks noGrp="1"/>
          </p:cNvSpPr>
          <p:nvPr>
            <p:ph type="body" idx="1"/>
          </p:nvPr>
        </p:nvSpPr>
        <p:spPr>
          <a:xfrm>
            <a:off x="311700" y="1221575"/>
            <a:ext cx="8325000" cy="3700500"/>
          </a:xfrm>
          <a:prstGeom prst="rect">
            <a:avLst/>
          </a:prstGeom>
        </p:spPr>
        <p:txBody>
          <a:bodyPr spcFirstLastPara="1" wrap="square" lIns="91425" tIns="91425" rIns="91425" bIns="91425" anchor="t" anchorCtr="0">
            <a:normAutofit fontScale="47500" lnSpcReduction="10000"/>
          </a:bodyPr>
          <a:lstStyle/>
          <a:p>
            <a:pPr marL="0" lvl="0" indent="0" algn="l" rtl="0">
              <a:spcBef>
                <a:spcPts val="0"/>
              </a:spcBef>
              <a:spcAft>
                <a:spcPts val="0"/>
              </a:spcAft>
              <a:buNone/>
            </a:pPr>
            <a:r>
              <a:rPr lang="hr" sz="4500" b="1">
                <a:solidFill>
                  <a:schemeClr val="dk1"/>
                </a:solidFill>
              </a:rPr>
              <a:t>Mindfulness</a:t>
            </a:r>
            <a:r>
              <a:rPr lang="hr" sz="4500">
                <a:solidFill>
                  <a:schemeClr val="dk1"/>
                </a:solidFill>
              </a:rPr>
              <a:t> - zadržavanje </a:t>
            </a:r>
            <a:r>
              <a:rPr lang="hr" sz="4500"/>
              <a:t>pažnje na</a:t>
            </a:r>
            <a:r>
              <a:rPr lang="hr" sz="4500">
                <a:solidFill>
                  <a:schemeClr val="dk1"/>
                </a:solidFill>
              </a:rPr>
              <a:t> </a:t>
            </a:r>
            <a:r>
              <a:rPr lang="hr" sz="4500"/>
              <a:t>neposrednom</a:t>
            </a:r>
            <a:r>
              <a:rPr lang="hr" sz="4500">
                <a:solidFill>
                  <a:schemeClr val="dk1"/>
                </a:solidFill>
              </a:rPr>
              <a:t> iskustvu (</a:t>
            </a:r>
            <a:r>
              <a:rPr lang="hr" sz="4500"/>
              <a:t>radnji</a:t>
            </a:r>
            <a:r>
              <a:rPr lang="hr" sz="4500">
                <a:solidFill>
                  <a:schemeClr val="dk1"/>
                </a:solidFill>
              </a:rPr>
              <a:t>/ </a:t>
            </a:r>
            <a:r>
              <a:rPr lang="hr" sz="4500"/>
              <a:t>mislima/ osjećajima itd.</a:t>
            </a:r>
            <a:r>
              <a:rPr lang="hr" sz="4500">
                <a:solidFill>
                  <a:schemeClr val="dk1"/>
                </a:solidFill>
              </a:rPr>
              <a:t>) </a:t>
            </a:r>
            <a:r>
              <a:rPr lang="hr" sz="4500"/>
              <a:t>s naglaskom na </a:t>
            </a:r>
            <a:r>
              <a:rPr lang="hr" sz="4500">
                <a:solidFill>
                  <a:schemeClr val="dk1"/>
                </a:solidFill>
              </a:rPr>
              <a:t>otvorenost</a:t>
            </a:r>
            <a:r>
              <a:rPr lang="hr" sz="4500"/>
              <a:t>, </a:t>
            </a:r>
            <a:r>
              <a:rPr lang="hr" sz="4500">
                <a:solidFill>
                  <a:schemeClr val="dk1"/>
                </a:solidFill>
              </a:rPr>
              <a:t>prihvaćanje i znatiželju</a:t>
            </a:r>
            <a:endParaRPr sz="4500">
              <a:solidFill>
                <a:schemeClr val="dk1"/>
              </a:solidFill>
            </a:endParaRPr>
          </a:p>
          <a:p>
            <a:pPr marL="0" lvl="0" indent="0" algn="l" rtl="0">
              <a:spcBef>
                <a:spcPts val="0"/>
              </a:spcBef>
              <a:spcAft>
                <a:spcPts val="0"/>
              </a:spcAft>
              <a:buNone/>
            </a:pPr>
            <a:endParaRPr sz="4500">
              <a:solidFill>
                <a:schemeClr val="dk1"/>
              </a:solidFill>
            </a:endParaRPr>
          </a:p>
          <a:p>
            <a:pPr marL="457200" lvl="0" indent="-342900" algn="l" rtl="0">
              <a:spcBef>
                <a:spcPts val="0"/>
              </a:spcBef>
              <a:spcAft>
                <a:spcPts val="0"/>
              </a:spcAft>
              <a:buClr>
                <a:schemeClr val="dk1"/>
              </a:buClr>
              <a:buSzPct val="100000"/>
              <a:buChar char="-"/>
            </a:pPr>
            <a:r>
              <a:rPr lang="hr" sz="4500">
                <a:solidFill>
                  <a:schemeClr val="dk1"/>
                </a:solidFill>
              </a:rPr>
              <a:t>posebice koristan kod osoba koji imaju maladaptivan način razmišljanja (ops</a:t>
            </a:r>
            <a:r>
              <a:rPr lang="hr" sz="4500"/>
              <a:t>esije</a:t>
            </a:r>
            <a:r>
              <a:rPr lang="hr" sz="4500">
                <a:solidFill>
                  <a:schemeClr val="dk1"/>
                </a:solidFill>
              </a:rPr>
              <a:t>, ruminacij</a:t>
            </a:r>
            <a:r>
              <a:rPr lang="hr" sz="4500"/>
              <a:t>e</a:t>
            </a:r>
            <a:r>
              <a:rPr lang="hr" sz="4500">
                <a:solidFill>
                  <a:schemeClr val="dk1"/>
                </a:solidFill>
              </a:rPr>
              <a:t>, stalna briga, samokriti</a:t>
            </a:r>
            <a:r>
              <a:rPr lang="hr" sz="4500"/>
              <a:t>čnost</a:t>
            </a:r>
            <a:r>
              <a:rPr lang="hr" sz="4500">
                <a:solidFill>
                  <a:schemeClr val="dk1"/>
                </a:solidFill>
              </a:rPr>
              <a:t>)</a:t>
            </a:r>
            <a:endParaRPr sz="4500">
              <a:solidFill>
                <a:schemeClr val="dk1"/>
              </a:solidFill>
            </a:endParaRPr>
          </a:p>
          <a:p>
            <a:pPr marL="457200" lvl="0" indent="0" algn="l" rtl="0">
              <a:spcBef>
                <a:spcPts val="0"/>
              </a:spcBef>
              <a:spcAft>
                <a:spcPts val="0"/>
              </a:spcAft>
              <a:buNone/>
            </a:pPr>
            <a:endParaRPr sz="4500"/>
          </a:p>
          <a:p>
            <a:pPr marL="457200" lvl="0" indent="-342900" algn="l" rtl="0">
              <a:spcBef>
                <a:spcPts val="0"/>
              </a:spcBef>
              <a:spcAft>
                <a:spcPts val="0"/>
              </a:spcAft>
              <a:buClr>
                <a:schemeClr val="dk1"/>
              </a:buClr>
              <a:buSzPct val="100000"/>
              <a:buChar char="-"/>
            </a:pPr>
            <a:r>
              <a:rPr lang="hr" sz="4500">
                <a:solidFill>
                  <a:schemeClr val="dk1"/>
                </a:solidFill>
              </a:rPr>
              <a:t>koristan za osobe koje se boje da će </a:t>
            </a:r>
            <a:r>
              <a:rPr lang="hr" sz="4500"/>
              <a:t>iskusiti unutarnje </a:t>
            </a:r>
            <a:r>
              <a:rPr lang="hr" sz="4500">
                <a:solidFill>
                  <a:schemeClr val="dk1"/>
                </a:solidFill>
              </a:rPr>
              <a:t>podražaje kao što su negativne emocije, misli, slike, </a:t>
            </a:r>
            <a:r>
              <a:rPr lang="hr" sz="4500"/>
              <a:t>porivi</a:t>
            </a:r>
            <a:r>
              <a:rPr lang="hr" sz="4500">
                <a:solidFill>
                  <a:schemeClr val="dk1"/>
                </a:solidFill>
              </a:rPr>
              <a:t> ili </a:t>
            </a:r>
            <a:r>
              <a:rPr lang="hr" sz="4500"/>
              <a:t>bol</a:t>
            </a:r>
            <a:endParaRPr sz="4500">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Clr>
                <a:schemeClr val="dk1"/>
              </a:buClr>
              <a:buSzPct val="61111"/>
              <a:buFont typeface="Arial"/>
              <a:buNone/>
            </a:pPr>
            <a:endParaRPr>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hr"/>
              <a:t>Vrste mindfulnessa</a:t>
            </a:r>
            <a:endParaRPr/>
          </a:p>
        </p:txBody>
      </p:sp>
      <p:sp>
        <p:nvSpPr>
          <p:cNvPr id="76" name="Google Shape;76;p15"/>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hr">
                <a:solidFill>
                  <a:schemeClr val="dk1"/>
                </a:solidFill>
              </a:rPr>
              <a:t>Postoji nekoliko vrsta mindfulnessa, ovdje su nabrojana 3:</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457200" lvl="0" indent="-342900" algn="l" rtl="0">
              <a:spcBef>
                <a:spcPts val="0"/>
              </a:spcBef>
              <a:spcAft>
                <a:spcPts val="0"/>
              </a:spcAft>
              <a:buClr>
                <a:schemeClr val="dk1"/>
              </a:buClr>
              <a:buSzPts val="1800"/>
              <a:buAutoNum type="arabicPeriod"/>
            </a:pPr>
            <a:r>
              <a:rPr lang="hr" b="1">
                <a:solidFill>
                  <a:schemeClr val="dk1"/>
                </a:solidFill>
              </a:rPr>
              <a:t>Mindfulness misli</a:t>
            </a:r>
            <a:r>
              <a:rPr lang="hr">
                <a:solidFill>
                  <a:schemeClr val="dk1"/>
                </a:solidFill>
              </a:rPr>
              <a:t> - za klijente koji </a:t>
            </a:r>
            <a:r>
              <a:rPr lang="hr"/>
              <a:t>pretjera</a:t>
            </a:r>
            <a:r>
              <a:rPr lang="hr">
                <a:solidFill>
                  <a:schemeClr val="dk1"/>
                </a:solidFill>
              </a:rPr>
              <a:t>no ruminiraju, brinu se ili pokušavaju potisnuti intruzivne misli i slike </a:t>
            </a:r>
            <a:endParaRPr>
              <a:solidFill>
                <a:schemeClr val="dk1"/>
              </a:solidFill>
            </a:endParaRPr>
          </a:p>
          <a:p>
            <a:pPr marL="457200" lvl="0" indent="-342900" algn="l" rtl="0">
              <a:spcBef>
                <a:spcPts val="0"/>
              </a:spcBef>
              <a:spcAft>
                <a:spcPts val="0"/>
              </a:spcAft>
              <a:buClr>
                <a:schemeClr val="dk1"/>
              </a:buClr>
              <a:buSzPts val="1800"/>
              <a:buAutoNum type="arabicPeriod"/>
            </a:pPr>
            <a:r>
              <a:rPr lang="hr" b="1">
                <a:solidFill>
                  <a:schemeClr val="dk1"/>
                </a:solidFill>
              </a:rPr>
              <a:t>Mindfulness unutarnjih podražaja</a:t>
            </a:r>
            <a:r>
              <a:rPr lang="hr">
                <a:solidFill>
                  <a:schemeClr val="dk1"/>
                </a:solidFill>
              </a:rPr>
              <a:t> - koristi onima koji imaju intenzivne emocije ili bilo koji drugi neugodan oblik unutarnjeg doživljavanja</a:t>
            </a:r>
            <a:endParaRPr>
              <a:solidFill>
                <a:schemeClr val="dk1"/>
              </a:solidFill>
            </a:endParaRPr>
          </a:p>
          <a:p>
            <a:pPr marL="457200" lvl="0" indent="-342900" algn="l" rtl="0">
              <a:spcBef>
                <a:spcPts val="0"/>
              </a:spcBef>
              <a:spcAft>
                <a:spcPts val="0"/>
              </a:spcAft>
              <a:buClr>
                <a:schemeClr val="dk1"/>
              </a:buClr>
              <a:buSzPts val="1800"/>
              <a:buAutoNum type="arabicPeriod"/>
            </a:pPr>
            <a:r>
              <a:rPr lang="hr" b="1">
                <a:solidFill>
                  <a:schemeClr val="dk1"/>
                </a:solidFill>
              </a:rPr>
              <a:t>Mindfulness samosuosjećanja</a:t>
            </a:r>
            <a:r>
              <a:rPr lang="hr">
                <a:solidFill>
                  <a:schemeClr val="dk1"/>
                </a:solidFill>
              </a:rPr>
              <a:t> (self-compassion) - za klijente koji se u visokoj mjeri samokritiziraju </a:t>
            </a:r>
            <a:endParaRPr>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6"/>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hr"/>
              <a:t>Formalni i neformalni način korištenja mindfulnessa</a:t>
            </a:r>
            <a:endParaRPr/>
          </a:p>
        </p:txBody>
      </p:sp>
      <p:sp>
        <p:nvSpPr>
          <p:cNvPr id="82" name="Google Shape;82;p16"/>
          <p:cNvSpPr txBox="1">
            <a:spLocks noGrp="1"/>
          </p:cNvSpPr>
          <p:nvPr>
            <p:ph type="body" idx="1"/>
          </p:nvPr>
        </p:nvSpPr>
        <p:spPr>
          <a:xfrm>
            <a:off x="311700" y="824775"/>
            <a:ext cx="8520600" cy="3830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hr" sz="1400" b="1">
                <a:solidFill>
                  <a:schemeClr val="dk1"/>
                </a:solidFill>
              </a:rPr>
              <a:t>Formalni način korištenja mindfulnessa</a:t>
            </a:r>
            <a:r>
              <a:rPr lang="hr" sz="1400">
                <a:solidFill>
                  <a:schemeClr val="dk1"/>
                </a:solidFill>
              </a:rPr>
              <a:t> </a:t>
            </a:r>
            <a:endParaRPr sz="1400">
              <a:solidFill>
                <a:schemeClr val="dk1"/>
              </a:solidFill>
            </a:endParaRPr>
          </a:p>
          <a:p>
            <a:pPr marL="457200" lvl="0" indent="-317500" algn="l" rtl="0">
              <a:spcBef>
                <a:spcPts val="0"/>
              </a:spcBef>
              <a:spcAft>
                <a:spcPts val="0"/>
              </a:spcAft>
              <a:buClr>
                <a:schemeClr val="dk1"/>
              </a:buClr>
              <a:buSzPts val="1400"/>
              <a:buChar char="-"/>
            </a:pPr>
            <a:r>
              <a:rPr lang="hr" sz="1400">
                <a:solidFill>
                  <a:schemeClr val="dk1"/>
                </a:solidFill>
              </a:rPr>
              <a:t>osoba treba unaprijed predodrediti određeno vrijeme u kojemu će prakticirati mindfulness</a:t>
            </a:r>
            <a:endParaRPr sz="1400"/>
          </a:p>
          <a:p>
            <a:pPr marL="457200" lvl="0" indent="-317500" algn="l" rtl="0">
              <a:spcBef>
                <a:spcPts val="0"/>
              </a:spcBef>
              <a:spcAft>
                <a:spcPts val="0"/>
              </a:spcAft>
              <a:buSzPts val="1400"/>
              <a:buChar char="-"/>
            </a:pPr>
            <a:r>
              <a:rPr lang="hr" sz="1400"/>
              <a:t>povlači se na tiho mjesto i usmjerava svoju pažnju na određeno iskustvo (npr. disanje, različite dijelove tijela, pokret, misli itd.)</a:t>
            </a:r>
            <a:endParaRPr sz="1400"/>
          </a:p>
          <a:p>
            <a:pPr marL="457200" lvl="0" indent="-317500" algn="l" rtl="0">
              <a:spcBef>
                <a:spcPts val="0"/>
              </a:spcBef>
              <a:spcAft>
                <a:spcPts val="0"/>
              </a:spcAft>
              <a:buSzPts val="1400"/>
              <a:buChar char="-"/>
            </a:pPr>
            <a:r>
              <a:rPr lang="hr" sz="1400"/>
              <a:t>kada osobi pažnja odluta s unaprijed određenog iskustva, neosuđujući je vraća nazad i ne uključuje se u druga razmišljanja</a:t>
            </a:r>
            <a:endParaRPr sz="1400"/>
          </a:p>
          <a:p>
            <a:pPr marL="457200" lvl="0" indent="-317500" algn="l" rtl="0">
              <a:spcBef>
                <a:spcPts val="0"/>
              </a:spcBef>
              <a:spcAft>
                <a:spcPts val="0"/>
              </a:spcAft>
              <a:buClr>
                <a:schemeClr val="dk1"/>
              </a:buClr>
              <a:buSzPts val="1400"/>
              <a:buChar char="-"/>
            </a:pPr>
            <a:r>
              <a:rPr lang="hr" sz="1400">
                <a:solidFill>
                  <a:schemeClr val="dk1"/>
                </a:solidFill>
              </a:rPr>
              <a:t>na početku se preporuča formalni mindfulness dok osoba ne stekne naviku sama ga prakticirat</a:t>
            </a:r>
            <a:endParaRPr sz="1400">
              <a:solidFill>
                <a:schemeClr val="dk1"/>
              </a:solidFill>
            </a:endParaRPr>
          </a:p>
          <a:p>
            <a:pPr marL="457200" lvl="0" indent="-317500" algn="l" rtl="0">
              <a:spcBef>
                <a:spcPts val="0"/>
              </a:spcBef>
              <a:spcAft>
                <a:spcPts val="0"/>
              </a:spcAft>
              <a:buClr>
                <a:schemeClr val="dk1"/>
              </a:buClr>
              <a:buSzPts val="1400"/>
              <a:buChar char="-"/>
            </a:pPr>
            <a:r>
              <a:rPr lang="hr" sz="1400">
                <a:solidFill>
                  <a:schemeClr val="dk1"/>
                </a:solidFill>
              </a:rPr>
              <a:t>preporuča se započeti s 5 min, osobu se upućuje na to da se opusti, diše i primjećuje kada joj se određene misli pojavljuju, ali da se ne uključuje u razmišljanje</a:t>
            </a:r>
            <a:endParaRPr sz="1400">
              <a:solidFill>
                <a:schemeClr val="dk1"/>
              </a:solidFill>
            </a:endParaRPr>
          </a:p>
          <a:p>
            <a:pPr marL="457200" lvl="0" indent="0" algn="l" rtl="0">
              <a:spcBef>
                <a:spcPts val="0"/>
              </a:spcBef>
              <a:spcAft>
                <a:spcPts val="0"/>
              </a:spcAft>
              <a:buNone/>
            </a:pPr>
            <a:endParaRPr sz="1400">
              <a:solidFill>
                <a:schemeClr val="dk1"/>
              </a:solidFill>
            </a:endParaRPr>
          </a:p>
          <a:p>
            <a:pPr marL="0" lvl="0" indent="0" algn="l" rtl="0">
              <a:spcBef>
                <a:spcPts val="0"/>
              </a:spcBef>
              <a:spcAft>
                <a:spcPts val="0"/>
              </a:spcAft>
              <a:buClr>
                <a:schemeClr val="dk1"/>
              </a:buClr>
              <a:buSzPts val="1100"/>
              <a:buFont typeface="Arial"/>
              <a:buNone/>
            </a:pPr>
            <a:r>
              <a:rPr lang="hr" sz="1400" b="1">
                <a:solidFill>
                  <a:schemeClr val="dk1"/>
                </a:solidFill>
              </a:rPr>
              <a:t>Neformalni način prakticiranja mindfulnessa</a:t>
            </a:r>
            <a:endParaRPr sz="1400" b="1">
              <a:solidFill>
                <a:schemeClr val="dk1"/>
              </a:solidFill>
            </a:endParaRPr>
          </a:p>
          <a:p>
            <a:pPr marL="457200" lvl="0" indent="-317500" algn="l" rtl="0">
              <a:spcBef>
                <a:spcPts val="0"/>
              </a:spcBef>
              <a:spcAft>
                <a:spcPts val="0"/>
              </a:spcAft>
              <a:buClr>
                <a:schemeClr val="dk1"/>
              </a:buClr>
              <a:buSzPts val="1400"/>
              <a:buChar char="-"/>
            </a:pPr>
            <a:r>
              <a:rPr lang="hr" sz="1400">
                <a:solidFill>
                  <a:schemeClr val="dk1"/>
                </a:solidFill>
              </a:rPr>
              <a:t>neplanirano, u svakodnevnim aktivnostima (u prometu, između nekih zadataka i sl.) ili kada osjeti potrebu za time (kada joj se nameću neke misli, kada osjeti intenzivne osjećaje i sl.)</a:t>
            </a:r>
            <a:endParaRPr sz="1400">
              <a:solidFill>
                <a:schemeClr val="dk1"/>
              </a:solidFill>
            </a:endParaRPr>
          </a:p>
          <a:p>
            <a:pPr marL="457200" lvl="0" indent="-317500" algn="l" rtl="0">
              <a:spcBef>
                <a:spcPts val="0"/>
              </a:spcBef>
              <a:spcAft>
                <a:spcPts val="0"/>
              </a:spcAft>
              <a:buClr>
                <a:schemeClr val="dk1"/>
              </a:buClr>
              <a:buSzPts val="1400"/>
              <a:buChar char="-"/>
            </a:pPr>
            <a:r>
              <a:rPr lang="hr" sz="1400">
                <a:solidFill>
                  <a:schemeClr val="dk1"/>
                </a:solidFill>
              </a:rPr>
              <a:t>tada osoba primjeti svoje misli, dopusti im da budu prisutne, ne pokušava ih mijenjati i nastavi dalje s aktivnosti u koju je trenutno uključena</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hr" sz="2000" b="1"/>
              <a:t>Što raditi prije uvođenja mindfulnessa?</a:t>
            </a:r>
            <a:endParaRPr sz="3700" b="1"/>
          </a:p>
        </p:txBody>
      </p:sp>
      <p:sp>
        <p:nvSpPr>
          <p:cNvPr id="88" name="Google Shape;88;p17"/>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457200" lvl="0" indent="-330200" algn="l" rtl="0">
              <a:spcBef>
                <a:spcPts val="0"/>
              </a:spcBef>
              <a:spcAft>
                <a:spcPts val="0"/>
              </a:spcAft>
              <a:buClr>
                <a:schemeClr val="dk1"/>
              </a:buClr>
              <a:buSzPts val="1600"/>
              <a:buChar char="-"/>
            </a:pPr>
            <a:r>
              <a:rPr lang="hr" sz="1600">
                <a:solidFill>
                  <a:schemeClr val="dk1"/>
                </a:solidFill>
              </a:rPr>
              <a:t>navesti prednosti i nedostatke fokusiranja na sadašnji trenutak u odnosu na prednosti i nedostatke ruminacije</a:t>
            </a:r>
            <a:endParaRPr sz="1600">
              <a:solidFill>
                <a:schemeClr val="dk1"/>
              </a:solidFill>
            </a:endParaRPr>
          </a:p>
          <a:p>
            <a:pPr marL="457200" lvl="0" indent="-330200" algn="l" rtl="0">
              <a:spcBef>
                <a:spcPts val="0"/>
              </a:spcBef>
              <a:spcAft>
                <a:spcPts val="0"/>
              </a:spcAft>
              <a:buSzPts val="1600"/>
              <a:buChar char="-"/>
            </a:pPr>
            <a:r>
              <a:rPr lang="hr" sz="1600"/>
              <a:t>sokratovskim pitanjima provjeriti točnost klijentovih pretpostavki koje podupiru ruminacije</a:t>
            </a:r>
            <a:endParaRPr sz="1600"/>
          </a:p>
          <a:p>
            <a:pPr marL="457200" lvl="0" indent="-330200" algn="l" rtl="0">
              <a:spcBef>
                <a:spcPts val="0"/>
              </a:spcBef>
              <a:spcAft>
                <a:spcPts val="0"/>
              </a:spcAft>
              <a:buClr>
                <a:schemeClr val="dk1"/>
              </a:buClr>
              <a:buSzPts val="1600"/>
              <a:buChar char="-"/>
            </a:pPr>
            <a:r>
              <a:rPr lang="hr" sz="1600">
                <a:solidFill>
                  <a:schemeClr val="dk1"/>
                </a:solidFill>
              </a:rPr>
              <a:t>educirati klijenta kako će mu mindfulness pomoći u razmišljanju</a:t>
            </a:r>
            <a:endParaRPr sz="1600">
              <a:solidFill>
                <a:schemeClr val="dk1"/>
              </a:solidFill>
            </a:endParaRPr>
          </a:p>
          <a:p>
            <a:pPr marL="457200" lvl="0" indent="-330200" algn="l" rtl="0">
              <a:spcBef>
                <a:spcPts val="0"/>
              </a:spcBef>
              <a:spcAft>
                <a:spcPts val="0"/>
              </a:spcAft>
              <a:buClr>
                <a:schemeClr val="dk1"/>
              </a:buClr>
              <a:buSzPts val="1600"/>
              <a:buChar char="-"/>
            </a:pPr>
            <a:r>
              <a:rPr lang="hr" sz="1600">
                <a:solidFill>
                  <a:schemeClr val="dk1"/>
                </a:solidFill>
              </a:rPr>
              <a:t>pitati klijenta da vam demonstrira svoj uobičajeni način ruminacije, da pokrene svoje misli pred vama </a:t>
            </a:r>
            <a:r>
              <a:rPr lang="hr" sz="1600" u="sng">
                <a:solidFill>
                  <a:schemeClr val="dk1"/>
                </a:solidFill>
              </a:rPr>
              <a:t>(pitati kako se osjeća)</a:t>
            </a:r>
            <a:endParaRPr sz="1600" u="sng">
              <a:solidFill>
                <a:schemeClr val="dk1"/>
              </a:solidFill>
            </a:endParaRPr>
          </a:p>
          <a:p>
            <a:pPr marL="457200" lvl="0" indent="0" algn="l" rtl="0">
              <a:spcBef>
                <a:spcPts val="0"/>
              </a:spcBef>
              <a:spcAft>
                <a:spcPts val="0"/>
              </a:spcAft>
              <a:buNone/>
            </a:pPr>
            <a:endParaRPr sz="1600" u="sng"/>
          </a:p>
          <a:p>
            <a:pPr marL="457200" lvl="0" indent="0" algn="l" rtl="0">
              <a:spcBef>
                <a:spcPts val="0"/>
              </a:spcBef>
              <a:spcAft>
                <a:spcPts val="0"/>
              </a:spcAft>
              <a:buNone/>
            </a:pPr>
            <a:endParaRPr sz="1600" u="sng"/>
          </a:p>
          <a:p>
            <a:pPr marL="457200" lvl="0" indent="-330200" algn="l" rtl="0">
              <a:spcBef>
                <a:spcPts val="0"/>
              </a:spcBef>
              <a:spcAft>
                <a:spcPts val="0"/>
              </a:spcAft>
              <a:buClr>
                <a:schemeClr val="dk1"/>
              </a:buClr>
              <a:buSzPts val="1600"/>
              <a:buChar char="-"/>
            </a:pPr>
            <a:r>
              <a:rPr lang="hr" sz="1600">
                <a:solidFill>
                  <a:schemeClr val="dk1"/>
                </a:solidFill>
              </a:rPr>
              <a:t>5 min vođenog mindfulnessa tijekom seanse </a:t>
            </a:r>
            <a:endParaRPr sz="16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8"/>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hr" sz="2000" b="1"/>
              <a:t>Što raditi nakon uvođenja mindfulnessa?</a:t>
            </a:r>
            <a:endParaRPr sz="3700" b="1"/>
          </a:p>
        </p:txBody>
      </p:sp>
      <p:sp>
        <p:nvSpPr>
          <p:cNvPr id="94" name="Google Shape;94;p18"/>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457200" lvl="0" indent="-330200" algn="l" rtl="0">
              <a:spcBef>
                <a:spcPts val="0"/>
              </a:spcBef>
              <a:spcAft>
                <a:spcPts val="0"/>
              </a:spcAft>
              <a:buSzPts val="1600"/>
              <a:buChar char="-"/>
            </a:pPr>
            <a:r>
              <a:rPr lang="hr" sz="1600"/>
              <a:t>ponovno pitati klijenta kako se osjeća, usporediti s osjećajima prije provođenja mindfulnessa</a:t>
            </a:r>
            <a:endParaRPr sz="1600"/>
          </a:p>
          <a:p>
            <a:pPr marL="457200" lvl="0" indent="-330200" algn="l" rtl="0">
              <a:spcBef>
                <a:spcPts val="0"/>
              </a:spcBef>
              <a:spcAft>
                <a:spcPts val="0"/>
              </a:spcAft>
              <a:buSzPts val="1600"/>
              <a:buChar char="-"/>
            </a:pPr>
            <a:r>
              <a:rPr lang="hr" sz="1600"/>
              <a:t>zaključak o doživljaju vježbe (koliko je vježba korisna za modificiranje disfunkcionalnih vjerovanja) </a:t>
            </a:r>
            <a:endParaRPr sz="1600"/>
          </a:p>
          <a:p>
            <a:pPr marL="457200" lvl="0" indent="-330200" algn="l" rtl="0">
              <a:spcBef>
                <a:spcPts val="0"/>
              </a:spcBef>
              <a:spcAft>
                <a:spcPts val="0"/>
              </a:spcAft>
              <a:buSzPts val="1600"/>
              <a:buChar char="-"/>
            </a:pPr>
            <a:r>
              <a:rPr lang="hr" sz="1600"/>
              <a:t>zajednički osmisliti plan akcije za prakticiranje mindfulnessa (započeti s kratkim formalnim mindfulnessom, a nastaviti s neformalnim)</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hr" sz="2000" b="1"/>
              <a:t>Zašto terapeut treba prakticirati mindfulness?</a:t>
            </a:r>
            <a:endParaRPr sz="3700"/>
          </a:p>
        </p:txBody>
      </p:sp>
      <p:sp>
        <p:nvSpPr>
          <p:cNvPr id="100" name="Google Shape;100;p19"/>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chemeClr val="dk1"/>
              </a:buClr>
              <a:buSzPts val="1800"/>
              <a:buChar char="-"/>
            </a:pPr>
            <a:r>
              <a:rPr lang="hr">
                <a:solidFill>
                  <a:schemeClr val="dk1"/>
                </a:solidFill>
              </a:rPr>
              <a:t>pomaže smanjiti stres i povećati well-being</a:t>
            </a:r>
            <a:endParaRPr>
              <a:solidFill>
                <a:schemeClr val="dk1"/>
              </a:solidFill>
            </a:endParaRPr>
          </a:p>
          <a:p>
            <a:pPr marL="457200" lvl="0" indent="-342900" algn="l" rtl="0">
              <a:spcBef>
                <a:spcPts val="0"/>
              </a:spcBef>
              <a:spcAft>
                <a:spcPts val="0"/>
              </a:spcAft>
              <a:buClr>
                <a:schemeClr val="dk1"/>
              </a:buClr>
              <a:buSzPts val="1800"/>
              <a:buChar char="-"/>
            </a:pPr>
            <a:r>
              <a:rPr lang="hr">
                <a:solidFill>
                  <a:schemeClr val="dk1"/>
                </a:solidFill>
              </a:rPr>
              <a:t>pomaže razumjeti tehniku mindfulnessa što olakšava objašnjavanje klijentu</a:t>
            </a:r>
            <a:endParaRPr>
              <a:solidFill>
                <a:schemeClr val="dk1"/>
              </a:solidFill>
            </a:endParaRPr>
          </a:p>
          <a:p>
            <a:pPr marL="457200" lvl="0" indent="-342900" algn="l" rtl="0">
              <a:spcBef>
                <a:spcPts val="0"/>
              </a:spcBef>
              <a:spcAft>
                <a:spcPts val="0"/>
              </a:spcAft>
              <a:buClr>
                <a:schemeClr val="dk1"/>
              </a:buClr>
              <a:buSzPts val="1800"/>
              <a:buChar char="-"/>
            </a:pPr>
            <a:r>
              <a:rPr lang="hr">
                <a:solidFill>
                  <a:schemeClr val="dk1"/>
                </a:solidFill>
              </a:rPr>
              <a:t>može biti motivirajuće za klijenta kada iz prve ruke čuje koje benefite ste vi kao terapeut dobili od korištenja mindfulnessa</a:t>
            </a:r>
            <a:endParaRPr sz="25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lnSpc>
                <a:spcPct val="115000"/>
              </a:lnSpc>
              <a:spcBef>
                <a:spcPts val="0"/>
              </a:spcBef>
              <a:spcAft>
                <a:spcPts val="0"/>
              </a:spcAft>
              <a:buClr>
                <a:schemeClr val="dk1"/>
              </a:buClr>
              <a:buSzPts val="1100"/>
              <a:buFont typeface="Arial"/>
              <a:buNone/>
            </a:pPr>
            <a:r>
              <a:rPr lang="hr" sz="2000" b="1"/>
              <a:t>AWARE tehnika</a:t>
            </a:r>
            <a:endParaRPr sz="3700" b="1"/>
          </a:p>
        </p:txBody>
      </p:sp>
      <p:sp>
        <p:nvSpPr>
          <p:cNvPr id="106" name="Google Shape;106;p20"/>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457200" lvl="0" indent="-336550" algn="l" rtl="0">
              <a:spcBef>
                <a:spcPts val="0"/>
              </a:spcBef>
              <a:spcAft>
                <a:spcPts val="0"/>
              </a:spcAft>
              <a:buClr>
                <a:schemeClr val="dk1"/>
              </a:buClr>
              <a:buSzPts val="1700"/>
              <a:buChar char="-"/>
            </a:pPr>
            <a:r>
              <a:rPr lang="hr" sz="1700">
                <a:solidFill>
                  <a:schemeClr val="dk1"/>
                </a:solidFill>
              </a:rPr>
              <a:t>osmišljena za korištenje kod pretjerane brige i anksioznosti</a:t>
            </a:r>
            <a:endParaRPr sz="1700">
              <a:solidFill>
                <a:schemeClr val="dk1"/>
              </a:solidFill>
            </a:endParaRPr>
          </a:p>
          <a:p>
            <a:pPr marL="457200" lvl="0" indent="-336550" algn="l" rtl="0">
              <a:spcBef>
                <a:spcPts val="0"/>
              </a:spcBef>
              <a:spcAft>
                <a:spcPts val="0"/>
              </a:spcAft>
              <a:buClr>
                <a:schemeClr val="dk1"/>
              </a:buClr>
              <a:buSzPts val="1700"/>
              <a:buChar char="-"/>
            </a:pPr>
            <a:r>
              <a:rPr lang="hr" sz="1700">
                <a:solidFill>
                  <a:schemeClr val="dk1"/>
                </a:solidFill>
              </a:rPr>
              <a:t>može se adaptirati za depresivne ruminacije</a:t>
            </a:r>
            <a:endParaRPr sz="1700">
              <a:solidFill>
                <a:schemeClr val="dk1"/>
              </a:solidFill>
            </a:endParaRPr>
          </a:p>
          <a:p>
            <a:pPr marL="457200" lvl="0" indent="0" algn="l" rtl="0">
              <a:spcBef>
                <a:spcPts val="0"/>
              </a:spcBef>
              <a:spcAft>
                <a:spcPts val="0"/>
              </a:spcAft>
              <a:buNone/>
            </a:pPr>
            <a:endParaRPr sz="1700">
              <a:solidFill>
                <a:schemeClr val="dk1"/>
              </a:solidFill>
            </a:endParaRPr>
          </a:p>
          <a:p>
            <a:pPr marL="457200" lvl="0" indent="0" algn="l" rtl="0">
              <a:spcBef>
                <a:spcPts val="0"/>
              </a:spcBef>
              <a:spcAft>
                <a:spcPts val="0"/>
              </a:spcAft>
              <a:buNone/>
            </a:pPr>
            <a:r>
              <a:rPr lang="hr" sz="1700">
                <a:solidFill>
                  <a:schemeClr val="dk1"/>
                </a:solidFill>
              </a:rPr>
              <a:t>Koraci: </a:t>
            </a:r>
            <a:endParaRPr sz="1700">
              <a:solidFill>
                <a:schemeClr val="dk1"/>
              </a:solidFill>
            </a:endParaRPr>
          </a:p>
          <a:p>
            <a:pPr marL="457200" lvl="0" indent="0" algn="l" rtl="0">
              <a:spcBef>
                <a:spcPts val="0"/>
              </a:spcBef>
              <a:spcAft>
                <a:spcPts val="0"/>
              </a:spcAft>
              <a:buClr>
                <a:schemeClr val="dk1"/>
              </a:buClr>
              <a:buSzPts val="1100"/>
              <a:buFont typeface="Arial"/>
              <a:buNone/>
            </a:pPr>
            <a:endParaRPr sz="1700">
              <a:solidFill>
                <a:schemeClr val="dk1"/>
              </a:solidFill>
            </a:endParaRPr>
          </a:p>
          <a:p>
            <a:pPr marL="457200" lvl="0" indent="-336550" algn="l" rtl="0">
              <a:spcBef>
                <a:spcPts val="0"/>
              </a:spcBef>
              <a:spcAft>
                <a:spcPts val="0"/>
              </a:spcAft>
              <a:buClr>
                <a:schemeClr val="dk1"/>
              </a:buClr>
              <a:buSzPts val="1700"/>
              <a:buAutoNum type="arabicPeriod"/>
            </a:pPr>
            <a:r>
              <a:rPr lang="hr" sz="1700" b="1">
                <a:solidFill>
                  <a:schemeClr val="dk1"/>
                </a:solidFill>
              </a:rPr>
              <a:t>A</a:t>
            </a:r>
            <a:r>
              <a:rPr lang="hr" sz="1700">
                <a:solidFill>
                  <a:schemeClr val="dk1"/>
                </a:solidFill>
              </a:rPr>
              <a:t>ccept the anxiety (or other emotion)</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hr" sz="1700" b="1">
                <a:solidFill>
                  <a:schemeClr val="dk1"/>
                </a:solidFill>
              </a:rPr>
              <a:t>W</a:t>
            </a:r>
            <a:r>
              <a:rPr lang="hr" sz="1700">
                <a:solidFill>
                  <a:schemeClr val="dk1"/>
                </a:solidFill>
              </a:rPr>
              <a:t>atch it</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hr" sz="1700" b="1">
                <a:solidFill>
                  <a:schemeClr val="dk1"/>
                </a:solidFill>
              </a:rPr>
              <a:t>A</a:t>
            </a:r>
            <a:r>
              <a:rPr lang="hr" sz="1700">
                <a:solidFill>
                  <a:schemeClr val="dk1"/>
                </a:solidFill>
              </a:rPr>
              <a:t>ct constructively with it</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hr" sz="1700" b="1">
                <a:solidFill>
                  <a:schemeClr val="dk1"/>
                </a:solidFill>
              </a:rPr>
              <a:t>R</a:t>
            </a:r>
            <a:r>
              <a:rPr lang="hr" sz="1700">
                <a:solidFill>
                  <a:schemeClr val="dk1"/>
                </a:solidFill>
              </a:rPr>
              <a:t>epeat the steps</a:t>
            </a:r>
            <a:endParaRPr sz="1700">
              <a:solidFill>
                <a:schemeClr val="dk1"/>
              </a:solidFill>
            </a:endParaRPr>
          </a:p>
          <a:p>
            <a:pPr marL="457200" lvl="0" indent="-336550" algn="l" rtl="0">
              <a:spcBef>
                <a:spcPts val="0"/>
              </a:spcBef>
              <a:spcAft>
                <a:spcPts val="0"/>
              </a:spcAft>
              <a:buClr>
                <a:schemeClr val="dk1"/>
              </a:buClr>
              <a:buSzPts val="1700"/>
              <a:buAutoNum type="arabicPeriod"/>
            </a:pPr>
            <a:r>
              <a:rPr lang="hr" sz="1700" b="1">
                <a:solidFill>
                  <a:schemeClr val="dk1"/>
                </a:solidFill>
              </a:rPr>
              <a:t>E</a:t>
            </a:r>
            <a:r>
              <a:rPr lang="hr" sz="1700">
                <a:solidFill>
                  <a:schemeClr val="dk1"/>
                </a:solidFill>
              </a:rPr>
              <a:t>xpect the best</a:t>
            </a:r>
            <a:endParaRPr sz="1700">
              <a:solidFill>
                <a:schemeClr val="dk1"/>
              </a:solidFill>
            </a:endParaRPr>
          </a:p>
          <a:p>
            <a:pPr marL="0" lvl="0" indent="0" algn="l" rtl="0">
              <a:spcBef>
                <a:spcPts val="0"/>
              </a:spcBef>
              <a:spcAft>
                <a:spcPts val="0"/>
              </a:spcAft>
              <a:buClr>
                <a:schemeClr val="dk1"/>
              </a:buClr>
              <a:buSzPts val="1100"/>
              <a:buFont typeface="Arial"/>
              <a:buNone/>
            </a:pPr>
            <a:endParaRPr sz="1100">
              <a:solidFill>
                <a:schemeClr val="dk1"/>
              </a:solidFill>
            </a:endParaRPr>
          </a:p>
          <a:p>
            <a:pPr marL="0" lvl="0" indent="0" algn="l" rtl="0">
              <a:spcBef>
                <a:spcPts val="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hr"/>
              <a:t>Mindfulness </a:t>
            </a:r>
            <a:endParaRPr/>
          </a:p>
        </p:txBody>
      </p:sp>
      <p:sp>
        <p:nvSpPr>
          <p:cNvPr id="112" name="Google Shape;112;p21"/>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hr" u="sng">
                <a:solidFill>
                  <a:schemeClr val="hlink"/>
                </a:solidFill>
                <a:hlinkClick r:id="rId3"/>
              </a:rPr>
              <a:t>https://www.youtube.com/watch?v=LgRd1Mzhb_Q</a:t>
            </a:r>
            <a:r>
              <a:rPr lang="hr"/>
              <a:t> </a:t>
            </a:r>
            <a:endParaRPr/>
          </a:p>
        </p:txBody>
      </p:sp>
    </p:spTree>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1191</Words>
  <Application>Microsoft Office PowerPoint</Application>
  <PresentationFormat>On-screen Show (16:9)</PresentationFormat>
  <Paragraphs>87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Open Sans</vt:lpstr>
      <vt:lpstr>Economica</vt:lpstr>
      <vt:lpstr>Luxe</vt:lpstr>
      <vt:lpstr>Integracija mindfulnessa u BKT</vt:lpstr>
      <vt:lpstr>Što je mindfulness i zašto ga koristiti u radu s klijentima?</vt:lpstr>
      <vt:lpstr>Vrste mindfulnessa</vt:lpstr>
      <vt:lpstr>Formalni i neformalni način korištenja mindfulnessa</vt:lpstr>
      <vt:lpstr>Što raditi prije uvođenja mindfulnessa?</vt:lpstr>
      <vt:lpstr>Što raditi nakon uvođenja mindfulnessa?</vt:lpstr>
      <vt:lpstr>Zašto terapeut treba prakticirati mindfulness?</vt:lpstr>
      <vt:lpstr>AWARE tehnika</vt:lpstr>
      <vt:lpstr>Mindfulness </vt:lpstr>
      <vt:lpstr>    Hvala na pažnji!   Pitanja?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Integracija mindfulnessa u BKT</dc:title>
  <dc:creator>hubik</dc:creator>
  <cp:lastModifiedBy>hubikotvr@outlook.com</cp:lastModifiedBy>
  <cp:revision>2</cp:revision>
  <dcterms:modified xsi:type="dcterms:W3CDTF">2022-12-14T16:43:39Z</dcterms:modified>
</cp:coreProperties>
</file>