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</p:sldMasterIdLst>
  <p:notesMasterIdLst>
    <p:notesMasterId r:id="rId15"/>
  </p:notesMasterIdLst>
  <p:sldIdLst>
    <p:sldId id="256" r:id="rId2"/>
    <p:sldId id="257" r:id="rId3"/>
    <p:sldId id="385" r:id="rId4"/>
    <p:sldId id="386" r:id="rId5"/>
    <p:sldId id="264" r:id="rId6"/>
    <p:sldId id="387" r:id="rId7"/>
    <p:sldId id="261" r:id="rId8"/>
    <p:sldId id="262" r:id="rId9"/>
    <p:sldId id="259" r:id="rId10"/>
    <p:sldId id="263" r:id="rId11"/>
    <p:sldId id="309" r:id="rId12"/>
    <p:sldId id="388" r:id="rId13"/>
    <p:sldId id="260" r:id="rId14"/>
  </p:sldIdLst>
  <p:sldSz cx="9144000" cy="5143500" type="screen16x9"/>
  <p:notesSz cx="6858000" cy="9144000"/>
  <p:embeddedFontLst>
    <p:embeddedFont>
      <p:font typeface="Roboto Condensed" panose="020B0604020202020204" charset="0"/>
      <p:regular r:id="rId16"/>
      <p:bold r:id="rId17"/>
      <p:italic r:id="rId18"/>
      <p:boldItalic r:id="rId19"/>
    </p:embeddedFont>
    <p:embeddedFont>
      <p:font typeface="Ubuntu" panose="020B0604020202020204" charset="0"/>
      <p:regular r:id="rId20"/>
      <p:bold r:id="rId21"/>
      <p:italic r:id="rId22"/>
      <p:boldItalic r:id="rId23"/>
    </p:embeddedFont>
    <p:embeddedFont>
      <p:font typeface="Manjari" panose="020B0604020202020204" charset="0"/>
      <p:regular r:id="rId24"/>
      <p:bold r:id="rId25"/>
    </p:embeddedFont>
    <p:embeddedFont>
      <p:font typeface="Hammersmith One" panose="020B0604020202020204" charset="-18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C1A8A5-B601-4ED4-8379-97E8CE5814F1}">
  <a:tblStyle styleId="{B1C1A8A5-B601-4ED4-8379-97E8CE5814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ABE0A1-3767-440B-AA0E-777D07630DA3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B9B494-FF84-4D84-8A6D-A46541E3BFED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B0BC6E5-66BB-4C2B-8BF2-0E8BA464D9DA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FFABA56-A290-430A-9F2D-73CF6D61CB32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4BD73BF-6408-41D4-88D6-B904A445C83C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1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9" name="Google Shape;2009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c6a01074ef_0_21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c6a01074ef_0_21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c3325048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c3325048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fbfe6ab361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8" name="Google Shape;2038;gfbfe6ab361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Google Shape;2075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Google Shape;2830;gc6a01074ef_0_2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1" name="Google Shape;2831;gc6a01074ef_0_21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5" name="Google Shape;2055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 ">
  <p:cSld name="CUSTOM_32_2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7"/>
          <p:cNvSpPr/>
          <p:nvPr/>
        </p:nvSpPr>
        <p:spPr>
          <a:xfrm rot="672094">
            <a:off x="-3534661" y="4141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8264550" y="465501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4" name="Google Shape;694;p27"/>
          <p:cNvSpPr txBox="1">
            <a:spLocks noGrp="1"/>
          </p:cNvSpPr>
          <p:nvPr>
            <p:ph type="subTitle" idx="1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7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950;p38"/>
          <p:cNvGrpSpPr/>
          <p:nvPr/>
        </p:nvGrpSpPr>
        <p:grpSpPr>
          <a:xfrm flipH="1">
            <a:off x="6914055" y="-80449"/>
            <a:ext cx="2277317" cy="5304377"/>
            <a:chOff x="224725" y="566950"/>
            <a:chExt cx="1850875" cy="4311100"/>
          </a:xfrm>
        </p:grpSpPr>
        <p:sp>
          <p:nvSpPr>
            <p:cNvPr id="951" name="Google Shape;951;p38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" name="Google Shape;975;p38"/>
          <p:cNvSpPr/>
          <p:nvPr/>
        </p:nvSpPr>
        <p:spPr>
          <a:xfrm rot="5400000" flipH="1">
            <a:off x="-2397294" y="-774472"/>
            <a:ext cx="5570538" cy="3629454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8"/>
          <p:cNvSpPr/>
          <p:nvPr/>
        </p:nvSpPr>
        <p:spPr>
          <a:xfrm rot="-7977677">
            <a:off x="6626195" y="240794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8"/>
          <p:cNvSpPr/>
          <p:nvPr/>
        </p:nvSpPr>
        <p:spPr>
          <a:xfrm rot="667591">
            <a:off x="5320685" y="2755692"/>
            <a:ext cx="1938907" cy="330573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1613400" y="1323950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8"/>
          <p:cNvSpPr txBox="1">
            <a:spLocks noGrp="1"/>
          </p:cNvSpPr>
          <p:nvPr>
            <p:ph type="subTitle" idx="2"/>
          </p:nvPr>
        </p:nvSpPr>
        <p:spPr>
          <a:xfrm>
            <a:off x="1613400" y="2377655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38"/>
          <p:cNvSpPr txBox="1">
            <a:spLocks noGrp="1"/>
          </p:cNvSpPr>
          <p:nvPr>
            <p:ph type="subTitle" idx="3"/>
          </p:nvPr>
        </p:nvSpPr>
        <p:spPr>
          <a:xfrm>
            <a:off x="1613400" y="1791690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8"/>
          <p:cNvSpPr txBox="1">
            <a:spLocks noGrp="1"/>
          </p:cNvSpPr>
          <p:nvPr>
            <p:ph type="subTitle" idx="4"/>
          </p:nvPr>
        </p:nvSpPr>
        <p:spPr>
          <a:xfrm>
            <a:off x="1613400" y="2845395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38"/>
          <p:cNvSpPr txBox="1">
            <a:spLocks noGrp="1"/>
          </p:cNvSpPr>
          <p:nvPr>
            <p:ph type="subTitle" idx="5"/>
          </p:nvPr>
        </p:nvSpPr>
        <p:spPr>
          <a:xfrm>
            <a:off x="1613400" y="3431360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38"/>
          <p:cNvSpPr txBox="1">
            <a:spLocks noGrp="1"/>
          </p:cNvSpPr>
          <p:nvPr>
            <p:ph type="subTitle" idx="6"/>
          </p:nvPr>
        </p:nvSpPr>
        <p:spPr>
          <a:xfrm>
            <a:off x="1613400" y="3899100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3"/>
          <p:cNvSpPr/>
          <p:nvPr/>
        </p:nvSpPr>
        <p:spPr>
          <a:xfrm rot="-8234214" flipH="1">
            <a:off x="6462164" y="-167221"/>
            <a:ext cx="4162685" cy="256099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43"/>
          <p:cNvSpPr/>
          <p:nvPr/>
        </p:nvSpPr>
        <p:spPr>
          <a:xfrm rot="672094">
            <a:off x="-1833836" y="1849763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3"/>
          <p:cNvSpPr/>
          <p:nvPr/>
        </p:nvSpPr>
        <p:spPr>
          <a:xfrm>
            <a:off x="8042975" y="3533675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4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4" name="Google Shape;114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1140322" y="1463656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730833" y="1637371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-620381" y="1470575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-212008" y="1463656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97481" y="1576386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348160" y="1599422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74782" y="2080254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924060" y="1822561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1010358" y="1944488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821687" y="1731707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-413315" y="1731707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3825" y="1731707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404547" y="1766218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1136884" y="2350540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1028753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-620381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-212008" y="2094050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197481" y="2092890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605853" y="2092890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1131125" y="2435678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82168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-413315" y="243567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3825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40454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1028753" y="2801503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-6203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-212008" y="28015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1974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605853" y="2886598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636497" y="3228269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671008" y="3143131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-413315" y="3143131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-3825" y="3143131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04547" y="3228269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7"/>
          <p:cNvSpPr/>
          <p:nvPr/>
        </p:nvSpPr>
        <p:spPr>
          <a:xfrm flipH="1">
            <a:off x="-817503" y="2575150"/>
            <a:ext cx="2540578" cy="37814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763275" y="799200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6926300" y="-86950"/>
            <a:ext cx="4030804" cy="599955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112700" y="3113038"/>
            <a:ext cx="1938817" cy="330557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/>
          <p:nvPr/>
        </p:nvSpPr>
        <p:spPr>
          <a:xfrm>
            <a:off x="7233675" y="-730075"/>
            <a:ext cx="3030078" cy="3486687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 rot="2540379">
            <a:off x="-721411" y="3502530"/>
            <a:ext cx="2268525" cy="1945325"/>
          </a:xfrm>
          <a:custGeom>
            <a:avLst/>
            <a:gdLst/>
            <a:ahLst/>
            <a:cxnLst/>
            <a:rect l="l" t="t" r="r" b="b"/>
            <a:pathLst>
              <a:path w="40029" h="34326" extrusionOk="0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7" name="Google Shape;217;p13">
            <a:hlinkClick r:id="rId2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8" name="Google Shape;218;p13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9" name="Google Shape;219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0" name="Google Shape;220;p13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7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8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>
            <a:hlinkClick r:id="rId2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4" name="Google Shape;224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" name="Google Shape;225;p13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6" name="Google Shape;226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9" name="Google Shape;229;p13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2" name="Google Shape;232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8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 rot="-3798042">
            <a:off x="6317727" y="1597507"/>
            <a:ext cx="6147380" cy="3782036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14"/>
          <p:cNvGrpSpPr/>
          <p:nvPr/>
        </p:nvGrpSpPr>
        <p:grpSpPr>
          <a:xfrm rot="10800000" flipH="1">
            <a:off x="5207341" y="-686580"/>
            <a:ext cx="1696762" cy="1688828"/>
            <a:chOff x="2414491" y="671177"/>
            <a:chExt cx="1830972" cy="1822411"/>
          </a:xfrm>
        </p:grpSpPr>
        <p:sp>
          <p:nvSpPr>
            <p:cNvPr id="236" name="Google Shape;236;p1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14"/>
          <p:cNvSpPr/>
          <p:nvPr/>
        </p:nvSpPr>
        <p:spPr>
          <a:xfrm rot="5400000">
            <a:off x="-2258800" y="3179758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"/>
          <p:cNvSpPr/>
          <p:nvPr/>
        </p:nvSpPr>
        <p:spPr>
          <a:xfrm rot="-2266405" flipH="1">
            <a:off x="7096023" y="2189513"/>
            <a:ext cx="1938828" cy="330559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"/>
          <p:cNvSpPr txBox="1">
            <a:spLocks noGrp="1"/>
          </p:cNvSpPr>
          <p:nvPr>
            <p:ph type="subTitle" idx="1"/>
          </p:nvPr>
        </p:nvSpPr>
        <p:spPr>
          <a:xfrm>
            <a:off x="4024200" y="3684975"/>
            <a:ext cx="2669400" cy="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ubTitle" idx="2"/>
          </p:nvPr>
        </p:nvSpPr>
        <p:spPr>
          <a:xfrm>
            <a:off x="941850" y="3684975"/>
            <a:ext cx="2701500" cy="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5" name="Google Shape;275;p14">
            <a:hlinkClick r:id="rId2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941850" y="1739275"/>
            <a:ext cx="2701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6" name="Google Shape;276;p14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4024200" y="1739275"/>
            <a:ext cx="2669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7" name="Google Shape;277;p14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941850" y="3297074"/>
            <a:ext cx="2701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8" name="Google Shape;278;p14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4024200" y="3297087"/>
            <a:ext cx="2669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7"/>
          </p:nvPr>
        </p:nvSpPr>
        <p:spPr>
          <a:xfrm>
            <a:off x="945650" y="2130000"/>
            <a:ext cx="2701500" cy="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8"/>
          </p:nvPr>
        </p:nvSpPr>
        <p:spPr>
          <a:xfrm>
            <a:off x="4027952" y="2130000"/>
            <a:ext cx="2669400" cy="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4">
            <a:hlinkClick r:id="rId2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945650" y="1363850"/>
            <a:ext cx="8460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2" name="Google Shape;282;p14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4024200" y="1363850"/>
            <a:ext cx="8460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3" name="Google Shape;283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945650" y="2918848"/>
            <a:ext cx="8460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4" name="Google Shape;284;p14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024200" y="2918848"/>
            <a:ext cx="8460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2_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/>
          <p:nvPr/>
        </p:nvSpPr>
        <p:spPr>
          <a:xfrm rot="-1690000">
            <a:off x="4770052" y="3432202"/>
            <a:ext cx="4311133" cy="265232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2"/>
          <p:cNvSpPr/>
          <p:nvPr/>
        </p:nvSpPr>
        <p:spPr>
          <a:xfrm rot="-8976185">
            <a:off x="-892229" y="695729"/>
            <a:ext cx="3210901" cy="31975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22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504" name="Google Shape;504;p22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" name="Google Shape;537;p22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8" name="Google Shape;538;p22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4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1" name="Google Shape;541;p23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2" name="Google Shape;542;p23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3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23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545" name="Google Shape;545;p2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4250" y="445025"/>
            <a:ext cx="805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4250" y="1152475"/>
            <a:ext cx="8055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59" r:id="rId6"/>
    <p:sldLayoutId id="2147483660" r:id="rId7"/>
    <p:sldLayoutId id="2147483668" r:id="rId8"/>
    <p:sldLayoutId id="2147483669" r:id="rId9"/>
    <p:sldLayoutId id="2147483673" r:id="rId10"/>
    <p:sldLayoutId id="2147483684" r:id="rId11"/>
    <p:sldLayoutId id="2147483689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83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err="1">
                <a:solidFill>
                  <a:schemeClr val="accent2"/>
                </a:solidFill>
              </a:rPr>
              <a:t>Komunikacija</a:t>
            </a:r>
            <a:r>
              <a:rPr lang="en-GB" sz="4800" dirty="0">
                <a:solidFill>
                  <a:schemeClr val="accent2"/>
                </a:solidFill>
              </a:rPr>
              <a:t> u </a:t>
            </a:r>
            <a:r>
              <a:rPr lang="en-GB" sz="4800" dirty="0" err="1">
                <a:solidFill>
                  <a:schemeClr val="accent2"/>
                </a:solidFill>
              </a:rPr>
              <a:t>partnerskim</a:t>
            </a:r>
            <a:r>
              <a:rPr lang="en-GB" sz="4800" dirty="0">
                <a:solidFill>
                  <a:schemeClr val="accent2"/>
                </a:solidFill>
              </a:rPr>
              <a:t> </a:t>
            </a:r>
            <a:r>
              <a:rPr lang="en-GB" sz="4800" dirty="0" err="1">
                <a:solidFill>
                  <a:schemeClr val="accent2"/>
                </a:solidFill>
              </a:rPr>
              <a:t>odnosima</a:t>
            </a:r>
            <a:endParaRPr sz="4800" dirty="0">
              <a:solidFill>
                <a:schemeClr val="accent2"/>
              </a:solidFill>
            </a:endParaRPr>
          </a:p>
        </p:txBody>
      </p:sp>
      <p:sp>
        <p:nvSpPr>
          <p:cNvPr id="2006" name="Google Shape;2006;p83"/>
          <p:cNvSpPr txBox="1">
            <a:spLocks noGrp="1"/>
          </p:cNvSpPr>
          <p:nvPr>
            <p:ph type="subTitle" idx="1"/>
          </p:nvPr>
        </p:nvSpPr>
        <p:spPr>
          <a:xfrm>
            <a:off x="6570120" y="4006517"/>
            <a:ext cx="257388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Fran Vrandečič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90"/>
          <p:cNvSpPr txBox="1">
            <a:spLocks noGrp="1"/>
          </p:cNvSpPr>
          <p:nvPr>
            <p:ph type="title"/>
          </p:nvPr>
        </p:nvSpPr>
        <p:spPr>
          <a:xfrm>
            <a:off x="1569450" y="113825"/>
            <a:ext cx="6005100" cy="686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VII. Korištenje pitanja </a:t>
            </a:r>
            <a:endParaRPr sz="3000" dirty="0"/>
          </a:p>
        </p:txBody>
      </p:sp>
      <p:sp>
        <p:nvSpPr>
          <p:cNvPr id="2078" name="Google Shape;2078;p90"/>
          <p:cNvSpPr txBox="1">
            <a:spLocks noGrp="1"/>
          </p:cNvSpPr>
          <p:nvPr>
            <p:ph type="subTitle" idx="1"/>
          </p:nvPr>
        </p:nvSpPr>
        <p:spPr>
          <a:xfrm>
            <a:off x="1276349" y="1165675"/>
            <a:ext cx="7800975" cy="1862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Primarna</a:t>
            </a:r>
            <a:r>
              <a:rPr lang="en-GB" sz="1600" dirty="0"/>
              <a:t> </a:t>
            </a:r>
            <a:r>
              <a:rPr lang="en-GB" sz="1600" dirty="0" err="1"/>
              <a:t>funkcija</a:t>
            </a:r>
            <a:r>
              <a:rPr lang="en-GB" sz="1600" dirty="0"/>
              <a:t> jest </a:t>
            </a:r>
            <a:r>
              <a:rPr lang="en-GB" sz="1600" b="1" dirty="0" err="1"/>
              <a:t>dobivanje</a:t>
            </a:r>
            <a:r>
              <a:rPr lang="en-GB" sz="1600" b="1" dirty="0"/>
              <a:t> </a:t>
            </a:r>
            <a:r>
              <a:rPr lang="en-GB" sz="1600" b="1" dirty="0" err="1"/>
              <a:t>informacija</a:t>
            </a:r>
            <a:r>
              <a:rPr lang="en-GB" sz="1600" dirty="0"/>
              <a:t>, no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dobivanje</a:t>
            </a:r>
            <a:r>
              <a:rPr lang="en-GB" sz="1600" dirty="0"/>
              <a:t>/</a:t>
            </a:r>
            <a:r>
              <a:rPr lang="en-GB" sz="1600" dirty="0" err="1"/>
              <a:t>traženje</a:t>
            </a:r>
            <a:r>
              <a:rPr lang="en-GB" sz="1600" dirty="0"/>
              <a:t> </a:t>
            </a:r>
            <a:r>
              <a:rPr lang="en-GB" sz="1600" dirty="0" err="1"/>
              <a:t>podrške</a:t>
            </a:r>
            <a:r>
              <a:rPr lang="en-GB" sz="1600" dirty="0"/>
              <a:t>, </a:t>
            </a:r>
            <a:r>
              <a:rPr lang="en-GB" sz="1600" dirty="0" err="1"/>
              <a:t>pregovaranje</a:t>
            </a:r>
            <a:r>
              <a:rPr lang="en-GB" sz="1600" dirty="0"/>
              <a:t>, </a:t>
            </a:r>
            <a:r>
              <a:rPr lang="en-GB" sz="1600" dirty="0" err="1"/>
              <a:t>donošenje</a:t>
            </a:r>
            <a:r>
              <a:rPr lang="en-GB" sz="1600" dirty="0"/>
              <a:t> </a:t>
            </a:r>
            <a:r>
              <a:rPr lang="en-GB" sz="1600" dirty="0" err="1"/>
              <a:t>odluka</a:t>
            </a:r>
            <a:endParaRPr lang="en-GB" sz="16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Pitanja</a:t>
            </a:r>
            <a:r>
              <a:rPr lang="en-GB" sz="1600" dirty="0"/>
              <a:t> se </a:t>
            </a:r>
            <a:r>
              <a:rPr lang="en-GB" sz="1600" dirty="0" err="1"/>
              <a:t>mogu</a:t>
            </a:r>
            <a:r>
              <a:rPr lang="en-GB" sz="1600" dirty="0"/>
              <a:t> </a:t>
            </a:r>
            <a:r>
              <a:rPr lang="en-GB" sz="1600" dirty="0" err="1"/>
              <a:t>doživjeti</a:t>
            </a:r>
            <a:r>
              <a:rPr lang="en-GB" sz="1600" dirty="0"/>
              <a:t> </a:t>
            </a:r>
            <a:r>
              <a:rPr lang="en-GB" sz="1600" dirty="0" err="1"/>
              <a:t>kao</a:t>
            </a:r>
            <a:r>
              <a:rPr lang="en-GB" sz="1600" dirty="0"/>
              <a:t> </a:t>
            </a:r>
            <a:r>
              <a:rPr lang="en-GB" sz="1600" dirty="0" err="1"/>
              <a:t>provokacija</a:t>
            </a:r>
            <a:r>
              <a:rPr lang="en-GB" sz="1600" dirty="0"/>
              <a:t> </a:t>
            </a:r>
            <a:r>
              <a:rPr lang="en-GB" sz="1600" dirty="0" err="1"/>
              <a:t>vlastite</a:t>
            </a:r>
            <a:r>
              <a:rPr lang="en-GB" sz="1600" dirty="0"/>
              <a:t> </a:t>
            </a:r>
            <a:r>
              <a:rPr lang="en-GB" sz="1600" b="1" dirty="0" err="1"/>
              <a:t>kompetentnosti</a:t>
            </a:r>
            <a:r>
              <a:rPr lang="en-GB" sz="1600" b="1" dirty="0"/>
              <a:t>, </a:t>
            </a:r>
            <a:r>
              <a:rPr lang="en-GB" sz="1600" b="1" dirty="0" err="1"/>
              <a:t>znanja</a:t>
            </a:r>
            <a:r>
              <a:rPr lang="en-GB" sz="1600" b="1" dirty="0"/>
              <a:t> </a:t>
            </a:r>
            <a:r>
              <a:rPr lang="en-GB" sz="1600" b="1" dirty="0" err="1"/>
              <a:t>i</a:t>
            </a:r>
            <a:r>
              <a:rPr lang="en-GB" sz="1600" b="1" dirty="0"/>
              <a:t> </a:t>
            </a:r>
            <a:r>
              <a:rPr lang="en-GB" sz="1600" b="1" dirty="0" err="1"/>
              <a:t>iskrenosti</a:t>
            </a:r>
            <a:endParaRPr lang="en-GB" sz="1600" b="1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Pitanja</a:t>
            </a:r>
            <a:r>
              <a:rPr lang="en-GB" sz="1600" dirty="0"/>
              <a:t> </a:t>
            </a:r>
            <a:r>
              <a:rPr lang="en-GB" sz="1600" dirty="0" err="1"/>
              <a:t>koja</a:t>
            </a:r>
            <a:r>
              <a:rPr lang="en-GB" sz="1600" dirty="0"/>
              <a:t> </a:t>
            </a:r>
            <a:r>
              <a:rPr lang="en-GB" sz="1600" dirty="0" err="1"/>
              <a:t>započinju</a:t>
            </a:r>
            <a:r>
              <a:rPr lang="en-GB" sz="1600" dirty="0"/>
              <a:t> </a:t>
            </a:r>
            <a:r>
              <a:rPr lang="en-GB" sz="1600" dirty="0" err="1"/>
              <a:t>sa</a:t>
            </a:r>
            <a:r>
              <a:rPr lang="en-GB" sz="1600" dirty="0"/>
              <a:t> “</a:t>
            </a:r>
            <a:r>
              <a:rPr lang="en-GB" sz="1600" b="1" dirty="0" err="1"/>
              <a:t>zašto</a:t>
            </a:r>
            <a:r>
              <a:rPr lang="en-GB" sz="1600" dirty="0"/>
              <a:t>” </a:t>
            </a:r>
            <a:r>
              <a:rPr lang="en-GB" sz="1600" dirty="0" err="1"/>
              <a:t>nerijetko</a:t>
            </a:r>
            <a:r>
              <a:rPr lang="en-GB" sz="1600" dirty="0"/>
              <a:t> u </a:t>
            </a:r>
            <a:r>
              <a:rPr lang="en-GB" sz="1600" dirty="0" err="1"/>
              <a:t>ljudima</a:t>
            </a:r>
            <a:r>
              <a:rPr lang="en-GB" sz="1600" dirty="0"/>
              <a:t> </a:t>
            </a:r>
            <a:r>
              <a:rPr lang="en-GB" sz="1600" dirty="0" err="1"/>
              <a:t>izazivaju</a:t>
            </a:r>
            <a:r>
              <a:rPr lang="en-GB" sz="1600" dirty="0"/>
              <a:t> </a:t>
            </a:r>
            <a:r>
              <a:rPr lang="en-GB" sz="1600" dirty="0" err="1"/>
              <a:t>defanzivnosti</a:t>
            </a:r>
            <a:r>
              <a:rPr lang="en-GB" sz="1600" dirty="0"/>
              <a:t> -&gt; </a:t>
            </a:r>
            <a:r>
              <a:rPr lang="en-GB" sz="1600" dirty="0" err="1"/>
              <a:t>odaju</a:t>
            </a:r>
            <a:r>
              <a:rPr lang="en-GB" sz="1600" dirty="0"/>
              <a:t> </a:t>
            </a:r>
            <a:r>
              <a:rPr lang="en-GB" sz="1600" dirty="0" err="1"/>
              <a:t>dojam</a:t>
            </a:r>
            <a:r>
              <a:rPr lang="en-GB" sz="1600" dirty="0"/>
              <a:t> </a:t>
            </a:r>
            <a:r>
              <a:rPr lang="en-GB" sz="1600" b="1" dirty="0" err="1"/>
              <a:t>nepovjerenja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b="1" dirty="0" err="1"/>
              <a:t>sumnje</a:t>
            </a:r>
            <a:endParaRPr sz="1600" b="1" dirty="0"/>
          </a:p>
        </p:txBody>
      </p:sp>
      <p:sp>
        <p:nvSpPr>
          <p:cNvPr id="2079" name="Google Shape;2079;p90"/>
          <p:cNvSpPr/>
          <p:nvPr/>
        </p:nvSpPr>
        <p:spPr>
          <a:xfrm>
            <a:off x="3881688" y="3819325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group of people with speech bubbles&#10;&#10;Description automatically generated">
            <a:extLst>
              <a:ext uri="{FF2B5EF4-FFF2-40B4-BE49-F238E27FC236}">
                <a16:creationId xmlns:a16="http://schemas.microsoft.com/office/drawing/2014/main" id="{4AA30AB3-A7FF-D623-2933-62CECBB97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105" y="3186587"/>
            <a:ext cx="3736895" cy="1728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3" name="Google Shape;2833;p13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VIII. Muško ženske razlike</a:t>
            </a:r>
            <a:endParaRPr dirty="0"/>
          </a:p>
        </p:txBody>
      </p:sp>
      <p:sp>
        <p:nvSpPr>
          <p:cNvPr id="2834" name="Google Shape;2834;p136"/>
          <p:cNvSpPr txBox="1"/>
          <p:nvPr/>
        </p:nvSpPr>
        <p:spPr>
          <a:xfrm>
            <a:off x="453763" y="1064525"/>
            <a:ext cx="3679326" cy="47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Muškarci</a:t>
            </a:r>
            <a:endParaRPr sz="2200" b="1" dirty="0">
              <a:solidFill>
                <a:schemeClr val="dk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2835" name="Google Shape;2835;p136"/>
          <p:cNvSpPr txBox="1"/>
          <p:nvPr/>
        </p:nvSpPr>
        <p:spPr>
          <a:xfrm>
            <a:off x="4340186" y="1064525"/>
            <a:ext cx="3679326" cy="47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Žene</a:t>
            </a:r>
            <a:endParaRPr sz="2200" b="1" dirty="0">
              <a:solidFill>
                <a:schemeClr val="dk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2839" name="Google Shape;2839;p136"/>
          <p:cNvSpPr txBox="1"/>
          <p:nvPr/>
        </p:nvSpPr>
        <p:spPr>
          <a:xfrm>
            <a:off x="453762" y="1630000"/>
            <a:ext cx="3679326" cy="3418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Rjeđe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postavljaju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pitanja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: “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Ukoliko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mi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želi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nešto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reći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,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reći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će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mi bez da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pitam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”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Vokaliziraju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u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znak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slaganja</a:t>
            </a:r>
            <a:endParaRPr lang="en-GB" sz="1600" dirty="0">
              <a:solidFill>
                <a:schemeClr val="bg1">
                  <a:lumMod val="10000"/>
                </a:schemeClr>
              </a:solidFill>
              <a:latin typeface="Manjari" panose="020B0604020202020204" charset="0"/>
              <a:ea typeface="Hammersmith One"/>
              <a:cs typeface="Manjari" panose="020B0604020202020204" charset="0"/>
              <a:sym typeface="Hammersmith One"/>
            </a:endParaRP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Pri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verbalizaciji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problema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traže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praktična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rješenja</a:t>
            </a:r>
            <a:endParaRPr lang="en-GB" sz="1600" dirty="0">
              <a:solidFill>
                <a:schemeClr val="bg1">
                  <a:lumMod val="10000"/>
                </a:schemeClr>
              </a:solidFill>
              <a:latin typeface="Manjari" panose="020B0604020202020204" charset="0"/>
              <a:ea typeface="Hammersmith One"/>
              <a:cs typeface="Manjari" panose="020B0604020202020204" charset="0"/>
              <a:sym typeface="Hammersmith One"/>
            </a:endParaRP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Češće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prekidaju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sugovornike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-&gt;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podjednako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muške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i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ženske</a:t>
            </a:r>
            <a:endParaRPr sz="1600" dirty="0">
              <a:solidFill>
                <a:srgbClr val="FFFFFF"/>
              </a:solidFill>
              <a:latin typeface="Manjari" panose="020B0604020202020204" charset="0"/>
              <a:ea typeface="Hammersmith One"/>
              <a:cs typeface="Manjari" panose="020B0604020202020204" charset="0"/>
              <a:sym typeface="Hammersmith One"/>
            </a:endParaRPr>
          </a:p>
        </p:txBody>
      </p:sp>
      <p:sp>
        <p:nvSpPr>
          <p:cNvPr id="2840" name="Google Shape;2840;p136"/>
          <p:cNvSpPr txBox="1"/>
          <p:nvPr/>
        </p:nvSpPr>
        <p:spPr>
          <a:xfrm>
            <a:off x="4340186" y="1630000"/>
            <a:ext cx="3679326" cy="3418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Češće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postavljaju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pitanja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: “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Ukoliko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ne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pitam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,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mislit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će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da ne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marim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”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Vokaliziraju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u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znak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potvrde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da prate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razgovor</a:t>
            </a:r>
            <a:endParaRPr lang="en-GB" sz="1600" dirty="0">
              <a:solidFill>
                <a:schemeClr val="bg1">
                  <a:lumMod val="10000"/>
                </a:schemeClr>
              </a:solidFill>
              <a:latin typeface="Manjari" panose="020B0604020202020204" charset="0"/>
              <a:ea typeface="Hammersmith One"/>
              <a:cs typeface="Manjari" panose="020B0604020202020204" charset="0"/>
              <a:sym typeface="Hammersmith One"/>
            </a:endParaRP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Pri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verbalizaciji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problema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traže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razumijevanje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i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 </a:t>
            </a:r>
            <a:r>
              <a:rPr lang="en-GB" sz="1600" dirty="0" err="1">
                <a:solidFill>
                  <a:schemeClr val="bg1">
                    <a:lumMod val="10000"/>
                  </a:schemeClr>
                </a:solidFill>
                <a:latin typeface="Manjari" panose="020B0604020202020204" charset="0"/>
                <a:ea typeface="Hammersmith One"/>
                <a:cs typeface="Manjari" panose="020B0604020202020204" charset="0"/>
                <a:sym typeface="Hammersmith One"/>
              </a:rPr>
              <a:t>podršku</a:t>
            </a:r>
            <a:endParaRPr sz="1600" dirty="0">
              <a:solidFill>
                <a:schemeClr val="bg1">
                  <a:lumMod val="10000"/>
                </a:schemeClr>
              </a:solidFill>
              <a:latin typeface="Manjari" panose="020B0604020202020204" charset="0"/>
              <a:ea typeface="Hammersmith One"/>
              <a:cs typeface="Manjari" panose="020B0604020202020204" charset="0"/>
              <a:sym typeface="Hammersmith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8CDD-0E16-8921-3F3C-EDCEF2B2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VIII. Muško ženske razlike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BCEBF-1AD8-4A6B-DCEE-0329DDE71438}"/>
              </a:ext>
            </a:extLst>
          </p:cNvPr>
          <p:cNvSpPr txBox="1"/>
          <p:nvPr/>
        </p:nvSpPr>
        <p:spPr>
          <a:xfrm>
            <a:off x="1164794" y="1608794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“</a:t>
            </a:r>
            <a:r>
              <a:rPr lang="en-GB" sz="1800" b="1" dirty="0" err="1">
                <a:latin typeface="Manjari" panose="020B0604020202020204" charset="0"/>
                <a:cs typeface="Manjari" panose="020B0604020202020204" charset="0"/>
              </a:rPr>
              <a:t>Veza</a:t>
            </a:r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 </a:t>
            </a:r>
            <a:r>
              <a:rPr lang="en-GB" sz="1800" b="1" dirty="0" err="1">
                <a:latin typeface="Manjari" panose="020B0604020202020204" charset="0"/>
                <a:cs typeface="Manjari" panose="020B0604020202020204" charset="0"/>
              </a:rPr>
              <a:t>funkcionira</a:t>
            </a:r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 </a:t>
            </a:r>
            <a:r>
              <a:rPr lang="en-GB" sz="1800" b="1" dirty="0" err="1">
                <a:latin typeface="Manjari" panose="020B0604020202020204" charset="0"/>
                <a:cs typeface="Manjari" panose="020B0604020202020204" charset="0"/>
              </a:rPr>
              <a:t>dokle</a:t>
            </a:r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 god </a:t>
            </a:r>
            <a:r>
              <a:rPr lang="en-GB" sz="1800" b="1" dirty="0" err="1">
                <a:latin typeface="Manjari" panose="020B0604020202020204" charset="0"/>
                <a:cs typeface="Manjari" panose="020B0604020202020204" charset="0"/>
              </a:rPr>
              <a:t>možemo</a:t>
            </a:r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 </a:t>
            </a:r>
            <a:r>
              <a:rPr lang="en-GB" sz="1800" b="1" dirty="0" err="1">
                <a:latin typeface="Manjari" panose="020B0604020202020204" charset="0"/>
                <a:cs typeface="Manjari" panose="020B0604020202020204" charset="0"/>
              </a:rPr>
              <a:t>razgovarati</a:t>
            </a:r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 o </a:t>
            </a:r>
            <a:r>
              <a:rPr lang="en-GB" sz="1800" b="1" dirty="0" err="1">
                <a:latin typeface="Manjari" panose="020B0604020202020204" charset="0"/>
                <a:cs typeface="Manjari" panose="020B0604020202020204" charset="0"/>
              </a:rPr>
              <a:t>njoj</a:t>
            </a:r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7A4D9-5F65-B7F2-D02C-374F0D20D84C}"/>
              </a:ext>
            </a:extLst>
          </p:cNvPr>
          <p:cNvSpPr txBox="1"/>
          <p:nvPr/>
        </p:nvSpPr>
        <p:spPr>
          <a:xfrm>
            <a:off x="3865322" y="2936502"/>
            <a:ext cx="435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“</a:t>
            </a:r>
            <a:r>
              <a:rPr lang="en-GB" sz="1800" b="1" dirty="0" err="1">
                <a:latin typeface="Manjari" panose="020B0604020202020204" charset="0"/>
                <a:cs typeface="Manjari" panose="020B0604020202020204" charset="0"/>
              </a:rPr>
              <a:t>Veza</a:t>
            </a:r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 ne </a:t>
            </a:r>
            <a:r>
              <a:rPr lang="en-GB" sz="1800" b="1" dirty="0" err="1">
                <a:latin typeface="Manjari" panose="020B0604020202020204" charset="0"/>
                <a:cs typeface="Manjari" panose="020B0604020202020204" charset="0"/>
              </a:rPr>
              <a:t>funkcionira</a:t>
            </a:r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 </a:t>
            </a:r>
            <a:r>
              <a:rPr lang="en-GB" sz="1800" b="1" dirty="0" err="1">
                <a:latin typeface="Manjari" panose="020B0604020202020204" charset="0"/>
                <a:cs typeface="Manjari" panose="020B0604020202020204" charset="0"/>
              </a:rPr>
              <a:t>dokle</a:t>
            </a:r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 god </a:t>
            </a:r>
            <a:r>
              <a:rPr lang="en-GB" sz="1800" b="1" dirty="0" err="1">
                <a:latin typeface="Manjari" panose="020B0604020202020204" charset="0"/>
                <a:cs typeface="Manjari" panose="020B0604020202020204" charset="0"/>
              </a:rPr>
              <a:t>moramo</a:t>
            </a:r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 </a:t>
            </a:r>
            <a:r>
              <a:rPr lang="en-GB" sz="1800" b="1" dirty="0" err="1">
                <a:latin typeface="Manjari" panose="020B0604020202020204" charset="0"/>
                <a:cs typeface="Manjari" panose="020B0604020202020204" charset="0"/>
              </a:rPr>
              <a:t>razgovarati</a:t>
            </a:r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 o </a:t>
            </a:r>
            <a:r>
              <a:rPr lang="en-GB" sz="1800" b="1" dirty="0" err="1">
                <a:latin typeface="Manjari" panose="020B0604020202020204" charset="0"/>
                <a:cs typeface="Manjari" panose="020B0604020202020204" charset="0"/>
              </a:rPr>
              <a:t>njoj</a:t>
            </a:r>
            <a:r>
              <a:rPr lang="en-GB" sz="1800" b="1" dirty="0">
                <a:latin typeface="Manjari" panose="020B0604020202020204" charset="0"/>
                <a:cs typeface="Manjari" panose="020B060402020202020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248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87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Hvala na pozornosti</a:t>
            </a:r>
            <a:endParaRPr dirty="0"/>
          </a:p>
        </p:txBody>
      </p:sp>
      <p:sp>
        <p:nvSpPr>
          <p:cNvPr id="2058" name="Google Shape;2058;p87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059" name="Google Shape;2059;p87"/>
          <p:cNvSpPr/>
          <p:nvPr/>
        </p:nvSpPr>
        <p:spPr>
          <a:xfrm>
            <a:off x="3881688" y="3991450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84"/>
          <p:cNvSpPr txBox="1">
            <a:spLocks noGrp="1"/>
          </p:cNvSpPr>
          <p:nvPr>
            <p:ph type="body" idx="1"/>
          </p:nvPr>
        </p:nvSpPr>
        <p:spPr>
          <a:xfrm>
            <a:off x="768251" y="728771"/>
            <a:ext cx="8300122" cy="3595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600" b="1" dirty="0" err="1"/>
              <a:t>Općenito</a:t>
            </a:r>
            <a:r>
              <a:rPr lang="en-GB" sz="1600" b="1" dirty="0"/>
              <a:t> o </a:t>
            </a:r>
            <a:r>
              <a:rPr lang="en-GB" sz="1600" b="1" dirty="0" err="1"/>
              <a:t>komunikaciji</a:t>
            </a:r>
            <a:r>
              <a:rPr lang="en-GB" sz="1600" b="1" dirty="0"/>
              <a:t> u </a:t>
            </a:r>
            <a:r>
              <a:rPr lang="en-GB" sz="1600" b="1" dirty="0" err="1"/>
              <a:t>partnerskim</a:t>
            </a:r>
            <a:r>
              <a:rPr lang="en-GB" sz="1600" b="1" dirty="0"/>
              <a:t> </a:t>
            </a:r>
            <a:r>
              <a:rPr lang="en-GB" sz="1600" b="1" dirty="0" err="1"/>
              <a:t>odnosima</a:t>
            </a:r>
            <a:endParaRPr sz="1600" b="1" dirty="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600" b="1" dirty="0"/>
              <a:t>Neizravnost i dvosmislenost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600" b="1" dirty="0"/>
              <a:t>Defanzivnost ili obrambeni stav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600" b="1" dirty="0">
                <a:uFill>
                  <a:noFill/>
                </a:uFill>
                <a:hlinkClick r:id="" action="ppaction://noaction"/>
              </a:rPr>
              <a:t>“Missing the message”</a:t>
            </a:r>
            <a:endParaRPr lang="en" sz="1600" b="1" dirty="0">
              <a:uFill>
                <a:noFill/>
              </a:u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600" b="1" dirty="0">
                <a:uFill>
                  <a:noFill/>
                </a:uFill>
              </a:rPr>
              <a:t>Monolozi, prekidanja i tihi slušatelji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600" b="1" dirty="0">
                <a:uFill>
                  <a:noFill/>
                </a:uFill>
              </a:rPr>
              <a:t>Slijepe i gluhe točke u komunikaciji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600" b="1" dirty="0">
                <a:uFill>
                  <a:noFill/>
                </a:uFill>
              </a:rPr>
              <a:t>Korištenje pitanja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600" b="1" dirty="0">
                <a:uFill>
                  <a:noFill/>
                </a:uFill>
              </a:rPr>
              <a:t>Muško-ženske razlike u stilovima govora i značenju</a:t>
            </a:r>
            <a:endParaRPr sz="1600" b="1" dirty="0"/>
          </a:p>
        </p:txBody>
      </p:sp>
      <p:sp>
        <p:nvSpPr>
          <p:cNvPr id="2012" name="Google Shape;2012;p8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Sadržaj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9C7DC-F9E4-CAE4-2B8D-56914BF74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1787549"/>
            <a:ext cx="7717500" cy="2781326"/>
          </a:xfrm>
        </p:spPr>
        <p:txBody>
          <a:bodyPr/>
          <a:lstStyle/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Greške</a:t>
            </a:r>
            <a:r>
              <a:rPr lang="en-GB" sz="1600" dirty="0"/>
              <a:t> u </a:t>
            </a:r>
            <a:r>
              <a:rPr lang="en-GB" sz="1600" dirty="0" err="1"/>
              <a:t>komunikaciji</a:t>
            </a:r>
            <a:r>
              <a:rPr lang="en-GB" sz="1600" dirty="0"/>
              <a:t> </a:t>
            </a:r>
            <a:r>
              <a:rPr lang="en-GB" sz="1600" dirty="0" err="1"/>
              <a:t>kao</a:t>
            </a:r>
            <a:r>
              <a:rPr lang="en-GB" sz="1600" dirty="0"/>
              <a:t> </a:t>
            </a:r>
            <a:r>
              <a:rPr lang="en-GB" sz="1600" dirty="0" err="1"/>
              <a:t>odraz</a:t>
            </a:r>
            <a:r>
              <a:rPr lang="en-GB" sz="1600" dirty="0"/>
              <a:t> </a:t>
            </a:r>
            <a:r>
              <a:rPr lang="en-GB" sz="1600" dirty="0" err="1"/>
              <a:t>nerazvijenih</a:t>
            </a:r>
            <a:r>
              <a:rPr lang="en-GB" sz="1600" dirty="0"/>
              <a:t> </a:t>
            </a:r>
            <a:r>
              <a:rPr lang="en-GB" sz="1600" b="1" dirty="0" err="1"/>
              <a:t>komunikcijskih</a:t>
            </a:r>
            <a:r>
              <a:rPr lang="en-GB" sz="1600" b="1" dirty="0"/>
              <a:t> </a:t>
            </a:r>
            <a:r>
              <a:rPr lang="en-GB" sz="1600" b="1" dirty="0" err="1"/>
              <a:t>vještina</a:t>
            </a:r>
            <a:r>
              <a:rPr lang="en-GB" sz="1600" b="1" dirty="0"/>
              <a:t> </a:t>
            </a:r>
            <a:r>
              <a:rPr lang="en-GB" sz="1600" dirty="0" err="1"/>
              <a:t>ili</a:t>
            </a:r>
            <a:r>
              <a:rPr lang="en-GB" sz="1600" dirty="0"/>
              <a:t> </a:t>
            </a:r>
            <a:r>
              <a:rPr lang="en-GB" sz="1600" dirty="0" err="1"/>
              <a:t>podležećih</a:t>
            </a:r>
            <a:r>
              <a:rPr lang="en-GB" sz="1600" dirty="0"/>
              <a:t> </a:t>
            </a:r>
            <a:r>
              <a:rPr lang="en-GB" sz="1600" dirty="0" err="1"/>
              <a:t>problema</a:t>
            </a:r>
            <a:r>
              <a:rPr lang="en-GB" sz="1600" dirty="0"/>
              <a:t> u </a:t>
            </a:r>
            <a:r>
              <a:rPr lang="en-GB" sz="1600" dirty="0" err="1"/>
              <a:t>partnerskom</a:t>
            </a:r>
            <a:r>
              <a:rPr lang="en-GB" sz="1600" dirty="0"/>
              <a:t> </a:t>
            </a:r>
            <a:r>
              <a:rPr lang="en-GB" sz="1600" dirty="0" err="1"/>
              <a:t>odnosu</a:t>
            </a:r>
            <a:endParaRPr lang="en-GB" sz="1600" dirty="0"/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Neadekvatne</a:t>
            </a:r>
            <a:r>
              <a:rPr lang="en-GB" sz="1600" dirty="0"/>
              <a:t> </a:t>
            </a:r>
            <a:r>
              <a:rPr lang="en-GB" sz="1600" dirty="0" err="1"/>
              <a:t>vještine</a:t>
            </a:r>
            <a:r>
              <a:rPr lang="en-GB" sz="1600" dirty="0"/>
              <a:t> </a:t>
            </a:r>
            <a:r>
              <a:rPr lang="en-GB" sz="1600" dirty="0" err="1"/>
              <a:t>komunikacije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b="1" dirty="0" err="1"/>
              <a:t>naučene</a:t>
            </a:r>
            <a:r>
              <a:rPr lang="en-GB" sz="1600" b="1" dirty="0"/>
              <a:t> </a:t>
            </a:r>
            <a:r>
              <a:rPr lang="en-GB" sz="1600" dirty="0"/>
              <a:t>-&gt; </a:t>
            </a:r>
            <a:r>
              <a:rPr lang="en-GB" sz="1600" dirty="0" err="1"/>
              <a:t>doživljaj</a:t>
            </a:r>
            <a:r>
              <a:rPr lang="en-GB" sz="1600" dirty="0"/>
              <a:t> </a:t>
            </a:r>
            <a:r>
              <a:rPr lang="en-GB" sz="1600" dirty="0" err="1"/>
              <a:t>vlastitog</a:t>
            </a:r>
            <a:r>
              <a:rPr lang="en-GB" sz="1600" dirty="0"/>
              <a:t> </a:t>
            </a:r>
            <a:r>
              <a:rPr lang="en-GB" sz="1600" dirty="0" err="1"/>
              <a:t>stila</a:t>
            </a:r>
            <a:r>
              <a:rPr lang="en-GB" sz="1600" dirty="0"/>
              <a:t> </a:t>
            </a:r>
            <a:r>
              <a:rPr lang="en-GB" sz="1600" dirty="0" err="1"/>
              <a:t>komunikacije</a:t>
            </a:r>
            <a:endParaRPr lang="en-GB" sz="1600" dirty="0"/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 err="1"/>
              <a:t>Sve</a:t>
            </a:r>
            <a:r>
              <a:rPr lang="en-GB" sz="1600" b="1" dirty="0"/>
              <a:t> </a:t>
            </a:r>
            <a:r>
              <a:rPr lang="en-GB" sz="1600" b="1" dirty="0" err="1"/>
              <a:t>što</a:t>
            </a:r>
            <a:r>
              <a:rPr lang="en-GB" sz="1600" b="1" dirty="0"/>
              <a:t> je </a:t>
            </a:r>
            <a:r>
              <a:rPr lang="en-GB" sz="1600" b="1" dirty="0" err="1"/>
              <a:t>naučeno</a:t>
            </a:r>
            <a:r>
              <a:rPr lang="en-GB" sz="1600" b="1" dirty="0"/>
              <a:t> se </a:t>
            </a:r>
            <a:r>
              <a:rPr lang="en-GB" sz="1600" b="1" dirty="0" err="1"/>
              <a:t>može</a:t>
            </a:r>
            <a:r>
              <a:rPr lang="en-GB" sz="1600" b="1" dirty="0"/>
              <a:t> </a:t>
            </a:r>
            <a:r>
              <a:rPr lang="en-GB" sz="1600" b="1" dirty="0" err="1"/>
              <a:t>i</a:t>
            </a:r>
            <a:r>
              <a:rPr lang="en-GB" sz="1600" b="1" dirty="0"/>
              <a:t> </a:t>
            </a:r>
            <a:r>
              <a:rPr lang="en-GB" sz="1600" b="1" dirty="0" err="1"/>
              <a:t>odučiti</a:t>
            </a:r>
            <a:r>
              <a:rPr lang="en-GB" sz="1600" b="1" dirty="0"/>
              <a:t>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38DADE-290B-AF35-A4EE-0D9628CD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523025"/>
            <a:ext cx="7717500" cy="996392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Općenito</a:t>
            </a:r>
            <a:r>
              <a:rPr lang="en-GB" dirty="0"/>
              <a:t> o </a:t>
            </a:r>
            <a:r>
              <a:rPr lang="en-GB" dirty="0" err="1"/>
              <a:t>komunikaciji</a:t>
            </a:r>
            <a:r>
              <a:rPr lang="en-GB" dirty="0"/>
              <a:t> u </a:t>
            </a:r>
            <a:r>
              <a:rPr lang="en-GB" dirty="0" err="1"/>
              <a:t>partnerskim</a:t>
            </a:r>
            <a:r>
              <a:rPr lang="en-GB" dirty="0"/>
              <a:t> </a:t>
            </a:r>
            <a:r>
              <a:rPr lang="en-GB" dirty="0" err="1"/>
              <a:t>odnosima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52629-A74A-DF4B-BDDB-A0A3D31A9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659" y="1394857"/>
            <a:ext cx="1636295" cy="632518"/>
          </a:xfrm>
        </p:spPr>
        <p:txBody>
          <a:bodyPr/>
          <a:lstStyle/>
          <a:p>
            <a:pPr marL="152400" indent="0" algn="ctr">
              <a:buNone/>
            </a:pPr>
            <a:r>
              <a:rPr lang="en-GB" sz="1600" b="1" dirty="0" err="1"/>
              <a:t>Neadekvatna</a:t>
            </a:r>
            <a:r>
              <a:rPr lang="en-GB" sz="1600" b="1" dirty="0"/>
              <a:t> </a:t>
            </a:r>
            <a:r>
              <a:rPr lang="en-GB" sz="1600" b="1" dirty="0" err="1"/>
              <a:t>komunikacija</a:t>
            </a:r>
            <a:endParaRPr lang="en-GB" sz="16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916B0D-7388-40E1-D618-97BB6596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523025"/>
            <a:ext cx="7717500" cy="968891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Općenito</a:t>
            </a:r>
            <a:r>
              <a:rPr lang="en-GB" dirty="0"/>
              <a:t> o </a:t>
            </a:r>
            <a:r>
              <a:rPr lang="en-GB" dirty="0" err="1"/>
              <a:t>komunikaciji</a:t>
            </a:r>
            <a:r>
              <a:rPr lang="en-GB" dirty="0"/>
              <a:t> u </a:t>
            </a:r>
            <a:r>
              <a:rPr lang="en-GB" dirty="0" err="1"/>
              <a:t>partnerskim</a:t>
            </a:r>
            <a:r>
              <a:rPr lang="en-GB" dirty="0"/>
              <a:t> </a:t>
            </a:r>
            <a:r>
              <a:rPr lang="en-GB" dirty="0" err="1"/>
              <a:t>odnosima</a:t>
            </a:r>
            <a:endParaRPr lang="en-GB" dirty="0"/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23D35030-AA8C-042A-269B-0FC12AA82780}"/>
              </a:ext>
            </a:extLst>
          </p:cNvPr>
          <p:cNvSpPr/>
          <p:nvPr/>
        </p:nvSpPr>
        <p:spPr>
          <a:xfrm>
            <a:off x="2866954" y="1607989"/>
            <a:ext cx="731520" cy="1414728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452D34F4-E876-AAF9-3929-A2EB83D33978}"/>
              </a:ext>
            </a:extLst>
          </p:cNvPr>
          <p:cNvSpPr/>
          <p:nvPr/>
        </p:nvSpPr>
        <p:spPr>
          <a:xfrm flipV="1">
            <a:off x="713250" y="1546917"/>
            <a:ext cx="731520" cy="141472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0FEAF-41A0-165D-529B-C9A6193A37F5}"/>
              </a:ext>
            </a:extLst>
          </p:cNvPr>
          <p:cNvSpPr txBox="1"/>
          <p:nvPr/>
        </p:nvSpPr>
        <p:spPr>
          <a:xfrm>
            <a:off x="1224274" y="2606819"/>
            <a:ext cx="186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latin typeface="Manjari" panose="020B0604020202020204" charset="0"/>
                <a:cs typeface="Manjari" panose="020B0604020202020204" charset="0"/>
              </a:rPr>
              <a:t>Osjećaji</a:t>
            </a:r>
            <a:r>
              <a:rPr lang="en-GB" sz="1600" b="1" dirty="0">
                <a:latin typeface="Manjari" panose="020B0604020202020204" charset="0"/>
                <a:cs typeface="Manjari" panose="020B0604020202020204" charset="0"/>
              </a:rPr>
              <a:t> </a:t>
            </a:r>
            <a:r>
              <a:rPr lang="en-GB" sz="1600" b="1" dirty="0" err="1">
                <a:latin typeface="Manjari" panose="020B0604020202020204" charset="0"/>
                <a:cs typeface="Manjari" panose="020B0604020202020204" charset="0"/>
              </a:rPr>
              <a:t>frustracije</a:t>
            </a:r>
            <a:endParaRPr lang="en-GB" sz="1600" b="1" dirty="0">
              <a:latin typeface="Manjari" panose="020B0604020202020204" charset="0"/>
              <a:cs typeface="Manjari" panose="020B0604020202020204" charset="0"/>
            </a:endParaRPr>
          </a:p>
        </p:txBody>
      </p:sp>
      <p:pic>
        <p:nvPicPr>
          <p:cNvPr id="12" name="Picture 11" descr="A diagram of a spiral staircase&#10;&#10;Description automatically generated">
            <a:extLst>
              <a:ext uri="{FF2B5EF4-FFF2-40B4-BE49-F238E27FC236}">
                <a16:creationId xmlns:a16="http://schemas.microsoft.com/office/drawing/2014/main" id="{E67299A2-1C6A-3256-8E79-D356CB78B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474" y="1285659"/>
            <a:ext cx="5015477" cy="41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2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91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 Neizravnost i/ili dvosmislenost</a:t>
            </a:r>
            <a:endParaRPr dirty="0"/>
          </a:p>
        </p:txBody>
      </p:sp>
      <p:sp>
        <p:nvSpPr>
          <p:cNvPr id="2085" name="Google Shape;2085;p91"/>
          <p:cNvSpPr txBox="1">
            <a:spLocks noGrp="1"/>
          </p:cNvSpPr>
          <p:nvPr>
            <p:ph type="subTitle" idx="1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Svakodnevno</a:t>
            </a:r>
            <a:r>
              <a:rPr lang="en-GB" dirty="0"/>
              <a:t> </a:t>
            </a:r>
            <a:r>
              <a:rPr lang="en-GB" dirty="0" err="1"/>
              <a:t>susretanje</a:t>
            </a:r>
            <a:r>
              <a:rPr lang="en-GB" dirty="0"/>
              <a:t> s </a:t>
            </a:r>
            <a:r>
              <a:rPr lang="en-GB" dirty="0" err="1"/>
              <a:t>velikim</a:t>
            </a:r>
            <a:r>
              <a:rPr lang="en-GB" dirty="0"/>
              <a:t> </a:t>
            </a:r>
            <a:r>
              <a:rPr lang="en-GB" dirty="0" err="1"/>
              <a:t>brojem</a:t>
            </a:r>
            <a:r>
              <a:rPr lang="en-GB" dirty="0"/>
              <a:t> </a:t>
            </a:r>
            <a:r>
              <a:rPr lang="en-GB" b="1" dirty="0" err="1"/>
              <a:t>odluka</a:t>
            </a:r>
            <a:endParaRPr lang="en-GB" b="1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Izražavanje</a:t>
            </a:r>
            <a:r>
              <a:rPr lang="en-GB" dirty="0"/>
              <a:t> </a:t>
            </a:r>
            <a:r>
              <a:rPr lang="en-GB" dirty="0" err="1"/>
              <a:t>mišljenja</a:t>
            </a:r>
            <a:r>
              <a:rPr lang="en-GB" dirty="0"/>
              <a:t> </a:t>
            </a:r>
            <a:r>
              <a:rPr lang="en-GB" dirty="0" err="1"/>
              <a:t>vrlo</a:t>
            </a:r>
            <a:r>
              <a:rPr lang="en-GB" dirty="0"/>
              <a:t> </a:t>
            </a:r>
            <a:r>
              <a:rPr lang="en-GB" dirty="0" err="1"/>
              <a:t>općenito</a:t>
            </a:r>
            <a:r>
              <a:rPr lang="en-GB" dirty="0"/>
              <a:t>, </a:t>
            </a:r>
            <a:r>
              <a:rPr lang="en-GB" dirty="0" err="1"/>
              <a:t>pričanje</a:t>
            </a:r>
            <a:r>
              <a:rPr lang="en-GB" dirty="0"/>
              <a:t> </a:t>
            </a:r>
            <a:r>
              <a:rPr lang="en-GB" dirty="0" err="1"/>
              <a:t>uokolo</a:t>
            </a:r>
            <a:r>
              <a:rPr lang="en-GB" dirty="0"/>
              <a:t> </a:t>
            </a:r>
            <a:r>
              <a:rPr lang="en-GB" dirty="0" err="1"/>
              <a:t>glavne</a:t>
            </a:r>
            <a:r>
              <a:rPr lang="en-GB" dirty="0"/>
              <a:t> </a:t>
            </a:r>
            <a:r>
              <a:rPr lang="en-GB" dirty="0" err="1"/>
              <a:t>poruke</a:t>
            </a:r>
            <a:r>
              <a:rPr lang="en-GB" dirty="0"/>
              <a:t>, </a:t>
            </a:r>
            <a:r>
              <a:rPr lang="en-GB" dirty="0" err="1"/>
              <a:t>ulaženje</a:t>
            </a:r>
            <a:r>
              <a:rPr lang="en-GB" dirty="0"/>
              <a:t> u </a:t>
            </a:r>
            <a:r>
              <a:rPr lang="en-GB" dirty="0" err="1"/>
              <a:t>nebitne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trivijalne</a:t>
            </a:r>
            <a:r>
              <a:rPr lang="en-GB" dirty="0"/>
              <a:t> </a:t>
            </a:r>
            <a:r>
              <a:rPr lang="en-GB" dirty="0" err="1"/>
              <a:t>detalje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b="1" dirty="0" err="1"/>
              <a:t>pretpostavku</a:t>
            </a:r>
            <a:r>
              <a:rPr lang="en-GB" b="1" dirty="0"/>
              <a:t> da partner </a:t>
            </a:r>
            <a:r>
              <a:rPr lang="en-GB" b="1" dirty="0" err="1"/>
              <a:t>razumije</a:t>
            </a:r>
            <a:r>
              <a:rPr lang="en-GB" b="1" dirty="0"/>
              <a:t> </a:t>
            </a:r>
            <a:r>
              <a:rPr lang="en-GB" dirty="0" err="1"/>
              <a:t>što</a:t>
            </a:r>
            <a:r>
              <a:rPr lang="en-GB" dirty="0"/>
              <a:t> se </a:t>
            </a:r>
            <a:r>
              <a:rPr lang="en-GB" dirty="0" err="1"/>
              <a:t>nastoji</a:t>
            </a:r>
            <a:r>
              <a:rPr lang="en-GB" dirty="0"/>
              <a:t> </a:t>
            </a:r>
            <a:r>
              <a:rPr lang="en-GB" dirty="0" err="1"/>
              <a:t>reći</a:t>
            </a:r>
            <a:endParaRPr lang="en-GB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Tumačenje</a:t>
            </a:r>
            <a:r>
              <a:rPr lang="en-GB" dirty="0"/>
              <a:t> </a:t>
            </a:r>
            <a:r>
              <a:rPr lang="en-GB" dirty="0" err="1"/>
              <a:t>dvosmislenih</a:t>
            </a:r>
            <a:r>
              <a:rPr lang="en-GB" dirty="0"/>
              <a:t> </a:t>
            </a:r>
            <a:r>
              <a:rPr lang="en-GB" dirty="0" err="1"/>
              <a:t>poruka</a:t>
            </a:r>
            <a:r>
              <a:rPr lang="en-GB" dirty="0"/>
              <a:t> -&gt; </a:t>
            </a:r>
            <a:r>
              <a:rPr lang="en-GB" dirty="0" err="1"/>
              <a:t>tumačenje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b="1" dirty="0" err="1"/>
              <a:t>prizmu</a:t>
            </a:r>
            <a:r>
              <a:rPr lang="en-GB" b="1" dirty="0"/>
              <a:t> </a:t>
            </a:r>
            <a:r>
              <a:rPr lang="en-GB" b="1" dirty="0" err="1"/>
              <a:t>vlastitih</a:t>
            </a:r>
            <a:r>
              <a:rPr lang="en-GB" b="1" dirty="0"/>
              <a:t> </a:t>
            </a:r>
            <a:r>
              <a:rPr lang="en-GB" b="1" dirty="0" err="1"/>
              <a:t>nesigurnosti</a:t>
            </a:r>
            <a:endParaRPr b="1" dirty="0"/>
          </a:p>
        </p:txBody>
      </p:sp>
      <p:pic>
        <p:nvPicPr>
          <p:cNvPr id="5" name="Picture 4" descr="A cartoon of two men next to a taxi&#10;&#10;Description automatically generated">
            <a:extLst>
              <a:ext uri="{FF2B5EF4-FFF2-40B4-BE49-F238E27FC236}">
                <a16:creationId xmlns:a16="http://schemas.microsoft.com/office/drawing/2014/main" id="{B0EB9CAE-C39C-2480-599F-EBFD1DCBD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25" y="2940274"/>
            <a:ext cx="3473663" cy="220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75EED9-A612-8FCC-87DC-2927C10A4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49" y="1310559"/>
            <a:ext cx="7717499" cy="3309916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Strah</a:t>
            </a:r>
            <a:r>
              <a:rPr lang="en-GB" dirty="0"/>
              <a:t> od </a:t>
            </a:r>
            <a:r>
              <a:rPr lang="en-GB" dirty="0" err="1"/>
              <a:t>odbacivanja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b="1" dirty="0" err="1"/>
              <a:t>izražavanju</a:t>
            </a:r>
            <a:r>
              <a:rPr lang="en-GB" b="1" dirty="0"/>
              <a:t> </a:t>
            </a:r>
            <a:r>
              <a:rPr lang="en-GB" b="1" dirty="0" err="1"/>
              <a:t>vlastitog</a:t>
            </a:r>
            <a:r>
              <a:rPr lang="en-GB" b="1" dirty="0"/>
              <a:t> </a:t>
            </a:r>
            <a:r>
              <a:rPr lang="en-GB" b="1" dirty="0" err="1"/>
              <a:t>mišljenja</a:t>
            </a:r>
            <a:r>
              <a:rPr lang="en-GB" b="1" dirty="0"/>
              <a:t> </a:t>
            </a:r>
            <a:r>
              <a:rPr lang="en-GB" dirty="0" err="1"/>
              <a:t>povećava</a:t>
            </a:r>
            <a:r>
              <a:rPr lang="en-GB" dirty="0"/>
              <a:t> </a:t>
            </a:r>
            <a:r>
              <a:rPr lang="en-GB" dirty="0" err="1"/>
              <a:t>defanzivnost</a:t>
            </a:r>
            <a:r>
              <a:rPr lang="en-GB" dirty="0"/>
              <a:t> -&gt; </a:t>
            </a:r>
            <a:r>
              <a:rPr lang="en-GB" dirty="0" err="1"/>
              <a:t>vjerojatnost</a:t>
            </a:r>
            <a:r>
              <a:rPr lang="en-GB" dirty="0"/>
              <a:t> </a:t>
            </a:r>
            <a:r>
              <a:rPr lang="en-GB" dirty="0" err="1"/>
              <a:t>nastanka</a:t>
            </a:r>
            <a:r>
              <a:rPr lang="en-GB" dirty="0"/>
              <a:t> </a:t>
            </a:r>
            <a:r>
              <a:rPr lang="en-GB" dirty="0" err="1"/>
              <a:t>greški</a:t>
            </a:r>
            <a:r>
              <a:rPr lang="en-GB" dirty="0"/>
              <a:t> u </a:t>
            </a:r>
            <a:r>
              <a:rPr lang="en-GB" dirty="0" err="1"/>
              <a:t>komunikaciji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D021B4-7B1D-651F-6B1A-605C2220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III. </a:t>
            </a:r>
            <a:r>
              <a:rPr lang="en-GB" dirty="0" err="1"/>
              <a:t>Defanzivnost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obrambeni</a:t>
            </a:r>
            <a:r>
              <a:rPr lang="en-GB" dirty="0"/>
              <a:t> </a:t>
            </a:r>
            <a:r>
              <a:rPr lang="en-GB" dirty="0" err="1"/>
              <a:t>stav</a:t>
            </a:r>
            <a:endParaRPr lang="en-GB" dirty="0"/>
          </a:p>
        </p:txBody>
      </p:sp>
      <p:pic>
        <p:nvPicPr>
          <p:cNvPr id="22" name="Picture 21" descr="A diagram of a communication system&#10;&#10;Description automatically generated">
            <a:extLst>
              <a:ext uri="{FF2B5EF4-FFF2-40B4-BE49-F238E27FC236}">
                <a16:creationId xmlns:a16="http://schemas.microsoft.com/office/drawing/2014/main" id="{3EA26D40-6EC8-3A98-C365-B9EE33F7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87" y="2163458"/>
            <a:ext cx="4187825" cy="27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8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IV. “Missing the message”</a:t>
            </a:r>
            <a:endParaRPr dirty="0"/>
          </a:p>
        </p:txBody>
      </p:sp>
      <p:sp>
        <p:nvSpPr>
          <p:cNvPr id="2065" name="Google Shape;2065;p88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5433575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Dobra </a:t>
            </a:r>
            <a:r>
              <a:rPr lang="en-GB" dirty="0" err="1">
                <a:solidFill>
                  <a:schemeClr val="accent2"/>
                </a:solidFill>
              </a:rPr>
              <a:t>komunikacija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podrazumijeva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više</a:t>
            </a:r>
            <a:r>
              <a:rPr lang="en-GB" b="1" dirty="0">
                <a:solidFill>
                  <a:schemeClr val="accent2"/>
                </a:solidFill>
              </a:rPr>
              <a:t> od </a:t>
            </a:r>
            <a:r>
              <a:rPr lang="en-GB" b="1" dirty="0" err="1">
                <a:solidFill>
                  <a:schemeClr val="accent2"/>
                </a:solidFill>
              </a:rPr>
              <a:t>jasnog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izražavanja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ideja</a:t>
            </a:r>
            <a:endParaRPr lang="en-GB" b="1" dirty="0">
              <a:solidFill>
                <a:schemeClr val="accent2"/>
              </a:solidFill>
            </a:endParaRP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</a:rPr>
              <a:t>Komunikacija</a:t>
            </a:r>
            <a:r>
              <a:rPr lang="en-GB" dirty="0">
                <a:solidFill>
                  <a:schemeClr val="accent2"/>
                </a:solidFill>
              </a:rPr>
              <a:t> je </a:t>
            </a:r>
            <a:r>
              <a:rPr lang="en-GB" dirty="0" err="1">
                <a:solidFill>
                  <a:schemeClr val="accent2"/>
                </a:solidFill>
              </a:rPr>
              <a:t>alat</a:t>
            </a:r>
            <a:r>
              <a:rPr lang="en-GB" dirty="0">
                <a:solidFill>
                  <a:schemeClr val="accent2"/>
                </a:solidFill>
              </a:rPr>
              <a:t>!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accent2"/>
                </a:solidFill>
              </a:rPr>
              <a:t>Nejasno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komuniciranje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i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okolišanje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potiče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sugovornike</a:t>
            </a:r>
            <a:r>
              <a:rPr lang="en-GB" dirty="0">
                <a:solidFill>
                  <a:schemeClr val="accent2"/>
                </a:solidFill>
              </a:rPr>
              <a:t> da </a:t>
            </a:r>
            <a:r>
              <a:rPr lang="en-GB" dirty="0" err="1">
                <a:solidFill>
                  <a:schemeClr val="accent2"/>
                </a:solidFill>
              </a:rPr>
              <a:t>sami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izvode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zaključke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ili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nas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ignoriraju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066" name="Google Shape;2066;p88"/>
          <p:cNvSpPr/>
          <p:nvPr/>
        </p:nvSpPr>
        <p:spPr>
          <a:xfrm>
            <a:off x="812919" y="2519656"/>
            <a:ext cx="6919" cy="10401"/>
          </a:xfrm>
          <a:custGeom>
            <a:avLst/>
            <a:gdLst/>
            <a:ahLst/>
            <a:cxnLst/>
            <a:rect l="l" t="t" r="r" b="b"/>
            <a:pathLst>
              <a:path w="161" h="242" extrusionOk="0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0E54F62-EE98-E597-8710-324916D73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1122326"/>
            <a:ext cx="2997200" cy="3981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89"/>
          <p:cNvSpPr txBox="1">
            <a:spLocks noGrp="1"/>
          </p:cNvSpPr>
          <p:nvPr>
            <p:ph type="title"/>
          </p:nvPr>
        </p:nvSpPr>
        <p:spPr>
          <a:xfrm>
            <a:off x="713250" y="523024"/>
            <a:ext cx="6792450" cy="988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V. Monolozi, prekidanja i tihi slušatelji</a:t>
            </a:r>
            <a:endParaRPr dirty="0"/>
          </a:p>
        </p:txBody>
      </p:sp>
      <p:sp>
        <p:nvSpPr>
          <p:cNvPr id="2072" name="Google Shape;2072;p89"/>
          <p:cNvSpPr txBox="1">
            <a:spLocks noGrp="1"/>
          </p:cNvSpPr>
          <p:nvPr>
            <p:ph type="subTitle" idx="1"/>
          </p:nvPr>
        </p:nvSpPr>
        <p:spPr>
          <a:xfrm>
            <a:off x="713250" y="1511299"/>
            <a:ext cx="5395450" cy="3054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GB" dirty="0" err="1"/>
              <a:t>Nastajanje</a:t>
            </a:r>
            <a:r>
              <a:rPr lang="en-GB" dirty="0"/>
              <a:t> </a:t>
            </a:r>
            <a:r>
              <a:rPr lang="en-GB" dirty="0" err="1"/>
              <a:t>poteškoća</a:t>
            </a:r>
            <a:r>
              <a:rPr lang="en-GB" dirty="0"/>
              <a:t> u </a:t>
            </a:r>
            <a:r>
              <a:rPr lang="en-GB" dirty="0" err="1"/>
              <a:t>komunikaciji</a:t>
            </a:r>
            <a:r>
              <a:rPr lang="en-GB" dirty="0"/>
              <a:t> </a:t>
            </a:r>
            <a:r>
              <a:rPr lang="en-GB" dirty="0" err="1"/>
              <a:t>uslijed</a:t>
            </a:r>
            <a:r>
              <a:rPr lang="en-GB" dirty="0"/>
              <a:t> </a:t>
            </a:r>
            <a:r>
              <a:rPr lang="en-GB" dirty="0" err="1"/>
              <a:t>razlika</a:t>
            </a:r>
            <a:r>
              <a:rPr lang="en-GB" dirty="0"/>
              <a:t> u </a:t>
            </a:r>
            <a:r>
              <a:rPr lang="en-GB" b="1" dirty="0" err="1"/>
              <a:t>stilu</a:t>
            </a:r>
            <a:r>
              <a:rPr lang="en-GB" b="1" dirty="0"/>
              <a:t> </a:t>
            </a:r>
            <a:r>
              <a:rPr lang="en-GB" b="1" dirty="0" err="1"/>
              <a:t>govora</a:t>
            </a:r>
            <a:r>
              <a:rPr lang="en-GB" b="1" dirty="0"/>
              <a:t>;</a:t>
            </a:r>
            <a:r>
              <a:rPr lang="en-GB" dirty="0"/>
              <a:t> </a:t>
            </a:r>
            <a:r>
              <a:rPr lang="en-GB" dirty="0" err="1"/>
              <a:t>pauzama</a:t>
            </a:r>
            <a:r>
              <a:rPr lang="en-GB" dirty="0"/>
              <a:t>, </a:t>
            </a:r>
            <a:r>
              <a:rPr lang="en-GB" dirty="0" err="1"/>
              <a:t>ritmu</a:t>
            </a:r>
            <a:r>
              <a:rPr lang="en-GB" dirty="0"/>
              <a:t>, </a:t>
            </a:r>
            <a:r>
              <a:rPr lang="en-GB" dirty="0" err="1"/>
              <a:t>brzini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sl.</a:t>
            </a:r>
          </a:p>
          <a:p>
            <a:pPr marL="412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GB" dirty="0" err="1"/>
              <a:t>Terapijski</a:t>
            </a:r>
            <a:r>
              <a:rPr lang="en-GB" dirty="0"/>
              <a:t> je </a:t>
            </a:r>
            <a:r>
              <a:rPr lang="en-GB" dirty="0" err="1"/>
              <a:t>bitno</a:t>
            </a:r>
            <a:r>
              <a:rPr lang="en-GB" dirty="0"/>
              <a:t> </a:t>
            </a:r>
            <a:r>
              <a:rPr lang="en-GB" dirty="0" err="1"/>
              <a:t>upoznati</a:t>
            </a:r>
            <a:r>
              <a:rPr lang="en-GB" dirty="0"/>
              <a:t> se s </a:t>
            </a:r>
            <a:r>
              <a:rPr lang="en-GB" dirty="0" err="1"/>
              <a:t>različitim</a:t>
            </a:r>
            <a:r>
              <a:rPr lang="en-GB" dirty="0"/>
              <a:t> </a:t>
            </a:r>
            <a:r>
              <a:rPr lang="en-GB" dirty="0" err="1"/>
              <a:t>stilovima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modalitetima</a:t>
            </a:r>
            <a:r>
              <a:rPr lang="en-GB" dirty="0"/>
              <a:t> </a:t>
            </a:r>
            <a:r>
              <a:rPr lang="en-GB" dirty="0" err="1"/>
              <a:t>govora</a:t>
            </a:r>
            <a:r>
              <a:rPr lang="en-GB" dirty="0"/>
              <a:t> </a:t>
            </a:r>
            <a:r>
              <a:rPr lang="en-GB" dirty="0" err="1"/>
              <a:t>partnera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b="1" dirty="0" err="1"/>
              <a:t>verbalizirati</a:t>
            </a:r>
            <a:r>
              <a:rPr lang="en-GB" b="1" dirty="0"/>
              <a:t> </a:t>
            </a:r>
            <a:r>
              <a:rPr lang="en-GB" b="1" dirty="0" err="1"/>
              <a:t>različitosti</a:t>
            </a:r>
            <a:endParaRPr lang="en-GB" b="1" dirty="0"/>
          </a:p>
          <a:p>
            <a:pPr marL="412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GB" dirty="0" err="1"/>
              <a:t>Tihi</a:t>
            </a:r>
            <a:r>
              <a:rPr lang="en-GB" dirty="0"/>
              <a:t> </a:t>
            </a:r>
            <a:r>
              <a:rPr lang="en-GB" dirty="0" err="1"/>
              <a:t>slušatelj</a:t>
            </a:r>
            <a:r>
              <a:rPr lang="en-GB" dirty="0"/>
              <a:t> ne </a:t>
            </a:r>
            <a:r>
              <a:rPr lang="en-GB" dirty="0" err="1"/>
              <a:t>znači</a:t>
            </a:r>
            <a:r>
              <a:rPr lang="en-GB" dirty="0"/>
              <a:t> da ne </a:t>
            </a:r>
            <a:r>
              <a:rPr lang="en-GB" dirty="0" err="1"/>
              <a:t>sluša</a:t>
            </a:r>
            <a:r>
              <a:rPr lang="en-GB" dirty="0"/>
              <a:t>!</a:t>
            </a:r>
            <a:endParaRPr dirty="0"/>
          </a:p>
        </p:txBody>
      </p:sp>
      <p:pic>
        <p:nvPicPr>
          <p:cNvPr id="3" name="Picture 2" descr="A comic strip of a gorilla and a person&#10;&#10;Description automatically generated">
            <a:extLst>
              <a:ext uri="{FF2B5EF4-FFF2-40B4-BE49-F238E27FC236}">
                <a16:creationId xmlns:a16="http://schemas.microsoft.com/office/drawing/2014/main" id="{2DF5880B-5F27-EE97-3B06-82A20192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37" y="1025825"/>
            <a:ext cx="2860126" cy="402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8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VI. Slijepe i gluhe točke u komunikaciji</a:t>
            </a:r>
            <a:endParaRPr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934086-9586-A792-ACA8-C8EDCD5DE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49" y="3075375"/>
            <a:ext cx="5839951" cy="1222676"/>
          </a:xfrm>
        </p:spPr>
        <p:txBody>
          <a:bodyPr anchor="t"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Samo</a:t>
            </a:r>
            <a:r>
              <a:rPr lang="en-GB" b="1" dirty="0"/>
              <a:t> </a:t>
            </a:r>
            <a:r>
              <a:rPr lang="en-GB" b="1" dirty="0" err="1"/>
              <a:t>nečije</a:t>
            </a:r>
            <a:r>
              <a:rPr lang="en-GB" b="1" dirty="0"/>
              <a:t> </a:t>
            </a:r>
            <a:r>
              <a:rPr lang="en-GB" b="1" dirty="0" err="1"/>
              <a:t>ponašanje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osobnost</a:t>
            </a:r>
            <a:r>
              <a:rPr lang="en-GB" b="1" dirty="0"/>
              <a:t> </a:t>
            </a:r>
            <a:r>
              <a:rPr lang="en-GB" b="1" dirty="0" err="1"/>
              <a:t>mogu</a:t>
            </a:r>
            <a:r>
              <a:rPr lang="en-GB" b="1" dirty="0"/>
              <a:t> </a:t>
            </a:r>
            <a:r>
              <a:rPr lang="en-GB" b="1" dirty="0" err="1"/>
              <a:t>biti</a:t>
            </a:r>
            <a:r>
              <a:rPr lang="en-GB" b="1" dirty="0"/>
              <a:t> </a:t>
            </a:r>
            <a:r>
              <a:rPr lang="en-GB" b="1" dirty="0" err="1"/>
              <a:t>poticaj</a:t>
            </a:r>
            <a:r>
              <a:rPr lang="en-GB" b="1" dirty="0"/>
              <a:t> za </a:t>
            </a:r>
            <a:r>
              <a:rPr lang="en-GB" b="1" dirty="0" err="1"/>
              <a:t>defanzivnost</a:t>
            </a:r>
            <a:endParaRPr lang="en-GB" b="1" dirty="0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18013AA1-4062-9948-8A22-89FF31B54159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713249" y="1064524"/>
            <a:ext cx="7717500" cy="1612001"/>
          </a:xfrm>
        </p:spPr>
        <p:txBody>
          <a:bodyPr anchor="t"/>
          <a:lstStyle/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Najčešće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rezultat</a:t>
            </a:r>
            <a:r>
              <a:rPr lang="en-GB" dirty="0"/>
              <a:t> </a:t>
            </a:r>
            <a:r>
              <a:rPr lang="en-GB" b="1" dirty="0" err="1"/>
              <a:t>preosjetljivosti</a:t>
            </a:r>
            <a:r>
              <a:rPr lang="en-GB" dirty="0"/>
              <a:t> </a:t>
            </a:r>
            <a:r>
              <a:rPr lang="en-GB" dirty="0" err="1"/>
              <a:t>sugovornika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razvoja</a:t>
            </a:r>
            <a:r>
              <a:rPr lang="en-GB" dirty="0"/>
              <a:t> </a:t>
            </a:r>
            <a:r>
              <a:rPr lang="en-GB" b="1" dirty="0" err="1"/>
              <a:t>defanzivnosti</a:t>
            </a:r>
            <a:r>
              <a:rPr lang="en-GB" dirty="0"/>
              <a:t> u </a:t>
            </a:r>
            <a:r>
              <a:rPr lang="en-GB" dirty="0" err="1"/>
              <a:t>nekoj</a:t>
            </a:r>
            <a:r>
              <a:rPr lang="en-GB" dirty="0"/>
              <a:t> </a:t>
            </a:r>
            <a:r>
              <a:rPr lang="en-GB" dirty="0" err="1"/>
              <a:t>domeni</a:t>
            </a:r>
            <a:r>
              <a:rPr lang="en-GB" dirty="0"/>
              <a:t> </a:t>
            </a:r>
            <a:r>
              <a:rPr lang="en-GB" dirty="0" err="1"/>
              <a:t>razgovora</a:t>
            </a:r>
            <a:endParaRPr lang="en-GB" dirty="0"/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Rijetko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b="1" dirty="0" err="1"/>
              <a:t>nesenzibiliziranih</a:t>
            </a:r>
            <a:r>
              <a:rPr lang="en-GB" dirty="0"/>
              <a:t> </a:t>
            </a:r>
            <a:r>
              <a:rPr lang="en-GB" dirty="0" err="1"/>
              <a:t>partnera</a:t>
            </a:r>
            <a:endParaRPr lang="en-GB" dirty="0"/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Voljno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nevoljno</a:t>
            </a:r>
            <a:r>
              <a:rPr lang="en-GB" dirty="0"/>
              <a:t> </a:t>
            </a:r>
            <a:r>
              <a:rPr lang="en-GB" dirty="0" err="1"/>
              <a:t>izbjegavanje</a:t>
            </a:r>
            <a:r>
              <a:rPr lang="en-GB" dirty="0"/>
              <a:t>, </a:t>
            </a:r>
            <a:r>
              <a:rPr lang="en-GB" dirty="0" err="1"/>
              <a:t>zaobilaženje</a:t>
            </a:r>
            <a:r>
              <a:rPr lang="en-GB" dirty="0"/>
              <a:t>, </a:t>
            </a:r>
            <a:r>
              <a:rPr lang="en-GB" dirty="0" err="1"/>
              <a:t>ignoriranje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gant Education Pack for Students XL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441</Words>
  <Application>Microsoft Office PowerPoint</Application>
  <PresentationFormat>On-screen Show (16:9)</PresentationFormat>
  <Paragraphs>55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Roboto Condensed</vt:lpstr>
      <vt:lpstr>Arial</vt:lpstr>
      <vt:lpstr>Ubuntu</vt:lpstr>
      <vt:lpstr>Manjari</vt:lpstr>
      <vt:lpstr>Hammersmith One</vt:lpstr>
      <vt:lpstr>Elegant Education Pack for Students XL by Slidesgo</vt:lpstr>
      <vt:lpstr>Komunikacija u partnerskim odnosima</vt:lpstr>
      <vt:lpstr>Sadržaj</vt:lpstr>
      <vt:lpstr>1. Općenito o komunikaciji u partnerskim odnosima</vt:lpstr>
      <vt:lpstr>1. Općenito o komunikaciji u partnerskim odnosima</vt:lpstr>
      <vt:lpstr>II. Neizravnost i/ili dvosmislenost</vt:lpstr>
      <vt:lpstr>III. Defanzivnost ili obrambeni stav</vt:lpstr>
      <vt:lpstr>IV. “Missing the message”</vt:lpstr>
      <vt:lpstr>V. Monolozi, prekidanja i tihi slušatelji</vt:lpstr>
      <vt:lpstr>VI. Slijepe i gluhe točke u komunikaciji</vt:lpstr>
      <vt:lpstr>VII. Korištenje pitanja </vt:lpstr>
      <vt:lpstr>VIII. Muško ženske razlike</vt:lpstr>
      <vt:lpstr>VIII. Muško ženske razlike</vt:lpstr>
      <vt:lpstr>Hvala na pozornosti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Komunikacija u partnerskim odnosima</dc:title>
  <dc:creator>hubik</dc:creator>
  <cp:lastModifiedBy>hubikotvr@outlook.com</cp:lastModifiedBy>
  <cp:revision>8</cp:revision>
  <dcterms:modified xsi:type="dcterms:W3CDTF">2023-10-27T10:48:33Z</dcterms:modified>
</cp:coreProperties>
</file>