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8288000" cy="10287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9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4839"/>
          </a:xfrm>
          <a:prstGeom prst="rect">
            <a:avLst/>
          </a:prstGeom>
        </p:spPr>
        <p:txBody>
          <a:bodyPr vert="horz" lIns="53127" tIns="26563" rIns="53127" bIns="26563" rtlCol="0"/>
          <a:lstStyle>
            <a:lvl1pPr algn="l">
              <a:defRPr sz="7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178" y="0"/>
            <a:ext cx="2918831" cy="494839"/>
          </a:xfrm>
          <a:prstGeom prst="rect">
            <a:avLst/>
          </a:prstGeom>
        </p:spPr>
        <p:txBody>
          <a:bodyPr vert="horz" lIns="53127" tIns="26563" rIns="53127" bIns="26563" rtlCol="0"/>
          <a:lstStyle>
            <a:lvl1pPr algn="r">
              <a:defRPr sz="700"/>
            </a:lvl1pPr>
          </a:lstStyle>
          <a:p>
            <a:r>
              <a:rPr lang="en-US" smtClean="0"/>
              <a:t>21.10.2023.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476"/>
            <a:ext cx="2918831" cy="494838"/>
          </a:xfrm>
          <a:prstGeom prst="rect">
            <a:avLst/>
          </a:prstGeom>
        </p:spPr>
        <p:txBody>
          <a:bodyPr vert="horz" lIns="53127" tIns="26563" rIns="53127" bIns="26563" rtlCol="0" anchor="b"/>
          <a:lstStyle>
            <a:lvl1pPr algn="l">
              <a:defRPr sz="7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178" y="9371476"/>
            <a:ext cx="2918831" cy="494838"/>
          </a:xfrm>
          <a:prstGeom prst="rect">
            <a:avLst/>
          </a:prstGeom>
        </p:spPr>
        <p:txBody>
          <a:bodyPr vert="horz" lIns="53127" tIns="26563" rIns="53127" bIns="26563" rtlCol="0" anchor="b"/>
          <a:lstStyle>
            <a:lvl1pPr algn="r">
              <a:defRPr sz="700"/>
            </a:lvl1pPr>
          </a:lstStyle>
          <a:p>
            <a:fld id="{86A861A5-D18C-4AC1-B925-F00592C78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86229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53127" tIns="26563" rIns="53127" bIns="26563" rtlCol="0"/>
          <a:lstStyle>
            <a:lvl1pPr algn="l">
              <a:defRPr sz="7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893" y="0"/>
            <a:ext cx="2918831" cy="495029"/>
          </a:xfrm>
          <a:prstGeom prst="rect">
            <a:avLst/>
          </a:prstGeom>
        </p:spPr>
        <p:txBody>
          <a:bodyPr vert="horz" lIns="53127" tIns="26563" rIns="53127" bIns="26563" rtlCol="0"/>
          <a:lstStyle>
            <a:lvl1pPr algn="r">
              <a:defRPr sz="700"/>
            </a:lvl1pPr>
          </a:lstStyle>
          <a:p>
            <a:r>
              <a:rPr lang="en-US" smtClean="0"/>
              <a:t>21.10.2023.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53127" tIns="26563" rIns="53127" bIns="2656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53127" tIns="26563" rIns="53127" bIns="26563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2141"/>
            <a:ext cx="2918831" cy="494172"/>
          </a:xfrm>
          <a:prstGeom prst="rect">
            <a:avLst/>
          </a:prstGeom>
        </p:spPr>
        <p:txBody>
          <a:bodyPr vert="horz" lIns="53127" tIns="26563" rIns="53127" bIns="26563" rtlCol="0" anchor="b"/>
          <a:lstStyle>
            <a:lvl1pPr algn="l">
              <a:defRPr sz="7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893" y="9372141"/>
            <a:ext cx="2918831" cy="494172"/>
          </a:xfrm>
          <a:prstGeom prst="rect">
            <a:avLst/>
          </a:prstGeom>
        </p:spPr>
        <p:txBody>
          <a:bodyPr vert="horz" lIns="53127" tIns="26563" rIns="53127" bIns="26563" rtlCol="0" anchor="b"/>
          <a:lstStyle>
            <a:lvl1pPr algn="r">
              <a:defRPr sz="700"/>
            </a:lvl1pPr>
          </a:lstStyle>
          <a:p>
            <a:fld id="{86759102-F084-416D-9055-35F54A5C2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6498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522712" y="1150639"/>
            <a:ext cx="9242575" cy="1092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9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DDBC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780661" y="9277350"/>
            <a:ext cx="8506460" cy="0"/>
          </a:xfrm>
          <a:custGeom>
            <a:avLst/>
            <a:gdLst/>
            <a:ahLst/>
            <a:cxnLst/>
            <a:rect l="l" t="t" r="r" b="b"/>
            <a:pathLst>
              <a:path w="8506460">
                <a:moveTo>
                  <a:pt x="0" y="0"/>
                </a:moveTo>
                <a:lnTo>
                  <a:pt x="8505848" y="0"/>
                </a:lnTo>
              </a:path>
            </a:pathLst>
          </a:custGeom>
          <a:ln w="38099">
            <a:solidFill>
              <a:srgbClr val="F4E9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8478" y="9277350"/>
            <a:ext cx="8506460" cy="0"/>
          </a:xfrm>
          <a:custGeom>
            <a:avLst/>
            <a:gdLst/>
            <a:ahLst/>
            <a:cxnLst/>
            <a:rect l="l" t="t" r="r" b="b"/>
            <a:pathLst>
              <a:path w="8506460">
                <a:moveTo>
                  <a:pt x="0" y="0"/>
                </a:moveTo>
                <a:lnTo>
                  <a:pt x="8505848" y="0"/>
                </a:lnTo>
              </a:path>
            </a:pathLst>
          </a:custGeom>
          <a:ln w="38099">
            <a:solidFill>
              <a:srgbClr val="F4E9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6593977" y="658049"/>
            <a:ext cx="1694180" cy="2047239"/>
          </a:xfrm>
          <a:custGeom>
            <a:avLst/>
            <a:gdLst/>
            <a:ahLst/>
            <a:cxnLst/>
            <a:rect l="l" t="t" r="r" b="b"/>
            <a:pathLst>
              <a:path w="1694180" h="2047239">
                <a:moveTo>
                  <a:pt x="1023432" y="2046865"/>
                </a:moveTo>
                <a:lnTo>
                  <a:pt x="975254" y="2045751"/>
                </a:lnTo>
                <a:lnTo>
                  <a:pt x="927650" y="2042442"/>
                </a:lnTo>
                <a:lnTo>
                  <a:pt x="880668" y="2036987"/>
                </a:lnTo>
                <a:lnTo>
                  <a:pt x="834358" y="2029435"/>
                </a:lnTo>
                <a:lnTo>
                  <a:pt x="788768" y="2019835"/>
                </a:lnTo>
                <a:lnTo>
                  <a:pt x="743949" y="2008237"/>
                </a:lnTo>
                <a:lnTo>
                  <a:pt x="699948" y="1994690"/>
                </a:lnTo>
                <a:lnTo>
                  <a:pt x="656816" y="1979242"/>
                </a:lnTo>
                <a:lnTo>
                  <a:pt x="614601" y="1961943"/>
                </a:lnTo>
                <a:lnTo>
                  <a:pt x="573352" y="1942842"/>
                </a:lnTo>
                <a:lnTo>
                  <a:pt x="533119" y="1921988"/>
                </a:lnTo>
                <a:lnTo>
                  <a:pt x="493951" y="1899431"/>
                </a:lnTo>
                <a:lnTo>
                  <a:pt x="455897" y="1875219"/>
                </a:lnTo>
                <a:lnTo>
                  <a:pt x="419006" y="1849402"/>
                </a:lnTo>
                <a:lnTo>
                  <a:pt x="383327" y="1822028"/>
                </a:lnTo>
                <a:lnTo>
                  <a:pt x="348909" y="1793147"/>
                </a:lnTo>
                <a:lnTo>
                  <a:pt x="315802" y="1762809"/>
                </a:lnTo>
                <a:lnTo>
                  <a:pt x="284055" y="1731062"/>
                </a:lnTo>
                <a:lnTo>
                  <a:pt x="253717" y="1697954"/>
                </a:lnTo>
                <a:lnTo>
                  <a:pt x="224836" y="1663537"/>
                </a:lnTo>
                <a:lnTo>
                  <a:pt x="197462" y="1627858"/>
                </a:lnTo>
                <a:lnTo>
                  <a:pt x="171645" y="1590967"/>
                </a:lnTo>
                <a:lnTo>
                  <a:pt x="147433" y="1552913"/>
                </a:lnTo>
                <a:lnTo>
                  <a:pt x="124876" y="1513745"/>
                </a:lnTo>
                <a:lnTo>
                  <a:pt x="104022" y="1473512"/>
                </a:lnTo>
                <a:lnTo>
                  <a:pt x="84921" y="1432263"/>
                </a:lnTo>
                <a:lnTo>
                  <a:pt x="67623" y="1390048"/>
                </a:lnTo>
                <a:lnTo>
                  <a:pt x="52175" y="1346916"/>
                </a:lnTo>
                <a:lnTo>
                  <a:pt x="38627" y="1302915"/>
                </a:lnTo>
                <a:lnTo>
                  <a:pt x="27029" y="1258096"/>
                </a:lnTo>
                <a:lnTo>
                  <a:pt x="17429" y="1212506"/>
                </a:lnTo>
                <a:lnTo>
                  <a:pt x="9878" y="1166196"/>
                </a:lnTo>
                <a:lnTo>
                  <a:pt x="4423" y="1119214"/>
                </a:lnTo>
                <a:lnTo>
                  <a:pt x="1113" y="1071609"/>
                </a:lnTo>
                <a:lnTo>
                  <a:pt x="0" y="1023432"/>
                </a:lnTo>
                <a:lnTo>
                  <a:pt x="1113" y="975254"/>
                </a:lnTo>
                <a:lnTo>
                  <a:pt x="4423" y="927650"/>
                </a:lnTo>
                <a:lnTo>
                  <a:pt x="9878" y="880668"/>
                </a:lnTo>
                <a:lnTo>
                  <a:pt x="17429" y="834357"/>
                </a:lnTo>
                <a:lnTo>
                  <a:pt x="27029" y="788768"/>
                </a:lnTo>
                <a:lnTo>
                  <a:pt x="38627" y="743948"/>
                </a:lnTo>
                <a:lnTo>
                  <a:pt x="52175" y="699948"/>
                </a:lnTo>
                <a:lnTo>
                  <a:pt x="67623" y="656815"/>
                </a:lnTo>
                <a:lnTo>
                  <a:pt x="84921" y="614600"/>
                </a:lnTo>
                <a:lnTo>
                  <a:pt x="104022" y="573352"/>
                </a:lnTo>
                <a:lnTo>
                  <a:pt x="124876" y="533119"/>
                </a:lnTo>
                <a:lnTo>
                  <a:pt x="147433" y="493951"/>
                </a:lnTo>
                <a:lnTo>
                  <a:pt x="171645" y="455897"/>
                </a:lnTo>
                <a:lnTo>
                  <a:pt x="197462" y="419006"/>
                </a:lnTo>
                <a:lnTo>
                  <a:pt x="224836" y="383327"/>
                </a:lnTo>
                <a:lnTo>
                  <a:pt x="253717" y="348909"/>
                </a:lnTo>
                <a:lnTo>
                  <a:pt x="284055" y="315802"/>
                </a:lnTo>
                <a:lnTo>
                  <a:pt x="315802" y="284055"/>
                </a:lnTo>
                <a:lnTo>
                  <a:pt x="348909" y="253716"/>
                </a:lnTo>
                <a:lnTo>
                  <a:pt x="383327" y="224836"/>
                </a:lnTo>
                <a:lnTo>
                  <a:pt x="419006" y="197462"/>
                </a:lnTo>
                <a:lnTo>
                  <a:pt x="455897" y="171645"/>
                </a:lnTo>
                <a:lnTo>
                  <a:pt x="493951" y="147433"/>
                </a:lnTo>
                <a:lnTo>
                  <a:pt x="533119" y="124875"/>
                </a:lnTo>
                <a:lnTo>
                  <a:pt x="573352" y="104022"/>
                </a:lnTo>
                <a:lnTo>
                  <a:pt x="614601" y="84921"/>
                </a:lnTo>
                <a:lnTo>
                  <a:pt x="656816" y="67622"/>
                </a:lnTo>
                <a:lnTo>
                  <a:pt x="699948" y="52174"/>
                </a:lnTo>
                <a:lnTo>
                  <a:pt x="743949" y="38627"/>
                </a:lnTo>
                <a:lnTo>
                  <a:pt x="788768" y="27028"/>
                </a:lnTo>
                <a:lnTo>
                  <a:pt x="834358" y="17429"/>
                </a:lnTo>
                <a:lnTo>
                  <a:pt x="880668" y="9877"/>
                </a:lnTo>
                <a:lnTo>
                  <a:pt x="927650" y="4422"/>
                </a:lnTo>
                <a:lnTo>
                  <a:pt x="975254" y="1113"/>
                </a:lnTo>
                <a:lnTo>
                  <a:pt x="1023463" y="0"/>
                </a:lnTo>
                <a:lnTo>
                  <a:pt x="1071610" y="1113"/>
                </a:lnTo>
                <a:lnTo>
                  <a:pt x="1119214" y="4422"/>
                </a:lnTo>
                <a:lnTo>
                  <a:pt x="1166196" y="9877"/>
                </a:lnTo>
                <a:lnTo>
                  <a:pt x="1212507" y="17429"/>
                </a:lnTo>
                <a:lnTo>
                  <a:pt x="1258096" y="27028"/>
                </a:lnTo>
                <a:lnTo>
                  <a:pt x="1302916" y="38627"/>
                </a:lnTo>
                <a:lnTo>
                  <a:pt x="1346916" y="52174"/>
                </a:lnTo>
                <a:lnTo>
                  <a:pt x="1390049" y="67622"/>
                </a:lnTo>
                <a:lnTo>
                  <a:pt x="1432264" y="84921"/>
                </a:lnTo>
                <a:lnTo>
                  <a:pt x="1473512" y="104022"/>
                </a:lnTo>
                <a:lnTo>
                  <a:pt x="1513745" y="124875"/>
                </a:lnTo>
                <a:lnTo>
                  <a:pt x="1552913" y="147433"/>
                </a:lnTo>
                <a:lnTo>
                  <a:pt x="1590968" y="171645"/>
                </a:lnTo>
                <a:lnTo>
                  <a:pt x="1627859" y="197462"/>
                </a:lnTo>
                <a:lnTo>
                  <a:pt x="1663538" y="224836"/>
                </a:lnTo>
                <a:lnTo>
                  <a:pt x="1694022" y="250416"/>
                </a:lnTo>
                <a:lnTo>
                  <a:pt x="1694022" y="1796448"/>
                </a:lnTo>
                <a:lnTo>
                  <a:pt x="1663538" y="1822028"/>
                </a:lnTo>
                <a:lnTo>
                  <a:pt x="1627859" y="1849402"/>
                </a:lnTo>
                <a:lnTo>
                  <a:pt x="1590968" y="1875219"/>
                </a:lnTo>
                <a:lnTo>
                  <a:pt x="1552913" y="1899431"/>
                </a:lnTo>
                <a:lnTo>
                  <a:pt x="1513745" y="1921988"/>
                </a:lnTo>
                <a:lnTo>
                  <a:pt x="1473512" y="1942842"/>
                </a:lnTo>
                <a:lnTo>
                  <a:pt x="1432264" y="1961943"/>
                </a:lnTo>
                <a:lnTo>
                  <a:pt x="1390049" y="1979242"/>
                </a:lnTo>
                <a:lnTo>
                  <a:pt x="1346916" y="1994690"/>
                </a:lnTo>
                <a:lnTo>
                  <a:pt x="1302916" y="2008237"/>
                </a:lnTo>
                <a:lnTo>
                  <a:pt x="1258096" y="2019835"/>
                </a:lnTo>
                <a:lnTo>
                  <a:pt x="1212507" y="2029435"/>
                </a:lnTo>
                <a:lnTo>
                  <a:pt x="1166196" y="2036987"/>
                </a:lnTo>
                <a:lnTo>
                  <a:pt x="1119214" y="2042442"/>
                </a:lnTo>
                <a:lnTo>
                  <a:pt x="1071610" y="2045751"/>
                </a:lnTo>
                <a:lnTo>
                  <a:pt x="1023432" y="2046865"/>
                </a:lnTo>
                <a:close/>
              </a:path>
            </a:pathLst>
          </a:custGeom>
          <a:solidFill>
            <a:srgbClr val="F4E9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4378501"/>
            <a:ext cx="1028700" cy="3203575"/>
          </a:xfrm>
          <a:custGeom>
            <a:avLst/>
            <a:gdLst/>
            <a:ahLst/>
            <a:cxnLst/>
            <a:rect l="l" t="t" r="r" b="b"/>
            <a:pathLst>
              <a:path w="1028700" h="3203575">
                <a:moveTo>
                  <a:pt x="0" y="3203227"/>
                </a:moveTo>
                <a:lnTo>
                  <a:pt x="0" y="0"/>
                </a:lnTo>
                <a:lnTo>
                  <a:pt x="36564" y="17180"/>
                </a:lnTo>
                <a:lnTo>
                  <a:pt x="77240" y="37600"/>
                </a:lnTo>
                <a:lnTo>
                  <a:pt x="117307" y="59031"/>
                </a:lnTo>
                <a:lnTo>
                  <a:pt x="156748" y="81456"/>
                </a:lnTo>
                <a:lnTo>
                  <a:pt x="195546" y="104860"/>
                </a:lnTo>
                <a:lnTo>
                  <a:pt x="233686" y="129225"/>
                </a:lnTo>
                <a:lnTo>
                  <a:pt x="271149" y="154535"/>
                </a:lnTo>
                <a:lnTo>
                  <a:pt x="307920" y="180772"/>
                </a:lnTo>
                <a:lnTo>
                  <a:pt x="343981" y="207920"/>
                </a:lnTo>
                <a:lnTo>
                  <a:pt x="379316" y="235962"/>
                </a:lnTo>
                <a:lnTo>
                  <a:pt x="413907" y="264882"/>
                </a:lnTo>
                <a:lnTo>
                  <a:pt x="447739" y="294663"/>
                </a:lnTo>
                <a:lnTo>
                  <a:pt x="480794" y="325287"/>
                </a:lnTo>
                <a:lnTo>
                  <a:pt x="513055" y="356738"/>
                </a:lnTo>
                <a:lnTo>
                  <a:pt x="544506" y="388999"/>
                </a:lnTo>
                <a:lnTo>
                  <a:pt x="575131" y="422054"/>
                </a:lnTo>
                <a:lnTo>
                  <a:pt x="604911" y="455886"/>
                </a:lnTo>
                <a:lnTo>
                  <a:pt x="633831" y="490478"/>
                </a:lnTo>
                <a:lnTo>
                  <a:pt x="661873" y="525812"/>
                </a:lnTo>
                <a:lnTo>
                  <a:pt x="689021" y="561873"/>
                </a:lnTo>
                <a:lnTo>
                  <a:pt x="715259" y="598644"/>
                </a:lnTo>
                <a:lnTo>
                  <a:pt x="740568" y="636107"/>
                </a:lnTo>
                <a:lnTo>
                  <a:pt x="764933" y="674247"/>
                </a:lnTo>
                <a:lnTo>
                  <a:pt x="788337" y="713045"/>
                </a:lnTo>
                <a:lnTo>
                  <a:pt x="810763" y="752486"/>
                </a:lnTo>
                <a:lnTo>
                  <a:pt x="832194" y="792553"/>
                </a:lnTo>
                <a:lnTo>
                  <a:pt x="852613" y="833229"/>
                </a:lnTo>
                <a:lnTo>
                  <a:pt x="872004" y="874497"/>
                </a:lnTo>
                <a:lnTo>
                  <a:pt x="890349" y="916340"/>
                </a:lnTo>
                <a:lnTo>
                  <a:pt x="907633" y="958741"/>
                </a:lnTo>
                <a:lnTo>
                  <a:pt x="923838" y="1001685"/>
                </a:lnTo>
                <a:lnTo>
                  <a:pt x="938947" y="1045153"/>
                </a:lnTo>
                <a:lnTo>
                  <a:pt x="952944" y="1089130"/>
                </a:lnTo>
                <a:lnTo>
                  <a:pt x="965812" y="1133598"/>
                </a:lnTo>
                <a:lnTo>
                  <a:pt x="977534" y="1178540"/>
                </a:lnTo>
                <a:lnTo>
                  <a:pt x="988094" y="1223941"/>
                </a:lnTo>
                <a:lnTo>
                  <a:pt x="997474" y="1269782"/>
                </a:lnTo>
                <a:lnTo>
                  <a:pt x="1005657" y="1316048"/>
                </a:lnTo>
                <a:lnTo>
                  <a:pt x="1012628" y="1362721"/>
                </a:lnTo>
                <a:lnTo>
                  <a:pt x="1018369" y="1409785"/>
                </a:lnTo>
                <a:lnTo>
                  <a:pt x="1022864" y="1457223"/>
                </a:lnTo>
                <a:lnTo>
                  <a:pt x="1026095" y="1505019"/>
                </a:lnTo>
                <a:lnTo>
                  <a:pt x="1028046" y="1553154"/>
                </a:lnTo>
                <a:lnTo>
                  <a:pt x="1028700" y="1601613"/>
                </a:lnTo>
                <a:lnTo>
                  <a:pt x="1028046" y="1650073"/>
                </a:lnTo>
                <a:lnTo>
                  <a:pt x="1026095" y="1698208"/>
                </a:lnTo>
                <a:lnTo>
                  <a:pt x="1022864" y="1746003"/>
                </a:lnTo>
                <a:lnTo>
                  <a:pt x="1018369" y="1793441"/>
                </a:lnTo>
                <a:lnTo>
                  <a:pt x="1012628" y="1840506"/>
                </a:lnTo>
                <a:lnTo>
                  <a:pt x="1005657" y="1887179"/>
                </a:lnTo>
                <a:lnTo>
                  <a:pt x="997474" y="1933445"/>
                </a:lnTo>
                <a:lnTo>
                  <a:pt x="988094" y="1979286"/>
                </a:lnTo>
                <a:lnTo>
                  <a:pt x="977534" y="2024687"/>
                </a:lnTo>
                <a:lnTo>
                  <a:pt x="965812" y="2069629"/>
                </a:lnTo>
                <a:lnTo>
                  <a:pt x="952944" y="2114097"/>
                </a:lnTo>
                <a:lnTo>
                  <a:pt x="938947" y="2158074"/>
                </a:lnTo>
                <a:lnTo>
                  <a:pt x="923838" y="2201542"/>
                </a:lnTo>
                <a:lnTo>
                  <a:pt x="907633" y="2244486"/>
                </a:lnTo>
                <a:lnTo>
                  <a:pt x="890349" y="2286887"/>
                </a:lnTo>
                <a:lnTo>
                  <a:pt x="872004" y="2328730"/>
                </a:lnTo>
                <a:lnTo>
                  <a:pt x="852613" y="2369998"/>
                </a:lnTo>
                <a:lnTo>
                  <a:pt x="832194" y="2410674"/>
                </a:lnTo>
                <a:lnTo>
                  <a:pt x="810763" y="2450740"/>
                </a:lnTo>
                <a:lnTo>
                  <a:pt x="788337" y="2490182"/>
                </a:lnTo>
                <a:lnTo>
                  <a:pt x="764933" y="2528980"/>
                </a:lnTo>
                <a:lnTo>
                  <a:pt x="740568" y="2567120"/>
                </a:lnTo>
                <a:lnTo>
                  <a:pt x="715259" y="2604583"/>
                </a:lnTo>
                <a:lnTo>
                  <a:pt x="689021" y="2641354"/>
                </a:lnTo>
                <a:lnTo>
                  <a:pt x="661873" y="2677415"/>
                </a:lnTo>
                <a:lnTo>
                  <a:pt x="633831" y="2712749"/>
                </a:lnTo>
                <a:lnTo>
                  <a:pt x="604911" y="2747341"/>
                </a:lnTo>
                <a:lnTo>
                  <a:pt x="575131" y="2781173"/>
                </a:lnTo>
                <a:lnTo>
                  <a:pt x="544506" y="2814227"/>
                </a:lnTo>
                <a:lnTo>
                  <a:pt x="513055" y="2846489"/>
                </a:lnTo>
                <a:lnTo>
                  <a:pt x="480794" y="2877940"/>
                </a:lnTo>
                <a:lnTo>
                  <a:pt x="447739" y="2908564"/>
                </a:lnTo>
                <a:lnTo>
                  <a:pt x="413907" y="2938345"/>
                </a:lnTo>
                <a:lnTo>
                  <a:pt x="379316" y="2967264"/>
                </a:lnTo>
                <a:lnTo>
                  <a:pt x="343981" y="2995307"/>
                </a:lnTo>
                <a:lnTo>
                  <a:pt x="307920" y="3022455"/>
                </a:lnTo>
                <a:lnTo>
                  <a:pt x="271149" y="3048692"/>
                </a:lnTo>
                <a:lnTo>
                  <a:pt x="233686" y="3074002"/>
                </a:lnTo>
                <a:lnTo>
                  <a:pt x="195546" y="3098367"/>
                </a:lnTo>
                <a:lnTo>
                  <a:pt x="156748" y="3121771"/>
                </a:lnTo>
                <a:lnTo>
                  <a:pt x="117307" y="3144196"/>
                </a:lnTo>
                <a:lnTo>
                  <a:pt x="77240" y="3165627"/>
                </a:lnTo>
                <a:lnTo>
                  <a:pt x="36564" y="3186046"/>
                </a:lnTo>
                <a:lnTo>
                  <a:pt x="0" y="3203227"/>
                </a:lnTo>
                <a:close/>
              </a:path>
            </a:pathLst>
          </a:custGeom>
          <a:solidFill>
            <a:srgbClr val="DDBC8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928265" y="4941334"/>
            <a:ext cx="3666031" cy="36957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4E9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85726" y="159058"/>
            <a:ext cx="14916546" cy="208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8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9972" y="2054349"/>
            <a:ext cx="17528055" cy="63074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351386" y="2867442"/>
            <a:ext cx="15027910" cy="95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100" spc="355" dirty="0"/>
              <a:t>Komunikacija</a:t>
            </a:r>
            <a:r>
              <a:rPr sz="6100" spc="-75" dirty="0"/>
              <a:t> </a:t>
            </a:r>
            <a:r>
              <a:rPr sz="6100" spc="340" dirty="0"/>
              <a:t>u</a:t>
            </a:r>
            <a:r>
              <a:rPr sz="6100" spc="-75" dirty="0"/>
              <a:t> </a:t>
            </a:r>
            <a:r>
              <a:rPr sz="6100" spc="434" dirty="0"/>
              <a:t>partnerskim</a:t>
            </a:r>
            <a:r>
              <a:rPr sz="6100" spc="-70" dirty="0"/>
              <a:t> </a:t>
            </a:r>
            <a:r>
              <a:rPr sz="6100" spc="430" dirty="0"/>
              <a:t>odnosima</a:t>
            </a:r>
            <a:endParaRPr sz="6100"/>
          </a:p>
        </p:txBody>
      </p:sp>
      <p:sp>
        <p:nvSpPr>
          <p:cNvPr id="6" name="object 6"/>
          <p:cNvSpPr txBox="1"/>
          <p:nvPr/>
        </p:nvSpPr>
        <p:spPr>
          <a:xfrm>
            <a:off x="6305131" y="4096895"/>
            <a:ext cx="512000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65" dirty="0">
                <a:latin typeface="Georgia"/>
                <a:cs typeface="Georgia"/>
              </a:rPr>
              <a:t>BKT</a:t>
            </a:r>
            <a:r>
              <a:rPr sz="4800" spc="-90" dirty="0">
                <a:latin typeface="Georgia"/>
                <a:cs typeface="Georgia"/>
              </a:rPr>
              <a:t> </a:t>
            </a:r>
            <a:r>
              <a:rPr sz="4800" spc="320" dirty="0">
                <a:latin typeface="Georgia"/>
                <a:cs typeface="Georgia"/>
              </a:rPr>
              <a:t>Praktikum</a:t>
            </a:r>
            <a:r>
              <a:rPr sz="4800" spc="-90" dirty="0">
                <a:latin typeface="Georgia"/>
                <a:cs typeface="Georgia"/>
              </a:rPr>
              <a:t> </a:t>
            </a:r>
            <a:r>
              <a:rPr sz="4800" spc="175" dirty="0">
                <a:latin typeface="Georgia"/>
                <a:cs typeface="Georgia"/>
              </a:rPr>
              <a:t>2</a:t>
            </a:r>
            <a:endParaRPr sz="48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879150" y="8167196"/>
            <a:ext cx="3516629" cy="680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300" spc="175" dirty="0">
                <a:latin typeface="Georgia"/>
                <a:cs typeface="Georgia"/>
              </a:rPr>
              <a:t>Iva</a:t>
            </a:r>
            <a:r>
              <a:rPr sz="4300" spc="-130" dirty="0">
                <a:latin typeface="Georgia"/>
                <a:cs typeface="Georgia"/>
              </a:rPr>
              <a:t> </a:t>
            </a:r>
            <a:r>
              <a:rPr sz="4300" spc="160" dirty="0">
                <a:latin typeface="Georgia"/>
                <a:cs typeface="Georgia"/>
              </a:rPr>
              <a:t>Jureković</a:t>
            </a:r>
            <a:endParaRPr sz="43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9780661" y="9277350"/>
            <a:ext cx="8506460" cy="0"/>
          </a:xfrm>
          <a:custGeom>
            <a:avLst/>
            <a:gdLst/>
            <a:ahLst/>
            <a:cxnLst/>
            <a:rect l="l" t="t" r="r" b="b"/>
            <a:pathLst>
              <a:path w="8506460">
                <a:moveTo>
                  <a:pt x="0" y="0"/>
                </a:moveTo>
                <a:lnTo>
                  <a:pt x="8505848" y="0"/>
                </a:lnTo>
              </a:path>
            </a:pathLst>
          </a:custGeom>
          <a:ln w="38099">
            <a:solidFill>
              <a:srgbClr val="F4E9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8478" y="9277350"/>
            <a:ext cx="8506460" cy="0"/>
          </a:xfrm>
          <a:custGeom>
            <a:avLst/>
            <a:gdLst/>
            <a:ahLst/>
            <a:cxnLst/>
            <a:rect l="l" t="t" r="r" b="b"/>
            <a:pathLst>
              <a:path w="8506460">
                <a:moveTo>
                  <a:pt x="0" y="0"/>
                </a:moveTo>
                <a:lnTo>
                  <a:pt x="8505848" y="0"/>
                </a:lnTo>
              </a:path>
            </a:pathLst>
          </a:custGeom>
          <a:ln w="38099">
            <a:solidFill>
              <a:srgbClr val="F4E9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394848" y="524724"/>
            <a:ext cx="1118933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775" dirty="0">
                <a:latin typeface="Georgia"/>
                <a:cs typeface="Georgia"/>
              </a:rPr>
              <a:t>“Gluhe”</a:t>
            </a:r>
            <a:r>
              <a:rPr sz="7000" spc="-85" dirty="0">
                <a:latin typeface="Georgia"/>
                <a:cs typeface="Georgia"/>
              </a:rPr>
              <a:t> </a:t>
            </a:r>
            <a:r>
              <a:rPr sz="7000" spc="285" dirty="0">
                <a:latin typeface="Georgia"/>
                <a:cs typeface="Georgia"/>
              </a:rPr>
              <a:t>i</a:t>
            </a:r>
            <a:r>
              <a:rPr sz="7000" spc="-85" dirty="0">
                <a:latin typeface="Georgia"/>
                <a:cs typeface="Georgia"/>
              </a:rPr>
              <a:t> </a:t>
            </a:r>
            <a:r>
              <a:rPr sz="7000" spc="690" dirty="0">
                <a:latin typeface="Georgia"/>
                <a:cs typeface="Georgia"/>
              </a:rPr>
              <a:t>“slijepe”</a:t>
            </a:r>
            <a:r>
              <a:rPr sz="7000" spc="-80" dirty="0">
                <a:latin typeface="Georgia"/>
                <a:cs typeface="Georgia"/>
              </a:rPr>
              <a:t> </a:t>
            </a:r>
            <a:r>
              <a:rPr sz="7000" spc="500" dirty="0">
                <a:latin typeface="Georgia"/>
                <a:cs typeface="Georgia"/>
              </a:rPr>
              <a:t>točke</a:t>
            </a:r>
            <a:endParaRPr sz="7000">
              <a:latin typeface="Georgia"/>
              <a:cs typeface="Georg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8604" y="2015899"/>
            <a:ext cx="15048865" cy="1644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00"/>
              </a:lnSpc>
              <a:spcBef>
                <a:spcPts val="100"/>
              </a:spcBef>
            </a:pPr>
            <a:r>
              <a:rPr sz="4600" spc="280" dirty="0">
                <a:latin typeface="Georgia"/>
                <a:cs typeface="Georgia"/>
              </a:rPr>
              <a:t>Odnose</a:t>
            </a:r>
            <a:r>
              <a:rPr sz="4600" spc="-50" dirty="0">
                <a:latin typeface="Georgia"/>
                <a:cs typeface="Georgia"/>
              </a:rPr>
              <a:t> </a:t>
            </a:r>
            <a:r>
              <a:rPr sz="4600" spc="355" dirty="0">
                <a:latin typeface="Georgia"/>
                <a:cs typeface="Georgia"/>
              </a:rPr>
              <a:t>se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335" dirty="0">
                <a:latin typeface="Georgia"/>
                <a:cs typeface="Georgia"/>
              </a:rPr>
              <a:t>na</a:t>
            </a:r>
            <a:r>
              <a:rPr sz="4600" spc="-50" dirty="0">
                <a:latin typeface="Georgia"/>
                <a:cs typeface="Georgia"/>
              </a:rPr>
              <a:t> </a:t>
            </a:r>
            <a:r>
              <a:rPr sz="4600" spc="270" dirty="0">
                <a:latin typeface="Georgia"/>
                <a:cs typeface="Georgia"/>
              </a:rPr>
              <a:t>pojavu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275" dirty="0">
                <a:latin typeface="Georgia"/>
                <a:cs typeface="Georgia"/>
              </a:rPr>
              <a:t>kada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265" dirty="0">
                <a:latin typeface="Georgia"/>
                <a:cs typeface="Georgia"/>
              </a:rPr>
              <a:t>jedan</a:t>
            </a:r>
            <a:r>
              <a:rPr sz="4600" spc="-50" dirty="0">
                <a:latin typeface="Georgia"/>
                <a:cs typeface="Georgia"/>
              </a:rPr>
              <a:t> </a:t>
            </a:r>
            <a:r>
              <a:rPr sz="4600" spc="295" dirty="0">
                <a:latin typeface="Georgia"/>
                <a:cs typeface="Georgia"/>
              </a:rPr>
              <a:t>partner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335" dirty="0">
                <a:latin typeface="Georgia"/>
                <a:cs typeface="Georgia"/>
              </a:rPr>
              <a:t>na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295" dirty="0">
                <a:latin typeface="Georgia"/>
                <a:cs typeface="Georgia"/>
              </a:rPr>
              <a:t>svjesnoj </a:t>
            </a:r>
            <a:r>
              <a:rPr sz="4600" spc="300" dirty="0">
                <a:latin typeface="Georgia"/>
                <a:cs typeface="Georgia"/>
              </a:rPr>
              <a:t> </a:t>
            </a:r>
            <a:r>
              <a:rPr sz="4600" spc="265" dirty="0">
                <a:latin typeface="Georgia"/>
                <a:cs typeface="Georgia"/>
              </a:rPr>
              <a:t>razini</a:t>
            </a:r>
            <a:r>
              <a:rPr sz="4600" spc="-50" dirty="0">
                <a:latin typeface="Georgia"/>
                <a:cs typeface="Georgia"/>
              </a:rPr>
              <a:t> </a:t>
            </a:r>
            <a:r>
              <a:rPr sz="4600" spc="385" dirty="0">
                <a:latin typeface="Georgia"/>
                <a:cs typeface="Georgia"/>
              </a:rPr>
              <a:t>ne</a:t>
            </a:r>
            <a:r>
              <a:rPr sz="4600" spc="-50" dirty="0">
                <a:latin typeface="Georgia"/>
                <a:cs typeface="Georgia"/>
              </a:rPr>
              <a:t> </a:t>
            </a:r>
            <a:r>
              <a:rPr sz="4600" spc="260" dirty="0">
                <a:latin typeface="Georgia"/>
                <a:cs typeface="Georgia"/>
              </a:rPr>
              <a:t>registrira</a:t>
            </a:r>
            <a:r>
              <a:rPr sz="4600" spc="-50" dirty="0">
                <a:latin typeface="Georgia"/>
                <a:cs typeface="Georgia"/>
              </a:rPr>
              <a:t> </a:t>
            </a:r>
            <a:r>
              <a:rPr sz="4600" spc="310" dirty="0">
                <a:latin typeface="Georgia"/>
                <a:cs typeface="Georgia"/>
              </a:rPr>
              <a:t>što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425" dirty="0">
                <a:latin typeface="Georgia"/>
                <a:cs typeface="Georgia"/>
              </a:rPr>
              <a:t>mu</a:t>
            </a:r>
            <a:r>
              <a:rPr sz="4600" spc="-50" dirty="0">
                <a:latin typeface="Georgia"/>
                <a:cs typeface="Georgia"/>
              </a:rPr>
              <a:t> </a:t>
            </a:r>
            <a:r>
              <a:rPr sz="4600" spc="235" dirty="0">
                <a:latin typeface="Georgia"/>
                <a:cs typeface="Georgia"/>
              </a:rPr>
              <a:t>drugi</a:t>
            </a:r>
            <a:r>
              <a:rPr sz="4600" spc="-50" dirty="0">
                <a:latin typeface="Georgia"/>
                <a:cs typeface="Georgia"/>
              </a:rPr>
              <a:t> </a:t>
            </a:r>
            <a:r>
              <a:rPr sz="4600" spc="295" dirty="0">
                <a:latin typeface="Georgia"/>
                <a:cs typeface="Georgia"/>
              </a:rPr>
              <a:t>partner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300" dirty="0">
                <a:latin typeface="Georgia"/>
                <a:cs typeface="Georgia"/>
              </a:rPr>
              <a:t>komunicira</a:t>
            </a:r>
            <a:endParaRPr sz="46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394848" y="487719"/>
            <a:ext cx="1118933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775" dirty="0"/>
              <a:t>“Gluhe”</a:t>
            </a:r>
            <a:r>
              <a:rPr sz="7000" spc="-85" dirty="0"/>
              <a:t> </a:t>
            </a:r>
            <a:r>
              <a:rPr sz="7000" spc="285" dirty="0"/>
              <a:t>i</a:t>
            </a:r>
            <a:r>
              <a:rPr sz="7000" spc="-85" dirty="0"/>
              <a:t> </a:t>
            </a:r>
            <a:r>
              <a:rPr sz="7000" spc="690" dirty="0"/>
              <a:t>“slijepe”</a:t>
            </a:r>
            <a:r>
              <a:rPr sz="7000" spc="-80" dirty="0"/>
              <a:t> </a:t>
            </a:r>
            <a:r>
              <a:rPr sz="7000" spc="500" dirty="0"/>
              <a:t>točke</a:t>
            </a:r>
            <a:endParaRPr sz="7000"/>
          </a:p>
        </p:txBody>
      </p:sp>
      <p:sp>
        <p:nvSpPr>
          <p:cNvPr id="8" name="object 8"/>
          <p:cNvSpPr txBox="1"/>
          <p:nvPr/>
        </p:nvSpPr>
        <p:spPr>
          <a:xfrm>
            <a:off x="569880" y="1933976"/>
            <a:ext cx="15317469" cy="6163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27685">
              <a:lnSpc>
                <a:spcPct val="115700"/>
              </a:lnSpc>
              <a:spcBef>
                <a:spcPts val="100"/>
              </a:spcBef>
            </a:pPr>
            <a:r>
              <a:rPr sz="4350" spc="295" dirty="0">
                <a:latin typeface="Georgia"/>
                <a:cs typeface="Georgia"/>
              </a:rPr>
              <a:t>Često</a:t>
            </a:r>
            <a:r>
              <a:rPr sz="4350" spc="-45" dirty="0">
                <a:latin typeface="Georgia"/>
                <a:cs typeface="Georgia"/>
              </a:rPr>
              <a:t> </a:t>
            </a:r>
            <a:r>
              <a:rPr sz="4350" spc="215" dirty="0">
                <a:latin typeface="Georgia"/>
                <a:cs typeface="Georgia"/>
              </a:rPr>
              <a:t>je</a:t>
            </a:r>
            <a:r>
              <a:rPr sz="4350" spc="-40" dirty="0">
                <a:latin typeface="Georgia"/>
                <a:cs typeface="Georgia"/>
              </a:rPr>
              <a:t> </a:t>
            </a:r>
            <a:r>
              <a:rPr sz="4350" spc="315" dirty="0">
                <a:latin typeface="Georgia"/>
                <a:cs typeface="Georgia"/>
              </a:rPr>
              <a:t>povezano</a:t>
            </a:r>
            <a:r>
              <a:rPr sz="4350" spc="-40" dirty="0">
                <a:latin typeface="Georgia"/>
                <a:cs typeface="Georgia"/>
              </a:rPr>
              <a:t> </a:t>
            </a:r>
            <a:r>
              <a:rPr sz="4350" spc="345" dirty="0">
                <a:latin typeface="Georgia"/>
                <a:cs typeface="Georgia"/>
              </a:rPr>
              <a:t>s</a:t>
            </a:r>
            <a:r>
              <a:rPr sz="4350" spc="-40" dirty="0">
                <a:latin typeface="Georgia"/>
                <a:cs typeface="Georgia"/>
              </a:rPr>
              <a:t> </a:t>
            </a:r>
            <a:r>
              <a:rPr sz="4350" spc="254" dirty="0">
                <a:latin typeface="Georgia"/>
                <a:cs typeface="Georgia"/>
              </a:rPr>
              <a:t>preosjetljivošću</a:t>
            </a:r>
            <a:r>
              <a:rPr sz="4350" spc="-40" dirty="0">
                <a:latin typeface="Georgia"/>
                <a:cs typeface="Georgia"/>
              </a:rPr>
              <a:t> </a:t>
            </a:r>
            <a:r>
              <a:rPr sz="4350" spc="175" dirty="0">
                <a:latin typeface="Georgia"/>
                <a:cs typeface="Georgia"/>
              </a:rPr>
              <a:t>i</a:t>
            </a:r>
            <a:r>
              <a:rPr sz="4350" spc="-40" dirty="0">
                <a:latin typeface="Georgia"/>
                <a:cs typeface="Georgia"/>
              </a:rPr>
              <a:t> </a:t>
            </a:r>
            <a:r>
              <a:rPr sz="4350" spc="290" dirty="0">
                <a:latin typeface="Georgia"/>
                <a:cs typeface="Georgia"/>
              </a:rPr>
              <a:t>obrambenošću</a:t>
            </a:r>
            <a:r>
              <a:rPr sz="4350" spc="-40" dirty="0">
                <a:latin typeface="Georgia"/>
                <a:cs typeface="Georgia"/>
              </a:rPr>
              <a:t> </a:t>
            </a:r>
            <a:r>
              <a:rPr sz="4350" spc="1005" dirty="0">
                <a:latin typeface="Georgia"/>
                <a:cs typeface="Georgia"/>
              </a:rPr>
              <a:t>- </a:t>
            </a:r>
            <a:r>
              <a:rPr sz="4350" spc="-1035" dirty="0">
                <a:latin typeface="Georgia"/>
                <a:cs typeface="Georgia"/>
              </a:rPr>
              <a:t> </a:t>
            </a:r>
            <a:r>
              <a:rPr sz="4350" spc="285" dirty="0">
                <a:latin typeface="Georgia"/>
                <a:cs typeface="Georgia"/>
              </a:rPr>
              <a:t>čak </a:t>
            </a:r>
            <a:r>
              <a:rPr sz="4350" spc="175" dirty="0">
                <a:latin typeface="Georgia"/>
                <a:cs typeface="Georgia"/>
              </a:rPr>
              <a:t>i </a:t>
            </a:r>
            <a:r>
              <a:rPr sz="4350" spc="290" dirty="0">
                <a:latin typeface="Georgia"/>
                <a:cs typeface="Georgia"/>
              </a:rPr>
              <a:t>jednostavna </a:t>
            </a:r>
            <a:r>
              <a:rPr sz="4350" spc="270" dirty="0">
                <a:latin typeface="Georgia"/>
                <a:cs typeface="Georgia"/>
              </a:rPr>
              <a:t>poruka </a:t>
            </a:r>
            <a:r>
              <a:rPr sz="4350" spc="380" dirty="0">
                <a:latin typeface="Georgia"/>
                <a:cs typeface="Georgia"/>
              </a:rPr>
              <a:t>može </a:t>
            </a:r>
            <a:r>
              <a:rPr sz="4350" spc="229" dirty="0">
                <a:latin typeface="Georgia"/>
                <a:cs typeface="Georgia"/>
              </a:rPr>
              <a:t>biti </a:t>
            </a:r>
            <a:r>
              <a:rPr sz="4350" spc="300" dirty="0">
                <a:latin typeface="Georgia"/>
                <a:cs typeface="Georgia"/>
              </a:rPr>
              <a:t>usmjerena </a:t>
            </a:r>
            <a:r>
              <a:rPr sz="4350" spc="325" dirty="0">
                <a:latin typeface="Georgia"/>
                <a:cs typeface="Georgia"/>
              </a:rPr>
              <a:t>prema </a:t>
            </a:r>
            <a:r>
              <a:rPr sz="4350" spc="-1035" dirty="0">
                <a:latin typeface="Georgia"/>
                <a:cs typeface="Georgia"/>
              </a:rPr>
              <a:t> </a:t>
            </a:r>
            <a:r>
              <a:rPr sz="4350" spc="225" dirty="0">
                <a:latin typeface="Georgia"/>
                <a:cs typeface="Georgia"/>
              </a:rPr>
              <a:t>području </a:t>
            </a:r>
            <a:r>
              <a:rPr sz="4350" spc="254" dirty="0">
                <a:latin typeface="Georgia"/>
                <a:cs typeface="Georgia"/>
              </a:rPr>
              <a:t>ranjivosti </a:t>
            </a:r>
            <a:r>
              <a:rPr sz="4350" spc="175" dirty="0">
                <a:latin typeface="Georgia"/>
                <a:cs typeface="Georgia"/>
              </a:rPr>
              <a:t>i </a:t>
            </a:r>
            <a:r>
              <a:rPr sz="4350" spc="260" dirty="0">
                <a:latin typeface="Georgia"/>
                <a:cs typeface="Georgia"/>
              </a:rPr>
              <a:t>predstavljati </a:t>
            </a:r>
            <a:r>
              <a:rPr sz="4350" spc="240" dirty="0">
                <a:latin typeface="Georgia"/>
                <a:cs typeface="Georgia"/>
              </a:rPr>
              <a:t>prijetnju </a:t>
            </a:r>
            <a:r>
              <a:rPr sz="4350" spc="245" dirty="0">
                <a:latin typeface="Georgia"/>
                <a:cs typeface="Georgia"/>
              </a:rPr>
              <a:t> </a:t>
            </a:r>
            <a:r>
              <a:rPr sz="4350" spc="300" dirty="0">
                <a:latin typeface="Georgia"/>
                <a:cs typeface="Georgia"/>
              </a:rPr>
              <a:t>samopoštovanju</a:t>
            </a:r>
            <a:endParaRPr sz="4350">
              <a:latin typeface="Georgia"/>
              <a:cs typeface="Georgia"/>
            </a:endParaRPr>
          </a:p>
          <a:p>
            <a:pPr marL="12700" marR="5080">
              <a:lnSpc>
                <a:spcPct val="115700"/>
              </a:lnSpc>
              <a:spcBef>
                <a:spcPts val="6045"/>
              </a:spcBef>
            </a:pPr>
            <a:r>
              <a:rPr sz="4350" spc="220" dirty="0">
                <a:latin typeface="Georgia"/>
                <a:cs typeface="Georgia"/>
              </a:rPr>
              <a:t>Kako</a:t>
            </a:r>
            <a:r>
              <a:rPr sz="4350" spc="-45" dirty="0">
                <a:latin typeface="Georgia"/>
                <a:cs typeface="Georgia"/>
              </a:rPr>
              <a:t> </a:t>
            </a:r>
            <a:r>
              <a:rPr sz="4350" spc="210" dirty="0">
                <a:latin typeface="Georgia"/>
                <a:cs typeface="Georgia"/>
              </a:rPr>
              <a:t>bi</a:t>
            </a:r>
            <a:r>
              <a:rPr sz="4350" spc="-45" dirty="0">
                <a:latin typeface="Georgia"/>
                <a:cs typeface="Georgia"/>
              </a:rPr>
              <a:t> </a:t>
            </a:r>
            <a:r>
              <a:rPr sz="4350" spc="335" dirty="0">
                <a:latin typeface="Georgia"/>
                <a:cs typeface="Georgia"/>
              </a:rPr>
              <a:t>se</a:t>
            </a:r>
            <a:r>
              <a:rPr sz="4350" spc="-45" dirty="0">
                <a:latin typeface="Georgia"/>
                <a:cs typeface="Georgia"/>
              </a:rPr>
              <a:t> </a:t>
            </a:r>
            <a:r>
              <a:rPr sz="4350" spc="260" dirty="0">
                <a:latin typeface="Georgia"/>
                <a:cs typeface="Georgia"/>
              </a:rPr>
              <a:t>zaštitila</a:t>
            </a:r>
            <a:r>
              <a:rPr sz="4350" spc="-45" dirty="0">
                <a:latin typeface="Georgia"/>
                <a:cs typeface="Georgia"/>
              </a:rPr>
              <a:t> </a:t>
            </a:r>
            <a:r>
              <a:rPr sz="4350" spc="235" dirty="0">
                <a:latin typeface="Georgia"/>
                <a:cs typeface="Georgia"/>
              </a:rPr>
              <a:t>od</a:t>
            </a:r>
            <a:r>
              <a:rPr sz="4350" spc="-40" dirty="0">
                <a:latin typeface="Georgia"/>
                <a:cs typeface="Georgia"/>
              </a:rPr>
              <a:t> </a:t>
            </a:r>
            <a:r>
              <a:rPr sz="4350" spc="220" dirty="0">
                <a:latin typeface="Georgia"/>
                <a:cs typeface="Georgia"/>
              </a:rPr>
              <a:t>odbijanja</a:t>
            </a:r>
            <a:r>
              <a:rPr sz="4350" spc="-45" dirty="0">
                <a:latin typeface="Georgia"/>
                <a:cs typeface="Georgia"/>
              </a:rPr>
              <a:t> </a:t>
            </a:r>
            <a:r>
              <a:rPr sz="4350" spc="195" dirty="0">
                <a:latin typeface="Georgia"/>
                <a:cs typeface="Georgia"/>
              </a:rPr>
              <a:t>ili</a:t>
            </a:r>
            <a:r>
              <a:rPr sz="4350" spc="-45" dirty="0">
                <a:latin typeface="Georgia"/>
                <a:cs typeface="Georgia"/>
              </a:rPr>
              <a:t> </a:t>
            </a:r>
            <a:r>
              <a:rPr sz="4350" spc="280" dirty="0">
                <a:latin typeface="Georgia"/>
                <a:cs typeface="Georgia"/>
              </a:rPr>
              <a:t>povrede</a:t>
            </a:r>
            <a:r>
              <a:rPr sz="4350" spc="-45" dirty="0">
                <a:latin typeface="Georgia"/>
                <a:cs typeface="Georgia"/>
              </a:rPr>
              <a:t> </a:t>
            </a:r>
            <a:r>
              <a:rPr sz="4350" spc="325" dirty="0">
                <a:latin typeface="Georgia"/>
                <a:cs typeface="Georgia"/>
              </a:rPr>
              <a:t>svog</a:t>
            </a:r>
            <a:r>
              <a:rPr sz="4350" spc="-40" dirty="0">
                <a:latin typeface="Georgia"/>
                <a:cs typeface="Georgia"/>
              </a:rPr>
              <a:t> </a:t>
            </a:r>
            <a:r>
              <a:rPr sz="4350" spc="305" dirty="0">
                <a:latin typeface="Georgia"/>
                <a:cs typeface="Georgia"/>
              </a:rPr>
              <a:t>ponosa, </a:t>
            </a:r>
            <a:r>
              <a:rPr sz="4350" spc="-1035" dirty="0">
                <a:latin typeface="Georgia"/>
                <a:cs typeface="Georgia"/>
              </a:rPr>
              <a:t> </a:t>
            </a:r>
            <a:r>
              <a:rPr sz="4350" spc="275" dirty="0">
                <a:latin typeface="Georgia"/>
                <a:cs typeface="Georgia"/>
              </a:rPr>
              <a:t>osoba </a:t>
            </a:r>
            <a:r>
              <a:rPr sz="4350" spc="270" dirty="0">
                <a:latin typeface="Georgia"/>
                <a:cs typeface="Georgia"/>
              </a:rPr>
              <a:t>postavlja </a:t>
            </a:r>
            <a:r>
              <a:rPr sz="4350" spc="445" dirty="0">
                <a:latin typeface="Georgia"/>
                <a:cs typeface="Georgia"/>
              </a:rPr>
              <a:t>“obranu” </a:t>
            </a:r>
            <a:r>
              <a:rPr sz="4350" spc="245" dirty="0">
                <a:latin typeface="Georgia"/>
                <a:cs typeface="Georgia"/>
              </a:rPr>
              <a:t>koja </a:t>
            </a:r>
            <a:r>
              <a:rPr sz="4350" spc="215" dirty="0">
                <a:latin typeface="Georgia"/>
                <a:cs typeface="Georgia"/>
              </a:rPr>
              <a:t>je priječi </a:t>
            </a:r>
            <a:r>
              <a:rPr sz="4350" spc="220" dirty="0">
                <a:latin typeface="Georgia"/>
                <a:cs typeface="Georgia"/>
              </a:rPr>
              <a:t>da </a:t>
            </a:r>
            <a:r>
              <a:rPr sz="4350" spc="285" dirty="0">
                <a:latin typeface="Georgia"/>
                <a:cs typeface="Georgia"/>
              </a:rPr>
              <a:t>objektivno </a:t>
            </a:r>
            <a:r>
              <a:rPr sz="4350" spc="290" dirty="0">
                <a:latin typeface="Georgia"/>
                <a:cs typeface="Georgia"/>
              </a:rPr>
              <a:t> </a:t>
            </a:r>
            <a:r>
              <a:rPr sz="4350" spc="275" dirty="0">
                <a:latin typeface="Georgia"/>
                <a:cs typeface="Georgia"/>
              </a:rPr>
              <a:t>sagleda</a:t>
            </a:r>
            <a:r>
              <a:rPr sz="4350" spc="-50" dirty="0">
                <a:latin typeface="Georgia"/>
                <a:cs typeface="Georgia"/>
              </a:rPr>
              <a:t> </a:t>
            </a:r>
            <a:r>
              <a:rPr sz="4350" spc="229" dirty="0">
                <a:latin typeface="Georgia"/>
                <a:cs typeface="Georgia"/>
              </a:rPr>
              <a:t>situaciju</a:t>
            </a:r>
            <a:endParaRPr sz="435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object 55"/>
          <p:cNvSpPr txBox="1">
            <a:spLocks noGrp="1"/>
          </p:cNvSpPr>
          <p:nvPr>
            <p:ph type="title"/>
          </p:nvPr>
        </p:nvSpPr>
        <p:spPr>
          <a:xfrm>
            <a:off x="5006342" y="279111"/>
            <a:ext cx="791527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385" dirty="0"/>
              <a:t>Korištenje</a:t>
            </a:r>
            <a:r>
              <a:rPr sz="7000" spc="-114" dirty="0"/>
              <a:t> </a:t>
            </a:r>
            <a:r>
              <a:rPr sz="7000" spc="415" dirty="0"/>
              <a:t>pitanja</a:t>
            </a:r>
            <a:endParaRPr sz="7000"/>
          </a:p>
        </p:txBody>
      </p:sp>
      <p:pic>
        <p:nvPicPr>
          <p:cNvPr id="56" name="object 5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9203" y="5386117"/>
            <a:ext cx="190500" cy="190499"/>
          </a:xfrm>
          <a:prstGeom prst="rect">
            <a:avLst/>
          </a:prstGeom>
        </p:spPr>
      </p:pic>
      <p:pic>
        <p:nvPicPr>
          <p:cNvPr id="57" name="object 5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9203" y="6948217"/>
            <a:ext cx="190500" cy="190499"/>
          </a:xfrm>
          <a:prstGeom prst="rect">
            <a:avLst/>
          </a:prstGeom>
        </p:spPr>
      </p:pic>
      <p:pic>
        <p:nvPicPr>
          <p:cNvPr id="58" name="object 5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41690" y="7724505"/>
            <a:ext cx="200024" cy="200024"/>
          </a:xfrm>
          <a:prstGeom prst="rect">
            <a:avLst/>
          </a:prstGeom>
        </p:spPr>
      </p:pic>
      <p:pic>
        <p:nvPicPr>
          <p:cNvPr id="59" name="object 5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41690" y="8505555"/>
            <a:ext cx="200024" cy="200024"/>
          </a:xfrm>
          <a:prstGeom prst="rect">
            <a:avLst/>
          </a:prstGeom>
        </p:spPr>
      </p:pic>
      <p:sp>
        <p:nvSpPr>
          <p:cNvPr id="60" name="object 60"/>
          <p:cNvSpPr txBox="1"/>
          <p:nvPr/>
        </p:nvSpPr>
        <p:spPr>
          <a:xfrm>
            <a:off x="457403" y="1742295"/>
            <a:ext cx="13998575" cy="7168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99"/>
              </a:lnSpc>
              <a:spcBef>
                <a:spcPts val="100"/>
              </a:spcBef>
            </a:pPr>
            <a:r>
              <a:rPr sz="4000" b="1" spc="-75" dirty="0">
                <a:latin typeface="Georgia"/>
                <a:cs typeface="Georgia"/>
              </a:rPr>
              <a:t>Korištenje</a:t>
            </a:r>
            <a:r>
              <a:rPr sz="4000" b="1" spc="-120" dirty="0">
                <a:latin typeface="Georgia"/>
                <a:cs typeface="Georgia"/>
              </a:rPr>
              <a:t> </a:t>
            </a:r>
            <a:r>
              <a:rPr sz="4000" b="1" spc="-30" dirty="0">
                <a:latin typeface="Georgia"/>
                <a:cs typeface="Georgia"/>
              </a:rPr>
              <a:t>pitanja</a:t>
            </a:r>
            <a:r>
              <a:rPr sz="4000" b="1" spc="-120" dirty="0">
                <a:latin typeface="Georgia"/>
                <a:cs typeface="Georgia"/>
              </a:rPr>
              <a:t> </a:t>
            </a:r>
            <a:r>
              <a:rPr sz="4000" b="1" spc="-40" dirty="0">
                <a:latin typeface="Georgia"/>
                <a:cs typeface="Georgia"/>
              </a:rPr>
              <a:t>i</a:t>
            </a:r>
            <a:r>
              <a:rPr sz="4000" b="1" spc="-120" dirty="0">
                <a:latin typeface="Georgia"/>
                <a:cs typeface="Georgia"/>
              </a:rPr>
              <a:t> </a:t>
            </a:r>
            <a:r>
              <a:rPr sz="4000" b="1" spc="-20" dirty="0">
                <a:latin typeface="Georgia"/>
                <a:cs typeface="Georgia"/>
              </a:rPr>
              <a:t>značenje</a:t>
            </a:r>
            <a:r>
              <a:rPr sz="4000" b="1" spc="-120" dirty="0">
                <a:latin typeface="Georgia"/>
                <a:cs typeface="Georgia"/>
              </a:rPr>
              <a:t> </a:t>
            </a:r>
            <a:r>
              <a:rPr sz="4000" b="1" spc="-35" dirty="0">
                <a:latin typeface="Georgia"/>
                <a:cs typeface="Georgia"/>
              </a:rPr>
              <a:t>koje</a:t>
            </a:r>
            <a:r>
              <a:rPr sz="4000" b="1" spc="-114" dirty="0">
                <a:latin typeface="Georgia"/>
                <a:cs typeface="Georgia"/>
              </a:rPr>
              <a:t> </a:t>
            </a:r>
            <a:r>
              <a:rPr sz="4000" b="1" spc="15" dirty="0">
                <a:latin typeface="Georgia"/>
                <a:cs typeface="Georgia"/>
              </a:rPr>
              <a:t>se</a:t>
            </a:r>
            <a:r>
              <a:rPr sz="4000" b="1" spc="-120" dirty="0">
                <a:latin typeface="Georgia"/>
                <a:cs typeface="Georgia"/>
              </a:rPr>
              <a:t> </a:t>
            </a:r>
            <a:r>
              <a:rPr sz="4000" b="1" spc="-90" dirty="0">
                <a:latin typeface="Georgia"/>
                <a:cs typeface="Georgia"/>
              </a:rPr>
              <a:t>pridaje</a:t>
            </a:r>
            <a:r>
              <a:rPr sz="4000" b="1" spc="-120" dirty="0">
                <a:latin typeface="Georgia"/>
                <a:cs typeface="Georgia"/>
              </a:rPr>
              <a:t> </a:t>
            </a:r>
            <a:r>
              <a:rPr sz="4000" b="1" spc="-25" dirty="0">
                <a:latin typeface="Georgia"/>
                <a:cs typeface="Georgia"/>
              </a:rPr>
              <a:t>ispitivanju </a:t>
            </a:r>
            <a:r>
              <a:rPr sz="4000" b="1" spc="-1000" dirty="0">
                <a:latin typeface="Georgia"/>
                <a:cs typeface="Georgia"/>
              </a:rPr>
              <a:t> </a:t>
            </a:r>
            <a:r>
              <a:rPr sz="4000" b="1" spc="-15" dirty="0">
                <a:latin typeface="Georgia"/>
                <a:cs typeface="Georgia"/>
              </a:rPr>
              <a:t>povezano</a:t>
            </a:r>
            <a:r>
              <a:rPr sz="4000" b="1" spc="-125" dirty="0">
                <a:latin typeface="Georgia"/>
                <a:cs typeface="Georgia"/>
              </a:rPr>
              <a:t> </a:t>
            </a:r>
            <a:r>
              <a:rPr sz="4000" b="1" spc="-40" dirty="0">
                <a:latin typeface="Georgia"/>
                <a:cs typeface="Georgia"/>
              </a:rPr>
              <a:t>je</a:t>
            </a:r>
            <a:r>
              <a:rPr sz="4000" b="1" spc="-125" dirty="0">
                <a:latin typeface="Georgia"/>
                <a:cs typeface="Georgia"/>
              </a:rPr>
              <a:t> </a:t>
            </a:r>
            <a:r>
              <a:rPr sz="4000" b="1" spc="25" dirty="0">
                <a:latin typeface="Georgia"/>
                <a:cs typeface="Georgia"/>
              </a:rPr>
              <a:t>s</a:t>
            </a:r>
            <a:r>
              <a:rPr sz="4000" b="1" spc="-125" dirty="0">
                <a:latin typeface="Georgia"/>
                <a:cs typeface="Georgia"/>
              </a:rPr>
              <a:t> </a:t>
            </a:r>
            <a:r>
              <a:rPr sz="4000" b="1" spc="-15" dirty="0">
                <a:latin typeface="Georgia"/>
                <a:cs typeface="Georgia"/>
              </a:rPr>
              <a:t>okolnostima</a:t>
            </a:r>
            <a:r>
              <a:rPr sz="4000" b="1" spc="-125" dirty="0">
                <a:latin typeface="Georgia"/>
                <a:cs typeface="Georgia"/>
              </a:rPr>
              <a:t> </a:t>
            </a:r>
            <a:r>
              <a:rPr sz="4000" b="1" spc="-65" dirty="0">
                <a:latin typeface="Georgia"/>
                <a:cs typeface="Georgia"/>
              </a:rPr>
              <a:t>odrastanja</a:t>
            </a:r>
            <a:endParaRPr sz="4000">
              <a:latin typeface="Georgia"/>
              <a:cs typeface="Georgia"/>
            </a:endParaRPr>
          </a:p>
          <a:p>
            <a:pPr marL="12700" marR="1685925">
              <a:lnSpc>
                <a:spcPct val="128099"/>
              </a:lnSpc>
              <a:spcBef>
                <a:spcPts val="2090"/>
              </a:spcBef>
            </a:pPr>
            <a:r>
              <a:rPr sz="4000" spc="229" dirty="0">
                <a:latin typeface="Georgia"/>
                <a:cs typeface="Georgia"/>
              </a:rPr>
              <a:t>Postavljanje</a:t>
            </a:r>
            <a:r>
              <a:rPr sz="4000" spc="-45" dirty="0">
                <a:latin typeface="Georgia"/>
                <a:cs typeface="Georgia"/>
              </a:rPr>
              <a:t> </a:t>
            </a:r>
            <a:r>
              <a:rPr sz="4000" spc="265" dirty="0">
                <a:latin typeface="Georgia"/>
                <a:cs typeface="Georgia"/>
              </a:rPr>
              <a:t>prevelikog</a:t>
            </a:r>
            <a:r>
              <a:rPr sz="4000" spc="-40" dirty="0">
                <a:latin typeface="Georgia"/>
                <a:cs typeface="Georgia"/>
              </a:rPr>
              <a:t> </a:t>
            </a:r>
            <a:r>
              <a:rPr sz="4000" spc="190" dirty="0">
                <a:latin typeface="Georgia"/>
                <a:cs typeface="Georgia"/>
              </a:rPr>
              <a:t>broja</a:t>
            </a:r>
            <a:r>
              <a:rPr sz="4000" spc="-40" dirty="0">
                <a:latin typeface="Georgia"/>
                <a:cs typeface="Georgia"/>
              </a:rPr>
              <a:t> </a:t>
            </a:r>
            <a:r>
              <a:rPr sz="4000" spc="235" dirty="0">
                <a:latin typeface="Georgia"/>
                <a:cs typeface="Georgia"/>
              </a:rPr>
              <a:t>pitanja</a:t>
            </a:r>
            <a:r>
              <a:rPr sz="4000" spc="-40" dirty="0">
                <a:latin typeface="Georgia"/>
                <a:cs typeface="Georgia"/>
              </a:rPr>
              <a:t> </a:t>
            </a:r>
            <a:r>
              <a:rPr sz="4000" spc="180" dirty="0">
                <a:latin typeface="Georgia"/>
                <a:cs typeface="Georgia"/>
              </a:rPr>
              <a:t>ili</a:t>
            </a:r>
            <a:r>
              <a:rPr sz="4000" spc="-40" dirty="0">
                <a:latin typeface="Georgia"/>
                <a:cs typeface="Georgia"/>
              </a:rPr>
              <a:t> </a:t>
            </a:r>
            <a:r>
              <a:rPr sz="4000" spc="280" dirty="0">
                <a:latin typeface="Georgia"/>
                <a:cs typeface="Georgia"/>
              </a:rPr>
              <a:t>pogrešne </a:t>
            </a:r>
            <a:r>
              <a:rPr sz="4000" spc="-950" dirty="0">
                <a:latin typeface="Georgia"/>
                <a:cs typeface="Georgia"/>
              </a:rPr>
              <a:t> </a:t>
            </a:r>
            <a:r>
              <a:rPr sz="4000" spc="280" dirty="0">
                <a:latin typeface="Georgia"/>
                <a:cs typeface="Georgia"/>
              </a:rPr>
              <a:t>vrste</a:t>
            </a:r>
            <a:r>
              <a:rPr sz="4000" spc="-50" dirty="0">
                <a:latin typeface="Georgia"/>
                <a:cs typeface="Georgia"/>
              </a:rPr>
              <a:t> </a:t>
            </a:r>
            <a:r>
              <a:rPr sz="4000" spc="235" dirty="0">
                <a:latin typeface="Georgia"/>
                <a:cs typeface="Georgia"/>
              </a:rPr>
              <a:t>pitanja</a:t>
            </a:r>
            <a:r>
              <a:rPr sz="4000" spc="-45" dirty="0">
                <a:latin typeface="Georgia"/>
                <a:cs typeface="Georgia"/>
              </a:rPr>
              <a:t> </a:t>
            </a:r>
            <a:r>
              <a:rPr sz="4000" spc="350" dirty="0">
                <a:latin typeface="Georgia"/>
                <a:cs typeface="Georgia"/>
              </a:rPr>
              <a:t>može</a:t>
            </a:r>
            <a:r>
              <a:rPr sz="4000" spc="-45" dirty="0">
                <a:latin typeface="Georgia"/>
                <a:cs typeface="Georgia"/>
              </a:rPr>
              <a:t> </a:t>
            </a:r>
            <a:r>
              <a:rPr sz="4000" spc="130" dirty="0">
                <a:latin typeface="Georgia"/>
                <a:cs typeface="Georgia"/>
              </a:rPr>
              <a:t>:</a:t>
            </a:r>
            <a:endParaRPr sz="4000">
              <a:latin typeface="Georgia"/>
              <a:cs typeface="Georgia"/>
            </a:endParaRPr>
          </a:p>
          <a:p>
            <a:pPr marL="875665" marR="769620">
              <a:lnSpc>
                <a:spcPct val="128099"/>
              </a:lnSpc>
              <a:spcBef>
                <a:spcPts val="5"/>
              </a:spcBef>
            </a:pPr>
            <a:r>
              <a:rPr sz="4000" spc="250" dirty="0">
                <a:latin typeface="Georgia"/>
                <a:cs typeface="Georgia"/>
              </a:rPr>
              <a:t>poslati</a:t>
            </a:r>
            <a:r>
              <a:rPr sz="4000" spc="-50" dirty="0">
                <a:latin typeface="Georgia"/>
                <a:cs typeface="Georgia"/>
              </a:rPr>
              <a:t> </a:t>
            </a:r>
            <a:r>
              <a:rPr sz="4000" spc="270" dirty="0">
                <a:latin typeface="Georgia"/>
                <a:cs typeface="Georgia"/>
              </a:rPr>
              <a:t>drugom</a:t>
            </a:r>
            <a:r>
              <a:rPr sz="4000" spc="-45" dirty="0">
                <a:latin typeface="Georgia"/>
                <a:cs typeface="Georgia"/>
              </a:rPr>
              <a:t> </a:t>
            </a:r>
            <a:r>
              <a:rPr sz="4000" spc="250" dirty="0">
                <a:latin typeface="Georgia"/>
                <a:cs typeface="Georgia"/>
              </a:rPr>
              <a:t>partneru</a:t>
            </a:r>
            <a:r>
              <a:rPr sz="4000" spc="-45" dirty="0">
                <a:latin typeface="Georgia"/>
                <a:cs typeface="Georgia"/>
              </a:rPr>
              <a:t> </a:t>
            </a:r>
            <a:r>
              <a:rPr sz="4000" spc="245" dirty="0">
                <a:latin typeface="Georgia"/>
                <a:cs typeface="Georgia"/>
              </a:rPr>
              <a:t>poruku</a:t>
            </a:r>
            <a:r>
              <a:rPr sz="4000" spc="-45" dirty="0">
                <a:latin typeface="Georgia"/>
                <a:cs typeface="Georgia"/>
              </a:rPr>
              <a:t> </a:t>
            </a:r>
            <a:r>
              <a:rPr sz="4000" spc="225" dirty="0">
                <a:latin typeface="Georgia"/>
                <a:cs typeface="Georgia"/>
              </a:rPr>
              <a:t>koja</a:t>
            </a:r>
            <a:r>
              <a:rPr sz="4000" spc="-45" dirty="0">
                <a:latin typeface="Georgia"/>
                <a:cs typeface="Georgia"/>
              </a:rPr>
              <a:t> </a:t>
            </a:r>
            <a:r>
              <a:rPr sz="4000" spc="204" dirty="0">
                <a:latin typeface="Georgia"/>
                <a:cs typeface="Georgia"/>
              </a:rPr>
              <a:t>produbljuje </a:t>
            </a:r>
            <a:r>
              <a:rPr sz="4000" spc="-950" dirty="0">
                <a:latin typeface="Georgia"/>
                <a:cs typeface="Georgia"/>
              </a:rPr>
              <a:t> </a:t>
            </a:r>
            <a:r>
              <a:rPr sz="4000" spc="295" dirty="0">
                <a:latin typeface="Georgia"/>
                <a:cs typeface="Georgia"/>
              </a:rPr>
              <a:t>nesporazum</a:t>
            </a:r>
            <a:endParaRPr sz="4000">
              <a:latin typeface="Georgia"/>
              <a:cs typeface="Georgia"/>
            </a:endParaRPr>
          </a:p>
          <a:p>
            <a:pPr marL="1739264" marR="6183630" indent="-864235">
              <a:lnSpc>
                <a:spcPct val="128099"/>
              </a:lnSpc>
            </a:pPr>
            <a:r>
              <a:rPr sz="4000" spc="210" dirty="0">
                <a:latin typeface="Georgia"/>
                <a:cs typeface="Georgia"/>
              </a:rPr>
              <a:t>biti</a:t>
            </a:r>
            <a:r>
              <a:rPr sz="4000" spc="-50" dirty="0">
                <a:latin typeface="Georgia"/>
                <a:cs typeface="Georgia"/>
              </a:rPr>
              <a:t> </a:t>
            </a:r>
            <a:r>
              <a:rPr sz="4000" spc="245" dirty="0">
                <a:latin typeface="Georgia"/>
                <a:cs typeface="Georgia"/>
              </a:rPr>
              <a:t>doživljeno</a:t>
            </a:r>
            <a:r>
              <a:rPr sz="4000" spc="-50" dirty="0">
                <a:latin typeface="Georgia"/>
                <a:cs typeface="Georgia"/>
              </a:rPr>
              <a:t> </a:t>
            </a:r>
            <a:r>
              <a:rPr sz="4000" spc="270" dirty="0">
                <a:latin typeface="Georgia"/>
                <a:cs typeface="Georgia"/>
              </a:rPr>
              <a:t>kao</a:t>
            </a:r>
            <a:r>
              <a:rPr sz="4000" spc="-50" dirty="0">
                <a:latin typeface="Georgia"/>
                <a:cs typeface="Georgia"/>
              </a:rPr>
              <a:t> </a:t>
            </a:r>
            <a:r>
              <a:rPr sz="4000" spc="220" dirty="0">
                <a:latin typeface="Georgia"/>
                <a:cs typeface="Georgia"/>
              </a:rPr>
              <a:t>prijetnja </a:t>
            </a:r>
            <a:r>
              <a:rPr sz="4000" spc="-950" dirty="0">
                <a:latin typeface="Georgia"/>
                <a:cs typeface="Georgia"/>
              </a:rPr>
              <a:t> </a:t>
            </a:r>
            <a:r>
              <a:rPr sz="4000" spc="315" dirty="0">
                <a:latin typeface="Georgia"/>
                <a:cs typeface="Georgia"/>
              </a:rPr>
              <a:t>znak</a:t>
            </a:r>
            <a:r>
              <a:rPr sz="4000" spc="-55" dirty="0">
                <a:latin typeface="Georgia"/>
                <a:cs typeface="Georgia"/>
              </a:rPr>
              <a:t> </a:t>
            </a:r>
            <a:r>
              <a:rPr sz="4000" spc="254" dirty="0">
                <a:latin typeface="Georgia"/>
                <a:cs typeface="Georgia"/>
              </a:rPr>
              <a:t>nepovjerenja</a:t>
            </a:r>
            <a:endParaRPr sz="4000">
              <a:latin typeface="Georgia"/>
              <a:cs typeface="Georgia"/>
            </a:endParaRPr>
          </a:p>
          <a:p>
            <a:pPr marL="1739264">
              <a:lnSpc>
                <a:spcPct val="100000"/>
              </a:lnSpc>
              <a:spcBef>
                <a:spcPts val="1350"/>
              </a:spcBef>
            </a:pPr>
            <a:r>
              <a:rPr sz="4000" spc="254" dirty="0">
                <a:latin typeface="Georgia"/>
                <a:cs typeface="Georgia"/>
              </a:rPr>
              <a:t>napad</a:t>
            </a:r>
            <a:r>
              <a:rPr sz="4000" spc="-40" dirty="0">
                <a:latin typeface="Georgia"/>
                <a:cs typeface="Georgia"/>
              </a:rPr>
              <a:t> </a:t>
            </a:r>
            <a:r>
              <a:rPr sz="4000" spc="290" dirty="0">
                <a:latin typeface="Georgia"/>
                <a:cs typeface="Georgia"/>
              </a:rPr>
              <a:t>na</a:t>
            </a:r>
            <a:r>
              <a:rPr sz="4000" spc="-40" dirty="0">
                <a:latin typeface="Georgia"/>
                <a:cs typeface="Georgia"/>
              </a:rPr>
              <a:t> </a:t>
            </a:r>
            <a:r>
              <a:rPr sz="4000" spc="315" dirty="0">
                <a:latin typeface="Georgia"/>
                <a:cs typeface="Georgia"/>
              </a:rPr>
              <a:t>kompetentnost,</a:t>
            </a:r>
            <a:r>
              <a:rPr sz="4000" spc="-40" dirty="0">
                <a:latin typeface="Georgia"/>
                <a:cs typeface="Georgia"/>
              </a:rPr>
              <a:t> </a:t>
            </a:r>
            <a:r>
              <a:rPr sz="4000" spc="280" dirty="0">
                <a:latin typeface="Georgia"/>
                <a:cs typeface="Georgia"/>
              </a:rPr>
              <a:t>znanje</a:t>
            </a:r>
            <a:r>
              <a:rPr sz="4000" spc="-40" dirty="0">
                <a:latin typeface="Georgia"/>
                <a:cs typeface="Georgia"/>
              </a:rPr>
              <a:t> </a:t>
            </a:r>
            <a:r>
              <a:rPr sz="4000" spc="180" dirty="0">
                <a:latin typeface="Georgia"/>
                <a:cs typeface="Georgia"/>
              </a:rPr>
              <a:t>ili</a:t>
            </a:r>
            <a:r>
              <a:rPr sz="4000" spc="-40" dirty="0">
                <a:latin typeface="Georgia"/>
                <a:cs typeface="Georgia"/>
              </a:rPr>
              <a:t> </a:t>
            </a:r>
            <a:r>
              <a:rPr sz="4000" spc="275" dirty="0">
                <a:latin typeface="Georgia"/>
                <a:cs typeface="Georgia"/>
              </a:rPr>
              <a:t>iskrenost</a:t>
            </a:r>
            <a:endParaRPr sz="40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9780661" y="9277350"/>
            <a:ext cx="8506460" cy="0"/>
          </a:xfrm>
          <a:custGeom>
            <a:avLst/>
            <a:gdLst/>
            <a:ahLst/>
            <a:cxnLst/>
            <a:rect l="l" t="t" r="r" b="b"/>
            <a:pathLst>
              <a:path w="8506460">
                <a:moveTo>
                  <a:pt x="0" y="0"/>
                </a:moveTo>
                <a:lnTo>
                  <a:pt x="8505848" y="0"/>
                </a:lnTo>
              </a:path>
            </a:pathLst>
          </a:custGeom>
          <a:ln w="38099">
            <a:solidFill>
              <a:srgbClr val="F4E9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8478" y="9277350"/>
            <a:ext cx="8506460" cy="0"/>
          </a:xfrm>
          <a:custGeom>
            <a:avLst/>
            <a:gdLst/>
            <a:ahLst/>
            <a:cxnLst/>
            <a:rect l="l" t="t" r="r" b="b"/>
            <a:pathLst>
              <a:path w="8506460">
                <a:moveTo>
                  <a:pt x="0" y="0"/>
                </a:moveTo>
                <a:lnTo>
                  <a:pt x="8505848" y="0"/>
                </a:lnTo>
              </a:path>
            </a:pathLst>
          </a:custGeom>
          <a:ln w="38099">
            <a:solidFill>
              <a:srgbClr val="F4E9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5079736" y="365156"/>
            <a:ext cx="791527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385" dirty="0"/>
              <a:t>Korištenje</a:t>
            </a:r>
            <a:r>
              <a:rPr sz="7000" spc="-114" dirty="0"/>
              <a:t> </a:t>
            </a:r>
            <a:r>
              <a:rPr sz="7000" spc="415" dirty="0"/>
              <a:t>pitanja</a:t>
            </a:r>
            <a:endParaRPr sz="7000"/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0236" y="8217741"/>
            <a:ext cx="219075" cy="219074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571286" y="2146718"/>
            <a:ext cx="16887190" cy="65220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400810">
              <a:lnSpc>
                <a:spcPct val="116700"/>
              </a:lnSpc>
              <a:spcBef>
                <a:spcPts val="95"/>
              </a:spcBef>
            </a:pPr>
            <a:r>
              <a:rPr sz="4500" spc="260" dirty="0">
                <a:latin typeface="Georgia"/>
                <a:cs typeface="Georgia"/>
              </a:rPr>
              <a:t>Propitivanje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395" dirty="0">
                <a:latin typeface="Georgia"/>
                <a:cs typeface="Georgia"/>
              </a:rPr>
              <a:t>može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240" dirty="0">
                <a:latin typeface="Georgia"/>
                <a:cs typeface="Georgia"/>
              </a:rPr>
              <a:t>biti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254" dirty="0">
                <a:latin typeface="Georgia"/>
                <a:cs typeface="Georgia"/>
              </a:rPr>
              <a:t>prirodan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280" dirty="0">
                <a:latin typeface="Georgia"/>
                <a:cs typeface="Georgia"/>
              </a:rPr>
              <a:t>odgovor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330" dirty="0">
                <a:latin typeface="Georgia"/>
                <a:cs typeface="Georgia"/>
              </a:rPr>
              <a:t>na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320" dirty="0">
                <a:latin typeface="Georgia"/>
                <a:cs typeface="Georgia"/>
              </a:rPr>
              <a:t>neizravne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180" dirty="0">
                <a:latin typeface="Georgia"/>
                <a:cs typeface="Georgia"/>
              </a:rPr>
              <a:t>i </a:t>
            </a:r>
            <a:r>
              <a:rPr sz="4500" spc="-1070" dirty="0">
                <a:latin typeface="Georgia"/>
                <a:cs typeface="Georgia"/>
              </a:rPr>
              <a:t> </a:t>
            </a:r>
            <a:r>
              <a:rPr sz="4500" spc="320" dirty="0">
                <a:latin typeface="Georgia"/>
                <a:cs typeface="Georgia"/>
              </a:rPr>
              <a:t>nejasne</a:t>
            </a:r>
            <a:r>
              <a:rPr sz="4500" spc="-55" dirty="0">
                <a:latin typeface="Georgia"/>
                <a:cs typeface="Georgia"/>
              </a:rPr>
              <a:t> </a:t>
            </a:r>
            <a:r>
              <a:rPr sz="4500" spc="295" dirty="0">
                <a:latin typeface="Georgia"/>
                <a:cs typeface="Georgia"/>
              </a:rPr>
              <a:t>poruke</a:t>
            </a:r>
            <a:endParaRPr sz="4500">
              <a:latin typeface="Georgia"/>
              <a:cs typeface="Georgia"/>
            </a:endParaRPr>
          </a:p>
          <a:p>
            <a:pPr marL="12700" marR="5080">
              <a:lnSpc>
                <a:spcPct val="125000"/>
              </a:lnSpc>
              <a:spcBef>
                <a:spcPts val="4805"/>
              </a:spcBef>
            </a:pPr>
            <a:r>
              <a:rPr sz="4500" spc="250" dirty="0">
                <a:latin typeface="Georgia"/>
                <a:cs typeface="Georgia"/>
              </a:rPr>
              <a:t>Korištenje</a:t>
            </a:r>
            <a:r>
              <a:rPr sz="4500" spc="-55" dirty="0">
                <a:latin typeface="Georgia"/>
                <a:cs typeface="Georgia"/>
              </a:rPr>
              <a:t> </a:t>
            </a:r>
            <a:r>
              <a:rPr sz="4500" spc="385" dirty="0">
                <a:latin typeface="Georgia"/>
                <a:cs typeface="Georgia"/>
              </a:rPr>
              <a:t>mnogo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520" dirty="0">
                <a:latin typeface="Georgia"/>
                <a:cs typeface="Georgia"/>
              </a:rPr>
              <a:t>“zašto”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270" dirty="0">
                <a:latin typeface="Georgia"/>
                <a:cs typeface="Georgia"/>
              </a:rPr>
              <a:t>pitanja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395" dirty="0">
                <a:latin typeface="Georgia"/>
                <a:cs typeface="Georgia"/>
              </a:rPr>
              <a:t>može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240" dirty="0">
                <a:latin typeface="Georgia"/>
                <a:cs typeface="Georgia"/>
              </a:rPr>
              <a:t>biti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305" dirty="0">
                <a:latin typeface="Georgia"/>
                <a:cs typeface="Georgia"/>
              </a:rPr>
              <a:t>problematično, </a:t>
            </a:r>
            <a:r>
              <a:rPr sz="4500" spc="-1070" dirty="0">
                <a:latin typeface="Georgia"/>
                <a:cs typeface="Georgia"/>
              </a:rPr>
              <a:t> </a:t>
            </a:r>
            <a:r>
              <a:rPr sz="4500" spc="300" dirty="0">
                <a:latin typeface="Georgia"/>
                <a:cs typeface="Georgia"/>
              </a:rPr>
              <a:t>korisno</a:t>
            </a:r>
            <a:r>
              <a:rPr sz="4500" spc="-55" dirty="0">
                <a:latin typeface="Georgia"/>
                <a:cs typeface="Georgia"/>
              </a:rPr>
              <a:t> </a:t>
            </a:r>
            <a:r>
              <a:rPr sz="4500" spc="325" dirty="0">
                <a:latin typeface="Georgia"/>
                <a:cs typeface="Georgia"/>
              </a:rPr>
              <a:t>ih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225" dirty="0">
                <a:latin typeface="Georgia"/>
                <a:cs typeface="Georgia"/>
              </a:rPr>
              <a:t>je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295" dirty="0">
                <a:latin typeface="Georgia"/>
                <a:cs typeface="Georgia"/>
              </a:rPr>
              <a:t>zamijeniti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254" dirty="0">
                <a:latin typeface="Georgia"/>
                <a:cs typeface="Georgia"/>
              </a:rPr>
              <a:t>s:</a:t>
            </a:r>
            <a:endParaRPr sz="4500">
              <a:latin typeface="Georgia"/>
              <a:cs typeface="Georgia"/>
            </a:endParaRPr>
          </a:p>
          <a:p>
            <a:pPr marL="983615">
              <a:lnSpc>
                <a:spcPct val="100000"/>
              </a:lnSpc>
              <a:spcBef>
                <a:spcPts val="1350"/>
              </a:spcBef>
            </a:pPr>
            <a:r>
              <a:rPr sz="4500" spc="229" dirty="0">
                <a:latin typeface="Georgia"/>
                <a:cs typeface="Georgia"/>
              </a:rPr>
              <a:t>Kako</a:t>
            </a:r>
            <a:r>
              <a:rPr sz="4500" spc="-75" dirty="0">
                <a:latin typeface="Georgia"/>
                <a:cs typeface="Georgia"/>
              </a:rPr>
              <a:t> </a:t>
            </a:r>
            <a:r>
              <a:rPr sz="4500" spc="310" dirty="0">
                <a:latin typeface="Georgia"/>
                <a:cs typeface="Georgia"/>
              </a:rPr>
              <a:t>to</a:t>
            </a:r>
            <a:r>
              <a:rPr sz="4500" spc="-70" dirty="0">
                <a:latin typeface="Georgia"/>
                <a:cs typeface="Georgia"/>
              </a:rPr>
              <a:t> </a:t>
            </a:r>
            <a:r>
              <a:rPr sz="4500" spc="305" dirty="0">
                <a:latin typeface="Georgia"/>
                <a:cs typeface="Georgia"/>
              </a:rPr>
              <a:t>da....</a:t>
            </a:r>
            <a:endParaRPr sz="4500">
              <a:latin typeface="Georgia"/>
              <a:cs typeface="Georgia"/>
            </a:endParaRPr>
          </a:p>
          <a:p>
            <a:pPr marL="983615">
              <a:lnSpc>
                <a:spcPct val="100000"/>
              </a:lnSpc>
              <a:spcBef>
                <a:spcPts val="1350"/>
              </a:spcBef>
            </a:pPr>
            <a:r>
              <a:rPr sz="4500" spc="295" dirty="0">
                <a:latin typeface="Georgia"/>
                <a:cs typeface="Georgia"/>
              </a:rPr>
              <a:t>Možeš</a:t>
            </a:r>
            <a:r>
              <a:rPr sz="4500" spc="-65" dirty="0">
                <a:latin typeface="Georgia"/>
                <a:cs typeface="Georgia"/>
              </a:rPr>
              <a:t> </a:t>
            </a:r>
            <a:r>
              <a:rPr sz="4500" spc="215" dirty="0">
                <a:latin typeface="Georgia"/>
                <a:cs typeface="Georgia"/>
              </a:rPr>
              <a:t>li</a:t>
            </a:r>
            <a:r>
              <a:rPr sz="4500" spc="-65" dirty="0">
                <a:latin typeface="Georgia"/>
                <a:cs typeface="Georgia"/>
              </a:rPr>
              <a:t> </a:t>
            </a:r>
            <a:r>
              <a:rPr sz="4500" spc="385" dirty="0">
                <a:latin typeface="Georgia"/>
                <a:cs typeface="Georgia"/>
              </a:rPr>
              <a:t>mi</a:t>
            </a:r>
            <a:r>
              <a:rPr sz="4500" spc="-65" dirty="0">
                <a:latin typeface="Georgia"/>
                <a:cs typeface="Georgia"/>
              </a:rPr>
              <a:t> </a:t>
            </a:r>
            <a:r>
              <a:rPr sz="4500" spc="290" dirty="0">
                <a:latin typeface="Georgia"/>
                <a:cs typeface="Georgia"/>
              </a:rPr>
              <a:t>pojasniti...</a:t>
            </a:r>
            <a:endParaRPr sz="4500">
              <a:latin typeface="Georgia"/>
              <a:cs typeface="Georgia"/>
            </a:endParaRPr>
          </a:p>
          <a:p>
            <a:pPr marL="983615">
              <a:lnSpc>
                <a:spcPct val="100000"/>
              </a:lnSpc>
              <a:spcBef>
                <a:spcPts val="1350"/>
              </a:spcBef>
            </a:pPr>
            <a:r>
              <a:rPr sz="4500" spc="235" dirty="0">
                <a:latin typeface="Georgia"/>
                <a:cs typeface="Georgia"/>
              </a:rPr>
              <a:t>Postoji</a:t>
            </a:r>
            <a:r>
              <a:rPr sz="4500" spc="-55" dirty="0">
                <a:latin typeface="Georgia"/>
                <a:cs typeface="Georgia"/>
              </a:rPr>
              <a:t> </a:t>
            </a:r>
            <a:r>
              <a:rPr sz="4500" spc="215" dirty="0">
                <a:latin typeface="Georgia"/>
                <a:cs typeface="Georgia"/>
              </a:rPr>
              <a:t>li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335" dirty="0">
                <a:latin typeface="Georgia"/>
                <a:cs typeface="Georgia"/>
              </a:rPr>
              <a:t>nešto</a:t>
            </a:r>
            <a:r>
              <a:rPr sz="4500" spc="-55" dirty="0">
                <a:latin typeface="Georgia"/>
                <a:cs typeface="Georgia"/>
              </a:rPr>
              <a:t> </a:t>
            </a:r>
            <a:r>
              <a:rPr sz="4500" spc="305" dirty="0">
                <a:latin typeface="Georgia"/>
                <a:cs typeface="Georgia"/>
              </a:rPr>
              <a:t>što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265" dirty="0">
                <a:latin typeface="Georgia"/>
                <a:cs typeface="Georgia"/>
              </a:rPr>
              <a:t>ti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295" dirty="0">
                <a:latin typeface="Georgia"/>
                <a:cs typeface="Georgia"/>
              </a:rPr>
              <a:t>stvara</a:t>
            </a:r>
            <a:r>
              <a:rPr sz="4500" spc="-55" dirty="0">
                <a:latin typeface="Georgia"/>
                <a:cs typeface="Georgia"/>
              </a:rPr>
              <a:t> </a:t>
            </a:r>
            <a:r>
              <a:rPr sz="4500" spc="320" dirty="0">
                <a:latin typeface="Georgia"/>
                <a:cs typeface="Georgia"/>
              </a:rPr>
              <a:t>problem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250" dirty="0">
                <a:latin typeface="Georgia"/>
                <a:cs typeface="Georgia"/>
              </a:rPr>
              <a:t>u</a:t>
            </a:r>
            <a:r>
              <a:rPr sz="4500" spc="-50" dirty="0">
                <a:latin typeface="Georgia"/>
                <a:cs typeface="Georgia"/>
              </a:rPr>
              <a:t> </a:t>
            </a:r>
            <a:r>
              <a:rPr sz="4500" spc="330" dirty="0">
                <a:latin typeface="Georgia"/>
                <a:cs typeface="Georgia"/>
              </a:rPr>
              <a:t>vezi...</a:t>
            </a:r>
            <a:endParaRPr sz="45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80661" y="9277350"/>
            <a:ext cx="8506460" cy="0"/>
          </a:xfrm>
          <a:custGeom>
            <a:avLst/>
            <a:gdLst/>
            <a:ahLst/>
            <a:cxnLst/>
            <a:rect l="l" t="t" r="r" b="b"/>
            <a:pathLst>
              <a:path w="8506460">
                <a:moveTo>
                  <a:pt x="0" y="0"/>
                </a:moveTo>
                <a:lnTo>
                  <a:pt x="8505848" y="0"/>
                </a:lnTo>
              </a:path>
            </a:pathLst>
          </a:custGeom>
          <a:ln w="38099">
            <a:solidFill>
              <a:srgbClr val="957D5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478" y="9277350"/>
            <a:ext cx="8506460" cy="0"/>
          </a:xfrm>
          <a:custGeom>
            <a:avLst/>
            <a:gdLst/>
            <a:ahLst/>
            <a:cxnLst/>
            <a:rect l="l" t="t" r="r" b="b"/>
            <a:pathLst>
              <a:path w="8506460">
                <a:moveTo>
                  <a:pt x="0" y="0"/>
                </a:moveTo>
                <a:lnTo>
                  <a:pt x="8505848" y="0"/>
                </a:lnTo>
              </a:path>
            </a:pathLst>
          </a:custGeom>
          <a:ln w="38099">
            <a:solidFill>
              <a:srgbClr val="957D5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354995" y="4423159"/>
            <a:ext cx="15259685" cy="2454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15500"/>
              </a:lnSpc>
              <a:spcBef>
                <a:spcPts val="100"/>
              </a:spcBef>
            </a:pPr>
            <a:r>
              <a:rPr sz="4600" spc="254" dirty="0">
                <a:latin typeface="Georgia"/>
                <a:cs typeface="Georgia"/>
              </a:rPr>
              <a:t>Stilovi</a:t>
            </a:r>
            <a:r>
              <a:rPr sz="4600" spc="-50" dirty="0">
                <a:latin typeface="Georgia"/>
                <a:cs typeface="Georgia"/>
              </a:rPr>
              <a:t> </a:t>
            </a:r>
            <a:r>
              <a:rPr sz="4600" spc="305" dirty="0">
                <a:latin typeface="Georgia"/>
                <a:cs typeface="Georgia"/>
              </a:rPr>
              <a:t>komunikacije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305" dirty="0">
                <a:latin typeface="Georgia"/>
                <a:cs typeface="Georgia"/>
              </a:rPr>
              <a:t>su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b="1" u="heavy" spc="-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naučeni</a:t>
            </a:r>
            <a:r>
              <a:rPr sz="4600" spc="-5" dirty="0">
                <a:latin typeface="Georgia"/>
                <a:cs typeface="Georgia"/>
              </a:rPr>
              <a:t>,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310" dirty="0">
                <a:latin typeface="Georgia"/>
                <a:cs typeface="Georgia"/>
              </a:rPr>
              <a:t>što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295" dirty="0">
                <a:latin typeface="Georgia"/>
                <a:cs typeface="Georgia"/>
              </a:rPr>
              <a:t>znači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229" dirty="0">
                <a:latin typeface="Georgia"/>
                <a:cs typeface="Georgia"/>
              </a:rPr>
              <a:t>da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340" dirty="0">
                <a:latin typeface="Georgia"/>
                <a:cs typeface="Georgia"/>
              </a:rPr>
              <a:t>se,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310" dirty="0">
                <a:latin typeface="Georgia"/>
                <a:cs typeface="Georgia"/>
              </a:rPr>
              <a:t>ako </a:t>
            </a:r>
            <a:r>
              <a:rPr sz="4600" spc="-1095" dirty="0">
                <a:latin typeface="Georgia"/>
                <a:cs typeface="Georgia"/>
              </a:rPr>
              <a:t> </a:t>
            </a:r>
            <a:r>
              <a:rPr sz="4600" spc="265" dirty="0">
                <a:latin typeface="Georgia"/>
                <a:cs typeface="Georgia"/>
              </a:rPr>
              <a:t>narušavaju</a:t>
            </a:r>
            <a:r>
              <a:rPr sz="4600" spc="-55" dirty="0">
                <a:latin typeface="Georgia"/>
                <a:cs typeface="Georgia"/>
              </a:rPr>
              <a:t> </a:t>
            </a:r>
            <a:r>
              <a:rPr sz="4600" spc="325" dirty="0">
                <a:latin typeface="Georgia"/>
                <a:cs typeface="Georgia"/>
              </a:rPr>
              <a:t>efikasnu</a:t>
            </a:r>
            <a:r>
              <a:rPr sz="4600" spc="-50" dirty="0">
                <a:latin typeface="Georgia"/>
                <a:cs typeface="Georgia"/>
              </a:rPr>
              <a:t> </a:t>
            </a:r>
            <a:r>
              <a:rPr sz="4600" spc="300" dirty="0">
                <a:latin typeface="Georgia"/>
                <a:cs typeface="Georgia"/>
              </a:rPr>
              <a:t>komunikaciju,</a:t>
            </a:r>
            <a:r>
              <a:rPr sz="4600" spc="-55" dirty="0">
                <a:latin typeface="Georgia"/>
                <a:cs typeface="Georgia"/>
              </a:rPr>
              <a:t> </a:t>
            </a:r>
            <a:r>
              <a:rPr sz="4600" spc="370" dirty="0">
                <a:latin typeface="Georgia"/>
                <a:cs typeface="Georgia"/>
              </a:rPr>
              <a:t>mogu</a:t>
            </a:r>
            <a:r>
              <a:rPr sz="4600" spc="-50" dirty="0">
                <a:latin typeface="Georgia"/>
                <a:cs typeface="Georgia"/>
              </a:rPr>
              <a:t> </a:t>
            </a:r>
            <a:r>
              <a:rPr sz="4600" spc="185" dirty="0">
                <a:latin typeface="Georgia"/>
                <a:cs typeface="Georgia"/>
              </a:rPr>
              <a:t>i</a:t>
            </a:r>
            <a:r>
              <a:rPr sz="4600" spc="-50" dirty="0">
                <a:latin typeface="Georgia"/>
                <a:cs typeface="Georgia"/>
              </a:rPr>
              <a:t> </a:t>
            </a:r>
            <a:r>
              <a:rPr sz="4600" b="1" u="heavy" spc="-5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odučiti</a:t>
            </a:r>
            <a:r>
              <a:rPr sz="4600" b="1" u="heavy" spc="-150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sz="4600" b="1" u="heavy" spc="80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te </a:t>
            </a:r>
            <a:r>
              <a:rPr sz="4600" b="1" spc="-1150" dirty="0">
                <a:latin typeface="Georgia"/>
                <a:cs typeface="Georgia"/>
              </a:rPr>
              <a:t> </a:t>
            </a:r>
            <a:r>
              <a:rPr sz="4600" b="1" u="heavy" spc="-20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usvo</a:t>
            </a:r>
            <a:r>
              <a:rPr sz="4600" b="1" spc="-20" dirty="0">
                <a:latin typeface="Georgia"/>
                <a:cs typeface="Georgia"/>
              </a:rPr>
              <a:t>j</a:t>
            </a:r>
            <a:r>
              <a:rPr sz="4600" b="1" u="heavy" spc="-20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iti</a:t>
            </a:r>
            <a:r>
              <a:rPr sz="4600" b="1" u="heavy" spc="-150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sz="4600" b="1" u="heavy" spc="-30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adaptivniji</a:t>
            </a:r>
            <a:r>
              <a:rPr sz="4600" b="1" u="heavy" spc="-1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sz="4600" b="1" u="heavy" spc="40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stil</a:t>
            </a:r>
            <a:r>
              <a:rPr sz="4600" spc="40" dirty="0">
                <a:latin typeface="Georgia"/>
                <a:cs typeface="Georgia"/>
              </a:rPr>
              <a:t>!</a:t>
            </a:r>
            <a:endParaRPr sz="4600">
              <a:latin typeface="Georgia"/>
              <a:cs typeface="Georgi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85875">
              <a:lnSpc>
                <a:spcPct val="100000"/>
              </a:lnSpc>
              <a:spcBef>
                <a:spcPts val="100"/>
              </a:spcBef>
            </a:pPr>
            <a:r>
              <a:rPr spc="-70" dirty="0"/>
              <a:t>Bitno</a:t>
            </a:r>
            <a:r>
              <a:rPr spc="-250" dirty="0"/>
              <a:t> </a:t>
            </a:r>
            <a:r>
              <a:rPr spc="-70" dirty="0"/>
              <a:t>je</a:t>
            </a:r>
            <a:r>
              <a:rPr spc="-250" dirty="0"/>
              <a:t> </a:t>
            </a:r>
            <a:r>
              <a:rPr spc="-15" dirty="0"/>
              <a:t>upamtiti: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34344" y="279110"/>
            <a:ext cx="6059170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375" dirty="0"/>
              <a:t>Rodne</a:t>
            </a:r>
            <a:r>
              <a:rPr sz="7000" spc="-150" dirty="0"/>
              <a:t> </a:t>
            </a:r>
            <a:r>
              <a:rPr sz="7000" spc="434" dirty="0"/>
              <a:t>razlike</a:t>
            </a:r>
            <a:endParaRPr sz="7000"/>
          </a:p>
        </p:txBody>
      </p:sp>
      <p:sp>
        <p:nvSpPr>
          <p:cNvPr id="3" name="object 3"/>
          <p:cNvSpPr txBox="1"/>
          <p:nvPr/>
        </p:nvSpPr>
        <p:spPr>
          <a:xfrm>
            <a:off x="627786" y="1960507"/>
            <a:ext cx="16120744" cy="7654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6040">
              <a:lnSpc>
                <a:spcPct val="115900"/>
              </a:lnSpc>
              <a:spcBef>
                <a:spcPts val="100"/>
              </a:spcBef>
            </a:pPr>
            <a:r>
              <a:rPr sz="4800" spc="270" dirty="0">
                <a:latin typeface="Georgia"/>
                <a:cs typeface="Georgia"/>
              </a:rPr>
              <a:t>Istraživanja</a:t>
            </a:r>
            <a:r>
              <a:rPr sz="4800" spc="-55" dirty="0">
                <a:latin typeface="Georgia"/>
                <a:cs typeface="Georgia"/>
              </a:rPr>
              <a:t> </a:t>
            </a:r>
            <a:r>
              <a:rPr sz="4800" spc="260" dirty="0">
                <a:latin typeface="Georgia"/>
                <a:cs typeface="Georgia"/>
              </a:rPr>
              <a:t>upućuju</a:t>
            </a:r>
            <a:r>
              <a:rPr sz="4800" spc="-50" dirty="0">
                <a:latin typeface="Georgia"/>
                <a:cs typeface="Georgia"/>
              </a:rPr>
              <a:t> </a:t>
            </a:r>
            <a:r>
              <a:rPr sz="4800" spc="355" dirty="0">
                <a:latin typeface="Georgia"/>
                <a:cs typeface="Georgia"/>
              </a:rPr>
              <a:t>na</a:t>
            </a:r>
            <a:r>
              <a:rPr sz="4800" spc="-55" dirty="0">
                <a:latin typeface="Georgia"/>
                <a:cs typeface="Georgia"/>
              </a:rPr>
              <a:t> </a:t>
            </a:r>
            <a:r>
              <a:rPr sz="4800" spc="300" dirty="0">
                <a:latin typeface="Georgia"/>
                <a:cs typeface="Georgia"/>
              </a:rPr>
              <a:t>postojanje</a:t>
            </a:r>
            <a:r>
              <a:rPr sz="4800" spc="-50" dirty="0">
                <a:latin typeface="Georgia"/>
                <a:cs typeface="Georgia"/>
              </a:rPr>
              <a:t> </a:t>
            </a:r>
            <a:r>
              <a:rPr sz="4800" spc="285" dirty="0">
                <a:latin typeface="Georgia"/>
                <a:cs typeface="Georgia"/>
              </a:rPr>
              <a:t>razlika</a:t>
            </a:r>
            <a:r>
              <a:rPr sz="4800" spc="-55" dirty="0">
                <a:latin typeface="Georgia"/>
                <a:cs typeface="Georgia"/>
              </a:rPr>
              <a:t> </a:t>
            </a:r>
            <a:r>
              <a:rPr sz="4800" spc="265" dirty="0">
                <a:latin typeface="Georgia"/>
                <a:cs typeface="Georgia"/>
              </a:rPr>
              <a:t>u</a:t>
            </a:r>
            <a:r>
              <a:rPr sz="4800" spc="-50" dirty="0">
                <a:latin typeface="Georgia"/>
                <a:cs typeface="Georgia"/>
              </a:rPr>
              <a:t> </a:t>
            </a:r>
            <a:r>
              <a:rPr sz="4800" spc="345" dirty="0">
                <a:latin typeface="Georgia"/>
                <a:cs typeface="Georgia"/>
              </a:rPr>
              <a:t>tipičnom </a:t>
            </a:r>
            <a:r>
              <a:rPr sz="4800" spc="-1145" dirty="0">
                <a:latin typeface="Georgia"/>
                <a:cs typeface="Georgia"/>
              </a:rPr>
              <a:t> </a:t>
            </a:r>
            <a:r>
              <a:rPr sz="4800" spc="295" dirty="0">
                <a:latin typeface="Georgia"/>
                <a:cs typeface="Georgia"/>
              </a:rPr>
              <a:t>stilu </a:t>
            </a:r>
            <a:r>
              <a:rPr sz="4800" spc="325" dirty="0">
                <a:latin typeface="Georgia"/>
                <a:cs typeface="Georgia"/>
              </a:rPr>
              <a:t>komunikacije </a:t>
            </a:r>
            <a:r>
              <a:rPr sz="4800" spc="320" dirty="0">
                <a:latin typeface="Georgia"/>
                <a:cs typeface="Georgia"/>
              </a:rPr>
              <a:t>muškaraca </a:t>
            </a:r>
            <a:r>
              <a:rPr sz="4800" spc="195" dirty="0">
                <a:latin typeface="Georgia"/>
                <a:cs typeface="Georgia"/>
              </a:rPr>
              <a:t>i </a:t>
            </a:r>
            <a:r>
              <a:rPr sz="4800" spc="365" dirty="0">
                <a:latin typeface="Georgia"/>
                <a:cs typeface="Georgia"/>
              </a:rPr>
              <a:t>žena </a:t>
            </a:r>
            <a:r>
              <a:rPr sz="4800" spc="275" dirty="0">
                <a:latin typeface="Georgia"/>
                <a:cs typeface="Georgia"/>
              </a:rPr>
              <a:t>(što </a:t>
            </a:r>
            <a:r>
              <a:rPr sz="4800" spc="280" dirty="0">
                <a:latin typeface="Georgia"/>
                <a:cs typeface="Georgia"/>
              </a:rPr>
              <a:t>nije </a:t>
            </a:r>
            <a:r>
              <a:rPr sz="4800" spc="285" dirty="0">
                <a:latin typeface="Georgia"/>
                <a:cs typeface="Georgia"/>
              </a:rPr>
              <a:t> </a:t>
            </a:r>
            <a:r>
              <a:rPr sz="4800" spc="315" dirty="0">
                <a:latin typeface="Georgia"/>
                <a:cs typeface="Georgia"/>
              </a:rPr>
              <a:t>ograničeno </a:t>
            </a:r>
            <a:r>
              <a:rPr sz="4800" spc="355" dirty="0">
                <a:latin typeface="Georgia"/>
                <a:cs typeface="Georgia"/>
              </a:rPr>
              <a:t>na </a:t>
            </a:r>
            <a:r>
              <a:rPr sz="4800" spc="335" dirty="0">
                <a:latin typeface="Georgia"/>
                <a:cs typeface="Georgia"/>
              </a:rPr>
              <a:t>partnerske </a:t>
            </a:r>
            <a:r>
              <a:rPr sz="4800" spc="305" dirty="0">
                <a:latin typeface="Georgia"/>
                <a:cs typeface="Georgia"/>
              </a:rPr>
              <a:t>odnose), </a:t>
            </a:r>
            <a:r>
              <a:rPr sz="4800" spc="330" dirty="0">
                <a:latin typeface="Georgia"/>
                <a:cs typeface="Georgia"/>
              </a:rPr>
              <a:t>što </a:t>
            </a:r>
            <a:r>
              <a:rPr sz="4800" spc="420" dirty="0">
                <a:latin typeface="Georgia"/>
                <a:cs typeface="Georgia"/>
              </a:rPr>
              <a:t>može </a:t>
            </a:r>
            <a:r>
              <a:rPr sz="4800" spc="280" dirty="0">
                <a:latin typeface="Georgia"/>
                <a:cs typeface="Georgia"/>
              </a:rPr>
              <a:t>činiti </a:t>
            </a:r>
            <a:r>
              <a:rPr sz="4800" spc="285" dirty="0">
                <a:latin typeface="Georgia"/>
                <a:cs typeface="Georgia"/>
              </a:rPr>
              <a:t> </a:t>
            </a:r>
            <a:r>
              <a:rPr sz="4800" spc="295" dirty="0">
                <a:latin typeface="Georgia"/>
                <a:cs typeface="Georgia"/>
              </a:rPr>
              <a:t>podlogu</a:t>
            </a:r>
            <a:r>
              <a:rPr sz="4800" spc="-50" dirty="0">
                <a:latin typeface="Georgia"/>
                <a:cs typeface="Georgia"/>
              </a:rPr>
              <a:t> </a:t>
            </a:r>
            <a:r>
              <a:rPr sz="4800" spc="310" dirty="0">
                <a:latin typeface="Georgia"/>
                <a:cs typeface="Georgia"/>
              </a:rPr>
              <a:t>određenih</a:t>
            </a:r>
            <a:r>
              <a:rPr sz="4800" spc="-50" dirty="0">
                <a:latin typeface="Georgia"/>
                <a:cs typeface="Georgia"/>
              </a:rPr>
              <a:t> </a:t>
            </a:r>
            <a:r>
              <a:rPr sz="4800" spc="350" dirty="0">
                <a:latin typeface="Georgia"/>
                <a:cs typeface="Georgia"/>
              </a:rPr>
              <a:t>nesporazuma</a:t>
            </a:r>
            <a:endParaRPr sz="4800">
              <a:latin typeface="Georgia"/>
              <a:cs typeface="Georgia"/>
            </a:endParaRPr>
          </a:p>
          <a:p>
            <a:pPr marL="12700" marR="5080">
              <a:lnSpc>
                <a:spcPct val="115900"/>
              </a:lnSpc>
              <a:spcBef>
                <a:spcPts val="6670"/>
              </a:spcBef>
            </a:pPr>
            <a:r>
              <a:rPr sz="4800" spc="300" dirty="0">
                <a:latin typeface="Georgia"/>
                <a:cs typeface="Georgia"/>
              </a:rPr>
              <a:t>Između </a:t>
            </a:r>
            <a:r>
              <a:rPr sz="4800" spc="305" dirty="0">
                <a:latin typeface="Georgia"/>
                <a:cs typeface="Georgia"/>
              </a:rPr>
              <a:t>partnera </a:t>
            </a:r>
            <a:r>
              <a:rPr sz="4800" spc="405" dirty="0">
                <a:latin typeface="Georgia"/>
                <a:cs typeface="Georgia"/>
              </a:rPr>
              <a:t>ne </a:t>
            </a:r>
            <a:r>
              <a:rPr sz="4800" spc="345" dirty="0">
                <a:latin typeface="Georgia"/>
                <a:cs typeface="Georgia"/>
              </a:rPr>
              <a:t>mora </a:t>
            </a:r>
            <a:r>
              <a:rPr sz="4800" spc="295" dirty="0">
                <a:latin typeface="Georgia"/>
                <a:cs typeface="Georgia"/>
              </a:rPr>
              <a:t>postojati </a:t>
            </a:r>
            <a:r>
              <a:rPr sz="4800" spc="285" dirty="0">
                <a:latin typeface="Georgia"/>
                <a:cs typeface="Georgia"/>
              </a:rPr>
              <a:t>razlika </a:t>
            </a:r>
            <a:r>
              <a:rPr sz="4800" spc="265" dirty="0">
                <a:latin typeface="Georgia"/>
                <a:cs typeface="Georgia"/>
              </a:rPr>
              <a:t>u </a:t>
            </a:r>
            <a:r>
              <a:rPr sz="4800" spc="295" dirty="0">
                <a:latin typeface="Georgia"/>
                <a:cs typeface="Georgia"/>
              </a:rPr>
              <a:t>stilu </a:t>
            </a:r>
            <a:r>
              <a:rPr sz="4800" spc="300" dirty="0">
                <a:latin typeface="Georgia"/>
                <a:cs typeface="Georgia"/>
              </a:rPr>
              <a:t> </a:t>
            </a:r>
            <a:r>
              <a:rPr sz="4800" spc="325" dirty="0">
                <a:latin typeface="Georgia"/>
                <a:cs typeface="Georgia"/>
              </a:rPr>
              <a:t>komunikacije, </a:t>
            </a:r>
            <a:r>
              <a:rPr sz="4800" spc="370" dirty="0">
                <a:latin typeface="Georgia"/>
                <a:cs typeface="Georgia"/>
              </a:rPr>
              <a:t>no </a:t>
            </a:r>
            <a:r>
              <a:rPr sz="4800" spc="330" dirty="0">
                <a:latin typeface="Georgia"/>
                <a:cs typeface="Georgia"/>
              </a:rPr>
              <a:t>ako </a:t>
            </a:r>
            <a:r>
              <a:rPr sz="4800" spc="240" dirty="0">
                <a:latin typeface="Georgia"/>
                <a:cs typeface="Georgia"/>
              </a:rPr>
              <a:t>je </a:t>
            </a:r>
            <a:r>
              <a:rPr sz="4800" spc="335" dirty="0">
                <a:latin typeface="Georgia"/>
                <a:cs typeface="Georgia"/>
              </a:rPr>
              <a:t>ona </a:t>
            </a:r>
            <a:r>
              <a:rPr sz="4800" spc="310" dirty="0">
                <a:latin typeface="Georgia"/>
                <a:cs typeface="Georgia"/>
              </a:rPr>
              <a:t>prisutna, </a:t>
            </a:r>
            <a:r>
              <a:rPr sz="4800" spc="315" dirty="0">
                <a:latin typeface="Georgia"/>
                <a:cs typeface="Georgia"/>
              </a:rPr>
              <a:t>kod </a:t>
            </a:r>
            <a:r>
              <a:rPr sz="4800" spc="320" dirty="0">
                <a:latin typeface="Georgia"/>
                <a:cs typeface="Georgia"/>
              </a:rPr>
              <a:t> </a:t>
            </a:r>
            <a:r>
              <a:rPr sz="4800" spc="345" dirty="0">
                <a:latin typeface="Georgia"/>
                <a:cs typeface="Georgia"/>
              </a:rPr>
              <a:t>heteroseksualnih</a:t>
            </a:r>
            <a:r>
              <a:rPr sz="4800" spc="-50" dirty="0">
                <a:latin typeface="Georgia"/>
                <a:cs typeface="Georgia"/>
              </a:rPr>
              <a:t> </a:t>
            </a:r>
            <a:r>
              <a:rPr sz="4800" spc="300" dirty="0">
                <a:latin typeface="Georgia"/>
                <a:cs typeface="Georgia"/>
              </a:rPr>
              <a:t>parova</a:t>
            </a:r>
            <a:r>
              <a:rPr sz="4800" spc="-45" dirty="0">
                <a:latin typeface="Georgia"/>
                <a:cs typeface="Georgia"/>
              </a:rPr>
              <a:t> </a:t>
            </a:r>
            <a:r>
              <a:rPr sz="4800" spc="320" dirty="0">
                <a:latin typeface="Georgia"/>
                <a:cs typeface="Georgia"/>
              </a:rPr>
              <a:t>će</a:t>
            </a:r>
            <a:r>
              <a:rPr sz="4800" spc="-50" dirty="0">
                <a:latin typeface="Georgia"/>
                <a:cs typeface="Georgia"/>
              </a:rPr>
              <a:t> </a:t>
            </a:r>
            <a:r>
              <a:rPr sz="4800" spc="305" dirty="0">
                <a:latin typeface="Georgia"/>
                <a:cs typeface="Georgia"/>
              </a:rPr>
              <a:t>najčešće</a:t>
            </a:r>
            <a:r>
              <a:rPr sz="4800" spc="-45" dirty="0">
                <a:latin typeface="Georgia"/>
                <a:cs typeface="Georgia"/>
              </a:rPr>
              <a:t> </a:t>
            </a:r>
            <a:r>
              <a:rPr sz="4800" spc="290" dirty="0">
                <a:latin typeface="Georgia"/>
                <a:cs typeface="Georgia"/>
              </a:rPr>
              <a:t>odgovarati</a:t>
            </a:r>
            <a:r>
              <a:rPr sz="4800" spc="-45" dirty="0">
                <a:latin typeface="Georgia"/>
                <a:cs typeface="Georgia"/>
              </a:rPr>
              <a:t> </a:t>
            </a:r>
            <a:r>
              <a:rPr sz="4800" spc="380" dirty="0">
                <a:latin typeface="Georgia"/>
                <a:cs typeface="Georgia"/>
              </a:rPr>
              <a:t>ovim </a:t>
            </a:r>
            <a:r>
              <a:rPr sz="4800" spc="-1145" dirty="0">
                <a:latin typeface="Georgia"/>
                <a:cs typeface="Georgia"/>
              </a:rPr>
              <a:t> </a:t>
            </a:r>
            <a:r>
              <a:rPr sz="4800" spc="285" dirty="0">
                <a:latin typeface="Georgia"/>
                <a:cs typeface="Georgia"/>
              </a:rPr>
              <a:t>obilježjima</a:t>
            </a:r>
            <a:endParaRPr sz="4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27795" y="4154173"/>
            <a:ext cx="5531485" cy="5353050"/>
          </a:xfrm>
          <a:custGeom>
            <a:avLst/>
            <a:gdLst/>
            <a:ahLst/>
            <a:cxnLst/>
            <a:rect l="l" t="t" r="r" b="b"/>
            <a:pathLst>
              <a:path w="5531484" h="5353050">
                <a:moveTo>
                  <a:pt x="5045348" y="5352615"/>
                </a:moveTo>
                <a:lnTo>
                  <a:pt x="485773" y="5352615"/>
                </a:lnTo>
                <a:lnTo>
                  <a:pt x="437762" y="5350238"/>
                </a:lnTo>
                <a:lnTo>
                  <a:pt x="390562" y="5343195"/>
                </a:lnTo>
                <a:lnTo>
                  <a:pt x="344494" y="5331617"/>
                </a:lnTo>
                <a:lnTo>
                  <a:pt x="299876" y="5315638"/>
                </a:lnTo>
                <a:lnTo>
                  <a:pt x="257028" y="5295388"/>
                </a:lnTo>
                <a:lnTo>
                  <a:pt x="216266" y="5271000"/>
                </a:lnTo>
                <a:lnTo>
                  <a:pt x="177911" y="5242605"/>
                </a:lnTo>
                <a:lnTo>
                  <a:pt x="142280" y="5210335"/>
                </a:lnTo>
                <a:lnTo>
                  <a:pt x="110010" y="5174704"/>
                </a:lnTo>
                <a:lnTo>
                  <a:pt x="81615" y="5136348"/>
                </a:lnTo>
                <a:lnTo>
                  <a:pt x="57227" y="5095587"/>
                </a:lnTo>
                <a:lnTo>
                  <a:pt x="36977" y="5052738"/>
                </a:lnTo>
                <a:lnTo>
                  <a:pt x="20997" y="5008121"/>
                </a:lnTo>
                <a:lnTo>
                  <a:pt x="9420" y="4962053"/>
                </a:lnTo>
                <a:lnTo>
                  <a:pt x="2377" y="4914853"/>
                </a:lnTo>
                <a:lnTo>
                  <a:pt x="0" y="4866840"/>
                </a:lnTo>
                <a:lnTo>
                  <a:pt x="0" y="485774"/>
                </a:lnTo>
                <a:lnTo>
                  <a:pt x="2377" y="437762"/>
                </a:lnTo>
                <a:lnTo>
                  <a:pt x="9420" y="390562"/>
                </a:lnTo>
                <a:lnTo>
                  <a:pt x="20997" y="344494"/>
                </a:lnTo>
                <a:lnTo>
                  <a:pt x="36977" y="299876"/>
                </a:lnTo>
                <a:lnTo>
                  <a:pt x="57227" y="257028"/>
                </a:lnTo>
                <a:lnTo>
                  <a:pt x="81615" y="216266"/>
                </a:lnTo>
                <a:lnTo>
                  <a:pt x="110010" y="177911"/>
                </a:lnTo>
                <a:lnTo>
                  <a:pt x="142280" y="142280"/>
                </a:lnTo>
                <a:lnTo>
                  <a:pt x="177911" y="110010"/>
                </a:lnTo>
                <a:lnTo>
                  <a:pt x="216266" y="81615"/>
                </a:lnTo>
                <a:lnTo>
                  <a:pt x="257028" y="57227"/>
                </a:lnTo>
                <a:lnTo>
                  <a:pt x="299876" y="36977"/>
                </a:lnTo>
                <a:lnTo>
                  <a:pt x="344494" y="20997"/>
                </a:lnTo>
                <a:lnTo>
                  <a:pt x="390562" y="9420"/>
                </a:lnTo>
                <a:lnTo>
                  <a:pt x="437762" y="2377"/>
                </a:lnTo>
                <a:lnTo>
                  <a:pt x="485774" y="0"/>
                </a:lnTo>
                <a:lnTo>
                  <a:pt x="5045346" y="0"/>
                </a:lnTo>
                <a:lnTo>
                  <a:pt x="5093359" y="2377"/>
                </a:lnTo>
                <a:lnTo>
                  <a:pt x="5140559" y="9420"/>
                </a:lnTo>
                <a:lnTo>
                  <a:pt x="5186627" y="20997"/>
                </a:lnTo>
                <a:lnTo>
                  <a:pt x="5231244" y="36977"/>
                </a:lnTo>
                <a:lnTo>
                  <a:pt x="5274093" y="57227"/>
                </a:lnTo>
                <a:lnTo>
                  <a:pt x="5314855" y="81615"/>
                </a:lnTo>
                <a:lnTo>
                  <a:pt x="5353210" y="110010"/>
                </a:lnTo>
                <a:lnTo>
                  <a:pt x="5388841" y="142280"/>
                </a:lnTo>
                <a:lnTo>
                  <a:pt x="5421111" y="177911"/>
                </a:lnTo>
                <a:lnTo>
                  <a:pt x="5449506" y="216266"/>
                </a:lnTo>
                <a:lnTo>
                  <a:pt x="5473894" y="257028"/>
                </a:lnTo>
                <a:lnTo>
                  <a:pt x="5494144" y="299876"/>
                </a:lnTo>
                <a:lnTo>
                  <a:pt x="5510124" y="344494"/>
                </a:lnTo>
                <a:lnTo>
                  <a:pt x="5521701" y="390562"/>
                </a:lnTo>
                <a:lnTo>
                  <a:pt x="5528744" y="437762"/>
                </a:lnTo>
                <a:lnTo>
                  <a:pt x="5531121" y="485774"/>
                </a:lnTo>
                <a:lnTo>
                  <a:pt x="5531121" y="4866841"/>
                </a:lnTo>
                <a:lnTo>
                  <a:pt x="5528744" y="4914853"/>
                </a:lnTo>
                <a:lnTo>
                  <a:pt x="5521701" y="4962053"/>
                </a:lnTo>
                <a:lnTo>
                  <a:pt x="5510124" y="5008121"/>
                </a:lnTo>
                <a:lnTo>
                  <a:pt x="5494144" y="5052738"/>
                </a:lnTo>
                <a:lnTo>
                  <a:pt x="5473894" y="5095587"/>
                </a:lnTo>
                <a:lnTo>
                  <a:pt x="5449506" y="5136348"/>
                </a:lnTo>
                <a:lnTo>
                  <a:pt x="5421111" y="5174704"/>
                </a:lnTo>
                <a:lnTo>
                  <a:pt x="5388841" y="5210335"/>
                </a:lnTo>
                <a:lnTo>
                  <a:pt x="5353210" y="5242605"/>
                </a:lnTo>
                <a:lnTo>
                  <a:pt x="5314855" y="5271000"/>
                </a:lnTo>
                <a:lnTo>
                  <a:pt x="5274093" y="5295388"/>
                </a:lnTo>
                <a:lnTo>
                  <a:pt x="5231244" y="5315638"/>
                </a:lnTo>
                <a:lnTo>
                  <a:pt x="5186627" y="5331617"/>
                </a:lnTo>
                <a:lnTo>
                  <a:pt x="5140559" y="5343195"/>
                </a:lnTo>
                <a:lnTo>
                  <a:pt x="5093359" y="5350238"/>
                </a:lnTo>
                <a:lnTo>
                  <a:pt x="5045348" y="535261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166795" y="4151035"/>
            <a:ext cx="5531485" cy="5353050"/>
          </a:xfrm>
          <a:custGeom>
            <a:avLst/>
            <a:gdLst/>
            <a:ahLst/>
            <a:cxnLst/>
            <a:rect l="l" t="t" r="r" b="b"/>
            <a:pathLst>
              <a:path w="5531484" h="5353050">
                <a:moveTo>
                  <a:pt x="5045349" y="5352615"/>
                </a:moveTo>
                <a:lnTo>
                  <a:pt x="485770" y="5352615"/>
                </a:lnTo>
                <a:lnTo>
                  <a:pt x="437761" y="5350238"/>
                </a:lnTo>
                <a:lnTo>
                  <a:pt x="390562" y="5343195"/>
                </a:lnTo>
                <a:lnTo>
                  <a:pt x="344494" y="5331617"/>
                </a:lnTo>
                <a:lnTo>
                  <a:pt x="299876" y="5315638"/>
                </a:lnTo>
                <a:lnTo>
                  <a:pt x="257027" y="5295388"/>
                </a:lnTo>
                <a:lnTo>
                  <a:pt x="216266" y="5270999"/>
                </a:lnTo>
                <a:lnTo>
                  <a:pt x="177910" y="5242604"/>
                </a:lnTo>
                <a:lnTo>
                  <a:pt x="142279" y="5210335"/>
                </a:lnTo>
                <a:lnTo>
                  <a:pt x="110010" y="5174704"/>
                </a:lnTo>
                <a:lnTo>
                  <a:pt x="81615" y="5136348"/>
                </a:lnTo>
                <a:lnTo>
                  <a:pt x="57227" y="5095587"/>
                </a:lnTo>
                <a:lnTo>
                  <a:pt x="36977" y="5052738"/>
                </a:lnTo>
                <a:lnTo>
                  <a:pt x="20997" y="5008120"/>
                </a:lnTo>
                <a:lnTo>
                  <a:pt x="9419" y="4962053"/>
                </a:lnTo>
                <a:lnTo>
                  <a:pt x="2376" y="4914853"/>
                </a:lnTo>
                <a:lnTo>
                  <a:pt x="0" y="4866847"/>
                </a:lnTo>
                <a:lnTo>
                  <a:pt x="0" y="485768"/>
                </a:lnTo>
                <a:lnTo>
                  <a:pt x="2376" y="437762"/>
                </a:lnTo>
                <a:lnTo>
                  <a:pt x="9419" y="390562"/>
                </a:lnTo>
                <a:lnTo>
                  <a:pt x="20997" y="344494"/>
                </a:lnTo>
                <a:lnTo>
                  <a:pt x="36977" y="299876"/>
                </a:lnTo>
                <a:lnTo>
                  <a:pt x="57227" y="257028"/>
                </a:lnTo>
                <a:lnTo>
                  <a:pt x="81615" y="216266"/>
                </a:lnTo>
                <a:lnTo>
                  <a:pt x="110010" y="177911"/>
                </a:lnTo>
                <a:lnTo>
                  <a:pt x="142279" y="142280"/>
                </a:lnTo>
                <a:lnTo>
                  <a:pt x="177910" y="110010"/>
                </a:lnTo>
                <a:lnTo>
                  <a:pt x="216266" y="81615"/>
                </a:lnTo>
                <a:lnTo>
                  <a:pt x="257027" y="57227"/>
                </a:lnTo>
                <a:lnTo>
                  <a:pt x="299876" y="36977"/>
                </a:lnTo>
                <a:lnTo>
                  <a:pt x="344494" y="20997"/>
                </a:lnTo>
                <a:lnTo>
                  <a:pt x="390562" y="9420"/>
                </a:lnTo>
                <a:lnTo>
                  <a:pt x="437761" y="2377"/>
                </a:lnTo>
                <a:lnTo>
                  <a:pt x="485774" y="0"/>
                </a:lnTo>
                <a:lnTo>
                  <a:pt x="5045345" y="0"/>
                </a:lnTo>
                <a:lnTo>
                  <a:pt x="5093358" y="2377"/>
                </a:lnTo>
                <a:lnTo>
                  <a:pt x="5140558" y="9420"/>
                </a:lnTo>
                <a:lnTo>
                  <a:pt x="5186626" y="20997"/>
                </a:lnTo>
                <a:lnTo>
                  <a:pt x="5231244" y="36977"/>
                </a:lnTo>
                <a:lnTo>
                  <a:pt x="5274092" y="57227"/>
                </a:lnTo>
                <a:lnTo>
                  <a:pt x="5314854" y="81615"/>
                </a:lnTo>
                <a:lnTo>
                  <a:pt x="5353209" y="110010"/>
                </a:lnTo>
                <a:lnTo>
                  <a:pt x="5388840" y="142280"/>
                </a:lnTo>
                <a:lnTo>
                  <a:pt x="5421110" y="177911"/>
                </a:lnTo>
                <a:lnTo>
                  <a:pt x="5449505" y="216266"/>
                </a:lnTo>
                <a:lnTo>
                  <a:pt x="5473893" y="257028"/>
                </a:lnTo>
                <a:lnTo>
                  <a:pt x="5494143" y="299876"/>
                </a:lnTo>
                <a:lnTo>
                  <a:pt x="5510123" y="344494"/>
                </a:lnTo>
                <a:lnTo>
                  <a:pt x="5521700" y="390562"/>
                </a:lnTo>
                <a:lnTo>
                  <a:pt x="5528743" y="437762"/>
                </a:lnTo>
                <a:lnTo>
                  <a:pt x="5531120" y="485768"/>
                </a:lnTo>
                <a:lnTo>
                  <a:pt x="5531120" y="4866847"/>
                </a:lnTo>
                <a:lnTo>
                  <a:pt x="5528743" y="4914853"/>
                </a:lnTo>
                <a:lnTo>
                  <a:pt x="5521700" y="4962053"/>
                </a:lnTo>
                <a:lnTo>
                  <a:pt x="5510123" y="5008120"/>
                </a:lnTo>
                <a:lnTo>
                  <a:pt x="5494143" y="5052738"/>
                </a:lnTo>
                <a:lnTo>
                  <a:pt x="5473893" y="5095587"/>
                </a:lnTo>
                <a:lnTo>
                  <a:pt x="5449505" y="5136348"/>
                </a:lnTo>
                <a:lnTo>
                  <a:pt x="5421110" y="5174704"/>
                </a:lnTo>
                <a:lnTo>
                  <a:pt x="5388840" y="5210335"/>
                </a:lnTo>
                <a:lnTo>
                  <a:pt x="5353209" y="5242604"/>
                </a:lnTo>
                <a:lnTo>
                  <a:pt x="5314854" y="5270999"/>
                </a:lnTo>
                <a:lnTo>
                  <a:pt x="5274092" y="5295388"/>
                </a:lnTo>
                <a:lnTo>
                  <a:pt x="5231244" y="5315638"/>
                </a:lnTo>
                <a:lnTo>
                  <a:pt x="5186626" y="5331617"/>
                </a:lnTo>
                <a:lnTo>
                  <a:pt x="5140558" y="5343195"/>
                </a:lnTo>
                <a:lnTo>
                  <a:pt x="5093358" y="5350238"/>
                </a:lnTo>
                <a:lnTo>
                  <a:pt x="5045349" y="535261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4205177" y="2506183"/>
            <a:ext cx="778510" cy="1285875"/>
            <a:chOff x="4205177" y="2506183"/>
            <a:chExt cx="778510" cy="1285875"/>
          </a:xfrm>
        </p:grpSpPr>
        <p:sp>
          <p:nvSpPr>
            <p:cNvPr id="5" name="object 5"/>
            <p:cNvSpPr/>
            <p:nvPr/>
          </p:nvSpPr>
          <p:spPr>
            <a:xfrm>
              <a:off x="4403720" y="3243297"/>
              <a:ext cx="381635" cy="549275"/>
            </a:xfrm>
            <a:custGeom>
              <a:avLst/>
              <a:gdLst/>
              <a:ahLst/>
              <a:cxnLst/>
              <a:rect l="l" t="t" r="r" b="b"/>
              <a:pathLst>
                <a:path w="381635" h="549275">
                  <a:moveTo>
                    <a:pt x="190706" y="0"/>
                  </a:moveTo>
                  <a:lnTo>
                    <a:pt x="190706" y="548763"/>
                  </a:lnTo>
                </a:path>
                <a:path w="381635" h="549275">
                  <a:moveTo>
                    <a:pt x="0" y="269328"/>
                  </a:moveTo>
                  <a:lnTo>
                    <a:pt x="381396" y="269328"/>
                  </a:lnTo>
                </a:path>
              </a:pathLst>
            </a:custGeom>
            <a:ln w="758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43086" y="2544092"/>
              <a:ext cx="702945" cy="702310"/>
            </a:xfrm>
            <a:custGeom>
              <a:avLst/>
              <a:gdLst/>
              <a:ahLst/>
              <a:cxnLst/>
              <a:rect l="l" t="t" r="r" b="b"/>
              <a:pathLst>
                <a:path w="702945" h="702310">
                  <a:moveTo>
                    <a:pt x="702680" y="351153"/>
                  </a:moveTo>
                  <a:lnTo>
                    <a:pt x="700038" y="394140"/>
                  </a:lnTo>
                  <a:lnTo>
                    <a:pt x="692151" y="436476"/>
                  </a:lnTo>
                  <a:lnTo>
                    <a:pt x="679139" y="477528"/>
                  </a:lnTo>
                  <a:lnTo>
                    <a:pt x="661194" y="516685"/>
                  </a:lnTo>
                  <a:lnTo>
                    <a:pt x="638589" y="553352"/>
                  </a:lnTo>
                  <a:lnTo>
                    <a:pt x="611666" y="586973"/>
                  </a:lnTo>
                  <a:lnTo>
                    <a:pt x="580828" y="617047"/>
                  </a:lnTo>
                  <a:lnTo>
                    <a:pt x="546534" y="643126"/>
                  </a:lnTo>
                  <a:lnTo>
                    <a:pt x="509304" y="664813"/>
                  </a:lnTo>
                  <a:lnTo>
                    <a:pt x="469703" y="681779"/>
                  </a:lnTo>
                  <a:lnTo>
                    <a:pt x="428322" y="693773"/>
                  </a:lnTo>
                  <a:lnTo>
                    <a:pt x="385778" y="700615"/>
                  </a:lnTo>
                  <a:lnTo>
                    <a:pt x="351340" y="702306"/>
                  </a:lnTo>
                  <a:lnTo>
                    <a:pt x="342715" y="702200"/>
                  </a:lnTo>
                  <a:lnTo>
                    <a:pt x="299788" y="698505"/>
                  </a:lnTo>
                  <a:lnTo>
                    <a:pt x="257636" y="689586"/>
                  </a:lnTo>
                  <a:lnTo>
                    <a:pt x="216888" y="675576"/>
                  </a:lnTo>
                  <a:lnTo>
                    <a:pt x="178163" y="656685"/>
                  </a:lnTo>
                  <a:lnTo>
                    <a:pt x="142046" y="633202"/>
                  </a:lnTo>
                  <a:lnTo>
                    <a:pt x="109078" y="605476"/>
                  </a:lnTo>
                  <a:lnTo>
                    <a:pt x="79750" y="573922"/>
                  </a:lnTo>
                  <a:lnTo>
                    <a:pt x="54507" y="539017"/>
                  </a:lnTo>
                  <a:lnTo>
                    <a:pt x="33732" y="501290"/>
                  </a:lnTo>
                  <a:lnTo>
                    <a:pt x="17733" y="461305"/>
                  </a:lnTo>
                  <a:lnTo>
                    <a:pt x="6750" y="419659"/>
                  </a:lnTo>
                  <a:lnTo>
                    <a:pt x="951" y="376983"/>
                  </a:lnTo>
                  <a:lnTo>
                    <a:pt x="0" y="351153"/>
                  </a:lnTo>
                  <a:lnTo>
                    <a:pt x="105" y="342532"/>
                  </a:lnTo>
                  <a:lnTo>
                    <a:pt x="3802" y="299628"/>
                  </a:lnTo>
                  <a:lnTo>
                    <a:pt x="12726" y="257498"/>
                  </a:lnTo>
                  <a:lnTo>
                    <a:pt x="26744" y="216772"/>
                  </a:lnTo>
                  <a:lnTo>
                    <a:pt x="45644" y="178067"/>
                  </a:lnTo>
                  <a:lnTo>
                    <a:pt x="69140" y="141971"/>
                  </a:lnTo>
                  <a:lnTo>
                    <a:pt x="96881" y="109020"/>
                  </a:lnTo>
                  <a:lnTo>
                    <a:pt x="128452" y="79708"/>
                  </a:lnTo>
                  <a:lnTo>
                    <a:pt x="163376" y="54478"/>
                  </a:lnTo>
                  <a:lnTo>
                    <a:pt x="201123" y="33714"/>
                  </a:lnTo>
                  <a:lnTo>
                    <a:pt x="241129" y="17724"/>
                  </a:lnTo>
                  <a:lnTo>
                    <a:pt x="282797" y="6747"/>
                  </a:lnTo>
                  <a:lnTo>
                    <a:pt x="325496" y="951"/>
                  </a:lnTo>
                  <a:lnTo>
                    <a:pt x="351340" y="0"/>
                  </a:lnTo>
                  <a:lnTo>
                    <a:pt x="359965" y="105"/>
                  </a:lnTo>
                  <a:lnTo>
                    <a:pt x="402892" y="3800"/>
                  </a:lnTo>
                  <a:lnTo>
                    <a:pt x="445045" y="12719"/>
                  </a:lnTo>
                  <a:lnTo>
                    <a:pt x="485792" y="26729"/>
                  </a:lnTo>
                  <a:lnTo>
                    <a:pt x="524517" y="45620"/>
                  </a:lnTo>
                  <a:lnTo>
                    <a:pt x="560633" y="69104"/>
                  </a:lnTo>
                  <a:lnTo>
                    <a:pt x="593602" y="96829"/>
                  </a:lnTo>
                  <a:lnTo>
                    <a:pt x="622930" y="128383"/>
                  </a:lnTo>
                  <a:lnTo>
                    <a:pt x="648172" y="163289"/>
                  </a:lnTo>
                  <a:lnTo>
                    <a:pt x="668948" y="201015"/>
                  </a:lnTo>
                  <a:lnTo>
                    <a:pt x="684947" y="241000"/>
                  </a:lnTo>
                  <a:lnTo>
                    <a:pt x="695929" y="282646"/>
                  </a:lnTo>
                  <a:lnTo>
                    <a:pt x="701729" y="325323"/>
                  </a:lnTo>
                  <a:lnTo>
                    <a:pt x="702680" y="351153"/>
                  </a:lnTo>
                  <a:close/>
                </a:path>
              </a:pathLst>
            </a:custGeom>
            <a:ln w="758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3446120" y="2666234"/>
            <a:ext cx="958850" cy="962660"/>
            <a:chOff x="13446120" y="2666234"/>
            <a:chExt cx="958850" cy="962660"/>
          </a:xfrm>
        </p:grpSpPr>
        <p:sp>
          <p:nvSpPr>
            <p:cNvPr id="8" name="object 8"/>
            <p:cNvSpPr/>
            <p:nvPr/>
          </p:nvSpPr>
          <p:spPr>
            <a:xfrm>
              <a:off x="14036188" y="2717873"/>
              <a:ext cx="317500" cy="320040"/>
            </a:xfrm>
            <a:custGeom>
              <a:avLst/>
              <a:gdLst/>
              <a:ahLst/>
              <a:cxnLst/>
              <a:rect l="l" t="t" r="r" b="b"/>
              <a:pathLst>
                <a:path w="317500" h="320039">
                  <a:moveTo>
                    <a:pt x="0" y="320012"/>
                  </a:moveTo>
                  <a:lnTo>
                    <a:pt x="317281" y="0"/>
                  </a:lnTo>
                </a:path>
              </a:pathLst>
            </a:custGeom>
            <a:ln w="708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481532" y="2938281"/>
              <a:ext cx="657860" cy="655320"/>
            </a:xfrm>
            <a:custGeom>
              <a:avLst/>
              <a:gdLst/>
              <a:ahLst/>
              <a:cxnLst/>
              <a:rect l="l" t="t" r="r" b="b"/>
              <a:pathLst>
                <a:path w="657859" h="655320">
                  <a:moveTo>
                    <a:pt x="94861" y="97331"/>
                  </a:moveTo>
                  <a:lnTo>
                    <a:pt x="124899" y="70540"/>
                  </a:lnTo>
                  <a:lnTo>
                    <a:pt x="157999" y="47616"/>
                  </a:lnTo>
                  <a:lnTo>
                    <a:pt x="193665" y="28903"/>
                  </a:lnTo>
                  <a:lnTo>
                    <a:pt x="231367" y="14678"/>
                  </a:lnTo>
                  <a:lnTo>
                    <a:pt x="270532" y="5160"/>
                  </a:lnTo>
                  <a:lnTo>
                    <a:pt x="310567" y="491"/>
                  </a:lnTo>
                  <a:lnTo>
                    <a:pt x="326693" y="0"/>
                  </a:lnTo>
                  <a:lnTo>
                    <a:pt x="334762" y="49"/>
                  </a:lnTo>
                  <a:lnTo>
                    <a:pt x="374942" y="3253"/>
                  </a:lnTo>
                  <a:lnTo>
                    <a:pt x="414427" y="11334"/>
                  </a:lnTo>
                  <a:lnTo>
                    <a:pt x="452626" y="24172"/>
                  </a:lnTo>
                  <a:lnTo>
                    <a:pt x="488961" y="41572"/>
                  </a:lnTo>
                  <a:lnTo>
                    <a:pt x="522881" y="63271"/>
                  </a:lnTo>
                  <a:lnTo>
                    <a:pt x="553881" y="88945"/>
                  </a:lnTo>
                  <a:lnTo>
                    <a:pt x="581496" y="118210"/>
                  </a:lnTo>
                  <a:lnTo>
                    <a:pt x="605309" y="150624"/>
                  </a:lnTo>
                  <a:lnTo>
                    <a:pt x="624959" y="185694"/>
                  </a:lnTo>
                  <a:lnTo>
                    <a:pt x="640153" y="222898"/>
                  </a:lnTo>
                  <a:lnTo>
                    <a:pt x="650663" y="261680"/>
                  </a:lnTo>
                  <a:lnTo>
                    <a:pt x="656331" y="301452"/>
                  </a:lnTo>
                  <a:lnTo>
                    <a:pt x="657367" y="325538"/>
                  </a:lnTo>
                  <a:lnTo>
                    <a:pt x="657317" y="333579"/>
                  </a:lnTo>
                  <a:lnTo>
                    <a:pt x="654102" y="373617"/>
                  </a:lnTo>
                  <a:lnTo>
                    <a:pt x="645993" y="412962"/>
                  </a:lnTo>
                  <a:lnTo>
                    <a:pt x="633109" y="451027"/>
                  </a:lnTo>
                  <a:lnTo>
                    <a:pt x="615647" y="487233"/>
                  </a:lnTo>
                  <a:lnTo>
                    <a:pt x="593871" y="521033"/>
                  </a:lnTo>
                  <a:lnTo>
                    <a:pt x="568106" y="551923"/>
                  </a:lnTo>
                  <a:lnTo>
                    <a:pt x="538737" y="579441"/>
                  </a:lnTo>
                  <a:lnTo>
                    <a:pt x="506208" y="603170"/>
                  </a:lnTo>
                  <a:lnTo>
                    <a:pt x="471014" y="622750"/>
                  </a:lnTo>
                  <a:lnTo>
                    <a:pt x="433678" y="637890"/>
                  </a:lnTo>
                  <a:lnTo>
                    <a:pt x="394759" y="648364"/>
                  </a:lnTo>
                  <a:lnTo>
                    <a:pt x="354846" y="654011"/>
                  </a:lnTo>
                  <a:lnTo>
                    <a:pt x="330674" y="655044"/>
                  </a:lnTo>
                  <a:lnTo>
                    <a:pt x="322605" y="654994"/>
                  </a:lnTo>
                  <a:lnTo>
                    <a:pt x="282425" y="651790"/>
                  </a:lnTo>
                  <a:lnTo>
                    <a:pt x="242940" y="643710"/>
                  </a:lnTo>
                  <a:lnTo>
                    <a:pt x="204741" y="630872"/>
                  </a:lnTo>
                  <a:lnTo>
                    <a:pt x="168405" y="613471"/>
                  </a:lnTo>
                  <a:lnTo>
                    <a:pt x="134485" y="591772"/>
                  </a:lnTo>
                  <a:lnTo>
                    <a:pt x="103486" y="566098"/>
                  </a:lnTo>
                  <a:lnTo>
                    <a:pt x="75870" y="536833"/>
                  </a:lnTo>
                  <a:lnTo>
                    <a:pt x="52057" y="504419"/>
                  </a:lnTo>
                  <a:lnTo>
                    <a:pt x="32408" y="469349"/>
                  </a:lnTo>
                  <a:lnTo>
                    <a:pt x="17214" y="432145"/>
                  </a:lnTo>
                  <a:lnTo>
                    <a:pt x="6704" y="393364"/>
                  </a:lnTo>
                  <a:lnTo>
                    <a:pt x="1036" y="353591"/>
                  </a:lnTo>
                  <a:lnTo>
                    <a:pt x="0" y="329505"/>
                  </a:lnTo>
                  <a:lnTo>
                    <a:pt x="50" y="321464"/>
                  </a:lnTo>
                  <a:lnTo>
                    <a:pt x="3265" y="281426"/>
                  </a:lnTo>
                  <a:lnTo>
                    <a:pt x="11374" y="242081"/>
                  </a:lnTo>
                  <a:lnTo>
                    <a:pt x="24257" y="204017"/>
                  </a:lnTo>
                  <a:lnTo>
                    <a:pt x="41720" y="167810"/>
                  </a:lnTo>
                  <a:lnTo>
                    <a:pt x="63496" y="134010"/>
                  </a:lnTo>
                  <a:lnTo>
                    <a:pt x="89261" y="103120"/>
                  </a:lnTo>
                  <a:lnTo>
                    <a:pt x="94861" y="97331"/>
                  </a:lnTo>
                  <a:close/>
                </a:path>
              </a:pathLst>
            </a:custGeom>
            <a:ln w="708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4021705" y="2701645"/>
              <a:ext cx="347980" cy="347345"/>
            </a:xfrm>
            <a:custGeom>
              <a:avLst/>
              <a:gdLst/>
              <a:ahLst/>
              <a:cxnLst/>
              <a:rect l="l" t="t" r="r" b="b"/>
              <a:pathLst>
                <a:path w="347980" h="347344">
                  <a:moveTo>
                    <a:pt x="316952" y="347006"/>
                  </a:moveTo>
                  <a:lnTo>
                    <a:pt x="347838" y="0"/>
                  </a:lnTo>
                  <a:lnTo>
                    <a:pt x="0" y="34976"/>
                  </a:lnTo>
                </a:path>
              </a:pathLst>
            </a:custGeom>
            <a:ln w="708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0018" y="4740098"/>
            <a:ext cx="123825" cy="12382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0018" y="7073723"/>
            <a:ext cx="123825" cy="123824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0018" y="8473898"/>
            <a:ext cx="123825" cy="123824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2581792" y="4508895"/>
            <a:ext cx="4093210" cy="4692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73355">
              <a:lnSpc>
                <a:spcPct val="115599"/>
              </a:lnSpc>
              <a:spcBef>
                <a:spcPts val="100"/>
              </a:spcBef>
            </a:pPr>
            <a:r>
              <a:rPr sz="2650" spc="165" dirty="0">
                <a:latin typeface="Georgia"/>
                <a:cs typeface="Georgia"/>
              </a:rPr>
              <a:t>sklonije </a:t>
            </a:r>
            <a:r>
              <a:rPr sz="2650" spc="155" dirty="0">
                <a:latin typeface="Georgia"/>
                <a:cs typeface="Georgia"/>
              </a:rPr>
              <a:t>postavljanju </a:t>
            </a:r>
            <a:r>
              <a:rPr sz="2650" spc="160" dirty="0">
                <a:latin typeface="Georgia"/>
                <a:cs typeface="Georgia"/>
              </a:rPr>
              <a:t> </a:t>
            </a:r>
            <a:r>
              <a:rPr sz="2650" spc="155" dirty="0">
                <a:latin typeface="Georgia"/>
                <a:cs typeface="Georgia"/>
              </a:rPr>
              <a:t>pitanja, </a:t>
            </a:r>
            <a:r>
              <a:rPr sz="2650" spc="165" dirty="0">
                <a:latin typeface="Georgia"/>
                <a:cs typeface="Georgia"/>
              </a:rPr>
              <a:t>smatraju </a:t>
            </a:r>
            <a:r>
              <a:rPr sz="2650" spc="185" dirty="0">
                <a:latin typeface="Georgia"/>
                <a:cs typeface="Georgia"/>
              </a:rPr>
              <a:t>ih </a:t>
            </a:r>
            <a:r>
              <a:rPr sz="2650" spc="190" dirty="0">
                <a:latin typeface="Georgia"/>
                <a:cs typeface="Georgia"/>
              </a:rPr>
              <a:t> </a:t>
            </a:r>
            <a:r>
              <a:rPr sz="2650" spc="180" dirty="0">
                <a:latin typeface="Georgia"/>
                <a:cs typeface="Georgia"/>
              </a:rPr>
              <a:t>izrazom</a:t>
            </a:r>
            <a:r>
              <a:rPr sz="2650" spc="-55" dirty="0">
                <a:latin typeface="Georgia"/>
                <a:cs typeface="Georgia"/>
              </a:rPr>
              <a:t> </a:t>
            </a:r>
            <a:r>
              <a:rPr sz="2650" spc="150" dirty="0">
                <a:latin typeface="Georgia"/>
                <a:cs typeface="Georgia"/>
              </a:rPr>
              <a:t>brige</a:t>
            </a:r>
            <a:r>
              <a:rPr sz="2650" spc="-50" dirty="0">
                <a:latin typeface="Georgia"/>
                <a:cs typeface="Georgia"/>
              </a:rPr>
              <a:t> </a:t>
            </a:r>
            <a:r>
              <a:rPr sz="2650" spc="105" dirty="0">
                <a:latin typeface="Georgia"/>
                <a:cs typeface="Georgia"/>
              </a:rPr>
              <a:t>i</a:t>
            </a:r>
            <a:r>
              <a:rPr sz="2650" spc="-50" dirty="0">
                <a:latin typeface="Georgia"/>
                <a:cs typeface="Georgia"/>
              </a:rPr>
              <a:t> </a:t>
            </a:r>
            <a:r>
              <a:rPr sz="2650" spc="220" dirty="0">
                <a:latin typeface="Georgia"/>
                <a:cs typeface="Georgia"/>
              </a:rPr>
              <a:t>znakom </a:t>
            </a:r>
            <a:r>
              <a:rPr sz="2650" spc="-625" dirty="0">
                <a:latin typeface="Georgia"/>
                <a:cs typeface="Georgia"/>
              </a:rPr>
              <a:t> </a:t>
            </a:r>
            <a:r>
              <a:rPr sz="2650" spc="185" dirty="0">
                <a:latin typeface="Georgia"/>
                <a:cs typeface="Georgia"/>
              </a:rPr>
              <a:t>intimnosti</a:t>
            </a:r>
            <a:endParaRPr sz="2650">
              <a:latin typeface="Georgia"/>
              <a:cs typeface="Georgia"/>
            </a:endParaRPr>
          </a:p>
          <a:p>
            <a:pPr marL="12700" marR="503555">
              <a:lnSpc>
                <a:spcPct val="115599"/>
              </a:lnSpc>
              <a:spcBef>
                <a:spcPts val="3670"/>
              </a:spcBef>
            </a:pPr>
            <a:r>
              <a:rPr sz="2650" spc="150" dirty="0">
                <a:latin typeface="Georgia"/>
                <a:cs typeface="Georgia"/>
              </a:rPr>
              <a:t>pitanja </a:t>
            </a:r>
            <a:r>
              <a:rPr sz="2650" spc="175" dirty="0">
                <a:latin typeface="Georgia"/>
                <a:cs typeface="Georgia"/>
              </a:rPr>
              <a:t>su </a:t>
            </a:r>
            <a:r>
              <a:rPr sz="2650" spc="170" dirty="0">
                <a:latin typeface="Georgia"/>
                <a:cs typeface="Georgia"/>
              </a:rPr>
              <a:t>način </a:t>
            </a:r>
            <a:r>
              <a:rPr sz="2650" spc="175" dirty="0">
                <a:latin typeface="Georgia"/>
                <a:cs typeface="Georgia"/>
              </a:rPr>
              <a:t> </a:t>
            </a:r>
            <a:r>
              <a:rPr sz="2650" spc="150" dirty="0">
                <a:latin typeface="Georgia"/>
                <a:cs typeface="Georgia"/>
              </a:rPr>
              <a:t>održavanja</a:t>
            </a:r>
            <a:r>
              <a:rPr sz="2650" spc="-75" dirty="0">
                <a:latin typeface="Georgia"/>
                <a:cs typeface="Georgia"/>
              </a:rPr>
              <a:t> </a:t>
            </a:r>
            <a:r>
              <a:rPr sz="2650" spc="160" dirty="0">
                <a:latin typeface="Georgia"/>
                <a:cs typeface="Georgia"/>
              </a:rPr>
              <a:t>razgovora</a:t>
            </a:r>
            <a:endParaRPr sz="2650">
              <a:latin typeface="Georgia"/>
              <a:cs typeface="Georgia"/>
            </a:endParaRPr>
          </a:p>
          <a:p>
            <a:pPr marL="12700" marR="5080">
              <a:lnSpc>
                <a:spcPct val="115599"/>
              </a:lnSpc>
              <a:spcBef>
                <a:spcPts val="3675"/>
              </a:spcBef>
            </a:pPr>
            <a:r>
              <a:rPr sz="2650" spc="280" dirty="0">
                <a:latin typeface="Georgia"/>
                <a:cs typeface="Georgia"/>
              </a:rPr>
              <a:t>“Ako</a:t>
            </a:r>
            <a:r>
              <a:rPr sz="2650" spc="-40" dirty="0">
                <a:latin typeface="Georgia"/>
                <a:cs typeface="Georgia"/>
              </a:rPr>
              <a:t> </a:t>
            </a:r>
            <a:r>
              <a:rPr sz="2650" spc="215" dirty="0">
                <a:latin typeface="Georgia"/>
                <a:cs typeface="Georgia"/>
              </a:rPr>
              <a:t>ne</a:t>
            </a:r>
            <a:r>
              <a:rPr sz="2650" spc="-40" dirty="0">
                <a:latin typeface="Georgia"/>
                <a:cs typeface="Georgia"/>
              </a:rPr>
              <a:t> </a:t>
            </a:r>
            <a:r>
              <a:rPr sz="2650" spc="190" dirty="0">
                <a:latin typeface="Georgia"/>
                <a:cs typeface="Georgia"/>
              </a:rPr>
              <a:t>pitam,</a:t>
            </a:r>
            <a:r>
              <a:rPr sz="2650" spc="-40" dirty="0">
                <a:latin typeface="Georgia"/>
                <a:cs typeface="Georgia"/>
              </a:rPr>
              <a:t> </a:t>
            </a:r>
            <a:r>
              <a:rPr sz="2650" spc="180" dirty="0">
                <a:latin typeface="Georgia"/>
                <a:cs typeface="Georgia"/>
              </a:rPr>
              <a:t>mislit</a:t>
            </a:r>
            <a:r>
              <a:rPr sz="2650" spc="-40" dirty="0">
                <a:latin typeface="Georgia"/>
                <a:cs typeface="Georgia"/>
              </a:rPr>
              <a:t> </a:t>
            </a:r>
            <a:r>
              <a:rPr sz="2650" spc="170" dirty="0">
                <a:latin typeface="Georgia"/>
                <a:cs typeface="Georgia"/>
              </a:rPr>
              <a:t>će </a:t>
            </a:r>
            <a:r>
              <a:rPr sz="2650" spc="-625" dirty="0">
                <a:latin typeface="Georgia"/>
                <a:cs typeface="Georgia"/>
              </a:rPr>
              <a:t> </a:t>
            </a:r>
            <a:r>
              <a:rPr sz="2650" spc="130" dirty="0">
                <a:latin typeface="Georgia"/>
                <a:cs typeface="Georgia"/>
              </a:rPr>
              <a:t>da</a:t>
            </a:r>
            <a:r>
              <a:rPr sz="2650" spc="-35" dirty="0">
                <a:latin typeface="Georgia"/>
                <a:cs typeface="Georgia"/>
              </a:rPr>
              <a:t> </a:t>
            </a:r>
            <a:r>
              <a:rPr sz="2650" spc="270" dirty="0">
                <a:latin typeface="Georgia"/>
                <a:cs typeface="Georgia"/>
              </a:rPr>
              <a:t>me</a:t>
            </a:r>
            <a:r>
              <a:rPr sz="2650" spc="-35" dirty="0">
                <a:latin typeface="Georgia"/>
                <a:cs typeface="Georgia"/>
              </a:rPr>
              <a:t> </a:t>
            </a:r>
            <a:r>
              <a:rPr sz="2650" spc="150" dirty="0">
                <a:latin typeface="Georgia"/>
                <a:cs typeface="Georgia"/>
              </a:rPr>
              <a:t>nije</a:t>
            </a:r>
            <a:r>
              <a:rPr sz="2650" spc="-35" dirty="0">
                <a:latin typeface="Georgia"/>
                <a:cs typeface="Georgia"/>
              </a:rPr>
              <a:t> </a:t>
            </a:r>
            <a:r>
              <a:rPr sz="2650" spc="220" dirty="0">
                <a:latin typeface="Georgia"/>
                <a:cs typeface="Georgia"/>
              </a:rPr>
              <a:t>briga”</a:t>
            </a:r>
            <a:endParaRPr sz="2650">
              <a:latin typeface="Georgia"/>
              <a:cs typeface="Georgia"/>
            </a:endParaRPr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13983" y="4677831"/>
            <a:ext cx="123825" cy="123824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13983" y="6963831"/>
            <a:ext cx="123825" cy="123824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713983" y="8335431"/>
            <a:ext cx="123825" cy="123824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12005339" y="4454934"/>
            <a:ext cx="4319270" cy="459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2705">
              <a:lnSpc>
                <a:spcPct val="115399"/>
              </a:lnSpc>
              <a:spcBef>
                <a:spcPts val="100"/>
              </a:spcBef>
            </a:pPr>
            <a:r>
              <a:rPr sz="2600" spc="190" dirty="0">
                <a:latin typeface="Georgia"/>
                <a:cs typeface="Georgia"/>
              </a:rPr>
              <a:t>manje</a:t>
            </a:r>
            <a:r>
              <a:rPr sz="2600" spc="-55" dirty="0">
                <a:latin typeface="Georgia"/>
                <a:cs typeface="Georgia"/>
              </a:rPr>
              <a:t> </a:t>
            </a:r>
            <a:r>
              <a:rPr sz="2600" spc="175" dirty="0">
                <a:latin typeface="Georgia"/>
                <a:cs typeface="Georgia"/>
              </a:rPr>
              <a:t>skloni</a:t>
            </a:r>
            <a:r>
              <a:rPr sz="2600" spc="-50" dirty="0">
                <a:latin typeface="Georgia"/>
                <a:cs typeface="Georgia"/>
              </a:rPr>
              <a:t> </a:t>
            </a:r>
            <a:r>
              <a:rPr sz="2600" spc="155" dirty="0">
                <a:latin typeface="Georgia"/>
                <a:cs typeface="Georgia"/>
              </a:rPr>
              <a:t>postavljanju </a:t>
            </a:r>
            <a:r>
              <a:rPr sz="2600" spc="-615" dirty="0">
                <a:latin typeface="Georgia"/>
                <a:cs typeface="Georgia"/>
              </a:rPr>
              <a:t> </a:t>
            </a:r>
            <a:r>
              <a:rPr sz="2600" spc="180" dirty="0">
                <a:latin typeface="Georgia"/>
                <a:cs typeface="Georgia"/>
              </a:rPr>
              <a:t>osobnih </a:t>
            </a:r>
            <a:r>
              <a:rPr sz="2600" spc="155" dirty="0">
                <a:latin typeface="Georgia"/>
                <a:cs typeface="Georgia"/>
              </a:rPr>
              <a:t>pitanja, </a:t>
            </a:r>
            <a:r>
              <a:rPr sz="2600" spc="150" dirty="0">
                <a:latin typeface="Georgia"/>
                <a:cs typeface="Georgia"/>
              </a:rPr>
              <a:t>skloniji </a:t>
            </a:r>
            <a:r>
              <a:rPr sz="2600" spc="155" dirty="0">
                <a:latin typeface="Georgia"/>
                <a:cs typeface="Georgia"/>
              </a:rPr>
              <a:t> </a:t>
            </a:r>
            <a:r>
              <a:rPr sz="2600" spc="175" dirty="0">
                <a:latin typeface="Georgia"/>
                <a:cs typeface="Georgia"/>
              </a:rPr>
              <a:t>smatrati</a:t>
            </a:r>
            <a:r>
              <a:rPr sz="2600" spc="-60" dirty="0">
                <a:latin typeface="Georgia"/>
                <a:cs typeface="Georgia"/>
              </a:rPr>
              <a:t> </a:t>
            </a:r>
            <a:r>
              <a:rPr sz="2600" spc="185" dirty="0">
                <a:latin typeface="Georgia"/>
                <a:cs typeface="Georgia"/>
              </a:rPr>
              <a:t>ih</a:t>
            </a:r>
            <a:r>
              <a:rPr sz="2600" spc="-60" dirty="0">
                <a:latin typeface="Georgia"/>
                <a:cs typeface="Georgia"/>
              </a:rPr>
              <a:t> </a:t>
            </a:r>
            <a:r>
              <a:rPr sz="2600" spc="175" dirty="0">
                <a:latin typeface="Georgia"/>
                <a:cs typeface="Georgia"/>
              </a:rPr>
              <a:t>narušavanjem </a:t>
            </a:r>
            <a:r>
              <a:rPr sz="2600" spc="-615" dirty="0">
                <a:latin typeface="Georgia"/>
                <a:cs typeface="Georgia"/>
              </a:rPr>
              <a:t> </a:t>
            </a:r>
            <a:r>
              <a:rPr sz="2600" spc="165" dirty="0">
                <a:latin typeface="Georgia"/>
                <a:cs typeface="Georgia"/>
              </a:rPr>
              <a:t>privatnosti</a:t>
            </a:r>
            <a:endParaRPr sz="2600" dirty="0">
              <a:latin typeface="Georgia"/>
              <a:cs typeface="Georgia"/>
            </a:endParaRPr>
          </a:p>
          <a:p>
            <a:pPr marL="12700" marR="5080">
              <a:lnSpc>
                <a:spcPct val="115399"/>
              </a:lnSpc>
              <a:spcBef>
                <a:spcPts val="3600"/>
              </a:spcBef>
            </a:pPr>
            <a:r>
              <a:rPr sz="2600" spc="150" dirty="0">
                <a:latin typeface="Georgia"/>
                <a:cs typeface="Georgia"/>
              </a:rPr>
              <a:t>pitanja</a:t>
            </a:r>
            <a:r>
              <a:rPr sz="2600" spc="-50" dirty="0">
                <a:latin typeface="Georgia"/>
                <a:cs typeface="Georgia"/>
              </a:rPr>
              <a:t> </a:t>
            </a:r>
            <a:r>
              <a:rPr sz="2600" spc="170" dirty="0">
                <a:latin typeface="Georgia"/>
                <a:cs typeface="Georgia"/>
              </a:rPr>
              <a:t>su</a:t>
            </a:r>
            <a:r>
              <a:rPr sz="2600" spc="-45" dirty="0">
                <a:latin typeface="Georgia"/>
                <a:cs typeface="Georgia"/>
              </a:rPr>
              <a:t> </a:t>
            </a:r>
            <a:r>
              <a:rPr sz="2600" spc="170" dirty="0">
                <a:latin typeface="Georgia"/>
                <a:cs typeface="Georgia"/>
              </a:rPr>
              <a:t>način</a:t>
            </a:r>
            <a:r>
              <a:rPr sz="2600" spc="-45" dirty="0">
                <a:latin typeface="Georgia"/>
                <a:cs typeface="Georgia"/>
              </a:rPr>
              <a:t> </a:t>
            </a:r>
            <a:r>
              <a:rPr sz="2600" spc="145" dirty="0">
                <a:latin typeface="Georgia"/>
                <a:cs typeface="Georgia"/>
              </a:rPr>
              <a:t>dobivanja </a:t>
            </a:r>
            <a:r>
              <a:rPr sz="2600" spc="-610" dirty="0">
                <a:latin typeface="Georgia"/>
                <a:cs typeface="Georgia"/>
              </a:rPr>
              <a:t> </a:t>
            </a:r>
            <a:r>
              <a:rPr sz="2600" spc="155" dirty="0">
                <a:latin typeface="Georgia"/>
                <a:cs typeface="Georgia"/>
              </a:rPr>
              <a:t>informacija</a:t>
            </a:r>
            <a:endParaRPr sz="2600" dirty="0">
              <a:latin typeface="Georgia"/>
              <a:cs typeface="Georgia"/>
            </a:endParaRPr>
          </a:p>
          <a:p>
            <a:pPr marL="12700" marR="56515">
              <a:lnSpc>
                <a:spcPct val="115399"/>
              </a:lnSpc>
              <a:spcBef>
                <a:spcPts val="3595"/>
              </a:spcBef>
            </a:pPr>
            <a:r>
              <a:rPr sz="2600" spc="280" dirty="0">
                <a:latin typeface="Georgia"/>
                <a:cs typeface="Georgia"/>
              </a:rPr>
              <a:t>“Ako </a:t>
            </a:r>
            <a:r>
              <a:rPr sz="2600" spc="220" dirty="0">
                <a:latin typeface="Georgia"/>
                <a:cs typeface="Georgia"/>
              </a:rPr>
              <a:t>mi </a:t>
            </a:r>
            <a:r>
              <a:rPr sz="2600" spc="190" dirty="0">
                <a:latin typeface="Georgia"/>
                <a:cs typeface="Georgia"/>
              </a:rPr>
              <a:t>nešto </a:t>
            </a:r>
            <a:r>
              <a:rPr sz="2600" spc="160" dirty="0">
                <a:latin typeface="Georgia"/>
                <a:cs typeface="Georgia"/>
              </a:rPr>
              <a:t>želi </a:t>
            </a:r>
            <a:r>
              <a:rPr sz="2600" spc="140" dirty="0">
                <a:latin typeface="Georgia"/>
                <a:cs typeface="Georgia"/>
              </a:rPr>
              <a:t>reći, </a:t>
            </a:r>
            <a:r>
              <a:rPr sz="2600" spc="145" dirty="0">
                <a:latin typeface="Georgia"/>
                <a:cs typeface="Georgia"/>
              </a:rPr>
              <a:t> </a:t>
            </a:r>
            <a:r>
              <a:rPr sz="2600" spc="135" dirty="0">
                <a:latin typeface="Georgia"/>
                <a:cs typeface="Georgia"/>
              </a:rPr>
              <a:t>reći</a:t>
            </a:r>
            <a:r>
              <a:rPr sz="2600" spc="-40" dirty="0">
                <a:latin typeface="Georgia"/>
                <a:cs typeface="Georgia"/>
              </a:rPr>
              <a:t> </a:t>
            </a:r>
            <a:r>
              <a:rPr sz="2600" spc="170" dirty="0">
                <a:latin typeface="Georgia"/>
                <a:cs typeface="Georgia"/>
              </a:rPr>
              <a:t>će</a:t>
            </a:r>
            <a:r>
              <a:rPr sz="2600" spc="-40" dirty="0">
                <a:latin typeface="Georgia"/>
                <a:cs typeface="Georgia"/>
              </a:rPr>
              <a:t> </a:t>
            </a:r>
            <a:r>
              <a:rPr sz="2600" spc="220" dirty="0">
                <a:latin typeface="Georgia"/>
                <a:cs typeface="Georgia"/>
              </a:rPr>
              <a:t>mi</a:t>
            </a:r>
            <a:r>
              <a:rPr sz="2600" spc="-40" dirty="0">
                <a:latin typeface="Georgia"/>
                <a:cs typeface="Georgia"/>
              </a:rPr>
              <a:t> </a:t>
            </a:r>
            <a:r>
              <a:rPr sz="2600" spc="105" dirty="0">
                <a:latin typeface="Georgia"/>
                <a:cs typeface="Georgia"/>
              </a:rPr>
              <a:t>i</a:t>
            </a:r>
            <a:r>
              <a:rPr sz="2600" spc="-35" dirty="0">
                <a:latin typeface="Georgia"/>
                <a:cs typeface="Georgia"/>
              </a:rPr>
              <a:t> </a:t>
            </a:r>
            <a:r>
              <a:rPr sz="2600" spc="185" dirty="0">
                <a:latin typeface="Georgia"/>
                <a:cs typeface="Georgia"/>
              </a:rPr>
              <a:t>bez</a:t>
            </a:r>
            <a:r>
              <a:rPr sz="2600" spc="-40" dirty="0">
                <a:latin typeface="Georgia"/>
                <a:cs typeface="Georgia"/>
              </a:rPr>
              <a:t> </a:t>
            </a:r>
            <a:r>
              <a:rPr sz="2600" spc="130" dirty="0">
                <a:latin typeface="Georgia"/>
                <a:cs typeface="Georgia"/>
              </a:rPr>
              <a:t>da</a:t>
            </a:r>
            <a:r>
              <a:rPr sz="2600" spc="-40" dirty="0">
                <a:latin typeface="Georgia"/>
                <a:cs typeface="Georgia"/>
              </a:rPr>
              <a:t> </a:t>
            </a:r>
            <a:r>
              <a:rPr sz="2600" spc="250" dirty="0">
                <a:latin typeface="Georgia"/>
                <a:cs typeface="Georgia"/>
              </a:rPr>
              <a:t>pitam.”</a:t>
            </a:r>
            <a:endParaRPr sz="2600" dirty="0">
              <a:latin typeface="Georgia"/>
              <a:cs typeface="Georgia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4623396" y="457796"/>
            <a:ext cx="877506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409" dirty="0"/>
              <a:t>Postavljanje</a:t>
            </a:r>
            <a:r>
              <a:rPr sz="7000" spc="-110" dirty="0"/>
              <a:t> </a:t>
            </a:r>
            <a:r>
              <a:rPr sz="7000" spc="415" dirty="0"/>
              <a:t>pitanja</a:t>
            </a:r>
            <a:endParaRPr sz="7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27795" y="4154173"/>
            <a:ext cx="5531485" cy="5353050"/>
          </a:xfrm>
          <a:custGeom>
            <a:avLst/>
            <a:gdLst/>
            <a:ahLst/>
            <a:cxnLst/>
            <a:rect l="l" t="t" r="r" b="b"/>
            <a:pathLst>
              <a:path w="5531484" h="5353050">
                <a:moveTo>
                  <a:pt x="5045348" y="5352615"/>
                </a:moveTo>
                <a:lnTo>
                  <a:pt x="485773" y="5352615"/>
                </a:lnTo>
                <a:lnTo>
                  <a:pt x="437762" y="5350238"/>
                </a:lnTo>
                <a:lnTo>
                  <a:pt x="390562" y="5343195"/>
                </a:lnTo>
                <a:lnTo>
                  <a:pt x="344494" y="5331617"/>
                </a:lnTo>
                <a:lnTo>
                  <a:pt x="299876" y="5315638"/>
                </a:lnTo>
                <a:lnTo>
                  <a:pt x="257028" y="5295388"/>
                </a:lnTo>
                <a:lnTo>
                  <a:pt x="216266" y="5271000"/>
                </a:lnTo>
                <a:lnTo>
                  <a:pt x="177911" y="5242605"/>
                </a:lnTo>
                <a:lnTo>
                  <a:pt x="142280" y="5210335"/>
                </a:lnTo>
                <a:lnTo>
                  <a:pt x="110010" y="5174704"/>
                </a:lnTo>
                <a:lnTo>
                  <a:pt x="81615" y="5136348"/>
                </a:lnTo>
                <a:lnTo>
                  <a:pt x="57227" y="5095587"/>
                </a:lnTo>
                <a:lnTo>
                  <a:pt x="36977" y="5052738"/>
                </a:lnTo>
                <a:lnTo>
                  <a:pt x="20997" y="5008121"/>
                </a:lnTo>
                <a:lnTo>
                  <a:pt x="9420" y="4962053"/>
                </a:lnTo>
                <a:lnTo>
                  <a:pt x="2377" y="4914853"/>
                </a:lnTo>
                <a:lnTo>
                  <a:pt x="0" y="4866840"/>
                </a:lnTo>
                <a:lnTo>
                  <a:pt x="0" y="485774"/>
                </a:lnTo>
                <a:lnTo>
                  <a:pt x="2377" y="437762"/>
                </a:lnTo>
                <a:lnTo>
                  <a:pt x="9420" y="390562"/>
                </a:lnTo>
                <a:lnTo>
                  <a:pt x="20997" y="344494"/>
                </a:lnTo>
                <a:lnTo>
                  <a:pt x="36977" y="299876"/>
                </a:lnTo>
                <a:lnTo>
                  <a:pt x="57227" y="257028"/>
                </a:lnTo>
                <a:lnTo>
                  <a:pt x="81615" y="216266"/>
                </a:lnTo>
                <a:lnTo>
                  <a:pt x="110010" y="177911"/>
                </a:lnTo>
                <a:lnTo>
                  <a:pt x="142280" y="142280"/>
                </a:lnTo>
                <a:lnTo>
                  <a:pt x="177911" y="110010"/>
                </a:lnTo>
                <a:lnTo>
                  <a:pt x="216266" y="81615"/>
                </a:lnTo>
                <a:lnTo>
                  <a:pt x="257028" y="57227"/>
                </a:lnTo>
                <a:lnTo>
                  <a:pt x="299876" y="36977"/>
                </a:lnTo>
                <a:lnTo>
                  <a:pt x="344494" y="20997"/>
                </a:lnTo>
                <a:lnTo>
                  <a:pt x="390562" y="9420"/>
                </a:lnTo>
                <a:lnTo>
                  <a:pt x="437762" y="2377"/>
                </a:lnTo>
                <a:lnTo>
                  <a:pt x="485774" y="0"/>
                </a:lnTo>
                <a:lnTo>
                  <a:pt x="5045346" y="0"/>
                </a:lnTo>
                <a:lnTo>
                  <a:pt x="5093359" y="2377"/>
                </a:lnTo>
                <a:lnTo>
                  <a:pt x="5140559" y="9420"/>
                </a:lnTo>
                <a:lnTo>
                  <a:pt x="5186627" y="20997"/>
                </a:lnTo>
                <a:lnTo>
                  <a:pt x="5231244" y="36977"/>
                </a:lnTo>
                <a:lnTo>
                  <a:pt x="5274093" y="57227"/>
                </a:lnTo>
                <a:lnTo>
                  <a:pt x="5314855" y="81615"/>
                </a:lnTo>
                <a:lnTo>
                  <a:pt x="5353210" y="110010"/>
                </a:lnTo>
                <a:lnTo>
                  <a:pt x="5388841" y="142280"/>
                </a:lnTo>
                <a:lnTo>
                  <a:pt x="5421111" y="177911"/>
                </a:lnTo>
                <a:lnTo>
                  <a:pt x="5449506" y="216266"/>
                </a:lnTo>
                <a:lnTo>
                  <a:pt x="5473894" y="257028"/>
                </a:lnTo>
                <a:lnTo>
                  <a:pt x="5494144" y="299876"/>
                </a:lnTo>
                <a:lnTo>
                  <a:pt x="5510124" y="344494"/>
                </a:lnTo>
                <a:lnTo>
                  <a:pt x="5521701" y="390562"/>
                </a:lnTo>
                <a:lnTo>
                  <a:pt x="5528744" y="437762"/>
                </a:lnTo>
                <a:lnTo>
                  <a:pt x="5531121" y="485774"/>
                </a:lnTo>
                <a:lnTo>
                  <a:pt x="5531121" y="4866841"/>
                </a:lnTo>
                <a:lnTo>
                  <a:pt x="5528744" y="4914853"/>
                </a:lnTo>
                <a:lnTo>
                  <a:pt x="5521701" y="4962053"/>
                </a:lnTo>
                <a:lnTo>
                  <a:pt x="5510124" y="5008121"/>
                </a:lnTo>
                <a:lnTo>
                  <a:pt x="5494144" y="5052738"/>
                </a:lnTo>
                <a:lnTo>
                  <a:pt x="5473894" y="5095587"/>
                </a:lnTo>
                <a:lnTo>
                  <a:pt x="5449506" y="5136348"/>
                </a:lnTo>
                <a:lnTo>
                  <a:pt x="5421111" y="5174704"/>
                </a:lnTo>
                <a:lnTo>
                  <a:pt x="5388841" y="5210335"/>
                </a:lnTo>
                <a:lnTo>
                  <a:pt x="5353210" y="5242605"/>
                </a:lnTo>
                <a:lnTo>
                  <a:pt x="5314855" y="5271000"/>
                </a:lnTo>
                <a:lnTo>
                  <a:pt x="5274093" y="5295388"/>
                </a:lnTo>
                <a:lnTo>
                  <a:pt x="5231244" y="5315638"/>
                </a:lnTo>
                <a:lnTo>
                  <a:pt x="5186627" y="5331617"/>
                </a:lnTo>
                <a:lnTo>
                  <a:pt x="5140559" y="5343195"/>
                </a:lnTo>
                <a:lnTo>
                  <a:pt x="5093359" y="5350238"/>
                </a:lnTo>
                <a:lnTo>
                  <a:pt x="5045348" y="535261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173874" y="4067102"/>
            <a:ext cx="5531485" cy="5353050"/>
          </a:xfrm>
          <a:custGeom>
            <a:avLst/>
            <a:gdLst/>
            <a:ahLst/>
            <a:cxnLst/>
            <a:rect l="l" t="t" r="r" b="b"/>
            <a:pathLst>
              <a:path w="5531484" h="5353050">
                <a:moveTo>
                  <a:pt x="5045352" y="5352615"/>
                </a:moveTo>
                <a:lnTo>
                  <a:pt x="485769" y="5352615"/>
                </a:lnTo>
                <a:lnTo>
                  <a:pt x="437762" y="5350238"/>
                </a:lnTo>
                <a:lnTo>
                  <a:pt x="390562" y="5343195"/>
                </a:lnTo>
                <a:lnTo>
                  <a:pt x="344494" y="5331618"/>
                </a:lnTo>
                <a:lnTo>
                  <a:pt x="299876" y="5315638"/>
                </a:lnTo>
                <a:lnTo>
                  <a:pt x="257027" y="5295388"/>
                </a:lnTo>
                <a:lnTo>
                  <a:pt x="216266" y="5271000"/>
                </a:lnTo>
                <a:lnTo>
                  <a:pt x="177911" y="5242605"/>
                </a:lnTo>
                <a:lnTo>
                  <a:pt x="142280" y="5210335"/>
                </a:lnTo>
                <a:lnTo>
                  <a:pt x="110010" y="5174704"/>
                </a:lnTo>
                <a:lnTo>
                  <a:pt x="81615" y="5136349"/>
                </a:lnTo>
                <a:lnTo>
                  <a:pt x="57227" y="5095587"/>
                </a:lnTo>
                <a:lnTo>
                  <a:pt x="36977" y="5052738"/>
                </a:lnTo>
                <a:lnTo>
                  <a:pt x="20997" y="5008121"/>
                </a:lnTo>
                <a:lnTo>
                  <a:pt x="9420" y="4962053"/>
                </a:lnTo>
                <a:lnTo>
                  <a:pt x="2376" y="4914853"/>
                </a:lnTo>
                <a:lnTo>
                  <a:pt x="0" y="4866841"/>
                </a:lnTo>
                <a:lnTo>
                  <a:pt x="0" y="485773"/>
                </a:lnTo>
                <a:lnTo>
                  <a:pt x="2376" y="437762"/>
                </a:lnTo>
                <a:lnTo>
                  <a:pt x="9420" y="390562"/>
                </a:lnTo>
                <a:lnTo>
                  <a:pt x="20997" y="344494"/>
                </a:lnTo>
                <a:lnTo>
                  <a:pt x="36977" y="299876"/>
                </a:lnTo>
                <a:lnTo>
                  <a:pt x="57227" y="257028"/>
                </a:lnTo>
                <a:lnTo>
                  <a:pt x="81615" y="216266"/>
                </a:lnTo>
                <a:lnTo>
                  <a:pt x="110010" y="177911"/>
                </a:lnTo>
                <a:lnTo>
                  <a:pt x="142280" y="142280"/>
                </a:lnTo>
                <a:lnTo>
                  <a:pt x="177911" y="110010"/>
                </a:lnTo>
                <a:lnTo>
                  <a:pt x="216266" y="81615"/>
                </a:lnTo>
                <a:lnTo>
                  <a:pt x="257027" y="57227"/>
                </a:lnTo>
                <a:lnTo>
                  <a:pt x="299876" y="36977"/>
                </a:lnTo>
                <a:lnTo>
                  <a:pt x="344494" y="20997"/>
                </a:lnTo>
                <a:lnTo>
                  <a:pt x="390562" y="9420"/>
                </a:lnTo>
                <a:lnTo>
                  <a:pt x="437762" y="2377"/>
                </a:lnTo>
                <a:lnTo>
                  <a:pt x="485774" y="0"/>
                </a:lnTo>
                <a:lnTo>
                  <a:pt x="5045346" y="0"/>
                </a:lnTo>
                <a:lnTo>
                  <a:pt x="5093359" y="2377"/>
                </a:lnTo>
                <a:lnTo>
                  <a:pt x="5140559" y="9420"/>
                </a:lnTo>
                <a:lnTo>
                  <a:pt x="5186627" y="20997"/>
                </a:lnTo>
                <a:lnTo>
                  <a:pt x="5231245" y="36977"/>
                </a:lnTo>
                <a:lnTo>
                  <a:pt x="5274093" y="57227"/>
                </a:lnTo>
                <a:lnTo>
                  <a:pt x="5314855" y="81615"/>
                </a:lnTo>
                <a:lnTo>
                  <a:pt x="5353210" y="110010"/>
                </a:lnTo>
                <a:lnTo>
                  <a:pt x="5388842" y="142280"/>
                </a:lnTo>
                <a:lnTo>
                  <a:pt x="5421111" y="177911"/>
                </a:lnTo>
                <a:lnTo>
                  <a:pt x="5449505" y="216266"/>
                </a:lnTo>
                <a:lnTo>
                  <a:pt x="5473894" y="257028"/>
                </a:lnTo>
                <a:lnTo>
                  <a:pt x="5494144" y="299876"/>
                </a:lnTo>
                <a:lnTo>
                  <a:pt x="5510123" y="344494"/>
                </a:lnTo>
                <a:lnTo>
                  <a:pt x="5521701" y="390562"/>
                </a:lnTo>
                <a:lnTo>
                  <a:pt x="5528744" y="437762"/>
                </a:lnTo>
                <a:lnTo>
                  <a:pt x="5531121" y="485773"/>
                </a:lnTo>
                <a:lnTo>
                  <a:pt x="5531121" y="4866841"/>
                </a:lnTo>
                <a:lnTo>
                  <a:pt x="5528744" y="4914853"/>
                </a:lnTo>
                <a:lnTo>
                  <a:pt x="5521701" y="4962053"/>
                </a:lnTo>
                <a:lnTo>
                  <a:pt x="5510123" y="5008121"/>
                </a:lnTo>
                <a:lnTo>
                  <a:pt x="5494144" y="5052738"/>
                </a:lnTo>
                <a:lnTo>
                  <a:pt x="5473894" y="5095587"/>
                </a:lnTo>
                <a:lnTo>
                  <a:pt x="5449505" y="5136349"/>
                </a:lnTo>
                <a:lnTo>
                  <a:pt x="5421111" y="5174704"/>
                </a:lnTo>
                <a:lnTo>
                  <a:pt x="5388842" y="5210335"/>
                </a:lnTo>
                <a:lnTo>
                  <a:pt x="5353210" y="5242605"/>
                </a:lnTo>
                <a:lnTo>
                  <a:pt x="5314855" y="5271000"/>
                </a:lnTo>
                <a:lnTo>
                  <a:pt x="5274093" y="5295388"/>
                </a:lnTo>
                <a:lnTo>
                  <a:pt x="5231245" y="5315638"/>
                </a:lnTo>
                <a:lnTo>
                  <a:pt x="5186627" y="5331618"/>
                </a:lnTo>
                <a:lnTo>
                  <a:pt x="5140559" y="5343195"/>
                </a:lnTo>
                <a:lnTo>
                  <a:pt x="5093359" y="5350238"/>
                </a:lnTo>
                <a:lnTo>
                  <a:pt x="5045352" y="535261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4205177" y="2506184"/>
            <a:ext cx="778510" cy="1285875"/>
            <a:chOff x="4205177" y="2506184"/>
            <a:chExt cx="778510" cy="1285875"/>
          </a:xfrm>
        </p:grpSpPr>
        <p:sp>
          <p:nvSpPr>
            <p:cNvPr id="5" name="object 5"/>
            <p:cNvSpPr/>
            <p:nvPr/>
          </p:nvSpPr>
          <p:spPr>
            <a:xfrm>
              <a:off x="4403720" y="3243297"/>
              <a:ext cx="381635" cy="549275"/>
            </a:xfrm>
            <a:custGeom>
              <a:avLst/>
              <a:gdLst/>
              <a:ahLst/>
              <a:cxnLst/>
              <a:rect l="l" t="t" r="r" b="b"/>
              <a:pathLst>
                <a:path w="381635" h="549275">
                  <a:moveTo>
                    <a:pt x="190706" y="0"/>
                  </a:moveTo>
                  <a:lnTo>
                    <a:pt x="190706" y="548763"/>
                  </a:lnTo>
                </a:path>
                <a:path w="381635" h="549275">
                  <a:moveTo>
                    <a:pt x="0" y="269328"/>
                  </a:moveTo>
                  <a:lnTo>
                    <a:pt x="381396" y="269328"/>
                  </a:lnTo>
                </a:path>
              </a:pathLst>
            </a:custGeom>
            <a:ln w="758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43086" y="2544093"/>
              <a:ext cx="702945" cy="702310"/>
            </a:xfrm>
            <a:custGeom>
              <a:avLst/>
              <a:gdLst/>
              <a:ahLst/>
              <a:cxnLst/>
              <a:rect l="l" t="t" r="r" b="b"/>
              <a:pathLst>
                <a:path w="702945" h="702310">
                  <a:moveTo>
                    <a:pt x="702680" y="351153"/>
                  </a:moveTo>
                  <a:lnTo>
                    <a:pt x="700038" y="394140"/>
                  </a:lnTo>
                  <a:lnTo>
                    <a:pt x="692151" y="436476"/>
                  </a:lnTo>
                  <a:lnTo>
                    <a:pt x="679139" y="477528"/>
                  </a:lnTo>
                  <a:lnTo>
                    <a:pt x="661194" y="516685"/>
                  </a:lnTo>
                  <a:lnTo>
                    <a:pt x="638589" y="553352"/>
                  </a:lnTo>
                  <a:lnTo>
                    <a:pt x="611666" y="586973"/>
                  </a:lnTo>
                  <a:lnTo>
                    <a:pt x="580828" y="617047"/>
                  </a:lnTo>
                  <a:lnTo>
                    <a:pt x="546534" y="643126"/>
                  </a:lnTo>
                  <a:lnTo>
                    <a:pt x="509304" y="664813"/>
                  </a:lnTo>
                  <a:lnTo>
                    <a:pt x="469703" y="681779"/>
                  </a:lnTo>
                  <a:lnTo>
                    <a:pt x="428322" y="693773"/>
                  </a:lnTo>
                  <a:lnTo>
                    <a:pt x="385778" y="700615"/>
                  </a:lnTo>
                  <a:lnTo>
                    <a:pt x="351340" y="702306"/>
                  </a:lnTo>
                  <a:lnTo>
                    <a:pt x="342715" y="702200"/>
                  </a:lnTo>
                  <a:lnTo>
                    <a:pt x="299788" y="698505"/>
                  </a:lnTo>
                  <a:lnTo>
                    <a:pt x="257636" y="689586"/>
                  </a:lnTo>
                  <a:lnTo>
                    <a:pt x="216888" y="675576"/>
                  </a:lnTo>
                  <a:lnTo>
                    <a:pt x="178163" y="656685"/>
                  </a:lnTo>
                  <a:lnTo>
                    <a:pt x="142046" y="633202"/>
                  </a:lnTo>
                  <a:lnTo>
                    <a:pt x="109078" y="605476"/>
                  </a:lnTo>
                  <a:lnTo>
                    <a:pt x="79750" y="573922"/>
                  </a:lnTo>
                  <a:lnTo>
                    <a:pt x="54507" y="539017"/>
                  </a:lnTo>
                  <a:lnTo>
                    <a:pt x="33732" y="501290"/>
                  </a:lnTo>
                  <a:lnTo>
                    <a:pt x="17733" y="461305"/>
                  </a:lnTo>
                  <a:lnTo>
                    <a:pt x="6750" y="419659"/>
                  </a:lnTo>
                  <a:lnTo>
                    <a:pt x="951" y="376983"/>
                  </a:lnTo>
                  <a:lnTo>
                    <a:pt x="0" y="351153"/>
                  </a:lnTo>
                  <a:lnTo>
                    <a:pt x="105" y="342532"/>
                  </a:lnTo>
                  <a:lnTo>
                    <a:pt x="3802" y="299628"/>
                  </a:lnTo>
                  <a:lnTo>
                    <a:pt x="12726" y="257498"/>
                  </a:lnTo>
                  <a:lnTo>
                    <a:pt x="26744" y="216772"/>
                  </a:lnTo>
                  <a:lnTo>
                    <a:pt x="45644" y="178067"/>
                  </a:lnTo>
                  <a:lnTo>
                    <a:pt x="69140" y="141971"/>
                  </a:lnTo>
                  <a:lnTo>
                    <a:pt x="96881" y="109020"/>
                  </a:lnTo>
                  <a:lnTo>
                    <a:pt x="128452" y="79708"/>
                  </a:lnTo>
                  <a:lnTo>
                    <a:pt x="163376" y="54478"/>
                  </a:lnTo>
                  <a:lnTo>
                    <a:pt x="201123" y="33714"/>
                  </a:lnTo>
                  <a:lnTo>
                    <a:pt x="241129" y="17724"/>
                  </a:lnTo>
                  <a:lnTo>
                    <a:pt x="282797" y="6747"/>
                  </a:lnTo>
                  <a:lnTo>
                    <a:pt x="325496" y="951"/>
                  </a:lnTo>
                  <a:lnTo>
                    <a:pt x="351340" y="0"/>
                  </a:lnTo>
                  <a:lnTo>
                    <a:pt x="359965" y="105"/>
                  </a:lnTo>
                  <a:lnTo>
                    <a:pt x="402892" y="3800"/>
                  </a:lnTo>
                  <a:lnTo>
                    <a:pt x="445045" y="12719"/>
                  </a:lnTo>
                  <a:lnTo>
                    <a:pt x="485792" y="26729"/>
                  </a:lnTo>
                  <a:lnTo>
                    <a:pt x="524517" y="45620"/>
                  </a:lnTo>
                  <a:lnTo>
                    <a:pt x="560633" y="69104"/>
                  </a:lnTo>
                  <a:lnTo>
                    <a:pt x="593602" y="96829"/>
                  </a:lnTo>
                  <a:lnTo>
                    <a:pt x="622930" y="128383"/>
                  </a:lnTo>
                  <a:lnTo>
                    <a:pt x="648172" y="163289"/>
                  </a:lnTo>
                  <a:lnTo>
                    <a:pt x="668948" y="201015"/>
                  </a:lnTo>
                  <a:lnTo>
                    <a:pt x="684947" y="241000"/>
                  </a:lnTo>
                  <a:lnTo>
                    <a:pt x="695929" y="282646"/>
                  </a:lnTo>
                  <a:lnTo>
                    <a:pt x="701729" y="325323"/>
                  </a:lnTo>
                  <a:lnTo>
                    <a:pt x="702680" y="351153"/>
                  </a:lnTo>
                  <a:close/>
                </a:path>
              </a:pathLst>
            </a:custGeom>
            <a:ln w="758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3453200" y="2666234"/>
            <a:ext cx="958850" cy="962660"/>
            <a:chOff x="13453200" y="2666234"/>
            <a:chExt cx="958850" cy="962660"/>
          </a:xfrm>
        </p:grpSpPr>
        <p:sp>
          <p:nvSpPr>
            <p:cNvPr id="8" name="object 8"/>
            <p:cNvSpPr/>
            <p:nvPr/>
          </p:nvSpPr>
          <p:spPr>
            <a:xfrm>
              <a:off x="14043268" y="2717873"/>
              <a:ext cx="317500" cy="320040"/>
            </a:xfrm>
            <a:custGeom>
              <a:avLst/>
              <a:gdLst/>
              <a:ahLst/>
              <a:cxnLst/>
              <a:rect l="l" t="t" r="r" b="b"/>
              <a:pathLst>
                <a:path w="317500" h="320039">
                  <a:moveTo>
                    <a:pt x="0" y="320012"/>
                  </a:moveTo>
                  <a:lnTo>
                    <a:pt x="317281" y="0"/>
                  </a:lnTo>
                </a:path>
              </a:pathLst>
            </a:custGeom>
            <a:ln w="708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488612" y="2938282"/>
              <a:ext cx="657860" cy="655320"/>
            </a:xfrm>
            <a:custGeom>
              <a:avLst/>
              <a:gdLst/>
              <a:ahLst/>
              <a:cxnLst/>
              <a:rect l="l" t="t" r="r" b="b"/>
              <a:pathLst>
                <a:path w="657859" h="655320">
                  <a:moveTo>
                    <a:pt x="94861" y="97331"/>
                  </a:moveTo>
                  <a:lnTo>
                    <a:pt x="124899" y="70540"/>
                  </a:lnTo>
                  <a:lnTo>
                    <a:pt x="157999" y="47616"/>
                  </a:lnTo>
                  <a:lnTo>
                    <a:pt x="193665" y="28903"/>
                  </a:lnTo>
                  <a:lnTo>
                    <a:pt x="231367" y="14678"/>
                  </a:lnTo>
                  <a:lnTo>
                    <a:pt x="270532" y="5160"/>
                  </a:lnTo>
                  <a:lnTo>
                    <a:pt x="310567" y="491"/>
                  </a:lnTo>
                  <a:lnTo>
                    <a:pt x="326693" y="0"/>
                  </a:lnTo>
                  <a:lnTo>
                    <a:pt x="334762" y="49"/>
                  </a:lnTo>
                  <a:lnTo>
                    <a:pt x="374942" y="3253"/>
                  </a:lnTo>
                  <a:lnTo>
                    <a:pt x="414427" y="11334"/>
                  </a:lnTo>
                  <a:lnTo>
                    <a:pt x="452626" y="24172"/>
                  </a:lnTo>
                  <a:lnTo>
                    <a:pt x="488961" y="41572"/>
                  </a:lnTo>
                  <a:lnTo>
                    <a:pt x="522881" y="63271"/>
                  </a:lnTo>
                  <a:lnTo>
                    <a:pt x="553881" y="88945"/>
                  </a:lnTo>
                  <a:lnTo>
                    <a:pt x="581496" y="118210"/>
                  </a:lnTo>
                  <a:lnTo>
                    <a:pt x="605309" y="150624"/>
                  </a:lnTo>
                  <a:lnTo>
                    <a:pt x="624959" y="185694"/>
                  </a:lnTo>
                  <a:lnTo>
                    <a:pt x="640153" y="222898"/>
                  </a:lnTo>
                  <a:lnTo>
                    <a:pt x="650663" y="261680"/>
                  </a:lnTo>
                  <a:lnTo>
                    <a:pt x="656331" y="301452"/>
                  </a:lnTo>
                  <a:lnTo>
                    <a:pt x="657367" y="325538"/>
                  </a:lnTo>
                  <a:lnTo>
                    <a:pt x="657317" y="333579"/>
                  </a:lnTo>
                  <a:lnTo>
                    <a:pt x="654102" y="373617"/>
                  </a:lnTo>
                  <a:lnTo>
                    <a:pt x="645993" y="412962"/>
                  </a:lnTo>
                  <a:lnTo>
                    <a:pt x="633109" y="451027"/>
                  </a:lnTo>
                  <a:lnTo>
                    <a:pt x="615647" y="487233"/>
                  </a:lnTo>
                  <a:lnTo>
                    <a:pt x="593871" y="521033"/>
                  </a:lnTo>
                  <a:lnTo>
                    <a:pt x="568106" y="551923"/>
                  </a:lnTo>
                  <a:lnTo>
                    <a:pt x="538737" y="579441"/>
                  </a:lnTo>
                  <a:lnTo>
                    <a:pt x="506208" y="603170"/>
                  </a:lnTo>
                  <a:lnTo>
                    <a:pt x="471014" y="622750"/>
                  </a:lnTo>
                  <a:lnTo>
                    <a:pt x="433678" y="637890"/>
                  </a:lnTo>
                  <a:lnTo>
                    <a:pt x="394759" y="648364"/>
                  </a:lnTo>
                  <a:lnTo>
                    <a:pt x="354846" y="654011"/>
                  </a:lnTo>
                  <a:lnTo>
                    <a:pt x="330674" y="655044"/>
                  </a:lnTo>
                  <a:lnTo>
                    <a:pt x="322605" y="654994"/>
                  </a:lnTo>
                  <a:lnTo>
                    <a:pt x="282425" y="651790"/>
                  </a:lnTo>
                  <a:lnTo>
                    <a:pt x="242940" y="643710"/>
                  </a:lnTo>
                  <a:lnTo>
                    <a:pt x="204741" y="630872"/>
                  </a:lnTo>
                  <a:lnTo>
                    <a:pt x="168405" y="613471"/>
                  </a:lnTo>
                  <a:lnTo>
                    <a:pt x="134485" y="591772"/>
                  </a:lnTo>
                  <a:lnTo>
                    <a:pt x="103486" y="566098"/>
                  </a:lnTo>
                  <a:lnTo>
                    <a:pt x="75870" y="536833"/>
                  </a:lnTo>
                  <a:lnTo>
                    <a:pt x="52057" y="504419"/>
                  </a:lnTo>
                  <a:lnTo>
                    <a:pt x="32408" y="469349"/>
                  </a:lnTo>
                  <a:lnTo>
                    <a:pt x="17214" y="432145"/>
                  </a:lnTo>
                  <a:lnTo>
                    <a:pt x="6704" y="393364"/>
                  </a:lnTo>
                  <a:lnTo>
                    <a:pt x="1036" y="353591"/>
                  </a:lnTo>
                  <a:lnTo>
                    <a:pt x="0" y="329505"/>
                  </a:lnTo>
                  <a:lnTo>
                    <a:pt x="50" y="321464"/>
                  </a:lnTo>
                  <a:lnTo>
                    <a:pt x="3265" y="281426"/>
                  </a:lnTo>
                  <a:lnTo>
                    <a:pt x="11374" y="242081"/>
                  </a:lnTo>
                  <a:lnTo>
                    <a:pt x="24257" y="204017"/>
                  </a:lnTo>
                  <a:lnTo>
                    <a:pt x="41720" y="167810"/>
                  </a:lnTo>
                  <a:lnTo>
                    <a:pt x="63496" y="134010"/>
                  </a:lnTo>
                  <a:lnTo>
                    <a:pt x="89261" y="103120"/>
                  </a:lnTo>
                  <a:lnTo>
                    <a:pt x="94861" y="97331"/>
                  </a:lnTo>
                  <a:close/>
                </a:path>
              </a:pathLst>
            </a:custGeom>
            <a:ln w="708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4028786" y="2701646"/>
              <a:ext cx="347980" cy="347345"/>
            </a:xfrm>
            <a:custGeom>
              <a:avLst/>
              <a:gdLst/>
              <a:ahLst/>
              <a:cxnLst/>
              <a:rect l="l" t="t" r="r" b="b"/>
              <a:pathLst>
                <a:path w="347980" h="347344">
                  <a:moveTo>
                    <a:pt x="316952" y="347006"/>
                  </a:moveTo>
                  <a:lnTo>
                    <a:pt x="347838" y="0"/>
                  </a:lnTo>
                  <a:lnTo>
                    <a:pt x="0" y="34976"/>
                  </a:lnTo>
                </a:path>
              </a:pathLst>
            </a:custGeom>
            <a:ln w="708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5519103" y="457796"/>
            <a:ext cx="6983730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390" dirty="0"/>
              <a:t>Verbalni</a:t>
            </a:r>
            <a:r>
              <a:rPr sz="7000" spc="-160" dirty="0"/>
              <a:t> </a:t>
            </a:r>
            <a:r>
              <a:rPr sz="7000" spc="440" dirty="0"/>
              <a:t>signali</a:t>
            </a:r>
            <a:endParaRPr sz="7000"/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0018" y="5252747"/>
            <a:ext cx="123825" cy="123824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2581792" y="5021543"/>
            <a:ext cx="4076700" cy="2359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99"/>
              </a:lnSpc>
              <a:spcBef>
                <a:spcPts val="100"/>
              </a:spcBef>
              <a:tabLst>
                <a:tab pos="2087245" algn="l"/>
              </a:tabLst>
            </a:pPr>
            <a:r>
              <a:rPr sz="2650" spc="170" dirty="0">
                <a:latin typeface="Georgia"/>
                <a:cs typeface="Georgia"/>
              </a:rPr>
              <a:t>koriste</a:t>
            </a:r>
            <a:r>
              <a:rPr sz="2650" spc="-25" dirty="0">
                <a:latin typeface="Georgia"/>
                <a:cs typeface="Georgia"/>
              </a:rPr>
              <a:t> </a:t>
            </a:r>
            <a:r>
              <a:rPr sz="2650" spc="170" dirty="0">
                <a:latin typeface="Georgia"/>
                <a:cs typeface="Georgia"/>
              </a:rPr>
              <a:t>više	verbalnih </a:t>
            </a:r>
            <a:r>
              <a:rPr sz="2650" spc="175" dirty="0">
                <a:latin typeface="Georgia"/>
                <a:cs typeface="Georgia"/>
              </a:rPr>
              <a:t> </a:t>
            </a:r>
            <a:r>
              <a:rPr sz="2650" spc="165" dirty="0">
                <a:latin typeface="Georgia"/>
                <a:cs typeface="Georgia"/>
              </a:rPr>
              <a:t>signala</a:t>
            </a:r>
            <a:r>
              <a:rPr sz="2650" spc="-45" dirty="0">
                <a:latin typeface="Georgia"/>
                <a:cs typeface="Georgia"/>
              </a:rPr>
              <a:t> </a:t>
            </a:r>
            <a:r>
              <a:rPr sz="2650" spc="185" dirty="0">
                <a:latin typeface="Georgia"/>
                <a:cs typeface="Georgia"/>
              </a:rPr>
              <a:t>kako</a:t>
            </a:r>
            <a:r>
              <a:rPr sz="2650" spc="-40" dirty="0">
                <a:latin typeface="Georgia"/>
                <a:cs typeface="Georgia"/>
              </a:rPr>
              <a:t> </a:t>
            </a:r>
            <a:r>
              <a:rPr sz="2650" spc="125" dirty="0">
                <a:latin typeface="Georgia"/>
                <a:cs typeface="Georgia"/>
              </a:rPr>
              <a:t>bi</a:t>
            </a:r>
            <a:r>
              <a:rPr sz="2650" spc="-45" dirty="0">
                <a:latin typeface="Georgia"/>
                <a:cs typeface="Georgia"/>
              </a:rPr>
              <a:t> </a:t>
            </a:r>
            <a:r>
              <a:rPr sz="2650" spc="175" dirty="0">
                <a:latin typeface="Georgia"/>
                <a:cs typeface="Georgia"/>
              </a:rPr>
              <a:t>pokazale </a:t>
            </a:r>
            <a:r>
              <a:rPr sz="2650" spc="-625" dirty="0">
                <a:latin typeface="Georgia"/>
                <a:cs typeface="Georgia"/>
              </a:rPr>
              <a:t> </a:t>
            </a:r>
            <a:r>
              <a:rPr sz="2650" spc="130" dirty="0">
                <a:latin typeface="Georgia"/>
                <a:cs typeface="Georgia"/>
              </a:rPr>
              <a:t>da </a:t>
            </a:r>
            <a:r>
              <a:rPr sz="2650" spc="140" dirty="0">
                <a:latin typeface="Georgia"/>
                <a:cs typeface="Georgia"/>
              </a:rPr>
              <a:t>slušaju </a:t>
            </a:r>
            <a:r>
              <a:rPr sz="2650" spc="610" dirty="0">
                <a:latin typeface="Georgia"/>
                <a:cs typeface="Georgia"/>
              </a:rPr>
              <a:t>- </a:t>
            </a:r>
            <a:r>
              <a:rPr sz="2650" spc="175" dirty="0">
                <a:latin typeface="Georgia"/>
                <a:cs typeface="Georgia"/>
              </a:rPr>
              <a:t>njihov </a:t>
            </a:r>
            <a:r>
              <a:rPr sz="2650" spc="180" dirty="0">
                <a:latin typeface="Georgia"/>
                <a:cs typeface="Georgia"/>
              </a:rPr>
              <a:t> nedostatak </a:t>
            </a:r>
            <a:r>
              <a:rPr sz="2650" spc="170" dirty="0">
                <a:latin typeface="Georgia"/>
                <a:cs typeface="Georgia"/>
              </a:rPr>
              <a:t>će </a:t>
            </a:r>
            <a:r>
              <a:rPr sz="2650" spc="180" dirty="0">
                <a:latin typeface="Georgia"/>
                <a:cs typeface="Georgia"/>
              </a:rPr>
              <a:t>često </a:t>
            </a:r>
            <a:r>
              <a:rPr sz="2650" spc="185" dirty="0">
                <a:latin typeface="Georgia"/>
                <a:cs typeface="Georgia"/>
              </a:rPr>
              <a:t> </a:t>
            </a:r>
            <a:r>
              <a:rPr sz="2650" spc="150" dirty="0">
                <a:latin typeface="Georgia"/>
                <a:cs typeface="Georgia"/>
              </a:rPr>
              <a:t>doživjeti</a:t>
            </a:r>
            <a:r>
              <a:rPr sz="2650" spc="-45" dirty="0">
                <a:latin typeface="Georgia"/>
                <a:cs typeface="Georgia"/>
              </a:rPr>
              <a:t> </a:t>
            </a:r>
            <a:r>
              <a:rPr sz="2650" spc="175" dirty="0">
                <a:latin typeface="Georgia"/>
                <a:cs typeface="Georgia"/>
              </a:rPr>
              <a:t>kao</a:t>
            </a:r>
            <a:r>
              <a:rPr sz="2650" spc="-40" dirty="0">
                <a:latin typeface="Georgia"/>
                <a:cs typeface="Georgia"/>
              </a:rPr>
              <a:t> </a:t>
            </a:r>
            <a:r>
              <a:rPr sz="2650" spc="170" dirty="0">
                <a:latin typeface="Georgia"/>
                <a:cs typeface="Georgia"/>
              </a:rPr>
              <a:t>neslušanje</a:t>
            </a:r>
            <a:endParaRPr sz="2650">
              <a:latin typeface="Georgia"/>
              <a:cs typeface="Georgia"/>
            </a:endParaRPr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55009" y="4819359"/>
            <a:ext cx="123825" cy="123824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12446365" y="4596462"/>
            <a:ext cx="3500120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sz="2600" spc="160" dirty="0">
                <a:latin typeface="Georgia"/>
                <a:cs typeface="Georgia"/>
              </a:rPr>
              <a:t>koristit </a:t>
            </a:r>
            <a:r>
              <a:rPr sz="2600" spc="170" dirty="0">
                <a:latin typeface="Georgia"/>
                <a:cs typeface="Georgia"/>
              </a:rPr>
              <a:t>će verbalne </a:t>
            </a:r>
            <a:r>
              <a:rPr sz="2600" spc="175" dirty="0">
                <a:latin typeface="Georgia"/>
                <a:cs typeface="Georgia"/>
              </a:rPr>
              <a:t> </a:t>
            </a:r>
            <a:r>
              <a:rPr sz="2600" spc="145" dirty="0">
                <a:latin typeface="Georgia"/>
                <a:cs typeface="Georgia"/>
              </a:rPr>
              <a:t>poticaje </a:t>
            </a:r>
            <a:r>
              <a:rPr sz="2600" spc="195" dirty="0">
                <a:latin typeface="Georgia"/>
                <a:cs typeface="Georgia"/>
              </a:rPr>
              <a:t>uglavnom </a:t>
            </a:r>
            <a:r>
              <a:rPr sz="2600" spc="200" dirty="0">
                <a:latin typeface="Georgia"/>
                <a:cs typeface="Georgia"/>
              </a:rPr>
              <a:t> </a:t>
            </a:r>
            <a:r>
              <a:rPr sz="2600" spc="210" dirty="0">
                <a:latin typeface="Georgia"/>
                <a:cs typeface="Georgia"/>
              </a:rPr>
              <a:t>samo </a:t>
            </a:r>
            <a:r>
              <a:rPr sz="2600" spc="175" dirty="0">
                <a:latin typeface="Georgia"/>
                <a:cs typeface="Georgia"/>
              </a:rPr>
              <a:t>ako </a:t>
            </a:r>
            <a:r>
              <a:rPr sz="2600" spc="200" dirty="0">
                <a:latin typeface="Georgia"/>
                <a:cs typeface="Georgia"/>
              </a:rPr>
              <a:t>se </a:t>
            </a:r>
            <a:r>
              <a:rPr sz="2600" spc="165" dirty="0">
                <a:latin typeface="Georgia"/>
                <a:cs typeface="Georgia"/>
              </a:rPr>
              <a:t>slažu </a:t>
            </a:r>
            <a:r>
              <a:rPr sz="2600" spc="204" dirty="0">
                <a:latin typeface="Georgia"/>
                <a:cs typeface="Georgia"/>
              </a:rPr>
              <a:t>s </a:t>
            </a:r>
            <a:r>
              <a:rPr sz="2600" spc="210" dirty="0">
                <a:latin typeface="Georgia"/>
                <a:cs typeface="Georgia"/>
              </a:rPr>
              <a:t> </a:t>
            </a:r>
            <a:r>
              <a:rPr sz="2600" spc="204" dirty="0">
                <a:latin typeface="Georgia"/>
                <a:cs typeface="Georgia"/>
              </a:rPr>
              <a:t>onim </a:t>
            </a:r>
            <a:r>
              <a:rPr sz="2600" spc="175" dirty="0">
                <a:latin typeface="Georgia"/>
                <a:cs typeface="Georgia"/>
              </a:rPr>
              <a:t>što </a:t>
            </a:r>
            <a:r>
              <a:rPr sz="2600" spc="170" dirty="0">
                <a:latin typeface="Georgia"/>
                <a:cs typeface="Georgia"/>
              </a:rPr>
              <a:t>sugovornik </a:t>
            </a:r>
            <a:r>
              <a:rPr sz="2600" spc="-615" dirty="0">
                <a:latin typeface="Georgia"/>
                <a:cs typeface="Georgia"/>
              </a:rPr>
              <a:t> </a:t>
            </a:r>
            <a:r>
              <a:rPr sz="2600" spc="155" dirty="0">
                <a:latin typeface="Georgia"/>
                <a:cs typeface="Georgia"/>
              </a:rPr>
              <a:t>govori</a:t>
            </a:r>
            <a:r>
              <a:rPr sz="2600" spc="-55" dirty="0">
                <a:latin typeface="Georgia"/>
                <a:cs typeface="Georgia"/>
              </a:rPr>
              <a:t> </a:t>
            </a:r>
            <a:r>
              <a:rPr sz="2600" spc="600" dirty="0">
                <a:latin typeface="Georgia"/>
                <a:cs typeface="Georgia"/>
              </a:rPr>
              <a:t>-</a:t>
            </a:r>
            <a:r>
              <a:rPr sz="2600" spc="-55" dirty="0">
                <a:latin typeface="Georgia"/>
                <a:cs typeface="Georgia"/>
              </a:rPr>
              <a:t> </a:t>
            </a:r>
            <a:r>
              <a:rPr sz="2600" spc="195" dirty="0">
                <a:latin typeface="Georgia"/>
                <a:cs typeface="Georgia"/>
              </a:rPr>
              <a:t>uglavnom</a:t>
            </a:r>
            <a:r>
              <a:rPr sz="2600" spc="-55" dirty="0">
                <a:latin typeface="Georgia"/>
                <a:cs typeface="Georgia"/>
              </a:rPr>
              <a:t> </a:t>
            </a:r>
            <a:r>
              <a:rPr sz="2600" spc="170" dirty="0">
                <a:latin typeface="Georgia"/>
                <a:cs typeface="Georgia"/>
              </a:rPr>
              <a:t>će </a:t>
            </a:r>
            <a:r>
              <a:rPr sz="2600" spc="-615" dirty="0">
                <a:latin typeface="Georgia"/>
                <a:cs typeface="Georgia"/>
              </a:rPr>
              <a:t> </a:t>
            </a:r>
            <a:r>
              <a:rPr sz="2600" spc="105" dirty="0">
                <a:latin typeface="Georgia"/>
                <a:cs typeface="Georgia"/>
              </a:rPr>
              <a:t>i </a:t>
            </a:r>
            <a:r>
              <a:rPr sz="2600" spc="160" dirty="0">
                <a:latin typeface="Georgia"/>
                <a:cs typeface="Georgia"/>
              </a:rPr>
              <a:t>tuđe </a:t>
            </a:r>
            <a:r>
              <a:rPr sz="2600" spc="170" dirty="0">
                <a:latin typeface="Georgia"/>
                <a:cs typeface="Georgia"/>
              </a:rPr>
              <a:t>verbalne </a:t>
            </a:r>
            <a:r>
              <a:rPr sz="2600" spc="175" dirty="0">
                <a:latin typeface="Georgia"/>
                <a:cs typeface="Georgia"/>
              </a:rPr>
              <a:t> </a:t>
            </a:r>
            <a:r>
              <a:rPr sz="2600" spc="170" dirty="0">
                <a:latin typeface="Georgia"/>
                <a:cs typeface="Georgia"/>
              </a:rPr>
              <a:t>signale </a:t>
            </a:r>
            <a:r>
              <a:rPr sz="2600" spc="145" dirty="0">
                <a:latin typeface="Georgia"/>
                <a:cs typeface="Georgia"/>
              </a:rPr>
              <a:t>doživljavati </a:t>
            </a:r>
            <a:r>
              <a:rPr sz="2600" spc="150" dirty="0">
                <a:latin typeface="Georgia"/>
                <a:cs typeface="Georgia"/>
              </a:rPr>
              <a:t> </a:t>
            </a:r>
            <a:r>
              <a:rPr sz="2600" spc="175" dirty="0">
                <a:latin typeface="Georgia"/>
                <a:cs typeface="Georgia"/>
              </a:rPr>
              <a:t>kao</a:t>
            </a:r>
            <a:r>
              <a:rPr sz="2600" spc="-35" dirty="0">
                <a:latin typeface="Georgia"/>
                <a:cs typeface="Georgia"/>
              </a:rPr>
              <a:t> </a:t>
            </a:r>
            <a:r>
              <a:rPr sz="2600" spc="160" dirty="0">
                <a:latin typeface="Georgia"/>
                <a:cs typeface="Georgia"/>
              </a:rPr>
              <a:t>slaganje</a:t>
            </a:r>
            <a:endParaRPr sz="26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27795" y="4154173"/>
            <a:ext cx="5531485" cy="5353050"/>
          </a:xfrm>
          <a:custGeom>
            <a:avLst/>
            <a:gdLst/>
            <a:ahLst/>
            <a:cxnLst/>
            <a:rect l="l" t="t" r="r" b="b"/>
            <a:pathLst>
              <a:path w="5531484" h="5353050">
                <a:moveTo>
                  <a:pt x="5045348" y="5352615"/>
                </a:moveTo>
                <a:lnTo>
                  <a:pt x="485773" y="5352615"/>
                </a:lnTo>
                <a:lnTo>
                  <a:pt x="437762" y="5350238"/>
                </a:lnTo>
                <a:lnTo>
                  <a:pt x="390562" y="5343195"/>
                </a:lnTo>
                <a:lnTo>
                  <a:pt x="344494" y="5331617"/>
                </a:lnTo>
                <a:lnTo>
                  <a:pt x="299876" y="5315638"/>
                </a:lnTo>
                <a:lnTo>
                  <a:pt x="257028" y="5295388"/>
                </a:lnTo>
                <a:lnTo>
                  <a:pt x="216266" y="5271000"/>
                </a:lnTo>
                <a:lnTo>
                  <a:pt x="177911" y="5242605"/>
                </a:lnTo>
                <a:lnTo>
                  <a:pt x="142280" y="5210335"/>
                </a:lnTo>
                <a:lnTo>
                  <a:pt x="110010" y="5174704"/>
                </a:lnTo>
                <a:lnTo>
                  <a:pt x="81615" y="5136348"/>
                </a:lnTo>
                <a:lnTo>
                  <a:pt x="57227" y="5095587"/>
                </a:lnTo>
                <a:lnTo>
                  <a:pt x="36977" y="5052738"/>
                </a:lnTo>
                <a:lnTo>
                  <a:pt x="20997" y="5008121"/>
                </a:lnTo>
                <a:lnTo>
                  <a:pt x="9420" y="4962053"/>
                </a:lnTo>
                <a:lnTo>
                  <a:pt x="2377" y="4914853"/>
                </a:lnTo>
                <a:lnTo>
                  <a:pt x="0" y="4866840"/>
                </a:lnTo>
                <a:lnTo>
                  <a:pt x="0" y="485774"/>
                </a:lnTo>
                <a:lnTo>
                  <a:pt x="2377" y="437762"/>
                </a:lnTo>
                <a:lnTo>
                  <a:pt x="9420" y="390562"/>
                </a:lnTo>
                <a:lnTo>
                  <a:pt x="20997" y="344494"/>
                </a:lnTo>
                <a:lnTo>
                  <a:pt x="36977" y="299876"/>
                </a:lnTo>
                <a:lnTo>
                  <a:pt x="57227" y="257028"/>
                </a:lnTo>
                <a:lnTo>
                  <a:pt x="81615" y="216266"/>
                </a:lnTo>
                <a:lnTo>
                  <a:pt x="110010" y="177911"/>
                </a:lnTo>
                <a:lnTo>
                  <a:pt x="142280" y="142280"/>
                </a:lnTo>
                <a:lnTo>
                  <a:pt x="177911" y="110010"/>
                </a:lnTo>
                <a:lnTo>
                  <a:pt x="216266" y="81615"/>
                </a:lnTo>
                <a:lnTo>
                  <a:pt x="257028" y="57227"/>
                </a:lnTo>
                <a:lnTo>
                  <a:pt x="299876" y="36977"/>
                </a:lnTo>
                <a:lnTo>
                  <a:pt x="344494" y="20997"/>
                </a:lnTo>
                <a:lnTo>
                  <a:pt x="390562" y="9420"/>
                </a:lnTo>
                <a:lnTo>
                  <a:pt x="437762" y="2377"/>
                </a:lnTo>
                <a:lnTo>
                  <a:pt x="485774" y="0"/>
                </a:lnTo>
                <a:lnTo>
                  <a:pt x="5045346" y="0"/>
                </a:lnTo>
                <a:lnTo>
                  <a:pt x="5093359" y="2377"/>
                </a:lnTo>
                <a:lnTo>
                  <a:pt x="5140559" y="9420"/>
                </a:lnTo>
                <a:lnTo>
                  <a:pt x="5186627" y="20997"/>
                </a:lnTo>
                <a:lnTo>
                  <a:pt x="5231244" y="36977"/>
                </a:lnTo>
                <a:lnTo>
                  <a:pt x="5274093" y="57227"/>
                </a:lnTo>
                <a:lnTo>
                  <a:pt x="5314855" y="81615"/>
                </a:lnTo>
                <a:lnTo>
                  <a:pt x="5353210" y="110010"/>
                </a:lnTo>
                <a:lnTo>
                  <a:pt x="5388841" y="142280"/>
                </a:lnTo>
                <a:lnTo>
                  <a:pt x="5421111" y="177911"/>
                </a:lnTo>
                <a:lnTo>
                  <a:pt x="5449506" y="216266"/>
                </a:lnTo>
                <a:lnTo>
                  <a:pt x="5473894" y="257028"/>
                </a:lnTo>
                <a:lnTo>
                  <a:pt x="5494144" y="299876"/>
                </a:lnTo>
                <a:lnTo>
                  <a:pt x="5510124" y="344494"/>
                </a:lnTo>
                <a:lnTo>
                  <a:pt x="5521701" y="390562"/>
                </a:lnTo>
                <a:lnTo>
                  <a:pt x="5528744" y="437762"/>
                </a:lnTo>
                <a:lnTo>
                  <a:pt x="5531121" y="485774"/>
                </a:lnTo>
                <a:lnTo>
                  <a:pt x="5531121" y="4866841"/>
                </a:lnTo>
                <a:lnTo>
                  <a:pt x="5528744" y="4914853"/>
                </a:lnTo>
                <a:lnTo>
                  <a:pt x="5521701" y="4962053"/>
                </a:lnTo>
                <a:lnTo>
                  <a:pt x="5510124" y="5008121"/>
                </a:lnTo>
                <a:lnTo>
                  <a:pt x="5494144" y="5052738"/>
                </a:lnTo>
                <a:lnTo>
                  <a:pt x="5473894" y="5095587"/>
                </a:lnTo>
                <a:lnTo>
                  <a:pt x="5449506" y="5136348"/>
                </a:lnTo>
                <a:lnTo>
                  <a:pt x="5421111" y="5174704"/>
                </a:lnTo>
                <a:lnTo>
                  <a:pt x="5388841" y="5210335"/>
                </a:lnTo>
                <a:lnTo>
                  <a:pt x="5353210" y="5242605"/>
                </a:lnTo>
                <a:lnTo>
                  <a:pt x="5314855" y="5271000"/>
                </a:lnTo>
                <a:lnTo>
                  <a:pt x="5274093" y="5295388"/>
                </a:lnTo>
                <a:lnTo>
                  <a:pt x="5231244" y="5315638"/>
                </a:lnTo>
                <a:lnTo>
                  <a:pt x="5186627" y="5331617"/>
                </a:lnTo>
                <a:lnTo>
                  <a:pt x="5140559" y="5343195"/>
                </a:lnTo>
                <a:lnTo>
                  <a:pt x="5093359" y="5350238"/>
                </a:lnTo>
                <a:lnTo>
                  <a:pt x="5045348" y="535261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122821" y="4104852"/>
            <a:ext cx="5531485" cy="5353050"/>
          </a:xfrm>
          <a:custGeom>
            <a:avLst/>
            <a:gdLst/>
            <a:ahLst/>
            <a:cxnLst/>
            <a:rect l="l" t="t" r="r" b="b"/>
            <a:pathLst>
              <a:path w="5531484" h="5353050">
                <a:moveTo>
                  <a:pt x="5045350" y="5352615"/>
                </a:moveTo>
                <a:lnTo>
                  <a:pt x="485770" y="5352615"/>
                </a:lnTo>
                <a:lnTo>
                  <a:pt x="437761" y="5350238"/>
                </a:lnTo>
                <a:lnTo>
                  <a:pt x="390562" y="5343195"/>
                </a:lnTo>
                <a:lnTo>
                  <a:pt x="344494" y="5331618"/>
                </a:lnTo>
                <a:lnTo>
                  <a:pt x="299876" y="5315638"/>
                </a:lnTo>
                <a:lnTo>
                  <a:pt x="257027" y="5295388"/>
                </a:lnTo>
                <a:lnTo>
                  <a:pt x="216266" y="5271000"/>
                </a:lnTo>
                <a:lnTo>
                  <a:pt x="177910" y="5242605"/>
                </a:lnTo>
                <a:lnTo>
                  <a:pt x="142279" y="5210335"/>
                </a:lnTo>
                <a:lnTo>
                  <a:pt x="110010" y="5174704"/>
                </a:lnTo>
                <a:lnTo>
                  <a:pt x="81615" y="5136349"/>
                </a:lnTo>
                <a:lnTo>
                  <a:pt x="57226" y="5095587"/>
                </a:lnTo>
                <a:lnTo>
                  <a:pt x="36976" y="5052738"/>
                </a:lnTo>
                <a:lnTo>
                  <a:pt x="20997" y="5008121"/>
                </a:lnTo>
                <a:lnTo>
                  <a:pt x="9419" y="4962053"/>
                </a:lnTo>
                <a:lnTo>
                  <a:pt x="2376" y="4914853"/>
                </a:lnTo>
                <a:lnTo>
                  <a:pt x="0" y="4866849"/>
                </a:lnTo>
                <a:lnTo>
                  <a:pt x="0" y="485765"/>
                </a:lnTo>
                <a:lnTo>
                  <a:pt x="2376" y="437762"/>
                </a:lnTo>
                <a:lnTo>
                  <a:pt x="9419" y="390562"/>
                </a:lnTo>
                <a:lnTo>
                  <a:pt x="20997" y="344494"/>
                </a:lnTo>
                <a:lnTo>
                  <a:pt x="36976" y="299876"/>
                </a:lnTo>
                <a:lnTo>
                  <a:pt x="57226" y="257028"/>
                </a:lnTo>
                <a:lnTo>
                  <a:pt x="81615" y="216266"/>
                </a:lnTo>
                <a:lnTo>
                  <a:pt x="110010" y="177911"/>
                </a:lnTo>
                <a:lnTo>
                  <a:pt x="142279" y="142280"/>
                </a:lnTo>
                <a:lnTo>
                  <a:pt x="177910" y="110010"/>
                </a:lnTo>
                <a:lnTo>
                  <a:pt x="216266" y="81615"/>
                </a:lnTo>
                <a:lnTo>
                  <a:pt x="257027" y="57227"/>
                </a:lnTo>
                <a:lnTo>
                  <a:pt x="299876" y="36977"/>
                </a:lnTo>
                <a:lnTo>
                  <a:pt x="344494" y="20997"/>
                </a:lnTo>
                <a:lnTo>
                  <a:pt x="390562" y="9420"/>
                </a:lnTo>
                <a:lnTo>
                  <a:pt x="437761" y="2377"/>
                </a:lnTo>
                <a:lnTo>
                  <a:pt x="485774" y="0"/>
                </a:lnTo>
                <a:lnTo>
                  <a:pt x="5045346" y="0"/>
                </a:lnTo>
                <a:lnTo>
                  <a:pt x="5093358" y="2377"/>
                </a:lnTo>
                <a:lnTo>
                  <a:pt x="5140558" y="9420"/>
                </a:lnTo>
                <a:lnTo>
                  <a:pt x="5186626" y="20997"/>
                </a:lnTo>
                <a:lnTo>
                  <a:pt x="5231244" y="36977"/>
                </a:lnTo>
                <a:lnTo>
                  <a:pt x="5274093" y="57227"/>
                </a:lnTo>
                <a:lnTo>
                  <a:pt x="5314854" y="81615"/>
                </a:lnTo>
                <a:lnTo>
                  <a:pt x="5353210" y="110010"/>
                </a:lnTo>
                <a:lnTo>
                  <a:pt x="5388841" y="142280"/>
                </a:lnTo>
                <a:lnTo>
                  <a:pt x="5421111" y="177911"/>
                </a:lnTo>
                <a:lnTo>
                  <a:pt x="5449505" y="216266"/>
                </a:lnTo>
                <a:lnTo>
                  <a:pt x="5473894" y="257028"/>
                </a:lnTo>
                <a:lnTo>
                  <a:pt x="5494144" y="299876"/>
                </a:lnTo>
                <a:lnTo>
                  <a:pt x="5510123" y="344494"/>
                </a:lnTo>
                <a:lnTo>
                  <a:pt x="5521701" y="390562"/>
                </a:lnTo>
                <a:lnTo>
                  <a:pt x="5528744" y="437762"/>
                </a:lnTo>
                <a:lnTo>
                  <a:pt x="5531120" y="485765"/>
                </a:lnTo>
                <a:lnTo>
                  <a:pt x="5531120" y="4866849"/>
                </a:lnTo>
                <a:lnTo>
                  <a:pt x="5528744" y="4914853"/>
                </a:lnTo>
                <a:lnTo>
                  <a:pt x="5521701" y="4962053"/>
                </a:lnTo>
                <a:lnTo>
                  <a:pt x="5510123" y="5008121"/>
                </a:lnTo>
                <a:lnTo>
                  <a:pt x="5494144" y="5052738"/>
                </a:lnTo>
                <a:lnTo>
                  <a:pt x="5473894" y="5095587"/>
                </a:lnTo>
                <a:lnTo>
                  <a:pt x="5449505" y="5136349"/>
                </a:lnTo>
                <a:lnTo>
                  <a:pt x="5421111" y="5174704"/>
                </a:lnTo>
                <a:lnTo>
                  <a:pt x="5388841" y="5210335"/>
                </a:lnTo>
                <a:lnTo>
                  <a:pt x="5353210" y="5242605"/>
                </a:lnTo>
                <a:lnTo>
                  <a:pt x="5314854" y="5271000"/>
                </a:lnTo>
                <a:lnTo>
                  <a:pt x="5274093" y="5295388"/>
                </a:lnTo>
                <a:lnTo>
                  <a:pt x="5231244" y="5315638"/>
                </a:lnTo>
                <a:lnTo>
                  <a:pt x="5186626" y="5331618"/>
                </a:lnTo>
                <a:lnTo>
                  <a:pt x="5140558" y="5343195"/>
                </a:lnTo>
                <a:lnTo>
                  <a:pt x="5093358" y="5350238"/>
                </a:lnTo>
                <a:lnTo>
                  <a:pt x="5045350" y="535261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4205177" y="2506184"/>
            <a:ext cx="778510" cy="1285875"/>
            <a:chOff x="4205177" y="2506184"/>
            <a:chExt cx="778510" cy="1285875"/>
          </a:xfrm>
        </p:grpSpPr>
        <p:sp>
          <p:nvSpPr>
            <p:cNvPr id="6" name="object 6"/>
            <p:cNvSpPr/>
            <p:nvPr/>
          </p:nvSpPr>
          <p:spPr>
            <a:xfrm>
              <a:off x="4403720" y="3243297"/>
              <a:ext cx="381635" cy="549275"/>
            </a:xfrm>
            <a:custGeom>
              <a:avLst/>
              <a:gdLst/>
              <a:ahLst/>
              <a:cxnLst/>
              <a:rect l="l" t="t" r="r" b="b"/>
              <a:pathLst>
                <a:path w="381635" h="549275">
                  <a:moveTo>
                    <a:pt x="190706" y="0"/>
                  </a:moveTo>
                  <a:lnTo>
                    <a:pt x="190706" y="548763"/>
                  </a:lnTo>
                </a:path>
                <a:path w="381635" h="549275">
                  <a:moveTo>
                    <a:pt x="0" y="269328"/>
                  </a:moveTo>
                  <a:lnTo>
                    <a:pt x="381396" y="269328"/>
                  </a:lnTo>
                </a:path>
              </a:pathLst>
            </a:custGeom>
            <a:ln w="758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243086" y="2544093"/>
              <a:ext cx="702945" cy="702310"/>
            </a:xfrm>
            <a:custGeom>
              <a:avLst/>
              <a:gdLst/>
              <a:ahLst/>
              <a:cxnLst/>
              <a:rect l="l" t="t" r="r" b="b"/>
              <a:pathLst>
                <a:path w="702945" h="702310">
                  <a:moveTo>
                    <a:pt x="702680" y="351153"/>
                  </a:moveTo>
                  <a:lnTo>
                    <a:pt x="700038" y="394140"/>
                  </a:lnTo>
                  <a:lnTo>
                    <a:pt x="692151" y="436476"/>
                  </a:lnTo>
                  <a:lnTo>
                    <a:pt x="679139" y="477528"/>
                  </a:lnTo>
                  <a:lnTo>
                    <a:pt x="661194" y="516685"/>
                  </a:lnTo>
                  <a:lnTo>
                    <a:pt x="638589" y="553352"/>
                  </a:lnTo>
                  <a:lnTo>
                    <a:pt x="611666" y="586973"/>
                  </a:lnTo>
                  <a:lnTo>
                    <a:pt x="580828" y="617047"/>
                  </a:lnTo>
                  <a:lnTo>
                    <a:pt x="546534" y="643126"/>
                  </a:lnTo>
                  <a:lnTo>
                    <a:pt x="509304" y="664813"/>
                  </a:lnTo>
                  <a:lnTo>
                    <a:pt x="469703" y="681779"/>
                  </a:lnTo>
                  <a:lnTo>
                    <a:pt x="428322" y="693773"/>
                  </a:lnTo>
                  <a:lnTo>
                    <a:pt x="385778" y="700615"/>
                  </a:lnTo>
                  <a:lnTo>
                    <a:pt x="351340" y="702306"/>
                  </a:lnTo>
                  <a:lnTo>
                    <a:pt x="342715" y="702200"/>
                  </a:lnTo>
                  <a:lnTo>
                    <a:pt x="299788" y="698505"/>
                  </a:lnTo>
                  <a:lnTo>
                    <a:pt x="257636" y="689586"/>
                  </a:lnTo>
                  <a:lnTo>
                    <a:pt x="216888" y="675576"/>
                  </a:lnTo>
                  <a:lnTo>
                    <a:pt x="178163" y="656685"/>
                  </a:lnTo>
                  <a:lnTo>
                    <a:pt x="142046" y="633202"/>
                  </a:lnTo>
                  <a:lnTo>
                    <a:pt x="109078" y="605476"/>
                  </a:lnTo>
                  <a:lnTo>
                    <a:pt x="79750" y="573922"/>
                  </a:lnTo>
                  <a:lnTo>
                    <a:pt x="54507" y="539017"/>
                  </a:lnTo>
                  <a:lnTo>
                    <a:pt x="33732" y="501290"/>
                  </a:lnTo>
                  <a:lnTo>
                    <a:pt x="17733" y="461305"/>
                  </a:lnTo>
                  <a:lnTo>
                    <a:pt x="6750" y="419659"/>
                  </a:lnTo>
                  <a:lnTo>
                    <a:pt x="951" y="376983"/>
                  </a:lnTo>
                  <a:lnTo>
                    <a:pt x="0" y="351153"/>
                  </a:lnTo>
                  <a:lnTo>
                    <a:pt x="105" y="342532"/>
                  </a:lnTo>
                  <a:lnTo>
                    <a:pt x="3802" y="299628"/>
                  </a:lnTo>
                  <a:lnTo>
                    <a:pt x="12726" y="257498"/>
                  </a:lnTo>
                  <a:lnTo>
                    <a:pt x="26744" y="216772"/>
                  </a:lnTo>
                  <a:lnTo>
                    <a:pt x="45644" y="178067"/>
                  </a:lnTo>
                  <a:lnTo>
                    <a:pt x="69140" y="141971"/>
                  </a:lnTo>
                  <a:lnTo>
                    <a:pt x="96881" y="109020"/>
                  </a:lnTo>
                  <a:lnTo>
                    <a:pt x="128452" y="79708"/>
                  </a:lnTo>
                  <a:lnTo>
                    <a:pt x="163376" y="54478"/>
                  </a:lnTo>
                  <a:lnTo>
                    <a:pt x="201123" y="33714"/>
                  </a:lnTo>
                  <a:lnTo>
                    <a:pt x="241129" y="17724"/>
                  </a:lnTo>
                  <a:lnTo>
                    <a:pt x="282797" y="6747"/>
                  </a:lnTo>
                  <a:lnTo>
                    <a:pt x="325496" y="951"/>
                  </a:lnTo>
                  <a:lnTo>
                    <a:pt x="351340" y="0"/>
                  </a:lnTo>
                  <a:lnTo>
                    <a:pt x="359965" y="105"/>
                  </a:lnTo>
                  <a:lnTo>
                    <a:pt x="402892" y="3800"/>
                  </a:lnTo>
                  <a:lnTo>
                    <a:pt x="445045" y="12719"/>
                  </a:lnTo>
                  <a:lnTo>
                    <a:pt x="485792" y="26729"/>
                  </a:lnTo>
                  <a:lnTo>
                    <a:pt x="524517" y="45620"/>
                  </a:lnTo>
                  <a:lnTo>
                    <a:pt x="560633" y="69104"/>
                  </a:lnTo>
                  <a:lnTo>
                    <a:pt x="593602" y="96829"/>
                  </a:lnTo>
                  <a:lnTo>
                    <a:pt x="622930" y="128383"/>
                  </a:lnTo>
                  <a:lnTo>
                    <a:pt x="648172" y="163289"/>
                  </a:lnTo>
                  <a:lnTo>
                    <a:pt x="668948" y="201015"/>
                  </a:lnTo>
                  <a:lnTo>
                    <a:pt x="684947" y="241000"/>
                  </a:lnTo>
                  <a:lnTo>
                    <a:pt x="695929" y="282646"/>
                  </a:lnTo>
                  <a:lnTo>
                    <a:pt x="701729" y="325323"/>
                  </a:lnTo>
                  <a:lnTo>
                    <a:pt x="702680" y="351153"/>
                  </a:lnTo>
                  <a:close/>
                </a:path>
              </a:pathLst>
            </a:custGeom>
            <a:ln w="7581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3402146" y="2666234"/>
            <a:ext cx="958850" cy="962660"/>
            <a:chOff x="13402146" y="2666234"/>
            <a:chExt cx="958850" cy="962660"/>
          </a:xfrm>
        </p:grpSpPr>
        <p:sp>
          <p:nvSpPr>
            <p:cNvPr id="9" name="object 9"/>
            <p:cNvSpPr/>
            <p:nvPr/>
          </p:nvSpPr>
          <p:spPr>
            <a:xfrm>
              <a:off x="13992214" y="2717873"/>
              <a:ext cx="317500" cy="320040"/>
            </a:xfrm>
            <a:custGeom>
              <a:avLst/>
              <a:gdLst/>
              <a:ahLst/>
              <a:cxnLst/>
              <a:rect l="l" t="t" r="r" b="b"/>
              <a:pathLst>
                <a:path w="317500" h="320039">
                  <a:moveTo>
                    <a:pt x="0" y="320012"/>
                  </a:moveTo>
                  <a:lnTo>
                    <a:pt x="317281" y="0"/>
                  </a:lnTo>
                </a:path>
              </a:pathLst>
            </a:custGeom>
            <a:ln w="708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437558" y="2938282"/>
              <a:ext cx="657860" cy="655320"/>
            </a:xfrm>
            <a:custGeom>
              <a:avLst/>
              <a:gdLst/>
              <a:ahLst/>
              <a:cxnLst/>
              <a:rect l="l" t="t" r="r" b="b"/>
              <a:pathLst>
                <a:path w="657859" h="655320">
                  <a:moveTo>
                    <a:pt x="94861" y="97331"/>
                  </a:moveTo>
                  <a:lnTo>
                    <a:pt x="124899" y="70540"/>
                  </a:lnTo>
                  <a:lnTo>
                    <a:pt x="157999" y="47616"/>
                  </a:lnTo>
                  <a:lnTo>
                    <a:pt x="193665" y="28903"/>
                  </a:lnTo>
                  <a:lnTo>
                    <a:pt x="231367" y="14678"/>
                  </a:lnTo>
                  <a:lnTo>
                    <a:pt x="270532" y="5160"/>
                  </a:lnTo>
                  <a:lnTo>
                    <a:pt x="310567" y="491"/>
                  </a:lnTo>
                  <a:lnTo>
                    <a:pt x="326693" y="0"/>
                  </a:lnTo>
                  <a:lnTo>
                    <a:pt x="334762" y="49"/>
                  </a:lnTo>
                  <a:lnTo>
                    <a:pt x="374942" y="3253"/>
                  </a:lnTo>
                  <a:lnTo>
                    <a:pt x="414427" y="11334"/>
                  </a:lnTo>
                  <a:lnTo>
                    <a:pt x="452626" y="24172"/>
                  </a:lnTo>
                  <a:lnTo>
                    <a:pt x="488961" y="41572"/>
                  </a:lnTo>
                  <a:lnTo>
                    <a:pt x="522881" y="63271"/>
                  </a:lnTo>
                  <a:lnTo>
                    <a:pt x="553881" y="88945"/>
                  </a:lnTo>
                  <a:lnTo>
                    <a:pt x="581496" y="118210"/>
                  </a:lnTo>
                  <a:lnTo>
                    <a:pt x="605309" y="150624"/>
                  </a:lnTo>
                  <a:lnTo>
                    <a:pt x="624959" y="185694"/>
                  </a:lnTo>
                  <a:lnTo>
                    <a:pt x="640153" y="222898"/>
                  </a:lnTo>
                  <a:lnTo>
                    <a:pt x="650663" y="261680"/>
                  </a:lnTo>
                  <a:lnTo>
                    <a:pt x="656331" y="301452"/>
                  </a:lnTo>
                  <a:lnTo>
                    <a:pt x="657367" y="325538"/>
                  </a:lnTo>
                  <a:lnTo>
                    <a:pt x="657317" y="333579"/>
                  </a:lnTo>
                  <a:lnTo>
                    <a:pt x="654102" y="373617"/>
                  </a:lnTo>
                  <a:lnTo>
                    <a:pt x="645993" y="412962"/>
                  </a:lnTo>
                  <a:lnTo>
                    <a:pt x="633109" y="451027"/>
                  </a:lnTo>
                  <a:lnTo>
                    <a:pt x="615647" y="487233"/>
                  </a:lnTo>
                  <a:lnTo>
                    <a:pt x="593871" y="521033"/>
                  </a:lnTo>
                  <a:lnTo>
                    <a:pt x="568106" y="551923"/>
                  </a:lnTo>
                  <a:lnTo>
                    <a:pt x="538737" y="579441"/>
                  </a:lnTo>
                  <a:lnTo>
                    <a:pt x="506208" y="603170"/>
                  </a:lnTo>
                  <a:lnTo>
                    <a:pt x="471014" y="622750"/>
                  </a:lnTo>
                  <a:lnTo>
                    <a:pt x="433678" y="637890"/>
                  </a:lnTo>
                  <a:lnTo>
                    <a:pt x="394759" y="648364"/>
                  </a:lnTo>
                  <a:lnTo>
                    <a:pt x="354846" y="654011"/>
                  </a:lnTo>
                  <a:lnTo>
                    <a:pt x="330674" y="655044"/>
                  </a:lnTo>
                  <a:lnTo>
                    <a:pt x="322605" y="654994"/>
                  </a:lnTo>
                  <a:lnTo>
                    <a:pt x="282425" y="651790"/>
                  </a:lnTo>
                  <a:lnTo>
                    <a:pt x="242940" y="643710"/>
                  </a:lnTo>
                  <a:lnTo>
                    <a:pt x="204741" y="630872"/>
                  </a:lnTo>
                  <a:lnTo>
                    <a:pt x="168405" y="613471"/>
                  </a:lnTo>
                  <a:lnTo>
                    <a:pt x="134485" y="591772"/>
                  </a:lnTo>
                  <a:lnTo>
                    <a:pt x="103486" y="566098"/>
                  </a:lnTo>
                  <a:lnTo>
                    <a:pt x="75870" y="536833"/>
                  </a:lnTo>
                  <a:lnTo>
                    <a:pt x="52057" y="504419"/>
                  </a:lnTo>
                  <a:lnTo>
                    <a:pt x="32408" y="469349"/>
                  </a:lnTo>
                  <a:lnTo>
                    <a:pt x="17214" y="432145"/>
                  </a:lnTo>
                  <a:lnTo>
                    <a:pt x="6704" y="393364"/>
                  </a:lnTo>
                  <a:lnTo>
                    <a:pt x="1036" y="353591"/>
                  </a:lnTo>
                  <a:lnTo>
                    <a:pt x="0" y="329505"/>
                  </a:lnTo>
                  <a:lnTo>
                    <a:pt x="50" y="321464"/>
                  </a:lnTo>
                  <a:lnTo>
                    <a:pt x="3265" y="281426"/>
                  </a:lnTo>
                  <a:lnTo>
                    <a:pt x="11374" y="242081"/>
                  </a:lnTo>
                  <a:lnTo>
                    <a:pt x="24257" y="204017"/>
                  </a:lnTo>
                  <a:lnTo>
                    <a:pt x="41720" y="167810"/>
                  </a:lnTo>
                  <a:lnTo>
                    <a:pt x="63496" y="134010"/>
                  </a:lnTo>
                  <a:lnTo>
                    <a:pt x="89261" y="103120"/>
                  </a:lnTo>
                  <a:lnTo>
                    <a:pt x="94861" y="97331"/>
                  </a:lnTo>
                  <a:close/>
                </a:path>
              </a:pathLst>
            </a:custGeom>
            <a:ln w="708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977732" y="2701646"/>
              <a:ext cx="347980" cy="347345"/>
            </a:xfrm>
            <a:custGeom>
              <a:avLst/>
              <a:gdLst/>
              <a:ahLst/>
              <a:cxnLst/>
              <a:rect l="l" t="t" r="r" b="b"/>
              <a:pathLst>
                <a:path w="347980" h="347344">
                  <a:moveTo>
                    <a:pt x="316952" y="347006"/>
                  </a:moveTo>
                  <a:lnTo>
                    <a:pt x="347838" y="0"/>
                  </a:lnTo>
                  <a:lnTo>
                    <a:pt x="0" y="34976"/>
                  </a:lnTo>
                </a:path>
              </a:pathLst>
            </a:custGeom>
            <a:ln w="708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17032" y="4773155"/>
            <a:ext cx="123825" cy="123824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17032" y="7059155"/>
            <a:ext cx="123825" cy="123824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17032" y="8430755"/>
            <a:ext cx="123825" cy="123824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2708388" y="4550258"/>
            <a:ext cx="3691890" cy="459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  <a:tabLst>
                <a:tab pos="1475740" algn="l"/>
              </a:tabLst>
            </a:pPr>
            <a:r>
              <a:rPr sz="2600" spc="160" dirty="0">
                <a:latin typeface="Georgia"/>
                <a:cs typeface="Georgia"/>
              </a:rPr>
              <a:t>sklonije	</a:t>
            </a:r>
            <a:r>
              <a:rPr sz="2600" spc="155" dirty="0">
                <a:latin typeface="Georgia"/>
                <a:cs typeface="Georgia"/>
              </a:rPr>
              <a:t>korištenju </a:t>
            </a:r>
            <a:r>
              <a:rPr sz="2600" spc="160" dirty="0">
                <a:latin typeface="Georgia"/>
                <a:cs typeface="Georgia"/>
              </a:rPr>
              <a:t> </a:t>
            </a:r>
            <a:r>
              <a:rPr sz="2600" spc="170" dirty="0">
                <a:latin typeface="Georgia"/>
                <a:cs typeface="Georgia"/>
              </a:rPr>
              <a:t>zamjenica</a:t>
            </a:r>
            <a:r>
              <a:rPr sz="2600" spc="-45" dirty="0">
                <a:latin typeface="Georgia"/>
                <a:cs typeface="Georgia"/>
              </a:rPr>
              <a:t> </a:t>
            </a:r>
            <a:r>
              <a:rPr sz="2600" spc="375" dirty="0">
                <a:latin typeface="Georgia"/>
                <a:cs typeface="Georgia"/>
              </a:rPr>
              <a:t>“ti”</a:t>
            </a:r>
            <a:r>
              <a:rPr sz="2600" spc="-40" dirty="0">
                <a:latin typeface="Georgia"/>
                <a:cs typeface="Georgia"/>
              </a:rPr>
              <a:t> </a:t>
            </a:r>
            <a:r>
              <a:rPr sz="2600" spc="105" dirty="0">
                <a:latin typeface="Georgia"/>
                <a:cs typeface="Georgia"/>
              </a:rPr>
              <a:t>i</a:t>
            </a:r>
            <a:r>
              <a:rPr sz="2600" spc="-40" dirty="0">
                <a:latin typeface="Georgia"/>
                <a:cs typeface="Georgia"/>
              </a:rPr>
              <a:t> </a:t>
            </a:r>
            <a:r>
              <a:rPr sz="2600" spc="360" dirty="0">
                <a:latin typeface="Georgia"/>
                <a:cs typeface="Georgia"/>
              </a:rPr>
              <a:t>“mi”, </a:t>
            </a:r>
            <a:r>
              <a:rPr sz="2600" spc="-615" dirty="0">
                <a:latin typeface="Georgia"/>
                <a:cs typeface="Georgia"/>
              </a:rPr>
              <a:t> </a:t>
            </a:r>
            <a:r>
              <a:rPr sz="2600" spc="195" dirty="0">
                <a:latin typeface="Georgia"/>
                <a:cs typeface="Georgia"/>
              </a:rPr>
              <a:t>čime </a:t>
            </a:r>
            <a:r>
              <a:rPr sz="2600" spc="155" dirty="0">
                <a:latin typeface="Georgia"/>
                <a:cs typeface="Georgia"/>
              </a:rPr>
              <a:t>uvažavaju </a:t>
            </a:r>
            <a:r>
              <a:rPr sz="2600" spc="160" dirty="0">
                <a:latin typeface="Georgia"/>
                <a:cs typeface="Georgia"/>
              </a:rPr>
              <a:t> </a:t>
            </a:r>
            <a:r>
              <a:rPr sz="2600" spc="170" dirty="0">
                <a:latin typeface="Georgia"/>
                <a:cs typeface="Georgia"/>
              </a:rPr>
              <a:t>sugovornika</a:t>
            </a:r>
            <a:endParaRPr sz="2600">
              <a:latin typeface="Georgia"/>
              <a:cs typeface="Georgia"/>
            </a:endParaRPr>
          </a:p>
          <a:p>
            <a:pPr marL="12700" marR="1064260">
              <a:lnSpc>
                <a:spcPct val="115399"/>
              </a:lnSpc>
              <a:spcBef>
                <a:spcPts val="3600"/>
              </a:spcBef>
            </a:pPr>
            <a:r>
              <a:rPr sz="2600" spc="160" dirty="0">
                <a:latin typeface="Georgia"/>
                <a:cs typeface="Georgia"/>
              </a:rPr>
              <a:t>sklonije</a:t>
            </a:r>
            <a:r>
              <a:rPr sz="2600" spc="-65" dirty="0">
                <a:latin typeface="Georgia"/>
                <a:cs typeface="Georgia"/>
              </a:rPr>
              <a:t> </a:t>
            </a:r>
            <a:r>
              <a:rPr sz="2600" spc="270" dirty="0">
                <a:latin typeface="Georgia"/>
                <a:cs typeface="Georgia"/>
              </a:rPr>
              <a:t>“tihom </a:t>
            </a:r>
            <a:r>
              <a:rPr sz="2600" spc="-610" dirty="0">
                <a:latin typeface="Georgia"/>
                <a:cs typeface="Georgia"/>
              </a:rPr>
              <a:t> </a:t>
            </a:r>
            <a:r>
              <a:rPr sz="2600" spc="185" dirty="0">
                <a:latin typeface="Georgia"/>
                <a:cs typeface="Georgia"/>
              </a:rPr>
              <a:t>protestiranju”</a:t>
            </a:r>
            <a:endParaRPr sz="2600">
              <a:latin typeface="Georgia"/>
              <a:cs typeface="Georgia"/>
            </a:endParaRPr>
          </a:p>
          <a:p>
            <a:pPr marL="12700" marR="359410">
              <a:lnSpc>
                <a:spcPct val="115399"/>
              </a:lnSpc>
              <a:spcBef>
                <a:spcPts val="3595"/>
              </a:spcBef>
            </a:pPr>
            <a:r>
              <a:rPr sz="2600" spc="160" dirty="0">
                <a:latin typeface="Georgia"/>
                <a:cs typeface="Georgia"/>
              </a:rPr>
              <a:t>sklonije </a:t>
            </a:r>
            <a:r>
              <a:rPr sz="2600" spc="130" dirty="0">
                <a:latin typeface="Georgia"/>
                <a:cs typeface="Georgia"/>
              </a:rPr>
              <a:t>dijeljenju </a:t>
            </a:r>
            <a:r>
              <a:rPr sz="2600" spc="135" dirty="0">
                <a:latin typeface="Georgia"/>
                <a:cs typeface="Georgia"/>
              </a:rPr>
              <a:t> </a:t>
            </a:r>
            <a:r>
              <a:rPr sz="2600" spc="160" dirty="0">
                <a:latin typeface="Georgia"/>
                <a:cs typeface="Georgia"/>
              </a:rPr>
              <a:t>emocija</a:t>
            </a:r>
            <a:r>
              <a:rPr sz="2600" spc="-60" dirty="0">
                <a:latin typeface="Georgia"/>
                <a:cs typeface="Georgia"/>
              </a:rPr>
              <a:t> </a:t>
            </a:r>
            <a:r>
              <a:rPr sz="2600" spc="105" dirty="0">
                <a:latin typeface="Georgia"/>
                <a:cs typeface="Georgia"/>
              </a:rPr>
              <a:t>i</a:t>
            </a:r>
            <a:r>
              <a:rPr sz="2600" spc="-60" dirty="0">
                <a:latin typeface="Georgia"/>
                <a:cs typeface="Georgia"/>
              </a:rPr>
              <a:t> </a:t>
            </a:r>
            <a:r>
              <a:rPr sz="2600" spc="185" dirty="0">
                <a:latin typeface="Georgia"/>
                <a:cs typeface="Georgia"/>
              </a:rPr>
              <a:t>intimnosti</a:t>
            </a:r>
            <a:endParaRPr sz="2600">
              <a:latin typeface="Georgia"/>
              <a:cs typeface="Georgia"/>
            </a:endParaRPr>
          </a:p>
        </p:txBody>
      </p:sp>
      <p:pic>
        <p:nvPicPr>
          <p:cNvPr id="16" name="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29645" y="4449231"/>
            <a:ext cx="123825" cy="123824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29645" y="5820831"/>
            <a:ext cx="123825" cy="123824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29645" y="7192431"/>
            <a:ext cx="123825" cy="123824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629645" y="8564031"/>
            <a:ext cx="123825" cy="123824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11919662" y="4226181"/>
            <a:ext cx="4495165" cy="505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77315">
              <a:lnSpc>
                <a:spcPct val="115399"/>
              </a:lnSpc>
              <a:spcBef>
                <a:spcPts val="100"/>
              </a:spcBef>
            </a:pPr>
            <a:r>
              <a:rPr sz="2600" spc="150" dirty="0">
                <a:latin typeface="Georgia"/>
                <a:cs typeface="Georgia"/>
              </a:rPr>
              <a:t>skloniji</a:t>
            </a:r>
            <a:r>
              <a:rPr sz="2600" spc="-80" dirty="0">
                <a:latin typeface="Georgia"/>
                <a:cs typeface="Georgia"/>
              </a:rPr>
              <a:t> </a:t>
            </a:r>
            <a:r>
              <a:rPr sz="2600" spc="145" dirty="0">
                <a:latin typeface="Georgia"/>
                <a:cs typeface="Georgia"/>
              </a:rPr>
              <a:t>prekidanju </a:t>
            </a:r>
            <a:r>
              <a:rPr sz="2600" spc="-615" dirty="0">
                <a:latin typeface="Georgia"/>
                <a:cs typeface="Georgia"/>
              </a:rPr>
              <a:t> </a:t>
            </a:r>
            <a:r>
              <a:rPr sz="2600" spc="165" dirty="0">
                <a:latin typeface="Georgia"/>
                <a:cs typeface="Georgia"/>
              </a:rPr>
              <a:t>sugovornika</a:t>
            </a:r>
            <a:endParaRPr sz="2600">
              <a:latin typeface="Georgia"/>
              <a:cs typeface="Georgia"/>
            </a:endParaRPr>
          </a:p>
          <a:p>
            <a:pPr marL="12700" marR="156845">
              <a:lnSpc>
                <a:spcPct val="115399"/>
              </a:lnSpc>
              <a:spcBef>
                <a:spcPts val="3600"/>
              </a:spcBef>
            </a:pPr>
            <a:r>
              <a:rPr sz="2600" spc="150" dirty="0">
                <a:latin typeface="Georgia"/>
                <a:cs typeface="Georgia"/>
              </a:rPr>
              <a:t>skloniji</a:t>
            </a:r>
            <a:r>
              <a:rPr sz="2600" spc="-65" dirty="0">
                <a:latin typeface="Georgia"/>
                <a:cs typeface="Georgia"/>
              </a:rPr>
              <a:t> </a:t>
            </a:r>
            <a:r>
              <a:rPr sz="2600" spc="150" dirty="0">
                <a:latin typeface="Georgia"/>
                <a:cs typeface="Georgia"/>
              </a:rPr>
              <a:t>propitivanju</a:t>
            </a:r>
            <a:r>
              <a:rPr sz="2600" spc="-60" dirty="0">
                <a:latin typeface="Georgia"/>
                <a:cs typeface="Georgia"/>
              </a:rPr>
              <a:t> </a:t>
            </a:r>
            <a:r>
              <a:rPr sz="2600" spc="160" dirty="0">
                <a:latin typeface="Georgia"/>
                <a:cs typeface="Georgia"/>
              </a:rPr>
              <a:t>tuđih </a:t>
            </a:r>
            <a:r>
              <a:rPr sz="2600" spc="-610" dirty="0">
                <a:latin typeface="Georgia"/>
                <a:cs typeface="Georgia"/>
              </a:rPr>
              <a:t> </a:t>
            </a:r>
            <a:r>
              <a:rPr sz="2600" spc="175" dirty="0">
                <a:latin typeface="Georgia"/>
                <a:cs typeface="Georgia"/>
              </a:rPr>
              <a:t>argumenata</a:t>
            </a:r>
            <a:endParaRPr sz="2600">
              <a:latin typeface="Georgia"/>
              <a:cs typeface="Georgia"/>
            </a:endParaRPr>
          </a:p>
          <a:p>
            <a:pPr marL="12700" marR="5080">
              <a:lnSpc>
                <a:spcPct val="115399"/>
              </a:lnSpc>
              <a:spcBef>
                <a:spcPts val="3600"/>
              </a:spcBef>
            </a:pPr>
            <a:r>
              <a:rPr sz="2600" spc="150" dirty="0">
                <a:latin typeface="Georgia"/>
                <a:cs typeface="Georgia"/>
              </a:rPr>
              <a:t>skloniji</a:t>
            </a:r>
            <a:r>
              <a:rPr sz="2600" spc="-50" dirty="0">
                <a:latin typeface="Georgia"/>
                <a:cs typeface="Georgia"/>
              </a:rPr>
              <a:t> </a:t>
            </a:r>
            <a:r>
              <a:rPr sz="2600" spc="145" dirty="0">
                <a:latin typeface="Georgia"/>
                <a:cs typeface="Georgia"/>
              </a:rPr>
              <a:t>isticanju</a:t>
            </a:r>
            <a:r>
              <a:rPr sz="2600" spc="-45" dirty="0">
                <a:latin typeface="Georgia"/>
                <a:cs typeface="Georgia"/>
              </a:rPr>
              <a:t> </a:t>
            </a:r>
            <a:r>
              <a:rPr sz="2600" spc="175" dirty="0">
                <a:latin typeface="Georgia"/>
                <a:cs typeface="Georgia"/>
              </a:rPr>
              <a:t>stavova</a:t>
            </a:r>
            <a:r>
              <a:rPr sz="2600" spc="-45" dirty="0">
                <a:latin typeface="Georgia"/>
                <a:cs typeface="Georgia"/>
              </a:rPr>
              <a:t> </a:t>
            </a:r>
            <a:r>
              <a:rPr sz="2600" spc="114" dirty="0">
                <a:latin typeface="Georgia"/>
                <a:cs typeface="Georgia"/>
              </a:rPr>
              <a:t>ili </a:t>
            </a:r>
            <a:r>
              <a:rPr sz="2600" spc="-610" dirty="0">
                <a:latin typeface="Georgia"/>
                <a:cs typeface="Georgia"/>
              </a:rPr>
              <a:t> </a:t>
            </a:r>
            <a:r>
              <a:rPr sz="2600" spc="150" dirty="0">
                <a:latin typeface="Georgia"/>
                <a:cs typeface="Georgia"/>
              </a:rPr>
              <a:t>činjenica</a:t>
            </a:r>
            <a:endParaRPr sz="2600">
              <a:latin typeface="Georgia"/>
              <a:cs typeface="Georgia"/>
            </a:endParaRPr>
          </a:p>
          <a:p>
            <a:pPr marL="12700" marR="352425">
              <a:lnSpc>
                <a:spcPct val="115399"/>
              </a:lnSpc>
              <a:spcBef>
                <a:spcPts val="3600"/>
              </a:spcBef>
            </a:pPr>
            <a:r>
              <a:rPr sz="2600" spc="190" dirty="0">
                <a:latin typeface="Georgia"/>
                <a:cs typeface="Georgia"/>
              </a:rPr>
              <a:t>manje</a:t>
            </a:r>
            <a:r>
              <a:rPr sz="2600" spc="-50" dirty="0">
                <a:latin typeface="Georgia"/>
                <a:cs typeface="Georgia"/>
              </a:rPr>
              <a:t> </a:t>
            </a:r>
            <a:r>
              <a:rPr sz="2600" spc="170" dirty="0">
                <a:latin typeface="Georgia"/>
                <a:cs typeface="Georgia"/>
              </a:rPr>
              <a:t>skloni</a:t>
            </a:r>
            <a:r>
              <a:rPr sz="2600" spc="-50" dirty="0">
                <a:latin typeface="Georgia"/>
                <a:cs typeface="Georgia"/>
              </a:rPr>
              <a:t> </a:t>
            </a:r>
            <a:r>
              <a:rPr sz="2600" spc="155" dirty="0">
                <a:latin typeface="Georgia"/>
                <a:cs typeface="Georgia"/>
              </a:rPr>
              <a:t>razgovoru</a:t>
            </a:r>
            <a:r>
              <a:rPr sz="2600" spc="-45" dirty="0">
                <a:latin typeface="Georgia"/>
                <a:cs typeface="Georgia"/>
              </a:rPr>
              <a:t> </a:t>
            </a:r>
            <a:r>
              <a:rPr sz="2600" spc="155" dirty="0">
                <a:latin typeface="Georgia"/>
                <a:cs typeface="Georgia"/>
              </a:rPr>
              <a:t>o </a:t>
            </a:r>
            <a:r>
              <a:rPr sz="2600" spc="-615" dirty="0">
                <a:latin typeface="Georgia"/>
                <a:cs typeface="Georgia"/>
              </a:rPr>
              <a:t> </a:t>
            </a:r>
            <a:r>
              <a:rPr sz="2600" spc="200" dirty="0">
                <a:latin typeface="Georgia"/>
                <a:cs typeface="Georgia"/>
              </a:rPr>
              <a:t>intimnim</a:t>
            </a:r>
            <a:r>
              <a:rPr sz="2600" spc="-35" dirty="0">
                <a:latin typeface="Georgia"/>
                <a:cs typeface="Georgia"/>
              </a:rPr>
              <a:t> </a:t>
            </a:r>
            <a:r>
              <a:rPr sz="2600" spc="220" dirty="0">
                <a:latin typeface="Georgia"/>
                <a:cs typeface="Georgia"/>
              </a:rPr>
              <a:t>temama</a:t>
            </a:r>
            <a:endParaRPr sz="26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64465" y="279110"/>
            <a:ext cx="10798810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355" dirty="0"/>
              <a:t>Podrijetlo</a:t>
            </a:r>
            <a:r>
              <a:rPr sz="7000" spc="-100" dirty="0"/>
              <a:t> </a:t>
            </a:r>
            <a:r>
              <a:rPr sz="7000" spc="445" dirty="0"/>
              <a:t>rodnih</a:t>
            </a:r>
            <a:r>
              <a:rPr sz="7000" spc="-100" dirty="0"/>
              <a:t> </a:t>
            </a:r>
            <a:r>
              <a:rPr sz="7000" spc="415" dirty="0"/>
              <a:t>razlika</a:t>
            </a:r>
            <a:endParaRPr sz="7000"/>
          </a:p>
        </p:txBody>
      </p:sp>
      <p:sp>
        <p:nvSpPr>
          <p:cNvPr id="3" name="object 3"/>
          <p:cNvSpPr txBox="1"/>
          <p:nvPr/>
        </p:nvSpPr>
        <p:spPr>
          <a:xfrm>
            <a:off x="702036" y="1948595"/>
            <a:ext cx="16643350" cy="7454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22605">
              <a:lnSpc>
                <a:spcPct val="116100"/>
              </a:lnSpc>
              <a:spcBef>
                <a:spcPts val="95"/>
              </a:spcBef>
            </a:pPr>
            <a:r>
              <a:rPr sz="4200" spc="275" dirty="0">
                <a:latin typeface="Georgia"/>
                <a:cs typeface="Georgia"/>
              </a:rPr>
              <a:t>Prema </a:t>
            </a:r>
            <a:r>
              <a:rPr sz="4200" spc="254" dirty="0">
                <a:latin typeface="Georgia"/>
                <a:cs typeface="Georgia"/>
              </a:rPr>
              <a:t>istraživanju </a:t>
            </a:r>
            <a:r>
              <a:rPr sz="4200" spc="260" dirty="0">
                <a:latin typeface="Georgia"/>
                <a:cs typeface="Georgia"/>
              </a:rPr>
              <a:t>Maltz </a:t>
            </a:r>
            <a:r>
              <a:rPr sz="4200" spc="170" dirty="0">
                <a:latin typeface="Georgia"/>
                <a:cs typeface="Georgia"/>
              </a:rPr>
              <a:t>i </a:t>
            </a:r>
            <a:r>
              <a:rPr sz="4200" spc="240" dirty="0">
                <a:latin typeface="Georgia"/>
                <a:cs typeface="Georgia"/>
              </a:rPr>
              <a:t>Borker </a:t>
            </a:r>
            <a:r>
              <a:rPr sz="4200" spc="145" dirty="0">
                <a:latin typeface="Georgia"/>
                <a:cs typeface="Georgia"/>
              </a:rPr>
              <a:t>(1982), </a:t>
            </a:r>
            <a:r>
              <a:rPr sz="4200" spc="260" dirty="0">
                <a:latin typeface="Georgia"/>
                <a:cs typeface="Georgia"/>
              </a:rPr>
              <a:t>razlike </a:t>
            </a:r>
            <a:r>
              <a:rPr sz="4200" spc="229" dirty="0">
                <a:latin typeface="Georgia"/>
                <a:cs typeface="Georgia"/>
              </a:rPr>
              <a:t>u </a:t>
            </a:r>
            <a:r>
              <a:rPr sz="4200" spc="235" dirty="0">
                <a:latin typeface="Georgia"/>
                <a:cs typeface="Georgia"/>
              </a:rPr>
              <a:t> </a:t>
            </a:r>
            <a:r>
              <a:rPr sz="4200" spc="300" dirty="0">
                <a:latin typeface="Georgia"/>
                <a:cs typeface="Georgia"/>
              </a:rPr>
              <a:t>komunikacijskim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290" dirty="0">
                <a:latin typeface="Georgia"/>
                <a:cs typeface="Georgia"/>
              </a:rPr>
              <a:t>stilovima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300" dirty="0">
                <a:latin typeface="Georgia"/>
                <a:cs typeface="Georgia"/>
              </a:rPr>
              <a:t>između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280" dirty="0">
                <a:latin typeface="Georgia"/>
                <a:cs typeface="Georgia"/>
              </a:rPr>
              <a:t>muškaraca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170" dirty="0">
                <a:latin typeface="Georgia"/>
                <a:cs typeface="Georgia"/>
              </a:rPr>
              <a:t>i</a:t>
            </a:r>
            <a:r>
              <a:rPr sz="4200" spc="-35" dirty="0">
                <a:latin typeface="Georgia"/>
                <a:cs typeface="Georgia"/>
              </a:rPr>
              <a:t> </a:t>
            </a:r>
            <a:r>
              <a:rPr sz="4200" spc="320" dirty="0">
                <a:latin typeface="Georgia"/>
                <a:cs typeface="Georgia"/>
              </a:rPr>
              <a:t>žena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285" dirty="0">
                <a:latin typeface="Georgia"/>
                <a:cs typeface="Georgia"/>
              </a:rPr>
              <a:t>uvelike </a:t>
            </a:r>
            <a:r>
              <a:rPr sz="4200" spc="-1000" dirty="0">
                <a:latin typeface="Georgia"/>
                <a:cs typeface="Georgia"/>
              </a:rPr>
              <a:t> </a:t>
            </a:r>
            <a:r>
              <a:rPr sz="4200" spc="265" dirty="0">
                <a:latin typeface="Georgia"/>
                <a:cs typeface="Georgia"/>
              </a:rPr>
              <a:t>proizlaze </a:t>
            </a:r>
            <a:r>
              <a:rPr sz="4200" spc="260" dirty="0">
                <a:latin typeface="Georgia"/>
                <a:cs typeface="Georgia"/>
              </a:rPr>
              <a:t>iz </a:t>
            </a:r>
            <a:r>
              <a:rPr sz="4200" spc="250" dirty="0">
                <a:latin typeface="Georgia"/>
                <a:cs typeface="Georgia"/>
              </a:rPr>
              <a:t>razlika </a:t>
            </a:r>
            <a:r>
              <a:rPr sz="4200" spc="229" dirty="0">
                <a:latin typeface="Georgia"/>
                <a:cs typeface="Georgia"/>
              </a:rPr>
              <a:t>u </a:t>
            </a:r>
            <a:r>
              <a:rPr sz="4200" spc="305" dirty="0">
                <a:latin typeface="Georgia"/>
                <a:cs typeface="Georgia"/>
              </a:rPr>
              <a:t>okolnostima </a:t>
            </a:r>
            <a:r>
              <a:rPr sz="4200" spc="245" dirty="0">
                <a:latin typeface="Georgia"/>
                <a:cs typeface="Georgia"/>
              </a:rPr>
              <a:t>odrastanja </a:t>
            </a:r>
            <a:r>
              <a:rPr sz="4200" spc="240" dirty="0">
                <a:latin typeface="Georgia"/>
                <a:cs typeface="Georgia"/>
              </a:rPr>
              <a:t>dječaka </a:t>
            </a:r>
            <a:r>
              <a:rPr sz="4200" spc="170" dirty="0">
                <a:latin typeface="Georgia"/>
                <a:cs typeface="Georgia"/>
              </a:rPr>
              <a:t>i </a:t>
            </a:r>
            <a:r>
              <a:rPr sz="4200" spc="175" dirty="0">
                <a:latin typeface="Georgia"/>
                <a:cs typeface="Georgia"/>
              </a:rPr>
              <a:t> </a:t>
            </a:r>
            <a:r>
              <a:rPr sz="4200" spc="220" dirty="0">
                <a:latin typeface="Georgia"/>
                <a:cs typeface="Georgia"/>
              </a:rPr>
              <a:t>djevojčica </a:t>
            </a:r>
            <a:r>
              <a:rPr sz="4200" spc="320" dirty="0">
                <a:latin typeface="Georgia"/>
                <a:cs typeface="Georgia"/>
              </a:rPr>
              <a:t>te </a:t>
            </a:r>
            <a:r>
              <a:rPr sz="4200" spc="250" dirty="0">
                <a:latin typeface="Georgia"/>
                <a:cs typeface="Georgia"/>
              </a:rPr>
              <a:t>obilježjima </a:t>
            </a:r>
            <a:r>
              <a:rPr sz="4200" spc="275" dirty="0">
                <a:latin typeface="Georgia"/>
                <a:cs typeface="Georgia"/>
              </a:rPr>
              <a:t>vršnjačkih </a:t>
            </a:r>
            <a:r>
              <a:rPr sz="4200" spc="254" dirty="0">
                <a:latin typeface="Georgia"/>
                <a:cs typeface="Georgia"/>
              </a:rPr>
              <a:t>socijalnih </a:t>
            </a:r>
            <a:r>
              <a:rPr sz="4200" spc="280" dirty="0">
                <a:latin typeface="Georgia"/>
                <a:cs typeface="Georgia"/>
              </a:rPr>
              <a:t>odnosa </a:t>
            </a:r>
            <a:r>
              <a:rPr sz="4200" spc="260" dirty="0">
                <a:latin typeface="Georgia"/>
                <a:cs typeface="Georgia"/>
              </a:rPr>
              <a:t>koje </a:t>
            </a:r>
            <a:r>
              <a:rPr sz="4200" spc="265" dirty="0">
                <a:latin typeface="Georgia"/>
                <a:cs typeface="Georgia"/>
              </a:rPr>
              <a:t> </a:t>
            </a:r>
            <a:r>
              <a:rPr sz="4200" spc="250" dirty="0">
                <a:latin typeface="Georgia"/>
                <a:cs typeface="Georgia"/>
              </a:rPr>
              <a:t>formiraju</a:t>
            </a:r>
            <a:endParaRPr sz="4200">
              <a:latin typeface="Georgia"/>
              <a:cs typeface="Georgia"/>
            </a:endParaRPr>
          </a:p>
          <a:p>
            <a:pPr marL="12700" marR="5080">
              <a:lnSpc>
                <a:spcPct val="116100"/>
              </a:lnSpc>
              <a:spcBef>
                <a:spcPts val="5850"/>
              </a:spcBef>
            </a:pPr>
            <a:r>
              <a:rPr sz="4200" spc="250" dirty="0">
                <a:latin typeface="Georgia"/>
                <a:cs typeface="Georgia"/>
              </a:rPr>
              <a:t>Dok </a:t>
            </a:r>
            <a:r>
              <a:rPr sz="4200" spc="229" dirty="0">
                <a:latin typeface="Georgia"/>
                <a:cs typeface="Georgia"/>
              </a:rPr>
              <a:t>djevojčice </a:t>
            </a:r>
            <a:r>
              <a:rPr sz="4200" spc="245" dirty="0">
                <a:latin typeface="Georgia"/>
                <a:cs typeface="Georgia"/>
              </a:rPr>
              <a:t>stvaraju </a:t>
            </a:r>
            <a:r>
              <a:rPr sz="4200" spc="170" dirty="0">
                <a:latin typeface="Georgia"/>
                <a:cs typeface="Georgia"/>
              </a:rPr>
              <a:t>i </a:t>
            </a:r>
            <a:r>
              <a:rPr sz="4200" spc="235" dirty="0">
                <a:latin typeface="Georgia"/>
                <a:cs typeface="Georgia"/>
              </a:rPr>
              <a:t>održavaju </a:t>
            </a:r>
            <a:r>
              <a:rPr sz="4200" spc="290" dirty="0">
                <a:latin typeface="Georgia"/>
                <a:cs typeface="Georgia"/>
              </a:rPr>
              <a:t>odnose </a:t>
            </a:r>
            <a:r>
              <a:rPr sz="4200" spc="285" dirty="0">
                <a:latin typeface="Georgia"/>
                <a:cs typeface="Georgia"/>
              </a:rPr>
              <a:t>kroz </a:t>
            </a:r>
            <a:r>
              <a:rPr sz="4200" spc="270" dirty="0">
                <a:latin typeface="Georgia"/>
                <a:cs typeface="Georgia"/>
              </a:rPr>
              <a:t>razgovore </a:t>
            </a:r>
            <a:r>
              <a:rPr sz="4200" spc="335" dirty="0">
                <a:latin typeface="Georgia"/>
                <a:cs typeface="Georgia"/>
              </a:rPr>
              <a:t>s </a:t>
            </a:r>
            <a:r>
              <a:rPr sz="4200" spc="340" dirty="0">
                <a:latin typeface="Georgia"/>
                <a:cs typeface="Georgia"/>
              </a:rPr>
              <a:t> </a:t>
            </a:r>
            <a:r>
              <a:rPr sz="4200" spc="325" dirty="0">
                <a:latin typeface="Georgia"/>
                <a:cs typeface="Georgia"/>
              </a:rPr>
              <a:t>naglaskom </a:t>
            </a:r>
            <a:r>
              <a:rPr sz="4200" spc="310" dirty="0">
                <a:latin typeface="Georgia"/>
                <a:cs typeface="Georgia"/>
              </a:rPr>
              <a:t>na </a:t>
            </a:r>
            <a:r>
              <a:rPr sz="4200" spc="320" dirty="0">
                <a:latin typeface="Georgia"/>
                <a:cs typeface="Georgia"/>
              </a:rPr>
              <a:t>intimnost, </a:t>
            </a:r>
            <a:r>
              <a:rPr sz="4200" spc="225" dirty="0">
                <a:latin typeface="Georgia"/>
                <a:cs typeface="Georgia"/>
              </a:rPr>
              <a:t>dijeljenje </a:t>
            </a:r>
            <a:r>
              <a:rPr sz="4200" spc="170" dirty="0">
                <a:latin typeface="Georgia"/>
                <a:cs typeface="Georgia"/>
              </a:rPr>
              <a:t>i </a:t>
            </a:r>
            <a:r>
              <a:rPr sz="4200" spc="280" dirty="0">
                <a:latin typeface="Georgia"/>
                <a:cs typeface="Georgia"/>
              </a:rPr>
              <a:t>jednakost, </a:t>
            </a:r>
            <a:r>
              <a:rPr sz="4200" spc="254" dirty="0">
                <a:latin typeface="Georgia"/>
                <a:cs typeface="Georgia"/>
              </a:rPr>
              <a:t>razgovori </a:t>
            </a:r>
            <a:r>
              <a:rPr sz="4200" spc="229" dirty="0">
                <a:latin typeface="Georgia"/>
                <a:cs typeface="Georgia"/>
              </a:rPr>
              <a:t>u </a:t>
            </a:r>
            <a:r>
              <a:rPr sz="4200" spc="235" dirty="0">
                <a:latin typeface="Georgia"/>
                <a:cs typeface="Georgia"/>
              </a:rPr>
              <a:t> </a:t>
            </a:r>
            <a:r>
              <a:rPr sz="4200" spc="285" dirty="0">
                <a:latin typeface="Georgia"/>
                <a:cs typeface="Georgia"/>
              </a:rPr>
              <a:t>vršnjačkim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300" dirty="0">
                <a:latin typeface="Georgia"/>
                <a:cs typeface="Georgia"/>
              </a:rPr>
              <a:t>odnosima</a:t>
            </a:r>
            <a:r>
              <a:rPr sz="4200" spc="-35" dirty="0">
                <a:latin typeface="Georgia"/>
                <a:cs typeface="Georgia"/>
              </a:rPr>
              <a:t> </a:t>
            </a:r>
            <a:r>
              <a:rPr sz="4200" spc="240" dirty="0">
                <a:latin typeface="Georgia"/>
                <a:cs typeface="Georgia"/>
              </a:rPr>
              <a:t>dječaka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290" dirty="0">
                <a:latin typeface="Georgia"/>
                <a:cs typeface="Georgia"/>
              </a:rPr>
              <a:t>naglasak</a:t>
            </a:r>
            <a:r>
              <a:rPr sz="4200" spc="-35" dirty="0">
                <a:latin typeface="Georgia"/>
                <a:cs typeface="Georgia"/>
              </a:rPr>
              <a:t> </a:t>
            </a:r>
            <a:r>
              <a:rPr sz="4200" spc="235" dirty="0">
                <a:latin typeface="Georgia"/>
                <a:cs typeface="Georgia"/>
              </a:rPr>
              <a:t>stavljaju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310" dirty="0">
                <a:latin typeface="Georgia"/>
                <a:cs typeface="Georgia"/>
              </a:rPr>
              <a:t>na</a:t>
            </a:r>
            <a:r>
              <a:rPr sz="4200" spc="-35" dirty="0">
                <a:latin typeface="Georgia"/>
                <a:cs typeface="Georgia"/>
              </a:rPr>
              <a:t> </a:t>
            </a:r>
            <a:r>
              <a:rPr sz="4200" spc="254" dirty="0">
                <a:latin typeface="Georgia"/>
                <a:cs typeface="Georgia"/>
              </a:rPr>
              <a:t>dominaciju </a:t>
            </a:r>
            <a:r>
              <a:rPr sz="4200" spc="-1000" dirty="0">
                <a:latin typeface="Georgia"/>
                <a:cs typeface="Georgia"/>
              </a:rPr>
              <a:t> </a:t>
            </a:r>
            <a:r>
              <a:rPr sz="4200" spc="170" dirty="0">
                <a:latin typeface="Georgia"/>
                <a:cs typeface="Georgia"/>
              </a:rPr>
              <a:t>i</a:t>
            </a:r>
            <a:r>
              <a:rPr sz="4200" spc="-50" dirty="0">
                <a:latin typeface="Georgia"/>
                <a:cs typeface="Georgia"/>
              </a:rPr>
              <a:t> </a:t>
            </a:r>
            <a:r>
              <a:rPr sz="4200" spc="315" dirty="0">
                <a:latin typeface="Georgia"/>
                <a:cs typeface="Georgia"/>
              </a:rPr>
              <a:t>kompetitivnost</a:t>
            </a:r>
            <a:endParaRPr sz="4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084954" y="555696"/>
            <a:ext cx="1044257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465" dirty="0"/>
              <a:t>Zapreke</a:t>
            </a:r>
            <a:r>
              <a:rPr sz="7000" spc="-114" dirty="0"/>
              <a:t> </a:t>
            </a:r>
            <a:r>
              <a:rPr sz="7000" spc="390" dirty="0"/>
              <a:t>u</a:t>
            </a:r>
            <a:r>
              <a:rPr sz="7000" spc="-110" dirty="0"/>
              <a:t> </a:t>
            </a:r>
            <a:r>
              <a:rPr sz="7000" spc="450" dirty="0"/>
              <a:t>komunikaciji</a:t>
            </a:r>
            <a:endParaRPr sz="7000"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36297" y="2777510"/>
            <a:ext cx="228600" cy="22859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36297" y="3625235"/>
            <a:ext cx="228600" cy="22859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36297" y="4472960"/>
            <a:ext cx="228600" cy="22859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36297" y="5320685"/>
            <a:ext cx="228600" cy="228599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36297" y="7016135"/>
            <a:ext cx="228600" cy="22859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36297" y="7863860"/>
            <a:ext cx="228600" cy="228599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2345538" y="2381906"/>
            <a:ext cx="12059285" cy="595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500754">
              <a:lnSpc>
                <a:spcPct val="115900"/>
              </a:lnSpc>
              <a:spcBef>
                <a:spcPts val="100"/>
              </a:spcBef>
            </a:pPr>
            <a:r>
              <a:rPr sz="4800" spc="340" dirty="0">
                <a:latin typeface="Georgia"/>
                <a:cs typeface="Georgia"/>
              </a:rPr>
              <a:t>neizravnost</a:t>
            </a:r>
            <a:r>
              <a:rPr sz="4800" spc="-65" dirty="0">
                <a:latin typeface="Georgia"/>
                <a:cs typeface="Georgia"/>
              </a:rPr>
              <a:t> </a:t>
            </a:r>
            <a:r>
              <a:rPr sz="4800" spc="195" dirty="0">
                <a:latin typeface="Georgia"/>
                <a:cs typeface="Georgia"/>
              </a:rPr>
              <a:t>i</a:t>
            </a:r>
            <a:r>
              <a:rPr sz="4800" spc="-60" dirty="0">
                <a:latin typeface="Georgia"/>
                <a:cs typeface="Georgia"/>
              </a:rPr>
              <a:t> </a:t>
            </a:r>
            <a:r>
              <a:rPr sz="4800" spc="355" dirty="0">
                <a:latin typeface="Georgia"/>
                <a:cs typeface="Georgia"/>
              </a:rPr>
              <a:t>dvosmislenost </a:t>
            </a:r>
            <a:r>
              <a:rPr sz="4800" spc="-1145" dirty="0">
                <a:latin typeface="Georgia"/>
                <a:cs typeface="Georgia"/>
              </a:rPr>
              <a:t> </a:t>
            </a:r>
            <a:r>
              <a:rPr sz="4800" spc="345" dirty="0">
                <a:latin typeface="Georgia"/>
                <a:cs typeface="Georgia"/>
              </a:rPr>
              <a:t>obrambenost</a:t>
            </a:r>
            <a:endParaRPr sz="48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4800" spc="305" dirty="0">
                <a:latin typeface="Georgia"/>
                <a:cs typeface="Georgia"/>
              </a:rPr>
              <a:t>propuštanje</a:t>
            </a:r>
            <a:r>
              <a:rPr sz="4800" spc="-75" dirty="0">
                <a:latin typeface="Georgia"/>
                <a:cs typeface="Georgia"/>
              </a:rPr>
              <a:t> </a:t>
            </a:r>
            <a:r>
              <a:rPr sz="4800" spc="315" dirty="0">
                <a:latin typeface="Georgia"/>
                <a:cs typeface="Georgia"/>
              </a:rPr>
              <a:t>poruke</a:t>
            </a:r>
            <a:endParaRPr sz="4800">
              <a:latin typeface="Georgia"/>
              <a:cs typeface="Georgia"/>
            </a:endParaRPr>
          </a:p>
          <a:p>
            <a:pPr marL="12700" marR="5080">
              <a:lnSpc>
                <a:spcPct val="115900"/>
              </a:lnSpc>
            </a:pPr>
            <a:r>
              <a:rPr sz="4800" spc="320" dirty="0">
                <a:latin typeface="Georgia"/>
                <a:cs typeface="Georgia"/>
              </a:rPr>
              <a:t>problemi</a:t>
            </a:r>
            <a:r>
              <a:rPr sz="4800" spc="-50" dirty="0">
                <a:latin typeface="Georgia"/>
                <a:cs typeface="Georgia"/>
              </a:rPr>
              <a:t> </a:t>
            </a:r>
            <a:r>
              <a:rPr sz="4800" spc="254" dirty="0">
                <a:latin typeface="Georgia"/>
                <a:cs typeface="Georgia"/>
              </a:rPr>
              <a:t>koji</a:t>
            </a:r>
            <a:r>
              <a:rPr sz="4800" spc="-45" dirty="0">
                <a:latin typeface="Georgia"/>
                <a:cs typeface="Georgia"/>
              </a:rPr>
              <a:t> </a:t>
            </a:r>
            <a:r>
              <a:rPr sz="4800" spc="305" dirty="0">
                <a:latin typeface="Georgia"/>
                <a:cs typeface="Georgia"/>
              </a:rPr>
              <a:t>proizlaze</a:t>
            </a:r>
            <a:r>
              <a:rPr sz="4800" spc="-50" dirty="0">
                <a:latin typeface="Georgia"/>
                <a:cs typeface="Georgia"/>
              </a:rPr>
              <a:t> </a:t>
            </a:r>
            <a:r>
              <a:rPr sz="4800" spc="295" dirty="0">
                <a:latin typeface="Georgia"/>
                <a:cs typeface="Georgia"/>
              </a:rPr>
              <a:t>iz</a:t>
            </a:r>
            <a:r>
              <a:rPr sz="4800" spc="-50" dirty="0">
                <a:latin typeface="Georgia"/>
                <a:cs typeface="Georgia"/>
              </a:rPr>
              <a:t> </a:t>
            </a:r>
            <a:r>
              <a:rPr sz="4800" spc="310" dirty="0">
                <a:latin typeface="Georgia"/>
                <a:cs typeface="Georgia"/>
              </a:rPr>
              <a:t>stilova</a:t>
            </a:r>
            <a:r>
              <a:rPr sz="4800" spc="-45" dirty="0">
                <a:latin typeface="Georgia"/>
                <a:cs typeface="Georgia"/>
              </a:rPr>
              <a:t> </a:t>
            </a:r>
            <a:r>
              <a:rPr sz="4800" spc="305" dirty="0">
                <a:latin typeface="Georgia"/>
                <a:cs typeface="Georgia"/>
              </a:rPr>
              <a:t>govora </a:t>
            </a:r>
            <a:r>
              <a:rPr sz="4800" spc="-1145" dirty="0">
                <a:latin typeface="Georgia"/>
                <a:cs typeface="Georgia"/>
              </a:rPr>
              <a:t> </a:t>
            </a:r>
            <a:r>
              <a:rPr sz="4800" spc="325" dirty="0">
                <a:latin typeface="Georgia"/>
                <a:cs typeface="Georgia"/>
              </a:rPr>
              <a:t>(monolozi, </a:t>
            </a:r>
            <a:r>
              <a:rPr sz="4800" spc="295" dirty="0">
                <a:latin typeface="Georgia"/>
                <a:cs typeface="Georgia"/>
              </a:rPr>
              <a:t>prekidanje </a:t>
            </a:r>
            <a:r>
              <a:rPr sz="4800" spc="195" dirty="0">
                <a:latin typeface="Georgia"/>
                <a:cs typeface="Georgia"/>
              </a:rPr>
              <a:t>i </a:t>
            </a:r>
            <a:r>
              <a:rPr sz="4800" spc="340" dirty="0">
                <a:latin typeface="Georgia"/>
                <a:cs typeface="Georgia"/>
              </a:rPr>
              <a:t>tiho </a:t>
            </a:r>
            <a:r>
              <a:rPr sz="4800" spc="280" dirty="0">
                <a:latin typeface="Georgia"/>
                <a:cs typeface="Georgia"/>
              </a:rPr>
              <a:t>slušanje) </a:t>
            </a:r>
            <a:r>
              <a:rPr sz="4800" spc="285" dirty="0">
                <a:latin typeface="Georgia"/>
                <a:cs typeface="Georgia"/>
              </a:rPr>
              <a:t> </a:t>
            </a:r>
            <a:r>
              <a:rPr sz="4800" spc="570" dirty="0">
                <a:latin typeface="Georgia"/>
                <a:cs typeface="Georgia"/>
              </a:rPr>
              <a:t>“gluhe”</a:t>
            </a:r>
            <a:r>
              <a:rPr sz="4800" spc="-55" dirty="0">
                <a:latin typeface="Georgia"/>
                <a:cs typeface="Georgia"/>
              </a:rPr>
              <a:t> </a:t>
            </a:r>
            <a:r>
              <a:rPr sz="4800" spc="195" dirty="0">
                <a:latin typeface="Georgia"/>
                <a:cs typeface="Georgia"/>
              </a:rPr>
              <a:t>i</a:t>
            </a:r>
            <a:r>
              <a:rPr sz="4800" spc="-50" dirty="0">
                <a:latin typeface="Georgia"/>
                <a:cs typeface="Georgia"/>
              </a:rPr>
              <a:t> </a:t>
            </a:r>
            <a:r>
              <a:rPr sz="4800" spc="475" dirty="0">
                <a:latin typeface="Georgia"/>
                <a:cs typeface="Georgia"/>
              </a:rPr>
              <a:t>“slijepe”</a:t>
            </a:r>
            <a:r>
              <a:rPr sz="4800" spc="-50" dirty="0">
                <a:latin typeface="Georgia"/>
                <a:cs typeface="Georgia"/>
              </a:rPr>
              <a:t> </a:t>
            </a:r>
            <a:r>
              <a:rPr sz="4800" spc="345" dirty="0">
                <a:latin typeface="Georgia"/>
                <a:cs typeface="Georgia"/>
              </a:rPr>
              <a:t>točke</a:t>
            </a:r>
            <a:endParaRPr sz="48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sz="4800" spc="345" dirty="0">
                <a:latin typeface="Georgia"/>
                <a:cs typeface="Georgia"/>
              </a:rPr>
              <a:t>teškoće</a:t>
            </a:r>
            <a:r>
              <a:rPr sz="4800" spc="-60" dirty="0">
                <a:latin typeface="Georgia"/>
                <a:cs typeface="Georgia"/>
              </a:rPr>
              <a:t> </a:t>
            </a:r>
            <a:r>
              <a:rPr sz="4800" spc="375" dirty="0">
                <a:latin typeface="Georgia"/>
                <a:cs typeface="Georgia"/>
              </a:rPr>
              <a:t>vezane</a:t>
            </a:r>
            <a:r>
              <a:rPr sz="4800" spc="-60" dirty="0">
                <a:latin typeface="Georgia"/>
                <a:cs typeface="Georgia"/>
              </a:rPr>
              <a:t> </a:t>
            </a:r>
            <a:r>
              <a:rPr sz="4800" spc="330" dirty="0">
                <a:latin typeface="Georgia"/>
                <a:cs typeface="Georgia"/>
              </a:rPr>
              <a:t>za</a:t>
            </a:r>
            <a:r>
              <a:rPr sz="4800" spc="-60" dirty="0">
                <a:latin typeface="Georgia"/>
                <a:cs typeface="Georgia"/>
              </a:rPr>
              <a:t> </a:t>
            </a:r>
            <a:r>
              <a:rPr sz="4800" spc="310" dirty="0">
                <a:latin typeface="Georgia"/>
                <a:cs typeface="Georgia"/>
              </a:rPr>
              <a:t>korištenje</a:t>
            </a:r>
            <a:r>
              <a:rPr sz="4800" spc="-55" dirty="0">
                <a:latin typeface="Georgia"/>
                <a:cs typeface="Georgia"/>
              </a:rPr>
              <a:t> </a:t>
            </a:r>
            <a:r>
              <a:rPr sz="4800" spc="285" dirty="0">
                <a:latin typeface="Georgia"/>
                <a:cs typeface="Georgia"/>
              </a:rPr>
              <a:t>pitanja</a:t>
            </a:r>
            <a:endParaRPr sz="4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252878" y="279110"/>
            <a:ext cx="11422380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385" dirty="0"/>
              <a:t>Razlike</a:t>
            </a:r>
            <a:r>
              <a:rPr sz="7000" spc="-90" dirty="0"/>
              <a:t> </a:t>
            </a:r>
            <a:r>
              <a:rPr sz="7000" spc="390" dirty="0"/>
              <a:t>u</a:t>
            </a:r>
            <a:r>
              <a:rPr sz="7000" spc="-90" dirty="0"/>
              <a:t> </a:t>
            </a:r>
            <a:r>
              <a:rPr sz="7000" spc="465" dirty="0"/>
              <a:t>značenju</a:t>
            </a:r>
            <a:r>
              <a:rPr sz="7000" spc="-90" dirty="0"/>
              <a:t> </a:t>
            </a:r>
            <a:r>
              <a:rPr sz="7000" spc="445" dirty="0"/>
              <a:t>govora</a:t>
            </a:r>
            <a:endParaRPr sz="7000"/>
          </a:p>
        </p:txBody>
      </p:sp>
      <p:sp>
        <p:nvSpPr>
          <p:cNvPr id="5" name="object 5"/>
          <p:cNvSpPr txBox="1"/>
          <p:nvPr/>
        </p:nvSpPr>
        <p:spPr>
          <a:xfrm>
            <a:off x="696921" y="1864616"/>
            <a:ext cx="16494125" cy="7693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5900"/>
              </a:lnSpc>
              <a:spcBef>
                <a:spcPts val="95"/>
              </a:spcBef>
            </a:pPr>
            <a:r>
              <a:rPr sz="4100" spc="254" dirty="0">
                <a:latin typeface="Georgia"/>
                <a:cs typeface="Georgia"/>
              </a:rPr>
              <a:t>Zato</a:t>
            </a:r>
            <a:r>
              <a:rPr sz="4100" spc="-45" dirty="0">
                <a:latin typeface="Georgia"/>
                <a:cs typeface="Georgia"/>
              </a:rPr>
              <a:t> </a:t>
            </a:r>
            <a:r>
              <a:rPr sz="4100" spc="275" dirty="0">
                <a:latin typeface="Georgia"/>
                <a:cs typeface="Georgia"/>
              </a:rPr>
              <a:t>što</a:t>
            </a:r>
            <a:r>
              <a:rPr sz="4100" spc="-45" dirty="0">
                <a:latin typeface="Georgia"/>
                <a:cs typeface="Georgia"/>
              </a:rPr>
              <a:t> </a:t>
            </a:r>
            <a:r>
              <a:rPr sz="4100" spc="330" dirty="0">
                <a:latin typeface="Georgia"/>
                <a:cs typeface="Georgia"/>
              </a:rPr>
              <a:t>žene</a:t>
            </a:r>
            <a:r>
              <a:rPr sz="4100" spc="-40" dirty="0">
                <a:latin typeface="Georgia"/>
                <a:cs typeface="Georgia"/>
              </a:rPr>
              <a:t> </a:t>
            </a:r>
            <a:r>
              <a:rPr sz="4100" spc="165" dirty="0">
                <a:latin typeface="Georgia"/>
                <a:cs typeface="Georgia"/>
              </a:rPr>
              <a:t>i</a:t>
            </a:r>
            <a:r>
              <a:rPr sz="4100" spc="-45" dirty="0">
                <a:latin typeface="Georgia"/>
                <a:cs typeface="Georgia"/>
              </a:rPr>
              <a:t> </a:t>
            </a:r>
            <a:r>
              <a:rPr sz="4100" spc="270" dirty="0">
                <a:latin typeface="Georgia"/>
                <a:cs typeface="Georgia"/>
              </a:rPr>
              <a:t>muškarci</a:t>
            </a:r>
            <a:r>
              <a:rPr sz="4100" spc="-40" dirty="0">
                <a:latin typeface="Georgia"/>
                <a:cs typeface="Georgia"/>
              </a:rPr>
              <a:t> </a:t>
            </a:r>
            <a:r>
              <a:rPr sz="4100" spc="250" dirty="0">
                <a:latin typeface="Georgia"/>
                <a:cs typeface="Georgia"/>
              </a:rPr>
              <a:t>razgovoru</a:t>
            </a:r>
            <a:r>
              <a:rPr sz="4100" spc="-45" dirty="0">
                <a:latin typeface="Georgia"/>
                <a:cs typeface="Georgia"/>
              </a:rPr>
              <a:t> </a:t>
            </a:r>
            <a:r>
              <a:rPr sz="4100" spc="340" dirty="0">
                <a:latin typeface="Georgia"/>
                <a:cs typeface="Georgia"/>
              </a:rPr>
              <a:t>ne</a:t>
            </a:r>
            <a:r>
              <a:rPr sz="4100" spc="-45" dirty="0">
                <a:latin typeface="Georgia"/>
                <a:cs typeface="Georgia"/>
              </a:rPr>
              <a:t> </a:t>
            </a:r>
            <a:r>
              <a:rPr sz="4100" spc="195" dirty="0">
                <a:latin typeface="Georgia"/>
                <a:cs typeface="Georgia"/>
              </a:rPr>
              <a:t>pridaju</a:t>
            </a:r>
            <a:r>
              <a:rPr sz="4100" spc="-40" dirty="0">
                <a:latin typeface="Georgia"/>
                <a:cs typeface="Georgia"/>
              </a:rPr>
              <a:t> </a:t>
            </a:r>
            <a:r>
              <a:rPr sz="4100" spc="254" dirty="0">
                <a:latin typeface="Georgia"/>
                <a:cs typeface="Georgia"/>
              </a:rPr>
              <a:t>jednako</a:t>
            </a:r>
            <a:r>
              <a:rPr sz="4100" spc="-45" dirty="0">
                <a:latin typeface="Georgia"/>
                <a:cs typeface="Georgia"/>
              </a:rPr>
              <a:t> </a:t>
            </a:r>
            <a:r>
              <a:rPr sz="4100" spc="280" dirty="0">
                <a:latin typeface="Georgia"/>
                <a:cs typeface="Georgia"/>
              </a:rPr>
              <a:t>značenje, </a:t>
            </a:r>
            <a:r>
              <a:rPr sz="4100" spc="-975" dirty="0">
                <a:latin typeface="Georgia"/>
                <a:cs typeface="Georgia"/>
              </a:rPr>
              <a:t> </a:t>
            </a:r>
            <a:r>
              <a:rPr sz="4100" spc="245" dirty="0">
                <a:latin typeface="Georgia"/>
                <a:cs typeface="Georgia"/>
              </a:rPr>
              <a:t>imaju</a:t>
            </a:r>
            <a:r>
              <a:rPr sz="4100" spc="-50" dirty="0">
                <a:latin typeface="Georgia"/>
                <a:cs typeface="Georgia"/>
              </a:rPr>
              <a:t> </a:t>
            </a:r>
            <a:r>
              <a:rPr sz="4100" spc="165" dirty="0">
                <a:latin typeface="Georgia"/>
                <a:cs typeface="Georgia"/>
              </a:rPr>
              <a:t>i</a:t>
            </a:r>
            <a:r>
              <a:rPr sz="4100" spc="-45" dirty="0">
                <a:latin typeface="Georgia"/>
                <a:cs typeface="Georgia"/>
              </a:rPr>
              <a:t> </a:t>
            </a:r>
            <a:r>
              <a:rPr sz="4100" spc="225" dirty="0">
                <a:latin typeface="Georgia"/>
                <a:cs typeface="Georgia"/>
              </a:rPr>
              <a:t>različita</a:t>
            </a:r>
            <a:r>
              <a:rPr sz="4100" spc="-45" dirty="0">
                <a:latin typeface="Georgia"/>
                <a:cs typeface="Georgia"/>
              </a:rPr>
              <a:t> </a:t>
            </a:r>
            <a:r>
              <a:rPr sz="4100" spc="254" dirty="0">
                <a:latin typeface="Georgia"/>
                <a:cs typeface="Georgia"/>
              </a:rPr>
              <a:t>očekivanja</a:t>
            </a:r>
            <a:endParaRPr sz="4100">
              <a:latin typeface="Georgia"/>
              <a:cs typeface="Georgia"/>
            </a:endParaRPr>
          </a:p>
          <a:p>
            <a:pPr marL="12700" marR="1349375">
              <a:lnSpc>
                <a:spcPct val="100600"/>
              </a:lnSpc>
              <a:spcBef>
                <a:spcPts val="4425"/>
              </a:spcBef>
            </a:pPr>
            <a:r>
              <a:rPr sz="4100" spc="195" dirty="0">
                <a:latin typeface="Georgia"/>
                <a:cs typeface="Georgia"/>
              </a:rPr>
              <a:t>Budući</a:t>
            </a:r>
            <a:r>
              <a:rPr sz="4100" spc="-40" dirty="0">
                <a:latin typeface="Georgia"/>
                <a:cs typeface="Georgia"/>
              </a:rPr>
              <a:t> </a:t>
            </a:r>
            <a:r>
              <a:rPr sz="4100" spc="204" dirty="0">
                <a:latin typeface="Georgia"/>
                <a:cs typeface="Georgia"/>
              </a:rPr>
              <a:t>da</a:t>
            </a:r>
            <a:r>
              <a:rPr sz="4100" spc="-35" dirty="0">
                <a:latin typeface="Georgia"/>
                <a:cs typeface="Georgia"/>
              </a:rPr>
              <a:t> </a:t>
            </a:r>
            <a:r>
              <a:rPr sz="4100" spc="330" dirty="0">
                <a:latin typeface="Georgia"/>
                <a:cs typeface="Georgia"/>
              </a:rPr>
              <a:t>žene</a:t>
            </a:r>
            <a:r>
              <a:rPr sz="4100" spc="-35" dirty="0">
                <a:latin typeface="Georgia"/>
                <a:cs typeface="Georgia"/>
              </a:rPr>
              <a:t> </a:t>
            </a:r>
            <a:r>
              <a:rPr sz="4100" spc="254" dirty="0">
                <a:latin typeface="Georgia"/>
                <a:cs typeface="Georgia"/>
              </a:rPr>
              <a:t>razgovor</a:t>
            </a:r>
            <a:r>
              <a:rPr sz="4100" spc="-40" dirty="0">
                <a:latin typeface="Georgia"/>
                <a:cs typeface="Georgia"/>
              </a:rPr>
              <a:t> </a:t>
            </a:r>
            <a:r>
              <a:rPr sz="4100" spc="165" dirty="0">
                <a:latin typeface="Georgia"/>
                <a:cs typeface="Georgia"/>
              </a:rPr>
              <a:t>i</a:t>
            </a:r>
            <a:r>
              <a:rPr sz="4100" spc="-35" dirty="0">
                <a:latin typeface="Georgia"/>
                <a:cs typeface="Georgia"/>
              </a:rPr>
              <a:t> </a:t>
            </a:r>
            <a:r>
              <a:rPr sz="4100" spc="215" dirty="0">
                <a:latin typeface="Georgia"/>
                <a:cs typeface="Georgia"/>
              </a:rPr>
              <a:t>dijeljenje</a:t>
            </a:r>
            <a:r>
              <a:rPr sz="4100" spc="-35" dirty="0">
                <a:latin typeface="Georgia"/>
                <a:cs typeface="Georgia"/>
              </a:rPr>
              <a:t> </a:t>
            </a:r>
            <a:r>
              <a:rPr sz="4100" spc="260" dirty="0">
                <a:latin typeface="Georgia"/>
                <a:cs typeface="Georgia"/>
              </a:rPr>
              <a:t>smatraju</a:t>
            </a:r>
            <a:r>
              <a:rPr sz="4100" spc="-35" dirty="0">
                <a:latin typeface="Georgia"/>
                <a:cs typeface="Georgia"/>
              </a:rPr>
              <a:t> </a:t>
            </a:r>
            <a:r>
              <a:rPr sz="4100" spc="285" dirty="0">
                <a:latin typeface="Georgia"/>
                <a:cs typeface="Georgia"/>
              </a:rPr>
              <a:t>pokazateljem </a:t>
            </a:r>
            <a:r>
              <a:rPr sz="4100" spc="-975" dirty="0">
                <a:latin typeface="Georgia"/>
                <a:cs typeface="Georgia"/>
              </a:rPr>
              <a:t> </a:t>
            </a:r>
            <a:r>
              <a:rPr sz="4100" spc="290" dirty="0">
                <a:latin typeface="Georgia"/>
                <a:cs typeface="Georgia"/>
              </a:rPr>
              <a:t>intimnosti, žele </a:t>
            </a:r>
            <a:r>
              <a:rPr sz="4100" spc="200" dirty="0">
                <a:latin typeface="Georgia"/>
                <a:cs typeface="Georgia"/>
              </a:rPr>
              <a:t>dijeliti </a:t>
            </a:r>
            <a:r>
              <a:rPr sz="4100" spc="229" dirty="0">
                <a:latin typeface="Georgia"/>
                <a:cs typeface="Georgia"/>
              </a:rPr>
              <a:t>osjećaje </a:t>
            </a:r>
            <a:r>
              <a:rPr sz="4100" spc="325" dirty="0">
                <a:latin typeface="Georgia"/>
                <a:cs typeface="Georgia"/>
              </a:rPr>
              <a:t>s </a:t>
            </a:r>
            <a:r>
              <a:rPr sz="4100" spc="290" dirty="0">
                <a:latin typeface="Georgia"/>
                <a:cs typeface="Georgia"/>
              </a:rPr>
              <a:t>partnerom </a:t>
            </a:r>
            <a:r>
              <a:rPr sz="4100" spc="310" dirty="0">
                <a:latin typeface="Georgia"/>
                <a:cs typeface="Georgia"/>
              </a:rPr>
              <a:t>te </a:t>
            </a:r>
            <a:r>
              <a:rPr sz="4100" spc="290" dirty="0">
                <a:latin typeface="Georgia"/>
                <a:cs typeface="Georgia"/>
              </a:rPr>
              <a:t>ih </a:t>
            </a:r>
            <a:r>
              <a:rPr sz="4100" spc="295" dirty="0">
                <a:latin typeface="Georgia"/>
                <a:cs typeface="Georgia"/>
              </a:rPr>
              <a:t> </a:t>
            </a:r>
            <a:r>
              <a:rPr sz="4100" spc="270" dirty="0">
                <a:latin typeface="Georgia"/>
                <a:cs typeface="Georgia"/>
              </a:rPr>
              <a:t>uznemiruje</a:t>
            </a:r>
            <a:r>
              <a:rPr sz="4100" spc="-50" dirty="0">
                <a:latin typeface="Georgia"/>
                <a:cs typeface="Georgia"/>
              </a:rPr>
              <a:t> </a:t>
            </a:r>
            <a:r>
              <a:rPr sz="4100" spc="254" dirty="0">
                <a:latin typeface="Georgia"/>
                <a:cs typeface="Georgia"/>
              </a:rPr>
              <a:t>kad</a:t>
            </a:r>
            <a:r>
              <a:rPr sz="4100" spc="-45" dirty="0">
                <a:latin typeface="Georgia"/>
                <a:cs typeface="Georgia"/>
              </a:rPr>
              <a:t> </a:t>
            </a:r>
            <a:r>
              <a:rPr sz="4100" spc="315" dirty="0">
                <a:latin typeface="Georgia"/>
                <a:cs typeface="Georgia"/>
              </a:rPr>
              <a:t>on</a:t>
            </a:r>
            <a:r>
              <a:rPr sz="4100" spc="-45" dirty="0">
                <a:latin typeface="Georgia"/>
                <a:cs typeface="Georgia"/>
              </a:rPr>
              <a:t> </a:t>
            </a:r>
            <a:r>
              <a:rPr sz="4100" spc="254" dirty="0">
                <a:latin typeface="Georgia"/>
                <a:cs typeface="Georgia"/>
              </a:rPr>
              <a:t>zadržava</a:t>
            </a:r>
            <a:r>
              <a:rPr sz="4100" spc="-45" dirty="0">
                <a:latin typeface="Georgia"/>
                <a:cs typeface="Georgia"/>
              </a:rPr>
              <a:t> </a:t>
            </a:r>
            <a:r>
              <a:rPr sz="4100" spc="229" dirty="0">
                <a:latin typeface="Georgia"/>
                <a:cs typeface="Georgia"/>
              </a:rPr>
              <a:t>osjećaje</a:t>
            </a:r>
            <a:r>
              <a:rPr sz="4100" spc="-45" dirty="0">
                <a:latin typeface="Georgia"/>
                <a:cs typeface="Georgia"/>
              </a:rPr>
              <a:t> </a:t>
            </a:r>
            <a:r>
              <a:rPr sz="4100" spc="280" dirty="0">
                <a:latin typeface="Georgia"/>
                <a:cs typeface="Georgia"/>
              </a:rPr>
              <a:t>za</a:t>
            </a:r>
            <a:r>
              <a:rPr sz="4100" spc="-45" dirty="0">
                <a:latin typeface="Georgia"/>
                <a:cs typeface="Georgia"/>
              </a:rPr>
              <a:t> </a:t>
            </a:r>
            <a:r>
              <a:rPr sz="4100" spc="290" dirty="0">
                <a:latin typeface="Georgia"/>
                <a:cs typeface="Georgia"/>
              </a:rPr>
              <a:t>sebe</a:t>
            </a:r>
            <a:endParaRPr sz="4100">
              <a:latin typeface="Georgia"/>
              <a:cs typeface="Georgia"/>
            </a:endParaRPr>
          </a:p>
          <a:p>
            <a:pPr marL="12700" marR="817880">
              <a:lnSpc>
                <a:spcPct val="100600"/>
              </a:lnSpc>
              <a:spcBef>
                <a:spcPts val="4950"/>
              </a:spcBef>
            </a:pPr>
            <a:r>
              <a:rPr sz="4100" spc="55" dirty="0">
                <a:latin typeface="Georgia"/>
                <a:cs typeface="Georgia"/>
              </a:rPr>
              <a:t>U</a:t>
            </a:r>
            <a:r>
              <a:rPr sz="4100" spc="-40" dirty="0">
                <a:latin typeface="Georgia"/>
                <a:cs typeface="Georgia"/>
              </a:rPr>
              <a:t> </a:t>
            </a:r>
            <a:r>
              <a:rPr sz="4100" spc="265" dirty="0">
                <a:latin typeface="Georgia"/>
                <a:cs typeface="Georgia"/>
              </a:rPr>
              <a:t>odnosu</a:t>
            </a:r>
            <a:r>
              <a:rPr sz="4100" spc="-35" dirty="0">
                <a:latin typeface="Georgia"/>
                <a:cs typeface="Georgia"/>
              </a:rPr>
              <a:t> </a:t>
            </a:r>
            <a:r>
              <a:rPr sz="4100" spc="300" dirty="0">
                <a:latin typeface="Georgia"/>
                <a:cs typeface="Georgia"/>
              </a:rPr>
              <a:t>na</a:t>
            </a:r>
            <a:r>
              <a:rPr sz="4100" spc="-40" dirty="0">
                <a:latin typeface="Georgia"/>
                <a:cs typeface="Georgia"/>
              </a:rPr>
              <a:t> </a:t>
            </a:r>
            <a:r>
              <a:rPr sz="4100" spc="285" dirty="0">
                <a:latin typeface="Georgia"/>
                <a:cs typeface="Georgia"/>
              </a:rPr>
              <a:t>muškarce,</a:t>
            </a:r>
            <a:r>
              <a:rPr sz="4100" spc="-40" dirty="0">
                <a:latin typeface="Georgia"/>
                <a:cs typeface="Georgia"/>
              </a:rPr>
              <a:t> </a:t>
            </a:r>
            <a:r>
              <a:rPr sz="4100" spc="330" dirty="0">
                <a:latin typeface="Georgia"/>
                <a:cs typeface="Georgia"/>
              </a:rPr>
              <a:t>žene</a:t>
            </a:r>
            <a:r>
              <a:rPr sz="4100" spc="-35" dirty="0">
                <a:latin typeface="Georgia"/>
                <a:cs typeface="Georgia"/>
              </a:rPr>
              <a:t> </a:t>
            </a:r>
            <a:r>
              <a:rPr sz="4100" spc="245" dirty="0">
                <a:latin typeface="Georgia"/>
                <a:cs typeface="Georgia"/>
              </a:rPr>
              <a:t>imaju</a:t>
            </a:r>
            <a:r>
              <a:rPr sz="4100" spc="-40" dirty="0">
                <a:latin typeface="Georgia"/>
                <a:cs typeface="Georgia"/>
              </a:rPr>
              <a:t> </a:t>
            </a:r>
            <a:r>
              <a:rPr sz="4100" spc="275" dirty="0">
                <a:latin typeface="Georgia"/>
                <a:cs typeface="Georgia"/>
              </a:rPr>
              <a:t>veću</a:t>
            </a:r>
            <a:r>
              <a:rPr sz="4100" spc="-35" dirty="0">
                <a:latin typeface="Georgia"/>
                <a:cs typeface="Georgia"/>
              </a:rPr>
              <a:t> </a:t>
            </a:r>
            <a:r>
              <a:rPr sz="4100" spc="254" dirty="0">
                <a:latin typeface="Georgia"/>
                <a:cs typeface="Georgia"/>
              </a:rPr>
              <a:t>potrebu</a:t>
            </a:r>
            <a:r>
              <a:rPr sz="4100" spc="-40" dirty="0">
                <a:latin typeface="Georgia"/>
                <a:cs typeface="Georgia"/>
              </a:rPr>
              <a:t> </a:t>
            </a:r>
            <a:r>
              <a:rPr sz="4100" spc="280" dirty="0">
                <a:latin typeface="Georgia"/>
                <a:cs typeface="Georgia"/>
              </a:rPr>
              <a:t>razgovorom </a:t>
            </a:r>
            <a:r>
              <a:rPr sz="4100" spc="-969" dirty="0">
                <a:latin typeface="Georgia"/>
                <a:cs typeface="Georgia"/>
              </a:rPr>
              <a:t> </a:t>
            </a:r>
            <a:r>
              <a:rPr sz="4100" spc="229" dirty="0">
                <a:latin typeface="Georgia"/>
                <a:cs typeface="Georgia"/>
              </a:rPr>
              <a:t>rješavati</a:t>
            </a:r>
            <a:r>
              <a:rPr sz="4100" spc="-50" dirty="0">
                <a:latin typeface="Georgia"/>
                <a:cs typeface="Georgia"/>
              </a:rPr>
              <a:t> </a:t>
            </a:r>
            <a:r>
              <a:rPr sz="4100" spc="280" dirty="0">
                <a:latin typeface="Georgia"/>
                <a:cs typeface="Georgia"/>
              </a:rPr>
              <a:t>sukobe</a:t>
            </a:r>
            <a:endParaRPr sz="4100">
              <a:latin typeface="Georgia"/>
              <a:cs typeface="Georgia"/>
            </a:endParaRPr>
          </a:p>
          <a:p>
            <a:pPr marL="12700" marR="1925320">
              <a:lnSpc>
                <a:spcPct val="100600"/>
              </a:lnSpc>
              <a:spcBef>
                <a:spcPts val="4950"/>
              </a:spcBef>
              <a:tabLst>
                <a:tab pos="11852275" algn="l"/>
              </a:tabLst>
            </a:pPr>
            <a:r>
              <a:rPr sz="4100" spc="55" dirty="0">
                <a:latin typeface="Georgia"/>
                <a:cs typeface="Georgia"/>
              </a:rPr>
              <a:t>U</a:t>
            </a:r>
            <a:r>
              <a:rPr sz="4100" spc="-35" dirty="0">
                <a:latin typeface="Georgia"/>
                <a:cs typeface="Georgia"/>
              </a:rPr>
              <a:t> </a:t>
            </a:r>
            <a:r>
              <a:rPr sz="4100" spc="204" dirty="0">
                <a:latin typeface="Georgia"/>
                <a:cs typeface="Georgia"/>
              </a:rPr>
              <a:t>dijeljenju</a:t>
            </a:r>
            <a:r>
              <a:rPr sz="4100" spc="-35" dirty="0">
                <a:latin typeface="Georgia"/>
                <a:cs typeface="Georgia"/>
              </a:rPr>
              <a:t> </a:t>
            </a:r>
            <a:r>
              <a:rPr sz="4100" spc="280" dirty="0">
                <a:latin typeface="Georgia"/>
                <a:cs typeface="Georgia"/>
              </a:rPr>
              <a:t>problema</a:t>
            </a:r>
            <a:r>
              <a:rPr sz="4100" spc="-30" dirty="0">
                <a:latin typeface="Georgia"/>
                <a:cs typeface="Georgia"/>
              </a:rPr>
              <a:t> </a:t>
            </a:r>
            <a:r>
              <a:rPr sz="4100" spc="330" dirty="0">
                <a:latin typeface="Georgia"/>
                <a:cs typeface="Georgia"/>
              </a:rPr>
              <a:t>žene</a:t>
            </a:r>
            <a:r>
              <a:rPr sz="4100" spc="-35" dirty="0">
                <a:latin typeface="Georgia"/>
                <a:cs typeface="Georgia"/>
              </a:rPr>
              <a:t> </a:t>
            </a:r>
            <a:r>
              <a:rPr sz="4100" spc="275" dirty="0">
                <a:latin typeface="Georgia"/>
                <a:cs typeface="Georgia"/>
              </a:rPr>
              <a:t>su</a:t>
            </a:r>
            <a:r>
              <a:rPr sz="4100" spc="-30" dirty="0">
                <a:latin typeface="Georgia"/>
                <a:cs typeface="Georgia"/>
              </a:rPr>
              <a:t> </a:t>
            </a:r>
            <a:r>
              <a:rPr sz="4100" spc="260" dirty="0">
                <a:latin typeface="Georgia"/>
                <a:cs typeface="Georgia"/>
              </a:rPr>
              <a:t>usmjerenije</a:t>
            </a:r>
            <a:r>
              <a:rPr sz="4100" spc="-35" dirty="0">
                <a:latin typeface="Georgia"/>
                <a:cs typeface="Georgia"/>
              </a:rPr>
              <a:t> </a:t>
            </a:r>
            <a:r>
              <a:rPr sz="4100" spc="300" dirty="0">
                <a:latin typeface="Georgia"/>
                <a:cs typeface="Georgia"/>
              </a:rPr>
              <a:t>na	</a:t>
            </a:r>
            <a:r>
              <a:rPr sz="4100" spc="250" dirty="0">
                <a:latin typeface="Georgia"/>
                <a:cs typeface="Georgia"/>
              </a:rPr>
              <a:t>podršku,</a:t>
            </a:r>
            <a:r>
              <a:rPr sz="4100" spc="-110" dirty="0">
                <a:latin typeface="Georgia"/>
                <a:cs typeface="Georgia"/>
              </a:rPr>
              <a:t> </a:t>
            </a:r>
            <a:r>
              <a:rPr sz="4100" spc="229" dirty="0">
                <a:latin typeface="Georgia"/>
                <a:cs typeface="Georgia"/>
              </a:rPr>
              <a:t>a </a:t>
            </a:r>
            <a:r>
              <a:rPr sz="4100" spc="-969" dirty="0">
                <a:latin typeface="Georgia"/>
                <a:cs typeface="Georgia"/>
              </a:rPr>
              <a:t> </a:t>
            </a:r>
            <a:r>
              <a:rPr sz="4100" spc="270" dirty="0">
                <a:latin typeface="Georgia"/>
                <a:cs typeface="Georgia"/>
              </a:rPr>
              <a:t>muškarci</a:t>
            </a:r>
            <a:r>
              <a:rPr sz="4100" spc="-50" dirty="0">
                <a:latin typeface="Georgia"/>
                <a:cs typeface="Georgia"/>
              </a:rPr>
              <a:t> </a:t>
            </a:r>
            <a:r>
              <a:rPr sz="4100" spc="300" dirty="0">
                <a:latin typeface="Georgia"/>
                <a:cs typeface="Georgia"/>
              </a:rPr>
              <a:t>na</a:t>
            </a:r>
            <a:r>
              <a:rPr sz="4100" spc="-45" dirty="0">
                <a:latin typeface="Georgia"/>
                <a:cs typeface="Georgia"/>
              </a:rPr>
              <a:t> </a:t>
            </a:r>
            <a:r>
              <a:rPr sz="4100" spc="265" dirty="0">
                <a:latin typeface="Georgia"/>
                <a:cs typeface="Georgia"/>
              </a:rPr>
              <a:t>pronalazak</a:t>
            </a:r>
            <a:r>
              <a:rPr sz="4100" spc="-45" dirty="0">
                <a:latin typeface="Georgia"/>
                <a:cs typeface="Georgia"/>
              </a:rPr>
              <a:t> </a:t>
            </a:r>
            <a:r>
              <a:rPr sz="4100" spc="229" dirty="0">
                <a:latin typeface="Georgia"/>
                <a:cs typeface="Georgia"/>
              </a:rPr>
              <a:t>rješenja</a:t>
            </a:r>
            <a:endParaRPr sz="41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95720" y="2377129"/>
            <a:ext cx="17618710" cy="6325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89610">
              <a:lnSpc>
                <a:spcPct val="116100"/>
              </a:lnSpc>
              <a:spcBef>
                <a:spcPts val="95"/>
              </a:spcBef>
            </a:pPr>
            <a:r>
              <a:rPr sz="4200" spc="270" dirty="0">
                <a:latin typeface="Georgia"/>
                <a:cs typeface="Georgia"/>
              </a:rPr>
              <a:t>Saznanje</a:t>
            </a:r>
            <a:r>
              <a:rPr sz="4200" spc="-35" dirty="0">
                <a:latin typeface="Georgia"/>
                <a:cs typeface="Georgia"/>
              </a:rPr>
              <a:t> </a:t>
            </a:r>
            <a:r>
              <a:rPr sz="4200" spc="215" dirty="0">
                <a:latin typeface="Georgia"/>
                <a:cs typeface="Georgia"/>
              </a:rPr>
              <a:t>da</a:t>
            </a:r>
            <a:r>
              <a:rPr sz="4200" spc="-30" dirty="0">
                <a:latin typeface="Georgia"/>
                <a:cs typeface="Georgia"/>
              </a:rPr>
              <a:t> </a:t>
            </a:r>
            <a:r>
              <a:rPr sz="4200" spc="275" dirty="0">
                <a:latin typeface="Georgia"/>
                <a:cs typeface="Georgia"/>
              </a:rPr>
              <a:t>postoje</a:t>
            </a:r>
            <a:r>
              <a:rPr sz="4200" spc="-35" dirty="0">
                <a:latin typeface="Georgia"/>
                <a:cs typeface="Georgia"/>
              </a:rPr>
              <a:t> </a:t>
            </a:r>
            <a:r>
              <a:rPr sz="4200" spc="290" dirty="0">
                <a:latin typeface="Georgia"/>
                <a:cs typeface="Georgia"/>
              </a:rPr>
              <a:t>komunikacijske</a:t>
            </a:r>
            <a:r>
              <a:rPr sz="4200" spc="-30" dirty="0">
                <a:latin typeface="Georgia"/>
                <a:cs typeface="Georgia"/>
              </a:rPr>
              <a:t> </a:t>
            </a:r>
            <a:r>
              <a:rPr sz="4200" spc="260" dirty="0">
                <a:latin typeface="Georgia"/>
                <a:cs typeface="Georgia"/>
              </a:rPr>
              <a:t>razlike</a:t>
            </a:r>
            <a:r>
              <a:rPr sz="4200" spc="-35" dirty="0">
                <a:latin typeface="Georgia"/>
                <a:cs typeface="Georgia"/>
              </a:rPr>
              <a:t> </a:t>
            </a:r>
            <a:r>
              <a:rPr sz="4200" spc="300" dirty="0">
                <a:latin typeface="Georgia"/>
                <a:cs typeface="Georgia"/>
              </a:rPr>
              <a:t>između</a:t>
            </a:r>
            <a:r>
              <a:rPr sz="4200" spc="-30" dirty="0">
                <a:latin typeface="Georgia"/>
                <a:cs typeface="Georgia"/>
              </a:rPr>
              <a:t> </a:t>
            </a:r>
            <a:r>
              <a:rPr sz="4200" spc="280" dirty="0">
                <a:latin typeface="Georgia"/>
                <a:cs typeface="Georgia"/>
              </a:rPr>
              <a:t>muškaraca</a:t>
            </a:r>
            <a:r>
              <a:rPr sz="4200" spc="-35" dirty="0">
                <a:latin typeface="Georgia"/>
                <a:cs typeface="Georgia"/>
              </a:rPr>
              <a:t> </a:t>
            </a:r>
            <a:r>
              <a:rPr sz="4200" spc="170" dirty="0">
                <a:latin typeface="Georgia"/>
                <a:cs typeface="Georgia"/>
              </a:rPr>
              <a:t>i </a:t>
            </a:r>
            <a:r>
              <a:rPr sz="4200" spc="-994" dirty="0">
                <a:latin typeface="Georgia"/>
                <a:cs typeface="Georgia"/>
              </a:rPr>
              <a:t> </a:t>
            </a:r>
            <a:r>
              <a:rPr sz="4200" spc="320" dirty="0">
                <a:latin typeface="Georgia"/>
                <a:cs typeface="Georgia"/>
              </a:rPr>
              <a:t>žena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170" dirty="0">
                <a:latin typeface="Georgia"/>
                <a:cs typeface="Georgia"/>
              </a:rPr>
              <a:t>i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215" dirty="0">
                <a:latin typeface="Georgia"/>
                <a:cs typeface="Georgia"/>
              </a:rPr>
              <a:t>da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320" dirty="0">
                <a:latin typeface="Georgia"/>
                <a:cs typeface="Georgia"/>
              </a:rPr>
              <a:t>one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350" dirty="0">
                <a:latin typeface="Georgia"/>
                <a:cs typeface="Georgia"/>
              </a:rPr>
              <a:t>ne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265" dirty="0">
                <a:latin typeface="Georgia"/>
                <a:cs typeface="Georgia"/>
              </a:rPr>
              <a:t>proizlaze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60" dirty="0">
                <a:latin typeface="Georgia"/>
                <a:cs typeface="Georgia"/>
              </a:rPr>
              <a:t>iz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270" dirty="0">
                <a:latin typeface="Georgia"/>
                <a:cs typeface="Georgia"/>
              </a:rPr>
              <a:t>loše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295" dirty="0">
                <a:latin typeface="Georgia"/>
                <a:cs typeface="Georgia"/>
              </a:rPr>
              <a:t>namjere,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310" dirty="0">
                <a:latin typeface="Georgia"/>
                <a:cs typeface="Georgia"/>
              </a:rPr>
              <a:t>manjka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275" dirty="0">
                <a:latin typeface="Georgia"/>
                <a:cs typeface="Georgia"/>
              </a:rPr>
              <a:t>poštovanja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190" dirty="0">
                <a:latin typeface="Georgia"/>
                <a:cs typeface="Georgia"/>
              </a:rPr>
              <a:t>ili </a:t>
            </a:r>
            <a:r>
              <a:rPr sz="4200" spc="-1000" dirty="0">
                <a:latin typeface="Georgia"/>
                <a:cs typeface="Georgia"/>
              </a:rPr>
              <a:t> </a:t>
            </a:r>
            <a:r>
              <a:rPr sz="4200" spc="280" dirty="0">
                <a:latin typeface="Georgia"/>
                <a:cs typeface="Georgia"/>
              </a:rPr>
              <a:t>interesa </a:t>
            </a:r>
            <a:r>
              <a:rPr sz="4200" spc="370" dirty="0">
                <a:latin typeface="Georgia"/>
                <a:cs typeface="Georgia"/>
              </a:rPr>
              <a:t>može </a:t>
            </a:r>
            <a:r>
              <a:rPr sz="4200" spc="225" dirty="0">
                <a:latin typeface="Georgia"/>
                <a:cs typeface="Georgia"/>
              </a:rPr>
              <a:t>biti </a:t>
            </a:r>
            <a:r>
              <a:rPr sz="4200" spc="265" dirty="0">
                <a:latin typeface="Georgia"/>
                <a:cs typeface="Georgia"/>
              </a:rPr>
              <a:t>ljekovito </a:t>
            </a:r>
            <a:r>
              <a:rPr sz="4200" spc="290" dirty="0">
                <a:latin typeface="Georgia"/>
                <a:cs typeface="Georgia"/>
              </a:rPr>
              <a:t>za </a:t>
            </a:r>
            <a:r>
              <a:rPr sz="4200" spc="280" dirty="0">
                <a:latin typeface="Georgia"/>
                <a:cs typeface="Georgia"/>
              </a:rPr>
              <a:t>partnere </a:t>
            </a:r>
            <a:r>
              <a:rPr sz="4200" spc="335" dirty="0">
                <a:latin typeface="Georgia"/>
                <a:cs typeface="Georgia"/>
              </a:rPr>
              <a:t>s </a:t>
            </a:r>
            <a:r>
              <a:rPr sz="4200" spc="310" dirty="0">
                <a:latin typeface="Georgia"/>
                <a:cs typeface="Georgia"/>
              </a:rPr>
              <a:t>teškoćama </a:t>
            </a:r>
            <a:r>
              <a:rPr sz="4200" spc="229" dirty="0">
                <a:latin typeface="Georgia"/>
                <a:cs typeface="Georgia"/>
              </a:rPr>
              <a:t>u </a:t>
            </a:r>
            <a:r>
              <a:rPr sz="4200" spc="235" dirty="0">
                <a:latin typeface="Georgia"/>
                <a:cs typeface="Georgia"/>
              </a:rPr>
              <a:t> </a:t>
            </a:r>
            <a:r>
              <a:rPr sz="4200" spc="270" dirty="0">
                <a:latin typeface="Georgia"/>
                <a:cs typeface="Georgia"/>
              </a:rPr>
              <a:t>komunikaciji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320" dirty="0">
                <a:latin typeface="Georgia"/>
                <a:cs typeface="Georgia"/>
              </a:rPr>
              <a:t>te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75" dirty="0">
                <a:latin typeface="Georgia"/>
                <a:cs typeface="Georgia"/>
              </a:rPr>
              <a:t>povećati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310" dirty="0">
                <a:latin typeface="Georgia"/>
                <a:cs typeface="Georgia"/>
              </a:rPr>
              <a:t>međusobno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70" dirty="0">
                <a:latin typeface="Georgia"/>
                <a:cs typeface="Georgia"/>
              </a:rPr>
              <a:t>razumijevanje</a:t>
            </a:r>
            <a:endParaRPr sz="42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7600">
              <a:latin typeface="Georgia"/>
              <a:cs typeface="Georgia"/>
            </a:endParaRPr>
          </a:p>
          <a:p>
            <a:pPr marL="298450" marR="5080" algn="ctr">
              <a:lnSpc>
                <a:spcPct val="116100"/>
              </a:lnSpc>
            </a:pPr>
            <a:r>
              <a:rPr sz="4200" spc="225" dirty="0">
                <a:latin typeface="Georgia"/>
                <a:cs typeface="Georgia"/>
              </a:rPr>
              <a:t>Ipak,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90" dirty="0">
                <a:latin typeface="Georgia"/>
                <a:cs typeface="Georgia"/>
              </a:rPr>
              <a:t>uz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70" dirty="0">
                <a:latin typeface="Georgia"/>
                <a:cs typeface="Georgia"/>
              </a:rPr>
              <a:t>razumijevanje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285" dirty="0">
                <a:latin typeface="Georgia"/>
                <a:cs typeface="Georgia"/>
              </a:rPr>
              <a:t>partnerovog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60" dirty="0">
                <a:latin typeface="Georgia"/>
                <a:cs typeface="Georgia"/>
              </a:rPr>
              <a:t>stila,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60" dirty="0">
                <a:latin typeface="Georgia"/>
                <a:cs typeface="Georgia"/>
              </a:rPr>
              <a:t>partneri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345" dirty="0">
                <a:latin typeface="Georgia"/>
                <a:cs typeface="Georgia"/>
              </a:rPr>
              <a:t>mogu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75" dirty="0">
                <a:latin typeface="Georgia"/>
                <a:cs typeface="Georgia"/>
              </a:rPr>
              <a:t>značajno </a:t>
            </a:r>
            <a:r>
              <a:rPr sz="4200" spc="-1000" dirty="0">
                <a:latin typeface="Georgia"/>
                <a:cs typeface="Georgia"/>
              </a:rPr>
              <a:t> </a:t>
            </a:r>
            <a:r>
              <a:rPr sz="4200" spc="240" dirty="0">
                <a:latin typeface="Georgia"/>
                <a:cs typeface="Georgia"/>
              </a:rPr>
              <a:t>poboljšati </a:t>
            </a:r>
            <a:r>
              <a:rPr sz="4200" spc="260" dirty="0">
                <a:latin typeface="Georgia"/>
                <a:cs typeface="Georgia"/>
              </a:rPr>
              <a:t>svoj </a:t>
            </a:r>
            <a:r>
              <a:rPr sz="4200" spc="285" dirty="0">
                <a:latin typeface="Georgia"/>
                <a:cs typeface="Georgia"/>
              </a:rPr>
              <a:t>odnos </a:t>
            </a:r>
            <a:r>
              <a:rPr sz="4200" spc="170" dirty="0">
                <a:latin typeface="Georgia"/>
                <a:cs typeface="Georgia"/>
              </a:rPr>
              <a:t>i </a:t>
            </a:r>
            <a:r>
              <a:rPr sz="4200" b="1" u="heavy" spc="-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sinkroniziran</a:t>
            </a:r>
            <a:r>
              <a:rPr sz="4200" b="1" spc="-45" dirty="0">
                <a:latin typeface="Georgia"/>
                <a:cs typeface="Georgia"/>
              </a:rPr>
              <a:t>j</a:t>
            </a:r>
            <a:r>
              <a:rPr sz="4200" b="1" u="heavy" spc="-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em </a:t>
            </a:r>
            <a:r>
              <a:rPr sz="4200" b="1" u="heavy" spc="-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svojih </a:t>
            </a:r>
            <a:r>
              <a:rPr sz="4200" b="1" u="heavy" spc="1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stilova </a:t>
            </a:r>
            <a:r>
              <a:rPr sz="4200" b="1" spc="20" dirty="0">
                <a:latin typeface="Georgia"/>
                <a:cs typeface="Georgia"/>
              </a:rPr>
              <a:t> </a:t>
            </a:r>
            <a:r>
              <a:rPr sz="4200" b="1" u="heavy" spc="-3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komunikaci</a:t>
            </a:r>
            <a:r>
              <a:rPr sz="4200" b="1" spc="-35" dirty="0">
                <a:latin typeface="Georgia"/>
                <a:cs typeface="Georgia"/>
              </a:rPr>
              <a:t>j</a:t>
            </a:r>
            <a:r>
              <a:rPr sz="4200" b="1" u="heavy" spc="-3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e</a:t>
            </a:r>
            <a:endParaRPr sz="4200">
              <a:latin typeface="Georgia"/>
              <a:cs typeface="Georgi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95869" y="365156"/>
            <a:ext cx="440753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420" dirty="0"/>
              <a:t>Zaključno</a:t>
            </a:r>
            <a:endParaRPr sz="70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99403" y="697489"/>
            <a:ext cx="491236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25" dirty="0">
                <a:solidFill>
                  <a:srgbClr val="261804"/>
                </a:solidFill>
                <a:latin typeface="Georgia"/>
                <a:cs typeface="Georgia"/>
              </a:rPr>
              <a:t>L</a:t>
            </a:r>
            <a:r>
              <a:rPr sz="7200" spc="295" dirty="0">
                <a:solidFill>
                  <a:srgbClr val="261804"/>
                </a:solidFill>
                <a:latin typeface="Georgia"/>
                <a:cs typeface="Georgia"/>
              </a:rPr>
              <a:t>i</a:t>
            </a:r>
            <a:r>
              <a:rPr sz="7200" spc="550" dirty="0">
                <a:solidFill>
                  <a:srgbClr val="261804"/>
                </a:solidFill>
                <a:latin typeface="Georgia"/>
                <a:cs typeface="Georgia"/>
              </a:rPr>
              <a:t>te</a:t>
            </a:r>
            <a:r>
              <a:rPr sz="7200" spc="295" dirty="0">
                <a:solidFill>
                  <a:srgbClr val="261804"/>
                </a:solidFill>
                <a:latin typeface="Georgia"/>
                <a:cs typeface="Georgia"/>
              </a:rPr>
              <a:t>r</a:t>
            </a:r>
            <a:r>
              <a:rPr sz="7200" spc="400" dirty="0">
                <a:solidFill>
                  <a:srgbClr val="261804"/>
                </a:solidFill>
                <a:latin typeface="Georgia"/>
                <a:cs typeface="Georgia"/>
              </a:rPr>
              <a:t>a</a:t>
            </a:r>
            <a:r>
              <a:rPr sz="7200" spc="550" dirty="0">
                <a:solidFill>
                  <a:srgbClr val="261804"/>
                </a:solidFill>
                <a:latin typeface="Georgia"/>
                <a:cs typeface="Georgia"/>
              </a:rPr>
              <a:t>t</a:t>
            </a:r>
            <a:r>
              <a:rPr sz="7200" spc="400" dirty="0">
                <a:solidFill>
                  <a:srgbClr val="261804"/>
                </a:solidFill>
                <a:latin typeface="Georgia"/>
                <a:cs typeface="Georgia"/>
              </a:rPr>
              <a:t>u</a:t>
            </a:r>
            <a:r>
              <a:rPr sz="7200" spc="295" dirty="0">
                <a:solidFill>
                  <a:srgbClr val="261804"/>
                </a:solidFill>
                <a:latin typeface="Georgia"/>
                <a:cs typeface="Georgia"/>
              </a:rPr>
              <a:t>r</a:t>
            </a:r>
            <a:r>
              <a:rPr sz="7200" spc="400" dirty="0">
                <a:solidFill>
                  <a:srgbClr val="261804"/>
                </a:solidFill>
                <a:latin typeface="Georgia"/>
                <a:cs typeface="Georgia"/>
              </a:rPr>
              <a:t>a</a:t>
            </a:r>
            <a:r>
              <a:rPr sz="7200" spc="240" dirty="0">
                <a:solidFill>
                  <a:srgbClr val="261804"/>
                </a:solidFill>
                <a:latin typeface="Georgia"/>
                <a:cs typeface="Georgia"/>
              </a:rPr>
              <a:t>:</a:t>
            </a:r>
            <a:endParaRPr sz="72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99403" y="2503537"/>
            <a:ext cx="14803755" cy="1644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00"/>
              </a:lnSpc>
              <a:spcBef>
                <a:spcPts val="100"/>
              </a:spcBef>
            </a:pPr>
            <a:r>
              <a:rPr sz="4600" spc="295" dirty="0">
                <a:solidFill>
                  <a:srgbClr val="261804"/>
                </a:solidFill>
                <a:latin typeface="Georgia"/>
                <a:cs typeface="Georgia"/>
              </a:rPr>
              <a:t>Beck,</a:t>
            </a:r>
            <a:r>
              <a:rPr sz="4600" spc="-55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305" dirty="0">
                <a:solidFill>
                  <a:srgbClr val="261804"/>
                </a:solidFill>
                <a:latin typeface="Georgia"/>
                <a:cs typeface="Georgia"/>
              </a:rPr>
              <a:t>A.</a:t>
            </a:r>
            <a:r>
              <a:rPr sz="4600" spc="-50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180" dirty="0">
                <a:solidFill>
                  <a:srgbClr val="261804"/>
                </a:solidFill>
                <a:latin typeface="Georgia"/>
                <a:cs typeface="Georgia"/>
              </a:rPr>
              <a:t>T.</a:t>
            </a:r>
            <a:r>
              <a:rPr sz="4600" spc="-50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165" dirty="0">
                <a:solidFill>
                  <a:srgbClr val="261804"/>
                </a:solidFill>
                <a:latin typeface="Georgia"/>
                <a:cs typeface="Georgia"/>
              </a:rPr>
              <a:t>(1989).</a:t>
            </a:r>
            <a:r>
              <a:rPr sz="4600" spc="-55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254" dirty="0">
                <a:solidFill>
                  <a:srgbClr val="261804"/>
                </a:solidFill>
                <a:latin typeface="Georgia"/>
                <a:cs typeface="Georgia"/>
              </a:rPr>
              <a:t>Love</a:t>
            </a:r>
            <a:r>
              <a:rPr sz="4600" spc="-50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275" dirty="0">
                <a:solidFill>
                  <a:srgbClr val="261804"/>
                </a:solidFill>
                <a:latin typeface="Georgia"/>
                <a:cs typeface="Georgia"/>
              </a:rPr>
              <a:t>is</a:t>
            </a:r>
            <a:r>
              <a:rPr sz="4600" spc="-50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335" dirty="0">
                <a:solidFill>
                  <a:srgbClr val="261804"/>
                </a:solidFill>
                <a:latin typeface="Georgia"/>
                <a:cs typeface="Georgia"/>
              </a:rPr>
              <a:t>never</a:t>
            </a:r>
            <a:r>
              <a:rPr sz="4600" spc="-50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355" dirty="0">
                <a:solidFill>
                  <a:srgbClr val="261804"/>
                </a:solidFill>
                <a:latin typeface="Georgia"/>
                <a:cs typeface="Georgia"/>
              </a:rPr>
              <a:t>enough.</a:t>
            </a:r>
            <a:r>
              <a:rPr sz="4600" spc="-55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320" dirty="0">
                <a:solidFill>
                  <a:srgbClr val="261804"/>
                </a:solidFill>
                <a:latin typeface="Georgia"/>
                <a:cs typeface="Georgia"/>
              </a:rPr>
              <a:t>New</a:t>
            </a:r>
            <a:r>
              <a:rPr sz="4600" spc="-50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245" dirty="0">
                <a:solidFill>
                  <a:srgbClr val="261804"/>
                </a:solidFill>
                <a:latin typeface="Georgia"/>
                <a:cs typeface="Georgia"/>
              </a:rPr>
              <a:t>York: </a:t>
            </a:r>
            <a:r>
              <a:rPr sz="4600" spc="-1095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229" dirty="0">
                <a:solidFill>
                  <a:srgbClr val="261804"/>
                </a:solidFill>
                <a:latin typeface="Georgia"/>
                <a:cs typeface="Georgia"/>
              </a:rPr>
              <a:t>Harper</a:t>
            </a:r>
            <a:r>
              <a:rPr sz="4600" spc="-55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254" dirty="0">
                <a:solidFill>
                  <a:srgbClr val="261804"/>
                </a:solidFill>
                <a:latin typeface="Georgia"/>
                <a:cs typeface="Georgia"/>
              </a:rPr>
              <a:t>&amp;</a:t>
            </a:r>
            <a:r>
              <a:rPr sz="4600" spc="-50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240" dirty="0">
                <a:solidFill>
                  <a:srgbClr val="261804"/>
                </a:solidFill>
                <a:latin typeface="Georgia"/>
                <a:cs typeface="Georgia"/>
              </a:rPr>
              <a:t>Row,</a:t>
            </a:r>
            <a:r>
              <a:rPr sz="4600" spc="-50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280" dirty="0">
                <a:solidFill>
                  <a:srgbClr val="261804"/>
                </a:solidFill>
                <a:latin typeface="Georgia"/>
                <a:cs typeface="Georgia"/>
              </a:rPr>
              <a:t>Publishers,</a:t>
            </a:r>
            <a:r>
              <a:rPr sz="4600" spc="-50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235" dirty="0">
                <a:solidFill>
                  <a:srgbClr val="261804"/>
                </a:solidFill>
                <a:latin typeface="Georgia"/>
                <a:cs typeface="Georgia"/>
              </a:rPr>
              <a:t>Inc.</a:t>
            </a:r>
            <a:r>
              <a:rPr sz="4600" spc="-50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165" dirty="0">
                <a:solidFill>
                  <a:srgbClr val="261804"/>
                </a:solidFill>
                <a:latin typeface="Georgia"/>
                <a:cs typeface="Georgia"/>
              </a:rPr>
              <a:t>–</a:t>
            </a:r>
            <a:r>
              <a:rPr sz="4600" spc="-50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170" dirty="0">
                <a:solidFill>
                  <a:srgbClr val="261804"/>
                </a:solidFill>
                <a:latin typeface="Georgia"/>
                <a:cs typeface="Georgia"/>
              </a:rPr>
              <a:t>5.</a:t>
            </a:r>
            <a:r>
              <a:rPr sz="4600" spc="-50" dirty="0">
                <a:solidFill>
                  <a:srgbClr val="261804"/>
                </a:solidFill>
                <a:latin typeface="Georgia"/>
                <a:cs typeface="Georgia"/>
              </a:rPr>
              <a:t> </a:t>
            </a:r>
            <a:r>
              <a:rPr sz="4600" spc="285" dirty="0">
                <a:solidFill>
                  <a:srgbClr val="261804"/>
                </a:solidFill>
                <a:latin typeface="Georgia"/>
                <a:cs typeface="Georgia"/>
              </a:rPr>
              <a:t>poglavlje</a:t>
            </a:r>
            <a:endParaRPr sz="46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643291" y="524724"/>
            <a:ext cx="1259014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465" dirty="0"/>
              <a:t>Neizravnost</a:t>
            </a:r>
            <a:r>
              <a:rPr sz="7000" spc="-100" dirty="0"/>
              <a:t> </a:t>
            </a:r>
            <a:r>
              <a:rPr sz="7000" spc="285" dirty="0"/>
              <a:t>i</a:t>
            </a:r>
            <a:r>
              <a:rPr sz="7000" spc="-95" dirty="0"/>
              <a:t> </a:t>
            </a:r>
            <a:r>
              <a:rPr sz="7000" spc="515" dirty="0"/>
              <a:t>dvosmislenost</a:t>
            </a:r>
            <a:endParaRPr sz="7000"/>
          </a:p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6540" marR="5080">
              <a:lnSpc>
                <a:spcPct val="116100"/>
              </a:lnSpc>
              <a:spcBef>
                <a:spcPts val="95"/>
              </a:spcBef>
            </a:pPr>
            <a:r>
              <a:rPr b="1" spc="-165" dirty="0">
                <a:latin typeface="Georgia"/>
                <a:cs typeface="Georgia"/>
              </a:rPr>
              <a:t>Jasna</a:t>
            </a:r>
            <a:r>
              <a:rPr spc="-165" dirty="0"/>
              <a:t>,</a:t>
            </a:r>
            <a:r>
              <a:rPr spc="-60" dirty="0"/>
              <a:t> </a:t>
            </a:r>
            <a:r>
              <a:rPr b="1" spc="-5" dirty="0">
                <a:latin typeface="Georgia"/>
                <a:cs typeface="Georgia"/>
              </a:rPr>
              <a:t>nedvosmislena</a:t>
            </a:r>
            <a:r>
              <a:rPr b="1" spc="-160" dirty="0">
                <a:latin typeface="Georgia"/>
                <a:cs typeface="Georgia"/>
              </a:rPr>
              <a:t> </a:t>
            </a:r>
            <a:r>
              <a:rPr spc="200" dirty="0"/>
              <a:t>i</a:t>
            </a:r>
            <a:r>
              <a:rPr spc="-55" dirty="0"/>
              <a:t> </a:t>
            </a:r>
            <a:r>
              <a:rPr b="1" spc="-60" dirty="0">
                <a:latin typeface="Georgia"/>
                <a:cs typeface="Georgia"/>
              </a:rPr>
              <a:t>precizna</a:t>
            </a:r>
            <a:r>
              <a:rPr b="1" spc="-160" dirty="0">
                <a:latin typeface="Georgia"/>
                <a:cs typeface="Georgia"/>
              </a:rPr>
              <a:t> </a:t>
            </a:r>
            <a:r>
              <a:rPr spc="320" dirty="0"/>
              <a:t>komunikacija</a:t>
            </a:r>
            <a:r>
              <a:rPr spc="-60" dirty="0"/>
              <a:t> </a:t>
            </a:r>
            <a:r>
              <a:rPr spc="315" dirty="0"/>
              <a:t>olakšava </a:t>
            </a:r>
            <a:r>
              <a:rPr spc="-1165" dirty="0"/>
              <a:t> </a:t>
            </a:r>
            <a:r>
              <a:rPr spc="330" dirty="0"/>
              <a:t>prenošenje</a:t>
            </a:r>
            <a:r>
              <a:rPr spc="-60" dirty="0"/>
              <a:t> </a:t>
            </a:r>
            <a:r>
              <a:rPr spc="320" dirty="0"/>
              <a:t>poruke</a:t>
            </a:r>
            <a:r>
              <a:rPr spc="-55" dirty="0"/>
              <a:t> </a:t>
            </a:r>
            <a:r>
              <a:rPr spc="350" dirty="0"/>
              <a:t>između</a:t>
            </a:r>
            <a:r>
              <a:rPr spc="-55" dirty="0"/>
              <a:t> </a:t>
            </a:r>
            <a:r>
              <a:rPr spc="325" dirty="0"/>
              <a:t>sugovornika</a:t>
            </a:r>
          </a:p>
          <a:p>
            <a:pPr marL="256540" marR="401320">
              <a:lnSpc>
                <a:spcPct val="116100"/>
              </a:lnSpc>
              <a:spcBef>
                <a:spcPts val="1689"/>
              </a:spcBef>
              <a:tabLst>
                <a:tab pos="3166745" algn="l"/>
              </a:tabLst>
            </a:pPr>
            <a:r>
              <a:rPr spc="295" dirty="0"/>
              <a:t>Svaki</a:t>
            </a:r>
            <a:r>
              <a:rPr spc="-60" dirty="0"/>
              <a:t> </a:t>
            </a:r>
            <a:r>
              <a:rPr spc="275" dirty="0"/>
              <a:t>par</a:t>
            </a:r>
            <a:r>
              <a:rPr spc="-55" dirty="0"/>
              <a:t> </a:t>
            </a:r>
            <a:r>
              <a:rPr spc="330" dirty="0"/>
              <a:t>kroz</a:t>
            </a:r>
            <a:r>
              <a:rPr spc="-55" dirty="0"/>
              <a:t> </a:t>
            </a:r>
            <a:r>
              <a:rPr spc="330" dirty="0"/>
              <a:t>vrijeme</a:t>
            </a:r>
            <a:r>
              <a:rPr spc="-55" dirty="0"/>
              <a:t> </a:t>
            </a:r>
            <a:r>
              <a:rPr spc="265" dirty="0"/>
              <a:t>razvija</a:t>
            </a:r>
            <a:r>
              <a:rPr spc="-60" dirty="0"/>
              <a:t> </a:t>
            </a:r>
            <a:r>
              <a:rPr spc="305" dirty="0"/>
              <a:t>svoj</a:t>
            </a:r>
            <a:r>
              <a:rPr spc="-55" dirty="0"/>
              <a:t> </a:t>
            </a:r>
            <a:r>
              <a:rPr spc="310" dirty="0"/>
              <a:t>vlastiti,</a:t>
            </a:r>
            <a:r>
              <a:rPr spc="-55" dirty="0"/>
              <a:t> </a:t>
            </a:r>
            <a:r>
              <a:rPr spc="480" dirty="0"/>
              <a:t>“privatan” </a:t>
            </a:r>
            <a:r>
              <a:rPr spc="484" dirty="0"/>
              <a:t> </a:t>
            </a:r>
            <a:r>
              <a:rPr spc="305" dirty="0"/>
              <a:t>jezik,</a:t>
            </a:r>
            <a:r>
              <a:rPr spc="-50" dirty="0"/>
              <a:t> </a:t>
            </a:r>
            <a:r>
              <a:rPr spc="375" dirty="0"/>
              <a:t>no	</a:t>
            </a:r>
            <a:r>
              <a:rPr spc="295" dirty="0"/>
              <a:t>kada</a:t>
            </a:r>
            <a:r>
              <a:rPr spc="-50" dirty="0"/>
              <a:t> </a:t>
            </a:r>
            <a:r>
              <a:rPr spc="380" dirty="0"/>
              <a:t>se</a:t>
            </a:r>
            <a:r>
              <a:rPr spc="-55" dirty="0"/>
              <a:t> </a:t>
            </a:r>
            <a:r>
              <a:rPr spc="320" dirty="0"/>
              <a:t>partnerski</a:t>
            </a:r>
            <a:r>
              <a:rPr spc="-50" dirty="0"/>
              <a:t> </a:t>
            </a:r>
            <a:r>
              <a:rPr spc="330" dirty="0"/>
              <a:t>odnos</a:t>
            </a:r>
            <a:r>
              <a:rPr spc="-55" dirty="0"/>
              <a:t> </a:t>
            </a:r>
            <a:r>
              <a:rPr spc="305" dirty="0"/>
              <a:t>nalazi</a:t>
            </a:r>
            <a:r>
              <a:rPr spc="-50" dirty="0"/>
              <a:t> </a:t>
            </a:r>
            <a:r>
              <a:rPr spc="270" dirty="0"/>
              <a:t>u</a:t>
            </a:r>
            <a:r>
              <a:rPr spc="-55" dirty="0"/>
              <a:t> </a:t>
            </a:r>
            <a:r>
              <a:rPr spc="345" dirty="0"/>
              <a:t>stresnijem, </a:t>
            </a:r>
            <a:r>
              <a:rPr spc="-1165" dirty="0"/>
              <a:t> </a:t>
            </a:r>
            <a:r>
              <a:rPr spc="295" dirty="0"/>
              <a:t>ranjivijem </a:t>
            </a:r>
            <a:r>
              <a:rPr spc="265" dirty="0"/>
              <a:t>razdoblju, </a:t>
            </a:r>
            <a:r>
              <a:rPr spc="345" dirty="0"/>
              <a:t>neizravne </a:t>
            </a:r>
            <a:r>
              <a:rPr spc="320" dirty="0"/>
              <a:t>poruke, </a:t>
            </a:r>
            <a:r>
              <a:rPr spc="550" dirty="0"/>
              <a:t>“migovi” </a:t>
            </a:r>
            <a:r>
              <a:rPr spc="200" dirty="0"/>
              <a:t>i </a:t>
            </a:r>
            <a:r>
              <a:rPr spc="204" dirty="0"/>
              <a:t> </a:t>
            </a:r>
            <a:r>
              <a:rPr spc="270" dirty="0"/>
              <a:t>aluzije </a:t>
            </a:r>
            <a:r>
              <a:rPr spc="305" dirty="0"/>
              <a:t>koje </a:t>
            </a:r>
            <a:r>
              <a:rPr spc="300" dirty="0"/>
              <a:t>partneri </a:t>
            </a:r>
            <a:r>
              <a:rPr spc="310" dirty="0"/>
              <a:t>inače </a:t>
            </a:r>
            <a:r>
              <a:rPr spc="320" dirty="0"/>
              <a:t>koriste </a:t>
            </a:r>
            <a:r>
              <a:rPr spc="340" dirty="0"/>
              <a:t>često </a:t>
            </a:r>
            <a:r>
              <a:rPr spc="395" dirty="0"/>
              <a:t>mogu </a:t>
            </a:r>
            <a:r>
              <a:rPr spc="400" dirty="0"/>
              <a:t> </a:t>
            </a:r>
            <a:r>
              <a:rPr spc="270" dirty="0"/>
              <a:t>doprinijeti</a:t>
            </a:r>
            <a:r>
              <a:rPr spc="-60" dirty="0"/>
              <a:t> </a:t>
            </a:r>
            <a:r>
              <a:rPr spc="355" dirty="0"/>
              <a:t>nesporazumu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929879" y="279110"/>
            <a:ext cx="6068060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470" dirty="0"/>
              <a:t>Obrambenost</a:t>
            </a:r>
            <a:endParaRPr sz="7000"/>
          </a:p>
        </p:txBody>
      </p:sp>
      <p:sp>
        <p:nvSpPr>
          <p:cNvPr id="9" name="object 9"/>
          <p:cNvSpPr txBox="1"/>
          <p:nvPr/>
        </p:nvSpPr>
        <p:spPr>
          <a:xfrm>
            <a:off x="692987" y="1865475"/>
            <a:ext cx="15541625" cy="3582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900" spc="330" dirty="0">
                <a:latin typeface="Georgia"/>
                <a:cs typeface="Georgia"/>
              </a:rPr>
              <a:t>Često</a:t>
            </a:r>
            <a:r>
              <a:rPr sz="4900" spc="-60" dirty="0">
                <a:latin typeface="Georgia"/>
                <a:cs typeface="Georgia"/>
              </a:rPr>
              <a:t> </a:t>
            </a:r>
            <a:r>
              <a:rPr sz="4900" spc="245" dirty="0">
                <a:latin typeface="Georgia"/>
                <a:cs typeface="Georgia"/>
              </a:rPr>
              <a:t>je</a:t>
            </a:r>
            <a:r>
              <a:rPr sz="4900" spc="-55" dirty="0">
                <a:latin typeface="Georgia"/>
                <a:cs typeface="Georgia"/>
              </a:rPr>
              <a:t> </a:t>
            </a:r>
            <a:r>
              <a:rPr sz="4900" spc="330" dirty="0">
                <a:latin typeface="Georgia"/>
                <a:cs typeface="Georgia"/>
              </a:rPr>
              <a:t>pogonjena</a:t>
            </a:r>
            <a:r>
              <a:rPr sz="4900" spc="-55" dirty="0">
                <a:latin typeface="Georgia"/>
                <a:cs typeface="Georgia"/>
              </a:rPr>
              <a:t> </a:t>
            </a:r>
            <a:r>
              <a:rPr sz="4900" spc="380" dirty="0">
                <a:latin typeface="Georgia"/>
                <a:cs typeface="Georgia"/>
              </a:rPr>
              <a:t>strahom</a:t>
            </a:r>
            <a:r>
              <a:rPr sz="4900" spc="-60" dirty="0">
                <a:latin typeface="Georgia"/>
                <a:cs typeface="Georgia"/>
              </a:rPr>
              <a:t> </a:t>
            </a:r>
            <a:r>
              <a:rPr sz="4900" spc="265" dirty="0">
                <a:latin typeface="Georgia"/>
                <a:cs typeface="Georgia"/>
              </a:rPr>
              <a:t>od</a:t>
            </a:r>
            <a:r>
              <a:rPr sz="4900" spc="-55" dirty="0">
                <a:latin typeface="Georgia"/>
                <a:cs typeface="Georgia"/>
              </a:rPr>
              <a:t> </a:t>
            </a:r>
            <a:r>
              <a:rPr sz="4900" spc="260" dirty="0">
                <a:latin typeface="Georgia"/>
                <a:cs typeface="Georgia"/>
              </a:rPr>
              <a:t>odbijanja.</a:t>
            </a:r>
            <a:endParaRPr sz="4900">
              <a:latin typeface="Georgia"/>
              <a:cs typeface="Georgia"/>
            </a:endParaRPr>
          </a:p>
          <a:p>
            <a:pPr marL="16510">
              <a:lnSpc>
                <a:spcPct val="100000"/>
              </a:lnSpc>
              <a:spcBef>
                <a:spcPts val="5180"/>
              </a:spcBef>
            </a:pPr>
            <a:r>
              <a:rPr sz="4900" spc="300" dirty="0">
                <a:latin typeface="Georgia"/>
                <a:cs typeface="Georgia"/>
              </a:rPr>
              <a:t>Povećava</a:t>
            </a:r>
            <a:r>
              <a:rPr sz="4900" spc="-65" dirty="0">
                <a:latin typeface="Georgia"/>
                <a:cs typeface="Georgia"/>
              </a:rPr>
              <a:t> </a:t>
            </a:r>
            <a:r>
              <a:rPr sz="4900" spc="305" dirty="0">
                <a:latin typeface="Georgia"/>
                <a:cs typeface="Georgia"/>
              </a:rPr>
              <a:t>vjerojatnost</a:t>
            </a:r>
            <a:r>
              <a:rPr sz="4900" spc="-60" dirty="0">
                <a:latin typeface="Georgia"/>
                <a:cs typeface="Georgia"/>
              </a:rPr>
              <a:t> </a:t>
            </a:r>
            <a:r>
              <a:rPr sz="4900" spc="355" dirty="0">
                <a:latin typeface="Georgia"/>
                <a:cs typeface="Georgia"/>
              </a:rPr>
              <a:t>nesporazuma.</a:t>
            </a:r>
            <a:endParaRPr sz="49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180"/>
              </a:spcBef>
            </a:pPr>
            <a:r>
              <a:rPr sz="4900" spc="220" dirty="0">
                <a:latin typeface="Georgia"/>
                <a:cs typeface="Georgia"/>
              </a:rPr>
              <a:t>Područja</a:t>
            </a:r>
            <a:r>
              <a:rPr sz="4900" spc="-50" dirty="0">
                <a:latin typeface="Georgia"/>
                <a:cs typeface="Georgia"/>
              </a:rPr>
              <a:t> </a:t>
            </a:r>
            <a:r>
              <a:rPr sz="4900" spc="290" dirty="0">
                <a:latin typeface="Georgia"/>
                <a:cs typeface="Georgia"/>
              </a:rPr>
              <a:t>ranjivosti</a:t>
            </a:r>
            <a:r>
              <a:rPr sz="4900" spc="-45" dirty="0">
                <a:latin typeface="Georgia"/>
                <a:cs typeface="Georgia"/>
              </a:rPr>
              <a:t> </a:t>
            </a:r>
            <a:r>
              <a:rPr sz="4900" spc="325" dirty="0">
                <a:latin typeface="Georgia"/>
                <a:cs typeface="Georgia"/>
              </a:rPr>
              <a:t>su</a:t>
            </a:r>
            <a:r>
              <a:rPr sz="4900" spc="-45" dirty="0">
                <a:latin typeface="Georgia"/>
                <a:cs typeface="Georgia"/>
              </a:rPr>
              <a:t> </a:t>
            </a:r>
            <a:r>
              <a:rPr sz="4900" spc="270" dirty="0">
                <a:latin typeface="Georgia"/>
                <a:cs typeface="Georgia"/>
              </a:rPr>
              <a:t>različita</a:t>
            </a:r>
            <a:r>
              <a:rPr sz="4900" spc="-45" dirty="0">
                <a:latin typeface="Georgia"/>
                <a:cs typeface="Georgia"/>
              </a:rPr>
              <a:t> </a:t>
            </a:r>
            <a:r>
              <a:rPr sz="4900" spc="315" dirty="0">
                <a:latin typeface="Georgia"/>
                <a:cs typeface="Georgia"/>
              </a:rPr>
              <a:t>kod</a:t>
            </a:r>
            <a:r>
              <a:rPr sz="4900" spc="-50" dirty="0">
                <a:latin typeface="Georgia"/>
                <a:cs typeface="Georgia"/>
              </a:rPr>
              <a:t> </a:t>
            </a:r>
            <a:r>
              <a:rPr sz="4900" spc="285" dirty="0">
                <a:latin typeface="Georgia"/>
                <a:cs typeface="Georgia"/>
              </a:rPr>
              <a:t>različitih</a:t>
            </a:r>
            <a:r>
              <a:rPr sz="4900" spc="-45" dirty="0">
                <a:latin typeface="Georgia"/>
                <a:cs typeface="Georgia"/>
              </a:rPr>
              <a:t> </a:t>
            </a:r>
            <a:r>
              <a:rPr sz="4900" spc="305" dirty="0">
                <a:latin typeface="Georgia"/>
                <a:cs typeface="Georgia"/>
              </a:rPr>
              <a:t>osoba</a:t>
            </a:r>
            <a:endParaRPr sz="49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79085" y="2766253"/>
            <a:ext cx="16073755" cy="3340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3204" marR="379095" algn="ctr">
              <a:lnSpc>
                <a:spcPct val="148000"/>
              </a:lnSpc>
              <a:spcBef>
                <a:spcPts val="95"/>
              </a:spcBef>
              <a:tabLst>
                <a:tab pos="2244090" algn="l"/>
              </a:tabLst>
            </a:pPr>
            <a:r>
              <a:rPr sz="4900" spc="280" dirty="0">
                <a:latin typeface="Georgia"/>
                <a:cs typeface="Georgia"/>
              </a:rPr>
              <a:t>Tom:</a:t>
            </a:r>
            <a:r>
              <a:rPr sz="4900" spc="-50" dirty="0">
                <a:latin typeface="Georgia"/>
                <a:cs typeface="Georgia"/>
              </a:rPr>
              <a:t> </a:t>
            </a:r>
            <a:r>
              <a:rPr sz="4900" spc="330" dirty="0">
                <a:latin typeface="Georgia"/>
                <a:cs typeface="Georgia"/>
              </a:rPr>
              <a:t>Hoćemo</a:t>
            </a:r>
            <a:r>
              <a:rPr sz="4900" spc="-50" dirty="0">
                <a:latin typeface="Georgia"/>
                <a:cs typeface="Georgia"/>
              </a:rPr>
              <a:t> </a:t>
            </a:r>
            <a:r>
              <a:rPr sz="4900" spc="229" dirty="0">
                <a:latin typeface="Georgia"/>
                <a:cs typeface="Georgia"/>
              </a:rPr>
              <a:t>li</a:t>
            </a:r>
            <a:r>
              <a:rPr sz="4900" spc="-50" dirty="0">
                <a:latin typeface="Georgia"/>
                <a:cs typeface="Georgia"/>
              </a:rPr>
              <a:t> </a:t>
            </a:r>
            <a:r>
              <a:rPr sz="4900" spc="295" dirty="0">
                <a:latin typeface="Georgia"/>
                <a:cs typeface="Georgia"/>
              </a:rPr>
              <a:t>posjetiti</a:t>
            </a:r>
            <a:r>
              <a:rPr sz="4900" spc="-45" dirty="0">
                <a:latin typeface="Georgia"/>
                <a:cs typeface="Georgia"/>
              </a:rPr>
              <a:t> </a:t>
            </a:r>
            <a:r>
              <a:rPr sz="4900" spc="330" dirty="0">
                <a:latin typeface="Georgia"/>
                <a:cs typeface="Georgia"/>
              </a:rPr>
              <a:t>moju</a:t>
            </a:r>
            <a:r>
              <a:rPr sz="4900" spc="-55" dirty="0">
                <a:latin typeface="Georgia"/>
                <a:cs typeface="Georgia"/>
              </a:rPr>
              <a:t> </a:t>
            </a:r>
            <a:r>
              <a:rPr sz="4900" spc="345" dirty="0">
                <a:latin typeface="Georgia"/>
                <a:cs typeface="Georgia"/>
              </a:rPr>
              <a:t>majku</a:t>
            </a:r>
            <a:r>
              <a:rPr sz="4900" spc="-50" dirty="0">
                <a:latin typeface="Georgia"/>
                <a:cs typeface="Georgia"/>
              </a:rPr>
              <a:t> </a:t>
            </a:r>
            <a:r>
              <a:rPr sz="4900" spc="275" dirty="0">
                <a:latin typeface="Georgia"/>
                <a:cs typeface="Georgia"/>
              </a:rPr>
              <a:t>ovaj</a:t>
            </a:r>
            <a:r>
              <a:rPr sz="4900" spc="-50" dirty="0">
                <a:latin typeface="Georgia"/>
                <a:cs typeface="Georgia"/>
              </a:rPr>
              <a:t> </a:t>
            </a:r>
            <a:r>
              <a:rPr sz="4900" spc="305" dirty="0">
                <a:latin typeface="Georgia"/>
                <a:cs typeface="Georgia"/>
              </a:rPr>
              <a:t>vikend? </a:t>
            </a:r>
            <a:r>
              <a:rPr sz="4900" spc="-1165" dirty="0">
                <a:latin typeface="Georgia"/>
                <a:cs typeface="Georgia"/>
              </a:rPr>
              <a:t> </a:t>
            </a:r>
            <a:r>
              <a:rPr sz="4900" spc="250" dirty="0">
                <a:latin typeface="Georgia"/>
                <a:cs typeface="Georgia"/>
              </a:rPr>
              <a:t>Sally:	</a:t>
            </a:r>
            <a:r>
              <a:rPr sz="4900" spc="310" dirty="0">
                <a:latin typeface="Georgia"/>
                <a:cs typeface="Georgia"/>
              </a:rPr>
              <a:t>Mislim</a:t>
            </a:r>
            <a:r>
              <a:rPr sz="4900" spc="-55" dirty="0">
                <a:latin typeface="Georgia"/>
                <a:cs typeface="Georgia"/>
              </a:rPr>
              <a:t> </a:t>
            </a:r>
            <a:r>
              <a:rPr sz="4900" spc="250" dirty="0">
                <a:latin typeface="Georgia"/>
                <a:cs typeface="Georgia"/>
              </a:rPr>
              <a:t>da</a:t>
            </a:r>
            <a:r>
              <a:rPr sz="4900" spc="-50" dirty="0">
                <a:latin typeface="Georgia"/>
                <a:cs typeface="Georgia"/>
              </a:rPr>
              <a:t> </a:t>
            </a:r>
            <a:r>
              <a:rPr sz="4900" spc="409" dirty="0">
                <a:latin typeface="Georgia"/>
                <a:cs typeface="Georgia"/>
              </a:rPr>
              <a:t>ne</a:t>
            </a:r>
            <a:r>
              <a:rPr sz="4900" spc="-50" dirty="0">
                <a:latin typeface="Georgia"/>
                <a:cs typeface="Georgia"/>
              </a:rPr>
              <a:t> </a:t>
            </a:r>
            <a:r>
              <a:rPr sz="4900" spc="1130" dirty="0">
                <a:latin typeface="Georgia"/>
                <a:cs typeface="Georgia"/>
              </a:rPr>
              <a:t>-</a:t>
            </a:r>
            <a:r>
              <a:rPr sz="4900" spc="-55" dirty="0">
                <a:latin typeface="Georgia"/>
                <a:cs typeface="Georgia"/>
              </a:rPr>
              <a:t> </a:t>
            </a:r>
            <a:r>
              <a:rPr sz="4900" spc="434" dirty="0">
                <a:latin typeface="Georgia"/>
                <a:cs typeface="Georgia"/>
              </a:rPr>
              <a:t>imam</a:t>
            </a:r>
            <a:r>
              <a:rPr sz="4900" spc="-55" dirty="0">
                <a:latin typeface="Georgia"/>
                <a:cs typeface="Georgia"/>
              </a:rPr>
              <a:t> </a:t>
            </a:r>
            <a:r>
              <a:rPr sz="4900" spc="345" dirty="0">
                <a:latin typeface="Georgia"/>
                <a:cs typeface="Georgia"/>
              </a:rPr>
              <a:t>puno</a:t>
            </a:r>
            <a:r>
              <a:rPr sz="4900" spc="-55" dirty="0">
                <a:latin typeface="Georgia"/>
                <a:cs typeface="Georgia"/>
              </a:rPr>
              <a:t> </a:t>
            </a:r>
            <a:r>
              <a:rPr sz="4900" spc="330" dirty="0">
                <a:latin typeface="Georgia"/>
                <a:cs typeface="Georgia"/>
              </a:rPr>
              <a:t>toga</a:t>
            </a:r>
            <a:r>
              <a:rPr sz="4900" spc="-50" dirty="0">
                <a:latin typeface="Georgia"/>
                <a:cs typeface="Georgia"/>
              </a:rPr>
              <a:t> </a:t>
            </a:r>
            <a:r>
              <a:rPr sz="4900" spc="340" dirty="0">
                <a:latin typeface="Georgia"/>
                <a:cs typeface="Georgia"/>
              </a:rPr>
              <a:t>za</a:t>
            </a:r>
            <a:r>
              <a:rPr sz="4900" spc="-50" dirty="0">
                <a:latin typeface="Georgia"/>
                <a:cs typeface="Georgia"/>
              </a:rPr>
              <a:t> </a:t>
            </a:r>
            <a:r>
              <a:rPr sz="4900" spc="260" dirty="0">
                <a:latin typeface="Georgia"/>
                <a:cs typeface="Georgia"/>
              </a:rPr>
              <a:t>odraditi.</a:t>
            </a:r>
            <a:endParaRPr sz="49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2820"/>
              </a:spcBef>
            </a:pPr>
            <a:r>
              <a:rPr sz="4900" spc="280" dirty="0">
                <a:latin typeface="Georgia"/>
                <a:cs typeface="Georgia"/>
              </a:rPr>
              <a:t>Tom:</a:t>
            </a:r>
            <a:r>
              <a:rPr sz="4900" spc="-50" dirty="0">
                <a:latin typeface="Georgia"/>
                <a:cs typeface="Georgia"/>
              </a:rPr>
              <a:t> </a:t>
            </a:r>
            <a:r>
              <a:rPr sz="4900" spc="235" dirty="0">
                <a:latin typeface="Georgia"/>
                <a:cs typeface="Georgia"/>
              </a:rPr>
              <a:t>(ljutito)</a:t>
            </a:r>
            <a:r>
              <a:rPr sz="4900" spc="-45" dirty="0">
                <a:latin typeface="Georgia"/>
                <a:cs typeface="Georgia"/>
              </a:rPr>
              <a:t> </a:t>
            </a:r>
            <a:r>
              <a:rPr sz="4900" spc="105" dirty="0">
                <a:latin typeface="Georgia"/>
                <a:cs typeface="Georgia"/>
              </a:rPr>
              <a:t>Ti</a:t>
            </a:r>
            <a:r>
              <a:rPr sz="4900" spc="-50" dirty="0">
                <a:latin typeface="Georgia"/>
                <a:cs typeface="Georgia"/>
              </a:rPr>
              <a:t> </a:t>
            </a:r>
            <a:r>
              <a:rPr sz="4900" spc="310" dirty="0">
                <a:latin typeface="Georgia"/>
                <a:cs typeface="Georgia"/>
              </a:rPr>
              <a:t>nikad</a:t>
            </a:r>
            <a:r>
              <a:rPr sz="4900" spc="-50" dirty="0">
                <a:latin typeface="Georgia"/>
                <a:cs typeface="Georgia"/>
              </a:rPr>
              <a:t> </a:t>
            </a:r>
            <a:r>
              <a:rPr sz="4900" spc="409" dirty="0">
                <a:latin typeface="Georgia"/>
                <a:cs typeface="Georgia"/>
              </a:rPr>
              <a:t>ne</a:t>
            </a:r>
            <a:r>
              <a:rPr sz="4900" spc="-45" dirty="0">
                <a:latin typeface="Georgia"/>
                <a:cs typeface="Georgia"/>
              </a:rPr>
              <a:t> </a:t>
            </a:r>
            <a:r>
              <a:rPr sz="4900" spc="310" dirty="0">
                <a:latin typeface="Georgia"/>
                <a:cs typeface="Georgia"/>
              </a:rPr>
              <a:t>želiš</a:t>
            </a:r>
            <a:r>
              <a:rPr sz="4900" spc="-50" dirty="0">
                <a:latin typeface="Georgia"/>
                <a:cs typeface="Georgia"/>
              </a:rPr>
              <a:t> </a:t>
            </a:r>
            <a:r>
              <a:rPr sz="4900" spc="295" dirty="0">
                <a:latin typeface="Georgia"/>
                <a:cs typeface="Georgia"/>
              </a:rPr>
              <a:t>posjetiti</a:t>
            </a:r>
            <a:r>
              <a:rPr sz="4900" spc="-45" dirty="0">
                <a:latin typeface="Georgia"/>
                <a:cs typeface="Georgia"/>
              </a:rPr>
              <a:t> </a:t>
            </a:r>
            <a:r>
              <a:rPr sz="4900" spc="330" dirty="0">
                <a:latin typeface="Georgia"/>
                <a:cs typeface="Georgia"/>
              </a:rPr>
              <a:t>moju</a:t>
            </a:r>
            <a:r>
              <a:rPr sz="4900" spc="-55" dirty="0">
                <a:latin typeface="Georgia"/>
                <a:cs typeface="Georgia"/>
              </a:rPr>
              <a:t> </a:t>
            </a:r>
            <a:r>
              <a:rPr sz="4900" spc="350" dirty="0">
                <a:latin typeface="Georgia"/>
                <a:cs typeface="Georgia"/>
              </a:rPr>
              <a:t>majku.</a:t>
            </a:r>
            <a:endParaRPr sz="4900">
              <a:latin typeface="Georgia"/>
              <a:cs typeface="Georgi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45051" y="937293"/>
            <a:ext cx="2736215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200" spc="120" dirty="0"/>
              <a:t>P</a:t>
            </a:r>
            <a:r>
              <a:rPr sz="5200" spc="204" dirty="0"/>
              <a:t>r</a:t>
            </a:r>
            <a:r>
              <a:rPr sz="5200" spc="210" dirty="0"/>
              <a:t>i</a:t>
            </a:r>
            <a:r>
              <a:rPr sz="5200" spc="675" dirty="0"/>
              <a:t>m</a:t>
            </a:r>
            <a:r>
              <a:rPr sz="5200" spc="130" dirty="0"/>
              <a:t>j</a:t>
            </a:r>
            <a:r>
              <a:rPr sz="5200" spc="390" dirty="0"/>
              <a:t>e</a:t>
            </a:r>
            <a:r>
              <a:rPr sz="5200" spc="204" dirty="0"/>
              <a:t>r</a:t>
            </a:r>
            <a:r>
              <a:rPr sz="5200" spc="170" dirty="0"/>
              <a:t>:</a:t>
            </a:r>
            <a:endParaRPr sz="5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308159" y="275905"/>
            <a:ext cx="9311640" cy="1168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0" spc="440" dirty="0"/>
              <a:t>Propuštanje</a:t>
            </a:r>
            <a:r>
              <a:rPr sz="7500" spc="-105" dirty="0"/>
              <a:t> </a:t>
            </a:r>
            <a:r>
              <a:rPr sz="7500" spc="495" dirty="0"/>
              <a:t>poruke</a:t>
            </a:r>
            <a:endParaRPr sz="7500"/>
          </a:p>
        </p:txBody>
      </p:sp>
      <p:sp>
        <p:nvSpPr>
          <p:cNvPr id="8" name="object 8"/>
          <p:cNvSpPr/>
          <p:nvPr/>
        </p:nvSpPr>
        <p:spPr>
          <a:xfrm>
            <a:off x="1448904" y="6743724"/>
            <a:ext cx="10377170" cy="47625"/>
          </a:xfrm>
          <a:custGeom>
            <a:avLst/>
            <a:gdLst/>
            <a:ahLst/>
            <a:cxnLst/>
            <a:rect l="l" t="t" r="r" b="b"/>
            <a:pathLst>
              <a:path w="10377170" h="47625">
                <a:moveTo>
                  <a:pt x="10376738" y="0"/>
                </a:moveTo>
                <a:lnTo>
                  <a:pt x="5809373" y="0"/>
                </a:lnTo>
                <a:lnTo>
                  <a:pt x="0" y="0"/>
                </a:lnTo>
                <a:lnTo>
                  <a:pt x="0" y="47625"/>
                </a:lnTo>
                <a:lnTo>
                  <a:pt x="5809373" y="47625"/>
                </a:lnTo>
                <a:lnTo>
                  <a:pt x="10376738" y="47625"/>
                </a:lnTo>
                <a:lnTo>
                  <a:pt x="1037673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72463" y="2127893"/>
            <a:ext cx="15113635" cy="4711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500"/>
              </a:lnSpc>
              <a:spcBef>
                <a:spcPts val="95"/>
              </a:spcBef>
              <a:tabLst>
                <a:tab pos="6713855" algn="l"/>
              </a:tabLst>
            </a:pPr>
            <a:r>
              <a:rPr sz="4400" spc="240" dirty="0">
                <a:latin typeface="Georgia"/>
                <a:cs typeface="Georgia"/>
              </a:rPr>
              <a:t>Noller</a:t>
            </a:r>
            <a:r>
              <a:rPr sz="4400" spc="-55" dirty="0">
                <a:latin typeface="Georgia"/>
                <a:cs typeface="Georgia"/>
              </a:rPr>
              <a:t> </a:t>
            </a:r>
            <a:r>
              <a:rPr sz="4400" spc="254" dirty="0">
                <a:latin typeface="Georgia"/>
                <a:cs typeface="Georgia"/>
              </a:rPr>
              <a:t>(1984)-</a:t>
            </a:r>
            <a:r>
              <a:rPr sz="4400" spc="-55" dirty="0">
                <a:latin typeface="Georgia"/>
                <a:cs typeface="Georgia"/>
              </a:rPr>
              <a:t> </a:t>
            </a:r>
            <a:r>
              <a:rPr sz="4400" spc="260" dirty="0">
                <a:latin typeface="Georgia"/>
                <a:cs typeface="Georgia"/>
              </a:rPr>
              <a:t>parovi</a:t>
            </a:r>
            <a:r>
              <a:rPr sz="4400" spc="-50" dirty="0">
                <a:latin typeface="Georgia"/>
                <a:cs typeface="Georgia"/>
              </a:rPr>
              <a:t> </a:t>
            </a:r>
            <a:r>
              <a:rPr sz="4400" spc="245" dirty="0">
                <a:latin typeface="Georgia"/>
                <a:cs typeface="Georgia"/>
              </a:rPr>
              <a:t>u</a:t>
            </a:r>
            <a:r>
              <a:rPr sz="4400" spc="-55" dirty="0">
                <a:latin typeface="Georgia"/>
                <a:cs typeface="Georgia"/>
              </a:rPr>
              <a:t> </a:t>
            </a:r>
            <a:r>
              <a:rPr sz="4400" spc="275" dirty="0">
                <a:latin typeface="Georgia"/>
                <a:cs typeface="Georgia"/>
              </a:rPr>
              <a:t>nezadovoljavajućim</a:t>
            </a:r>
            <a:r>
              <a:rPr sz="4400" spc="-50" dirty="0">
                <a:latin typeface="Georgia"/>
                <a:cs typeface="Georgia"/>
              </a:rPr>
              <a:t> </a:t>
            </a:r>
            <a:r>
              <a:rPr sz="4400" spc="295" dirty="0">
                <a:latin typeface="Georgia"/>
                <a:cs typeface="Georgia"/>
              </a:rPr>
              <a:t>brakovima </a:t>
            </a:r>
            <a:r>
              <a:rPr sz="4400" spc="-1045" dirty="0">
                <a:latin typeface="Georgia"/>
                <a:cs typeface="Georgia"/>
              </a:rPr>
              <a:t> </a:t>
            </a:r>
            <a:r>
              <a:rPr sz="4400" spc="210" dirty="0">
                <a:latin typeface="Georgia"/>
                <a:cs typeface="Georgia"/>
              </a:rPr>
              <a:t>bili</a:t>
            </a:r>
            <a:r>
              <a:rPr sz="4400" spc="-55" dirty="0">
                <a:latin typeface="Georgia"/>
                <a:cs typeface="Georgia"/>
              </a:rPr>
              <a:t> </a:t>
            </a:r>
            <a:r>
              <a:rPr sz="4400" spc="295" dirty="0">
                <a:latin typeface="Georgia"/>
                <a:cs typeface="Georgia"/>
              </a:rPr>
              <a:t>su</a:t>
            </a:r>
            <a:r>
              <a:rPr sz="4400" spc="-50" dirty="0">
                <a:latin typeface="Georgia"/>
                <a:cs typeface="Georgia"/>
              </a:rPr>
              <a:t> </a:t>
            </a:r>
            <a:r>
              <a:rPr sz="4400" spc="330" dirty="0">
                <a:latin typeface="Georgia"/>
                <a:cs typeface="Georgia"/>
              </a:rPr>
              <a:t>manje</a:t>
            </a:r>
            <a:r>
              <a:rPr sz="4400" spc="-50" dirty="0">
                <a:latin typeface="Georgia"/>
                <a:cs typeface="Georgia"/>
              </a:rPr>
              <a:t> </a:t>
            </a:r>
            <a:r>
              <a:rPr sz="4400" spc="275" dirty="0">
                <a:latin typeface="Georgia"/>
                <a:cs typeface="Georgia"/>
              </a:rPr>
              <a:t>uspješni</a:t>
            </a:r>
            <a:r>
              <a:rPr sz="4400" spc="-50" dirty="0">
                <a:latin typeface="Georgia"/>
                <a:cs typeface="Georgia"/>
              </a:rPr>
              <a:t> </a:t>
            </a:r>
            <a:r>
              <a:rPr sz="4400" spc="245" dirty="0">
                <a:latin typeface="Georgia"/>
                <a:cs typeface="Georgia"/>
              </a:rPr>
              <a:t>u</a:t>
            </a:r>
            <a:r>
              <a:rPr sz="4400" spc="-50" dirty="0">
                <a:latin typeface="Georgia"/>
                <a:cs typeface="Georgia"/>
              </a:rPr>
              <a:t> </a:t>
            </a:r>
            <a:r>
              <a:rPr sz="4400" spc="245" dirty="0">
                <a:latin typeface="Georgia"/>
                <a:cs typeface="Georgia"/>
              </a:rPr>
              <a:t>dekodiranju</a:t>
            </a:r>
            <a:r>
              <a:rPr sz="4400" spc="-55" dirty="0">
                <a:latin typeface="Georgia"/>
                <a:cs typeface="Georgia"/>
              </a:rPr>
              <a:t> </a:t>
            </a:r>
            <a:r>
              <a:rPr sz="4400" spc="285" dirty="0">
                <a:latin typeface="Georgia"/>
                <a:cs typeface="Georgia"/>
              </a:rPr>
              <a:t>poruke</a:t>
            </a:r>
            <a:r>
              <a:rPr sz="4400" spc="-50" dirty="0">
                <a:latin typeface="Georgia"/>
                <a:cs typeface="Georgia"/>
              </a:rPr>
              <a:t> </a:t>
            </a:r>
            <a:r>
              <a:rPr sz="4400" spc="250" dirty="0">
                <a:latin typeface="Georgia"/>
                <a:cs typeface="Georgia"/>
              </a:rPr>
              <a:t>koju</a:t>
            </a:r>
            <a:r>
              <a:rPr sz="4400" spc="-50" dirty="0">
                <a:latin typeface="Georgia"/>
                <a:cs typeface="Georgia"/>
              </a:rPr>
              <a:t> </a:t>
            </a:r>
            <a:r>
              <a:rPr sz="4400" spc="375" dirty="0">
                <a:latin typeface="Georgia"/>
                <a:cs typeface="Georgia"/>
              </a:rPr>
              <a:t>im</a:t>
            </a:r>
            <a:r>
              <a:rPr sz="4400" spc="-50" dirty="0">
                <a:latin typeface="Georgia"/>
                <a:cs typeface="Georgia"/>
              </a:rPr>
              <a:t> </a:t>
            </a:r>
            <a:r>
              <a:rPr sz="4400" spc="220" dirty="0">
                <a:latin typeface="Georgia"/>
                <a:cs typeface="Georgia"/>
              </a:rPr>
              <a:t>je </a:t>
            </a:r>
            <a:r>
              <a:rPr sz="4400" spc="225" dirty="0">
                <a:latin typeface="Georgia"/>
                <a:cs typeface="Georgia"/>
              </a:rPr>
              <a:t> </a:t>
            </a:r>
            <a:r>
              <a:rPr sz="4400" spc="280" dirty="0">
                <a:latin typeface="Georgia"/>
                <a:cs typeface="Georgia"/>
              </a:rPr>
              <a:t>partner </a:t>
            </a:r>
            <a:r>
              <a:rPr sz="4400" spc="305" dirty="0">
                <a:latin typeface="Georgia"/>
                <a:cs typeface="Georgia"/>
              </a:rPr>
              <a:t>htio </a:t>
            </a:r>
            <a:r>
              <a:rPr sz="4400" spc="260" dirty="0">
                <a:latin typeface="Georgia"/>
                <a:cs typeface="Georgia"/>
              </a:rPr>
              <a:t>prenijeti </a:t>
            </a:r>
            <a:r>
              <a:rPr sz="4400" spc="245" dirty="0">
                <a:latin typeface="Georgia"/>
                <a:cs typeface="Georgia"/>
              </a:rPr>
              <a:t>u </a:t>
            </a:r>
            <a:r>
              <a:rPr sz="4400" spc="285" dirty="0">
                <a:latin typeface="Georgia"/>
                <a:cs typeface="Georgia"/>
              </a:rPr>
              <a:t>odnosu </a:t>
            </a:r>
            <a:r>
              <a:rPr sz="4400" spc="320" dirty="0">
                <a:latin typeface="Georgia"/>
                <a:cs typeface="Georgia"/>
              </a:rPr>
              <a:t>na </a:t>
            </a:r>
            <a:r>
              <a:rPr sz="4400" spc="285" dirty="0">
                <a:latin typeface="Georgia"/>
                <a:cs typeface="Georgia"/>
              </a:rPr>
              <a:t>parove </a:t>
            </a:r>
            <a:r>
              <a:rPr sz="4400" spc="245" dirty="0">
                <a:latin typeface="Georgia"/>
                <a:cs typeface="Georgia"/>
              </a:rPr>
              <a:t>u </a:t>
            </a:r>
            <a:r>
              <a:rPr sz="4400" spc="330" dirty="0">
                <a:latin typeface="Georgia"/>
                <a:cs typeface="Georgia"/>
              </a:rPr>
              <a:t>sretnim </a:t>
            </a:r>
            <a:r>
              <a:rPr sz="4400" spc="335" dirty="0">
                <a:latin typeface="Georgia"/>
                <a:cs typeface="Georgia"/>
              </a:rPr>
              <a:t> </a:t>
            </a:r>
            <a:r>
              <a:rPr sz="4400" spc="295" dirty="0">
                <a:latin typeface="Georgia"/>
                <a:cs typeface="Georgia"/>
              </a:rPr>
              <a:t>brakovima,</a:t>
            </a:r>
            <a:r>
              <a:rPr sz="4400" spc="-45" dirty="0">
                <a:latin typeface="Georgia"/>
                <a:cs typeface="Georgia"/>
              </a:rPr>
              <a:t> </a:t>
            </a:r>
            <a:r>
              <a:rPr sz="4400" spc="335" dirty="0">
                <a:latin typeface="Georgia"/>
                <a:cs typeface="Georgia"/>
              </a:rPr>
              <a:t>no</a:t>
            </a:r>
            <a:r>
              <a:rPr sz="4400" spc="-40" dirty="0">
                <a:latin typeface="Georgia"/>
                <a:cs typeface="Georgia"/>
              </a:rPr>
              <a:t> </a:t>
            </a:r>
            <a:r>
              <a:rPr sz="4400" spc="245" dirty="0">
                <a:latin typeface="Georgia"/>
                <a:cs typeface="Georgia"/>
              </a:rPr>
              <a:t>u</a:t>
            </a:r>
            <a:r>
              <a:rPr sz="4400" spc="-45" dirty="0">
                <a:latin typeface="Georgia"/>
                <a:cs typeface="Georgia"/>
              </a:rPr>
              <a:t> </a:t>
            </a:r>
            <a:r>
              <a:rPr sz="4400" spc="245" dirty="0">
                <a:latin typeface="Georgia"/>
                <a:cs typeface="Georgia"/>
              </a:rPr>
              <a:t>dekodiranju</a:t>
            </a:r>
            <a:r>
              <a:rPr sz="4400" spc="-40" dirty="0">
                <a:latin typeface="Georgia"/>
                <a:cs typeface="Georgia"/>
              </a:rPr>
              <a:t> </a:t>
            </a:r>
            <a:r>
              <a:rPr sz="4400" spc="270" dirty="0">
                <a:latin typeface="Georgia"/>
                <a:cs typeface="Georgia"/>
              </a:rPr>
              <a:t>poruka</a:t>
            </a:r>
            <a:r>
              <a:rPr sz="4400" spc="-45" dirty="0">
                <a:latin typeface="Georgia"/>
                <a:cs typeface="Georgia"/>
              </a:rPr>
              <a:t> </a:t>
            </a:r>
            <a:r>
              <a:rPr sz="4400" spc="275" dirty="0">
                <a:latin typeface="Georgia"/>
                <a:cs typeface="Georgia"/>
              </a:rPr>
              <a:t>stranaca</a:t>
            </a:r>
            <a:r>
              <a:rPr sz="4400" spc="-40" dirty="0">
                <a:latin typeface="Georgia"/>
                <a:cs typeface="Georgia"/>
              </a:rPr>
              <a:t> </a:t>
            </a:r>
            <a:r>
              <a:rPr sz="4400" spc="250" dirty="0">
                <a:latin typeface="Georgia"/>
                <a:cs typeface="Georgia"/>
              </a:rPr>
              <a:t>nije</a:t>
            </a:r>
            <a:r>
              <a:rPr sz="4400" spc="-45" dirty="0">
                <a:latin typeface="Georgia"/>
                <a:cs typeface="Georgia"/>
              </a:rPr>
              <a:t> </a:t>
            </a:r>
            <a:r>
              <a:rPr sz="4400" spc="229" dirty="0">
                <a:latin typeface="Georgia"/>
                <a:cs typeface="Georgia"/>
              </a:rPr>
              <a:t>bilo </a:t>
            </a:r>
            <a:r>
              <a:rPr sz="4400" spc="-1045" dirty="0">
                <a:latin typeface="Georgia"/>
                <a:cs typeface="Georgia"/>
              </a:rPr>
              <a:t> </a:t>
            </a:r>
            <a:r>
              <a:rPr sz="4400" spc="270" dirty="0">
                <a:latin typeface="Georgia"/>
                <a:cs typeface="Georgia"/>
              </a:rPr>
              <a:t>razlike</a:t>
            </a:r>
            <a:r>
              <a:rPr sz="4400" spc="-40" dirty="0">
                <a:latin typeface="Georgia"/>
                <a:cs typeface="Georgia"/>
              </a:rPr>
              <a:t> </a:t>
            </a:r>
            <a:r>
              <a:rPr sz="4400" spc="310" dirty="0">
                <a:latin typeface="Georgia"/>
                <a:cs typeface="Georgia"/>
              </a:rPr>
              <a:t>između</a:t>
            </a:r>
            <a:r>
              <a:rPr sz="4400" spc="-35" dirty="0">
                <a:latin typeface="Georgia"/>
                <a:cs typeface="Georgia"/>
              </a:rPr>
              <a:t> </a:t>
            </a:r>
            <a:r>
              <a:rPr sz="4400" spc="300" dirty="0">
                <a:latin typeface="Georgia"/>
                <a:cs typeface="Georgia"/>
              </a:rPr>
              <a:t>skupina	</a:t>
            </a:r>
            <a:r>
              <a:rPr sz="4400" spc="1015" dirty="0">
                <a:latin typeface="Georgia"/>
                <a:cs typeface="Georgia"/>
              </a:rPr>
              <a:t>- </a:t>
            </a:r>
            <a:r>
              <a:rPr sz="4400" u="heavy" spc="310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teškoće </a:t>
            </a:r>
            <a:r>
              <a:rPr sz="4400" u="heavy" spc="24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u </a:t>
            </a:r>
            <a:r>
              <a:rPr sz="4400" u="heavy" spc="270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razumi</a:t>
            </a:r>
            <a:r>
              <a:rPr sz="4400" spc="270" dirty="0">
                <a:latin typeface="Georgia"/>
                <a:cs typeface="Georgia"/>
              </a:rPr>
              <a:t>j</a:t>
            </a:r>
            <a:r>
              <a:rPr sz="4400" u="heavy" spc="270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evanju </a:t>
            </a:r>
            <a:r>
              <a:rPr sz="4400" u="heavy" spc="29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su </a:t>
            </a:r>
            <a:r>
              <a:rPr sz="4400" spc="300" dirty="0">
                <a:latin typeface="Georgia"/>
                <a:cs typeface="Georgia"/>
              </a:rPr>
              <a:t> </a:t>
            </a:r>
            <a:r>
              <a:rPr sz="4400" u="heavy" spc="295" dirty="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s</a:t>
            </a:r>
            <a:r>
              <a:rPr sz="4400" spc="295" dirty="0">
                <a:latin typeface="Georgia"/>
                <a:cs typeface="Georgia"/>
              </a:rPr>
              <a:t>pecifične</a:t>
            </a:r>
            <a:r>
              <a:rPr sz="4400" spc="-50" dirty="0">
                <a:latin typeface="Georgia"/>
                <a:cs typeface="Georgia"/>
              </a:rPr>
              <a:t> </a:t>
            </a:r>
            <a:r>
              <a:rPr sz="4400" spc="300" dirty="0">
                <a:latin typeface="Georgia"/>
                <a:cs typeface="Georgia"/>
              </a:rPr>
              <a:t>za</a:t>
            </a:r>
            <a:r>
              <a:rPr sz="4400" spc="-50" dirty="0">
                <a:latin typeface="Georgia"/>
                <a:cs typeface="Georgia"/>
              </a:rPr>
              <a:t> </a:t>
            </a:r>
            <a:r>
              <a:rPr sz="4400" spc="295" dirty="0">
                <a:latin typeface="Georgia"/>
                <a:cs typeface="Georgia"/>
              </a:rPr>
              <a:t>narušen</a:t>
            </a:r>
            <a:r>
              <a:rPr sz="4400" spc="-50" dirty="0">
                <a:latin typeface="Georgia"/>
                <a:cs typeface="Georgia"/>
              </a:rPr>
              <a:t> </a:t>
            </a:r>
            <a:r>
              <a:rPr sz="4400" spc="285" dirty="0">
                <a:latin typeface="Georgia"/>
                <a:cs typeface="Georgia"/>
              </a:rPr>
              <a:t>partnerski</a:t>
            </a:r>
            <a:r>
              <a:rPr sz="4400" spc="-50" dirty="0">
                <a:latin typeface="Georgia"/>
                <a:cs typeface="Georgia"/>
              </a:rPr>
              <a:t> </a:t>
            </a:r>
            <a:r>
              <a:rPr sz="4400" spc="295" dirty="0">
                <a:latin typeface="Georgia"/>
                <a:cs typeface="Georgia"/>
              </a:rPr>
              <a:t>odnos</a:t>
            </a:r>
            <a:endParaRPr sz="44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7990" marR="5080" indent="-415925">
              <a:lnSpc>
                <a:spcPct val="116399"/>
              </a:lnSpc>
              <a:spcBef>
                <a:spcPts val="95"/>
              </a:spcBef>
            </a:pPr>
            <a:r>
              <a:rPr spc="350" dirty="0"/>
              <a:t>Problemi</a:t>
            </a:r>
            <a:r>
              <a:rPr spc="-70" dirty="0"/>
              <a:t> </a:t>
            </a:r>
            <a:r>
              <a:rPr spc="310" dirty="0"/>
              <a:t>koji</a:t>
            </a:r>
            <a:r>
              <a:rPr spc="-70" dirty="0"/>
              <a:t> </a:t>
            </a:r>
            <a:r>
              <a:rPr spc="365" dirty="0"/>
              <a:t>proizlaze</a:t>
            </a:r>
            <a:r>
              <a:rPr spc="-70" dirty="0"/>
              <a:t> </a:t>
            </a:r>
            <a:r>
              <a:rPr spc="360" dirty="0"/>
              <a:t>iz</a:t>
            </a:r>
            <a:r>
              <a:rPr spc="-65" dirty="0"/>
              <a:t> </a:t>
            </a:r>
            <a:r>
              <a:rPr spc="375" dirty="0"/>
              <a:t>stilova</a:t>
            </a:r>
            <a:r>
              <a:rPr spc="-70" dirty="0"/>
              <a:t> </a:t>
            </a:r>
            <a:r>
              <a:rPr spc="365" dirty="0"/>
              <a:t>govora </a:t>
            </a:r>
            <a:r>
              <a:rPr spc="-1385" dirty="0"/>
              <a:t> </a:t>
            </a:r>
            <a:r>
              <a:rPr spc="390" dirty="0"/>
              <a:t>(monolozi,</a:t>
            </a:r>
            <a:r>
              <a:rPr spc="-60" dirty="0"/>
              <a:t> </a:t>
            </a:r>
            <a:r>
              <a:rPr spc="350" dirty="0"/>
              <a:t>prekidanje</a:t>
            </a:r>
            <a:r>
              <a:rPr spc="-55" dirty="0"/>
              <a:t> </a:t>
            </a:r>
            <a:r>
              <a:rPr spc="235" dirty="0"/>
              <a:t>i</a:t>
            </a:r>
            <a:r>
              <a:rPr spc="-60" dirty="0"/>
              <a:t> </a:t>
            </a:r>
            <a:r>
              <a:rPr spc="409" dirty="0"/>
              <a:t>tiho</a:t>
            </a:r>
            <a:r>
              <a:rPr spc="-55" dirty="0"/>
              <a:t> </a:t>
            </a:r>
            <a:r>
              <a:rPr spc="335" dirty="0"/>
              <a:t>slušanje)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593826" y="2656520"/>
            <a:ext cx="15615285" cy="3263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00"/>
              </a:lnSpc>
              <a:spcBef>
                <a:spcPts val="100"/>
              </a:spcBef>
            </a:pPr>
            <a:r>
              <a:rPr sz="4600" spc="245" dirty="0">
                <a:latin typeface="Georgia"/>
                <a:cs typeface="Georgia"/>
              </a:rPr>
              <a:t>Određeni </a:t>
            </a:r>
            <a:r>
              <a:rPr sz="4600" spc="305" dirty="0">
                <a:latin typeface="Georgia"/>
                <a:cs typeface="Georgia"/>
              </a:rPr>
              <a:t>problemi </a:t>
            </a:r>
            <a:r>
              <a:rPr sz="4600" spc="254" dirty="0">
                <a:latin typeface="Georgia"/>
                <a:cs typeface="Georgia"/>
              </a:rPr>
              <a:t>u </a:t>
            </a:r>
            <a:r>
              <a:rPr sz="4600" spc="290" dirty="0">
                <a:latin typeface="Georgia"/>
                <a:cs typeface="Georgia"/>
              </a:rPr>
              <a:t>partnerskoj </a:t>
            </a:r>
            <a:r>
              <a:rPr sz="4600" spc="310" dirty="0">
                <a:latin typeface="Georgia"/>
                <a:cs typeface="Georgia"/>
              </a:rPr>
              <a:t>komunikacii </a:t>
            </a:r>
            <a:r>
              <a:rPr sz="4600" spc="315" dirty="0">
                <a:latin typeface="Georgia"/>
                <a:cs typeface="Georgia"/>
              </a:rPr>
              <a:t> </a:t>
            </a:r>
            <a:r>
              <a:rPr sz="4600" spc="290" dirty="0">
                <a:latin typeface="Georgia"/>
                <a:cs typeface="Georgia"/>
              </a:rPr>
              <a:t>proizlaze </a:t>
            </a:r>
            <a:r>
              <a:rPr sz="4600" spc="285" dirty="0">
                <a:latin typeface="Georgia"/>
                <a:cs typeface="Georgia"/>
              </a:rPr>
              <a:t>iz </a:t>
            </a:r>
            <a:r>
              <a:rPr sz="4600" spc="340" dirty="0">
                <a:latin typeface="Georgia"/>
                <a:cs typeface="Georgia"/>
              </a:rPr>
              <a:t>međusobnih </a:t>
            </a:r>
            <a:r>
              <a:rPr sz="4600" spc="270" dirty="0">
                <a:latin typeface="Georgia"/>
                <a:cs typeface="Georgia"/>
              </a:rPr>
              <a:t>razlika </a:t>
            </a:r>
            <a:r>
              <a:rPr sz="4600" spc="290" dirty="0">
                <a:latin typeface="Georgia"/>
                <a:cs typeface="Georgia"/>
              </a:rPr>
              <a:t>partnera </a:t>
            </a:r>
            <a:r>
              <a:rPr sz="4600" spc="254" dirty="0">
                <a:latin typeface="Georgia"/>
                <a:cs typeface="Georgia"/>
              </a:rPr>
              <a:t>u </a:t>
            </a:r>
            <a:r>
              <a:rPr sz="4600" spc="375" dirty="0">
                <a:latin typeface="Georgia"/>
                <a:cs typeface="Georgia"/>
              </a:rPr>
              <a:t>tempu </a:t>
            </a:r>
            <a:r>
              <a:rPr sz="4600" spc="380" dirty="0">
                <a:latin typeface="Georgia"/>
                <a:cs typeface="Georgia"/>
              </a:rPr>
              <a:t> </a:t>
            </a:r>
            <a:r>
              <a:rPr sz="4600" spc="290" dirty="0">
                <a:latin typeface="Georgia"/>
                <a:cs typeface="Georgia"/>
              </a:rPr>
              <a:t>govora,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330" dirty="0">
                <a:latin typeface="Georgia"/>
                <a:cs typeface="Georgia"/>
              </a:rPr>
              <a:t>pauzama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254" dirty="0">
                <a:latin typeface="Georgia"/>
                <a:cs typeface="Georgia"/>
              </a:rPr>
              <a:t>u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290" dirty="0">
                <a:latin typeface="Georgia"/>
                <a:cs typeface="Georgia"/>
              </a:rPr>
              <a:t>govoru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185" dirty="0">
                <a:latin typeface="Georgia"/>
                <a:cs typeface="Georgia"/>
              </a:rPr>
              <a:t>i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265" dirty="0">
                <a:latin typeface="Georgia"/>
                <a:cs typeface="Georgia"/>
              </a:rPr>
              <a:t>procjeni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315" dirty="0">
                <a:latin typeface="Georgia"/>
                <a:cs typeface="Georgia"/>
              </a:rPr>
              <a:t>trenutka</a:t>
            </a:r>
            <a:r>
              <a:rPr sz="4600" spc="-40" dirty="0">
                <a:latin typeface="Georgia"/>
                <a:cs typeface="Georgia"/>
              </a:rPr>
              <a:t> </a:t>
            </a:r>
            <a:r>
              <a:rPr sz="4600" spc="254" dirty="0">
                <a:latin typeface="Georgia"/>
                <a:cs typeface="Georgia"/>
              </a:rPr>
              <a:t>u</a:t>
            </a:r>
            <a:r>
              <a:rPr sz="4600" spc="-45" dirty="0">
                <a:latin typeface="Georgia"/>
                <a:cs typeface="Georgia"/>
              </a:rPr>
              <a:t> </a:t>
            </a:r>
            <a:r>
              <a:rPr sz="4600" spc="345" dirty="0">
                <a:latin typeface="Georgia"/>
                <a:cs typeface="Georgia"/>
              </a:rPr>
              <a:t>kojem </a:t>
            </a:r>
            <a:r>
              <a:rPr sz="4600" spc="-1095" dirty="0">
                <a:latin typeface="Georgia"/>
                <a:cs typeface="Georgia"/>
              </a:rPr>
              <a:t> </a:t>
            </a:r>
            <a:r>
              <a:rPr sz="4600" spc="305" dirty="0">
                <a:latin typeface="Georgia"/>
                <a:cs typeface="Georgia"/>
              </a:rPr>
              <a:t>će</a:t>
            </a:r>
            <a:r>
              <a:rPr sz="4600" spc="-55" dirty="0">
                <a:latin typeface="Georgia"/>
                <a:cs typeface="Georgia"/>
              </a:rPr>
              <a:t> </a:t>
            </a:r>
            <a:r>
              <a:rPr sz="4600" spc="340" dirty="0">
                <a:latin typeface="Georgia"/>
                <a:cs typeface="Georgia"/>
              </a:rPr>
              <a:t>nešto</a:t>
            </a:r>
            <a:r>
              <a:rPr sz="4600" spc="-50" dirty="0">
                <a:latin typeface="Georgia"/>
                <a:cs typeface="Georgia"/>
              </a:rPr>
              <a:t> </a:t>
            </a:r>
            <a:r>
              <a:rPr sz="4600" spc="245" dirty="0">
                <a:latin typeface="Georgia"/>
                <a:cs typeface="Georgia"/>
              </a:rPr>
              <a:t>biti</a:t>
            </a:r>
            <a:r>
              <a:rPr sz="4600" spc="-50" dirty="0">
                <a:latin typeface="Georgia"/>
                <a:cs typeface="Georgia"/>
              </a:rPr>
              <a:t> </a:t>
            </a:r>
            <a:r>
              <a:rPr sz="4600" spc="305" dirty="0">
                <a:latin typeface="Georgia"/>
                <a:cs typeface="Georgia"/>
              </a:rPr>
              <a:t>rečeno</a:t>
            </a:r>
            <a:endParaRPr sz="46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518" y="2581295"/>
            <a:ext cx="200025" cy="20002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518" y="3324245"/>
            <a:ext cx="200025" cy="20002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518" y="4810145"/>
            <a:ext cx="200025" cy="200024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340143" y="844570"/>
            <a:ext cx="17490440" cy="5866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254" dirty="0">
                <a:latin typeface="Georgia"/>
                <a:cs typeface="Georgia"/>
              </a:rPr>
              <a:t>Teškoće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345" dirty="0">
                <a:latin typeface="Georgia"/>
                <a:cs typeface="Georgia"/>
              </a:rPr>
              <a:t>mogu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85" dirty="0">
                <a:latin typeface="Georgia"/>
                <a:cs typeface="Georgia"/>
              </a:rPr>
              <a:t>nastati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300" dirty="0">
                <a:latin typeface="Georgia"/>
                <a:cs typeface="Georgia"/>
              </a:rPr>
              <a:t>između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65" dirty="0">
                <a:latin typeface="Georgia"/>
                <a:cs typeface="Georgia"/>
              </a:rPr>
              <a:t>osoba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35" dirty="0">
                <a:latin typeface="Georgia"/>
                <a:cs typeface="Georgia"/>
              </a:rPr>
              <a:t>koje:</a:t>
            </a:r>
            <a:endParaRPr sz="42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5850" dirty="0" smtClean="0">
              <a:latin typeface="Georgia"/>
              <a:cs typeface="Georgia"/>
            </a:endParaRPr>
          </a:p>
          <a:p>
            <a:pPr marL="918844">
              <a:lnSpc>
                <a:spcPct val="100000"/>
              </a:lnSpc>
            </a:pPr>
            <a:r>
              <a:rPr sz="4200" spc="265" dirty="0" err="1" smtClean="0">
                <a:latin typeface="Georgia"/>
                <a:cs typeface="Georgia"/>
              </a:rPr>
              <a:t>uzimaju</a:t>
            </a:r>
            <a:r>
              <a:rPr sz="4200" spc="-50" dirty="0" smtClean="0">
                <a:latin typeface="Georgia"/>
                <a:cs typeface="Georgia"/>
              </a:rPr>
              <a:t> </a:t>
            </a:r>
            <a:r>
              <a:rPr sz="4200" spc="215" dirty="0">
                <a:latin typeface="Georgia"/>
                <a:cs typeface="Georgia"/>
              </a:rPr>
              <a:t>dulje</a:t>
            </a:r>
            <a:r>
              <a:rPr sz="4200" spc="-50" dirty="0">
                <a:latin typeface="Georgia"/>
                <a:cs typeface="Georgia"/>
              </a:rPr>
              <a:t> </a:t>
            </a:r>
            <a:r>
              <a:rPr sz="4200" spc="190" dirty="0">
                <a:latin typeface="Georgia"/>
                <a:cs typeface="Georgia"/>
              </a:rPr>
              <a:t>ili</a:t>
            </a:r>
            <a:r>
              <a:rPr sz="4200" spc="-50" dirty="0">
                <a:latin typeface="Georgia"/>
                <a:cs typeface="Georgia"/>
              </a:rPr>
              <a:t> </a:t>
            </a:r>
            <a:r>
              <a:rPr sz="4200" spc="265" dirty="0">
                <a:latin typeface="Georgia"/>
                <a:cs typeface="Georgia"/>
              </a:rPr>
              <a:t>kraće</a:t>
            </a:r>
            <a:r>
              <a:rPr sz="4200" spc="-50" dirty="0">
                <a:latin typeface="Georgia"/>
                <a:cs typeface="Georgia"/>
              </a:rPr>
              <a:t> </a:t>
            </a:r>
            <a:r>
              <a:rPr sz="4200" spc="290" dirty="0">
                <a:latin typeface="Georgia"/>
                <a:cs typeface="Georgia"/>
              </a:rPr>
              <a:t>pauze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29" dirty="0">
                <a:latin typeface="Georgia"/>
                <a:cs typeface="Georgia"/>
              </a:rPr>
              <a:t>u</a:t>
            </a:r>
            <a:r>
              <a:rPr sz="4200" spc="-50" dirty="0">
                <a:latin typeface="Georgia"/>
                <a:cs typeface="Georgia"/>
              </a:rPr>
              <a:t> </a:t>
            </a:r>
            <a:r>
              <a:rPr sz="4200" spc="270" dirty="0">
                <a:latin typeface="Georgia"/>
                <a:cs typeface="Georgia"/>
              </a:rPr>
              <a:t>govoru</a:t>
            </a:r>
            <a:endParaRPr sz="4200" dirty="0">
              <a:latin typeface="Georgia"/>
              <a:cs typeface="Georgia"/>
            </a:endParaRPr>
          </a:p>
          <a:p>
            <a:pPr marL="918844" marR="5080">
              <a:lnSpc>
                <a:spcPts val="5850"/>
              </a:lnSpc>
              <a:spcBef>
                <a:spcPts val="330"/>
              </a:spcBef>
            </a:pPr>
            <a:r>
              <a:rPr sz="4200" spc="254" dirty="0">
                <a:latin typeface="Georgia"/>
                <a:cs typeface="Georgia"/>
              </a:rPr>
              <a:t>detaljno</a:t>
            </a:r>
            <a:r>
              <a:rPr sz="4200" spc="-50" dirty="0">
                <a:latin typeface="Georgia"/>
                <a:cs typeface="Georgia"/>
              </a:rPr>
              <a:t> </a:t>
            </a:r>
            <a:r>
              <a:rPr sz="4200" spc="170" dirty="0">
                <a:latin typeface="Georgia"/>
                <a:cs typeface="Georgia"/>
              </a:rPr>
              <a:t>i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409" dirty="0">
                <a:latin typeface="Georgia"/>
                <a:cs typeface="Georgia"/>
              </a:rPr>
              <a:t>“naširoko”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29" dirty="0">
                <a:latin typeface="Georgia"/>
                <a:cs typeface="Georgia"/>
              </a:rPr>
              <a:t>objašnjavaju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75" dirty="0">
                <a:latin typeface="Georgia"/>
                <a:cs typeface="Georgia"/>
              </a:rPr>
              <a:t>svoje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54" dirty="0">
                <a:latin typeface="Georgia"/>
                <a:cs typeface="Georgia"/>
              </a:rPr>
              <a:t>stajalište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170" dirty="0">
                <a:latin typeface="Georgia"/>
                <a:cs typeface="Georgia"/>
              </a:rPr>
              <a:t>i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315" dirty="0">
                <a:latin typeface="Georgia"/>
                <a:cs typeface="Georgia"/>
              </a:rPr>
              <a:t>onih</a:t>
            </a:r>
            <a:r>
              <a:rPr sz="4200" spc="-50" dirty="0">
                <a:latin typeface="Georgia"/>
                <a:cs typeface="Georgia"/>
              </a:rPr>
              <a:t> </a:t>
            </a:r>
            <a:r>
              <a:rPr sz="4200" spc="225" dirty="0">
                <a:latin typeface="Georgia"/>
                <a:cs typeface="Georgia"/>
              </a:rPr>
              <a:t>koji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90" dirty="0">
                <a:latin typeface="Georgia"/>
                <a:cs typeface="Georgia"/>
              </a:rPr>
              <a:t>to </a:t>
            </a:r>
            <a:r>
              <a:rPr sz="4200" spc="-994" dirty="0">
                <a:latin typeface="Georgia"/>
                <a:cs typeface="Georgia"/>
              </a:rPr>
              <a:t> </a:t>
            </a:r>
            <a:r>
              <a:rPr sz="4200" spc="350" dirty="0">
                <a:latin typeface="Georgia"/>
                <a:cs typeface="Georgia"/>
              </a:rPr>
              <a:t>ne</a:t>
            </a:r>
            <a:r>
              <a:rPr sz="4200" spc="-50" dirty="0">
                <a:latin typeface="Georgia"/>
                <a:cs typeface="Georgia"/>
              </a:rPr>
              <a:t> </a:t>
            </a:r>
            <a:r>
              <a:rPr sz="4200" spc="280" dirty="0">
                <a:latin typeface="Georgia"/>
                <a:cs typeface="Georgia"/>
              </a:rPr>
              <a:t>čine</a:t>
            </a:r>
            <a:endParaRPr sz="4200" dirty="0">
              <a:latin typeface="Georgia"/>
              <a:cs typeface="Georgia"/>
            </a:endParaRPr>
          </a:p>
          <a:p>
            <a:pPr marL="918844" marR="904875">
              <a:lnSpc>
                <a:spcPts val="5850"/>
              </a:lnSpc>
            </a:pPr>
            <a:r>
              <a:rPr sz="4200" spc="220" dirty="0">
                <a:latin typeface="Georgia"/>
                <a:cs typeface="Georgia"/>
              </a:rPr>
              <a:t>reagiraju</a:t>
            </a:r>
            <a:r>
              <a:rPr sz="4200" spc="-55" dirty="0">
                <a:latin typeface="Georgia"/>
                <a:cs typeface="Georgia"/>
              </a:rPr>
              <a:t> </a:t>
            </a:r>
            <a:r>
              <a:rPr sz="4200" spc="310" dirty="0">
                <a:latin typeface="Georgia"/>
                <a:cs typeface="Georgia"/>
              </a:rPr>
              <a:t>na</a:t>
            </a:r>
            <a:r>
              <a:rPr sz="4200" spc="-50" dirty="0">
                <a:latin typeface="Georgia"/>
                <a:cs typeface="Georgia"/>
              </a:rPr>
              <a:t> </a:t>
            </a:r>
            <a:r>
              <a:rPr sz="4200" spc="229" dirty="0">
                <a:latin typeface="Georgia"/>
                <a:cs typeface="Georgia"/>
              </a:rPr>
              <a:t>tuđi</a:t>
            </a:r>
            <a:r>
              <a:rPr sz="4200" spc="-50" dirty="0">
                <a:latin typeface="Georgia"/>
                <a:cs typeface="Georgia"/>
              </a:rPr>
              <a:t> </a:t>
            </a:r>
            <a:r>
              <a:rPr sz="4200" spc="275" dirty="0">
                <a:latin typeface="Georgia"/>
                <a:cs typeface="Georgia"/>
              </a:rPr>
              <a:t>govor</a:t>
            </a:r>
            <a:r>
              <a:rPr sz="4200" spc="-50" dirty="0">
                <a:latin typeface="Georgia"/>
                <a:cs typeface="Georgia"/>
              </a:rPr>
              <a:t> </a:t>
            </a:r>
            <a:r>
              <a:rPr sz="4200" spc="315" dirty="0">
                <a:latin typeface="Georgia"/>
                <a:cs typeface="Georgia"/>
              </a:rPr>
              <a:t>neverbalnom</a:t>
            </a:r>
            <a:r>
              <a:rPr sz="4200" spc="-50" dirty="0">
                <a:latin typeface="Georgia"/>
                <a:cs typeface="Georgia"/>
              </a:rPr>
              <a:t> </a:t>
            </a:r>
            <a:r>
              <a:rPr sz="4200" spc="300" dirty="0">
                <a:latin typeface="Georgia"/>
                <a:cs typeface="Georgia"/>
              </a:rPr>
              <a:t>komunikacijom</a:t>
            </a:r>
            <a:r>
              <a:rPr sz="4200" spc="-50" dirty="0">
                <a:latin typeface="Georgia"/>
                <a:cs typeface="Georgia"/>
              </a:rPr>
              <a:t> </a:t>
            </a:r>
            <a:r>
              <a:rPr sz="4200" spc="285" dirty="0">
                <a:latin typeface="Georgia"/>
                <a:cs typeface="Georgia"/>
              </a:rPr>
              <a:t>poput </a:t>
            </a:r>
            <a:r>
              <a:rPr sz="4200" spc="-1000" dirty="0">
                <a:latin typeface="Georgia"/>
                <a:cs typeface="Georgia"/>
              </a:rPr>
              <a:t> </a:t>
            </a:r>
            <a:r>
              <a:rPr sz="4200" spc="290" dirty="0">
                <a:latin typeface="Georgia"/>
                <a:cs typeface="Georgia"/>
              </a:rPr>
              <a:t>kimanja,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300" dirty="0">
                <a:latin typeface="Georgia"/>
                <a:cs typeface="Georgia"/>
              </a:rPr>
              <a:t>promjene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50" dirty="0">
                <a:latin typeface="Georgia"/>
                <a:cs typeface="Georgia"/>
              </a:rPr>
              <a:t>izraza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220" dirty="0">
                <a:latin typeface="Georgia"/>
                <a:cs typeface="Georgia"/>
              </a:rPr>
              <a:t>lica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170" dirty="0">
                <a:latin typeface="Georgia"/>
                <a:cs typeface="Georgia"/>
              </a:rPr>
              <a:t>i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95" dirty="0">
                <a:latin typeface="Georgia"/>
                <a:cs typeface="Georgia"/>
              </a:rPr>
              <a:t>sl.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170" dirty="0">
                <a:latin typeface="Georgia"/>
                <a:cs typeface="Georgia"/>
              </a:rPr>
              <a:t>i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315" dirty="0">
                <a:latin typeface="Georgia"/>
                <a:cs typeface="Georgia"/>
              </a:rPr>
              <a:t>onih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225" dirty="0">
                <a:latin typeface="Georgia"/>
                <a:cs typeface="Georgia"/>
              </a:rPr>
              <a:t>koji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290" dirty="0">
                <a:latin typeface="Georgia"/>
                <a:cs typeface="Georgia"/>
              </a:rPr>
              <a:t>to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350" dirty="0">
                <a:latin typeface="Georgia"/>
                <a:cs typeface="Georgia"/>
              </a:rPr>
              <a:t>ne</a:t>
            </a:r>
            <a:r>
              <a:rPr sz="4200" spc="-40" dirty="0">
                <a:latin typeface="Georgia"/>
                <a:cs typeface="Georgia"/>
              </a:rPr>
              <a:t> </a:t>
            </a:r>
            <a:r>
              <a:rPr sz="4200" spc="280" dirty="0">
                <a:latin typeface="Georgia"/>
                <a:cs typeface="Georgia"/>
              </a:rPr>
              <a:t>čine</a:t>
            </a:r>
            <a:r>
              <a:rPr sz="4200" spc="-45" dirty="0">
                <a:latin typeface="Georgia"/>
                <a:cs typeface="Georgia"/>
              </a:rPr>
              <a:t> </a:t>
            </a:r>
            <a:r>
              <a:rPr sz="4200" spc="645" dirty="0">
                <a:latin typeface="Georgia"/>
                <a:cs typeface="Georgia"/>
              </a:rPr>
              <a:t>--&gt; </a:t>
            </a:r>
            <a:r>
              <a:rPr sz="4200" spc="-1000" dirty="0">
                <a:latin typeface="Georgia"/>
                <a:cs typeface="Georgia"/>
              </a:rPr>
              <a:t> </a:t>
            </a:r>
            <a:r>
              <a:rPr sz="4200" spc="265" dirty="0">
                <a:latin typeface="Georgia"/>
                <a:cs typeface="Georgia"/>
              </a:rPr>
              <a:t>rodne</a:t>
            </a:r>
            <a:r>
              <a:rPr sz="4200" spc="-50" dirty="0">
                <a:latin typeface="Georgia"/>
                <a:cs typeface="Georgia"/>
              </a:rPr>
              <a:t> </a:t>
            </a:r>
            <a:r>
              <a:rPr sz="4200" spc="235" dirty="0">
                <a:latin typeface="Georgia"/>
                <a:cs typeface="Georgia"/>
              </a:rPr>
              <a:t>razlike!</a:t>
            </a:r>
            <a:endParaRPr sz="4200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8004" y="1458588"/>
            <a:ext cx="14232255" cy="2797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599"/>
              </a:lnSpc>
              <a:spcBef>
                <a:spcPts val="100"/>
              </a:spcBef>
            </a:pPr>
            <a:r>
              <a:rPr sz="5200" spc="240" dirty="0"/>
              <a:t>Utjecaj </a:t>
            </a:r>
            <a:r>
              <a:rPr sz="5200" spc="350" dirty="0"/>
              <a:t>nesklada </a:t>
            </a:r>
            <a:r>
              <a:rPr sz="5200" spc="290" dirty="0"/>
              <a:t>u </a:t>
            </a:r>
            <a:r>
              <a:rPr sz="5200" spc="409" dirty="0"/>
              <a:t>ovim </a:t>
            </a:r>
            <a:r>
              <a:rPr sz="5200" spc="355" dirty="0"/>
              <a:t>stilovima </a:t>
            </a:r>
            <a:r>
              <a:rPr sz="5200" spc="360" dirty="0"/>
              <a:t> </a:t>
            </a:r>
            <a:r>
              <a:rPr sz="5200" spc="345" dirty="0"/>
              <a:t>komunikacije</a:t>
            </a:r>
            <a:r>
              <a:rPr sz="5200" spc="-55" dirty="0"/>
              <a:t> </a:t>
            </a:r>
            <a:r>
              <a:rPr sz="5200" spc="455" dirty="0"/>
              <a:t>može</a:t>
            </a:r>
            <a:r>
              <a:rPr sz="5200" spc="-50" dirty="0"/>
              <a:t> </a:t>
            </a:r>
            <a:r>
              <a:rPr sz="5200" spc="400" dirty="0"/>
              <a:t>se</a:t>
            </a:r>
            <a:r>
              <a:rPr sz="5200" spc="-50" dirty="0"/>
              <a:t> </a:t>
            </a:r>
            <a:r>
              <a:rPr sz="5200" spc="330" dirty="0"/>
              <a:t>umanjiti</a:t>
            </a:r>
            <a:r>
              <a:rPr sz="5200" spc="-50" dirty="0"/>
              <a:t> </a:t>
            </a:r>
            <a:r>
              <a:rPr sz="5200" spc="350" dirty="0"/>
              <a:t>usvajanjem </a:t>
            </a:r>
            <a:r>
              <a:rPr sz="5200" spc="-1240" dirty="0"/>
              <a:t> </a:t>
            </a:r>
            <a:r>
              <a:rPr sz="5200" spc="409" dirty="0"/>
              <a:t>tzv.</a:t>
            </a:r>
            <a:r>
              <a:rPr sz="5200" spc="-60" dirty="0"/>
              <a:t> </a:t>
            </a:r>
            <a:r>
              <a:rPr sz="5200" spc="409" dirty="0"/>
              <a:t>“pravila</a:t>
            </a:r>
            <a:r>
              <a:rPr sz="5200" spc="-55" dirty="0"/>
              <a:t> </a:t>
            </a:r>
            <a:r>
              <a:rPr sz="5200" spc="365" dirty="0"/>
              <a:t>bontona</a:t>
            </a:r>
            <a:r>
              <a:rPr sz="5200" spc="-55" dirty="0"/>
              <a:t> </a:t>
            </a:r>
            <a:r>
              <a:rPr sz="5200" spc="290" dirty="0"/>
              <a:t>u</a:t>
            </a:r>
            <a:r>
              <a:rPr sz="5200" spc="-55" dirty="0"/>
              <a:t> </a:t>
            </a:r>
            <a:r>
              <a:rPr sz="5200" spc="409" dirty="0"/>
              <a:t>razgovoru”</a:t>
            </a:r>
            <a:endParaRPr sz="5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</TotalTime>
  <Words>826</Words>
  <Application>Microsoft Office PowerPoint</Application>
  <PresentationFormat>Custom</PresentationFormat>
  <Paragraphs>81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Calibri</vt:lpstr>
      <vt:lpstr>Georgia</vt:lpstr>
      <vt:lpstr>Office Theme</vt:lpstr>
      <vt:lpstr>Komunikacija u partnerskim odnosima</vt:lpstr>
      <vt:lpstr>Zapreke u komunikaciji</vt:lpstr>
      <vt:lpstr>Neizravnost i dvosmislenost</vt:lpstr>
      <vt:lpstr>Obrambenost</vt:lpstr>
      <vt:lpstr>Primjer:</vt:lpstr>
      <vt:lpstr>Propuštanje poruke</vt:lpstr>
      <vt:lpstr>Problemi koji proizlaze iz stilova govora  (monolozi, prekidanje i tiho slušanje)</vt:lpstr>
      <vt:lpstr>PowerPoint Presentation</vt:lpstr>
      <vt:lpstr>Utjecaj nesklada u ovim stilovima  komunikacije može se umanjiti usvajanjem  tzv. “pravila bontona u razgovoru”</vt:lpstr>
      <vt:lpstr>PowerPoint Presentation</vt:lpstr>
      <vt:lpstr>“Gluhe” i “slijepe” točke</vt:lpstr>
      <vt:lpstr>Korištenje pitanja</vt:lpstr>
      <vt:lpstr>Korištenje pitanja</vt:lpstr>
      <vt:lpstr>Bitno je upamtiti:</vt:lpstr>
      <vt:lpstr>Rodne razlike</vt:lpstr>
      <vt:lpstr>Postavljanje pitanja</vt:lpstr>
      <vt:lpstr>Verbalni signali</vt:lpstr>
      <vt:lpstr>PowerPoint Presentation</vt:lpstr>
      <vt:lpstr>Podrijetlo rodnih razlika</vt:lpstr>
      <vt:lpstr>Razlike u značenju govora</vt:lpstr>
      <vt:lpstr>Zaključno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Komunikacija u partnerskim odnosima</dc:title>
  <dc:creator>Iva Jureković</dc:creator>
  <cp:keywords>DAFwsdpYDYs,BADzz-izKWc</cp:keywords>
  <cp:lastModifiedBy>hubikotvr@outlook.com</cp:lastModifiedBy>
  <cp:revision>3</cp:revision>
  <cp:lastPrinted>2023-10-20T09:36:19Z</cp:lastPrinted>
  <dcterms:created xsi:type="dcterms:W3CDTF">2023-10-18T11:59:29Z</dcterms:created>
  <dcterms:modified xsi:type="dcterms:W3CDTF">2023-10-20T17:41:01Z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2023-10-08T00:00:00Z</vt:filetime>
  </property>
  <property fmtid="{D5CDD505-2E9C-101B-9397-08002B2CF9AE}" pid="3" name="Creator">
    <vt:lpwstr>Canva</vt:lpwstr>
  </property>
  <property fmtid="{D5CDD505-2E9C-101B-9397-08002B2CF9AE}" pid="4" name="LastSaved">
    <vt:filetime>2023-10-18T00:00:00Z</vt:filetime>
  </property>
</Properties>
</file>