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735763" cy="9866313"/>
  <p:embeddedFontLst>
    <p:embeddedFont>
      <p:font typeface="Proxima Nova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0" clrIdx="0">
    <p:extLst>
      <p:ext uri="{19B8F6BF-5375-455C-9EA6-DF929625EA0E}">
        <p15:presenceInfo xmlns:p15="http://schemas.microsoft.com/office/powerpoint/2012/main" userId="Korisnik" providerId="None"/>
      </p:ext>
    </p:extLst>
  </p:cmAuthor>
  <p:cmAuthor id="2" name="Ivona Jelinčić" initials="IJ" lastIdx="1" clrIdx="1">
    <p:extLst>
      <p:ext uri="{19B8F6BF-5375-455C-9EA6-DF929625EA0E}">
        <p15:presenceInfo xmlns:p15="http://schemas.microsoft.com/office/powerpoint/2012/main" userId="2277a8444dd12c9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E306B33-725D-428B-A097-3BC82B2E065A}">
  <a:tblStyle styleId="{FE306B33-725D-428B-A097-3BC82B2E06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12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23.9.2023.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59315-C140-4B65-AA10-171902A87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480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8600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7cf2e45f78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7cf2e45f78_0_69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7cf2e45f78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7cf2e45f78_0_85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7cf2e45f78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7cf2e45f78_0_104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7cf2e45f78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7cf2e45f78_0_119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cf2e45f78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7cf2e45f78_0_141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7cf2e45f78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7cf2e45f78_0_149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7cf2e45f78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7cf2e45f78_0_171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cf2e45f78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7cf2e45f78_0_159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7cf2e45f78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7cf2e45f78_0_53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cf2e45f78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7cf2e45f78_0_197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cf2e45f78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cf2e45f78_0_191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7cf2e45f78_0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7cf2e45f78_0_229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7cf2e45f78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7cf2e45f78_0_240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7cf2e45f78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7cf2e45f78_0_248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7cf2e45f78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7cf2e45f78_0_204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7cf2e45f78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7cf2e45f78_0_3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7cf2e45f78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7cf2e45f78_0_62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839200" y="961950"/>
            <a:ext cx="7515000" cy="208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4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vjerovanja</a:t>
            </a:r>
            <a:endParaRPr sz="4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0" y="3835400"/>
            <a:ext cx="9144000" cy="10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4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Ivona Jelinčić</a:t>
            </a:r>
            <a:endParaRPr sz="14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40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Praktikum 2,</a:t>
            </a:r>
            <a:endParaRPr sz="140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40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Rujan, 2023</a:t>
            </a:r>
            <a:endParaRPr sz="140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0" name="Google Shape;120;p22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Alternativno objašnjenje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Disfunkcionalno vjerovanje: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Nisam kompetentan.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aphicFrame>
        <p:nvGraphicFramePr>
          <p:cNvPr id="122" name="Google Shape;122;p22"/>
          <p:cNvGraphicFramePr/>
          <p:nvPr/>
        </p:nvGraphicFramePr>
        <p:xfrm>
          <a:off x="1362075" y="2695575"/>
          <a:ext cx="7239000" cy="1828710"/>
        </p:xfrm>
        <a:graphic>
          <a:graphicData uri="http://schemas.openxmlformats.org/drawingml/2006/table">
            <a:tbl>
              <a:tblPr>
                <a:noFill/>
                <a:tableStyleId>{FE306B33-725D-428B-A097-3BC82B2E065A}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>
                          <a:solidFill>
                            <a:srgbClr val="9F2122"/>
                          </a:solidFill>
                        </a:rPr>
                        <a:t>Događaj/iskustvo</a:t>
                      </a:r>
                      <a:endParaRPr b="1"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>
                          <a:solidFill>
                            <a:srgbClr val="9F2122"/>
                          </a:solidFill>
                        </a:rPr>
                        <a:t>Alternativno objašnjenje</a:t>
                      </a:r>
                      <a:endParaRPr b="1"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>
                          <a:solidFill>
                            <a:srgbClr val="9F2122"/>
                          </a:solidFill>
                        </a:rPr>
                        <a:t>Traženje pomoći u volonterskom centru</a:t>
                      </a:r>
                      <a:endParaRPr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>
                          <a:solidFill>
                            <a:srgbClr val="9F2122"/>
                          </a:solidFill>
                        </a:rPr>
                        <a:t>Kompetentni ljudi traže pomoć kad je trebaju, odnosno kada shvate da ne mogu sami.</a:t>
                      </a:r>
                      <a:endParaRPr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>
                          <a:solidFill>
                            <a:srgbClr val="9F2122"/>
                          </a:solidFill>
                        </a:rPr>
                        <a:t>Gubitak posla</a:t>
                      </a:r>
                      <a:endParaRPr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>
                          <a:solidFill>
                            <a:srgbClr val="9F2122"/>
                          </a:solidFill>
                        </a:rPr>
                        <a:t>Šef je promijenio zahtjeve posla i nije mi pružio potrebnu doedukaciju.</a:t>
                      </a:r>
                      <a:endParaRPr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8" name="Google Shape;128;p23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Alternativno objašnjenje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Događaji/iskustva koji podržavaju moje novo adaptivno vjerovanje → Što to govori o meni?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Uspio sam platiti sve račune - većina ljudi to može učiniti, ali i dalje je znak kompetencije</a:t>
            </a: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.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Alternativna objašnjenja mog disfunkcionalnoj vjerovanja → Što to (ne) govori o meni?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Dobio sam kaznu za nepropisno parkiranje, ali znak je bio dvosmislen.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9" name="Google Shape;129;p23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5" name="Google Shape;135;p24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Bihevioralni eksperiment</a:t>
            </a: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Cilj:</a:t>
            </a: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 pružiti klijentu stvarno iskustvo koje će mu pomoći u preispitivanju i mijenjanju disfunkcionalnih vjerovanja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Vjerovanje</a:t>
            </a: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: </a:t>
            </a: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Ljudi će me kritizirati ako potražim pomoć.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Ponašanje</a:t>
            </a: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: Izbjegavanje traženja pomoći od susjeda.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400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→ </a:t>
            </a:r>
            <a:r>
              <a:rPr lang="hr" sz="1400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provjera adekvatnosti provedbe bihevioralnog eksperimenta:</a:t>
            </a: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400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prethodna iskustva, predviđanje reakcije</a:t>
            </a:r>
            <a:endParaRPr sz="1400"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6" name="Google Shape;136;p24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2" name="Google Shape;142;p25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Kognitivni kontinuum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Sve ili ništa mišljenje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Primjer: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Kada ste saznali da ste dobili nepodmireni račun, pomislili ste, 'Ja sam neuspjeh.' Možemo li vidjeti kako to izgleda na skali? Dakle, 100% - to bi predstavljalo nekoga tko je potpuni uspjeh. A 0% - to je netko tko je 0% uspješan, drugim riječima, neuspjeh. Sada, gdje se na ovoj skali?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3" name="Google Shape;143;p25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44" name="Google Shape;14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5925" y="3948875"/>
            <a:ext cx="4187824" cy="862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0" name="Google Shape;150;p26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Kognitivni kontinuum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Predlažem da sumiramo što smo na ovom primjeru napravili. Prepoznali smo kognitivnu distorziju - sve ili ništa mišljenje. Zatim smo nacrtali kontinuum kako bismo vidjeli jesu li stvarno postojale samo dvije kategorije - uspjeh i neuspjeh - ili je preciznije razmotriti stupnjeve uspjeha. Možete li se sjetiti nečega drugog što vidite samo u dvije kategorije, nešto što Vas uznemirava?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52" name="Google Shape;15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6875" y="3562350"/>
            <a:ext cx="4408900" cy="151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8" name="Google Shape;158;p27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Usporedba s drugima i osvještavanje dvostrukih standarda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Primjer: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Abe, prošli ste tjedan spomenuli da mislite da je jedna od vaših rođakinja također depresivna?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K: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 Da. Nazvala me prošlog tjedna. Imala je puno problema - prvo je dobila otkaz s posla, zatim je dečko prekinuo s njom, na kraju se morala useliti nazad kod mame.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Kako mislite da ona vidi sebe?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K: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 Rekla je da se osjeća kao neuspjeh.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Što ste joj rekli?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K: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 Rekao sam joj da nije neuspjeh, već da samo prolazi kroz težak period.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b="1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Bi li to moglo biti istina i za vas?</a:t>
            </a:r>
            <a:endParaRPr b="1"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K: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 Nisam siguran.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</a:t>
            </a:r>
            <a:r>
              <a:rPr lang="hr" b="1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Postoji li nešto drugačije kod vaše rođakinje što je čini prihvatljivom ako je depresivna i nema posao, ali ne i vas?</a:t>
            </a:r>
            <a:endParaRPr b="1"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04164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K: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 Ne. Mislim da ne. Nisam razmišljao na taj način.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→ Kako se to što ste upravo rekli za nju/njega odnosi na vas?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9" name="Google Shape;159;p27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Samootkrivanje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Iskreno, relevantno i primjereno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Oprezno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Aktiviranje ranih sjećanja kako bi se utvrdio izvor bazičnih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Prisjećanje i utvrđivanje izvora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Restrukturiranje ranih sjećanja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Sokratovsko ispitivanje 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Ponovno proživljavanja sjećanja, igranje uloga, zamišljanje 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6" name="Google Shape;166;p28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67" name="Google Shape;16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0475" y="3695700"/>
            <a:ext cx="323025" cy="26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75500" y="3841750"/>
            <a:ext cx="323025" cy="437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74" name="Google Shape;174;p29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Igranje uloga: argument-protuargument, emocionalna i kognitivna perspektiva</a:t>
            </a: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○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Kada ne dolazi do promjene na emocionalnoj razini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○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Primjer: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0832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Izgubio sam posao, znači nesposoban sam.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0832" algn="l" rtl="0">
              <a:spcBef>
                <a:spcPts val="100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Ne, nisam. Imam uvjerenje da sam nesposobna, ali zapravo sam većinu vremena razumno kompetentan.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0832" algn="l" rtl="0">
              <a:spcBef>
                <a:spcPts val="100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Ne, nisam. Da sam zaista kompetentan, bio bih se odlično snašao na novoj poziciji na poslu.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0832" algn="l" rtl="0">
              <a:spcBef>
                <a:spcPts val="1000"/>
              </a:spcBef>
              <a:spcAft>
                <a:spcPts val="0"/>
              </a:spcAft>
              <a:buClr>
                <a:srgbClr val="9F2122"/>
              </a:buClr>
              <a:buSzPct val="100000"/>
              <a:buFont typeface="Proxima Nova"/>
              <a:buChar char="■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To nije istina. Nisam se dobro snašao jer je šef promijenio moja zaduženja, a za ista me nije obučio.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75" name="Google Shape;175;p29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76" name="Google Shape;17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8902" y="3384801"/>
            <a:ext cx="323025" cy="26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5363" y="3819000"/>
            <a:ext cx="192349" cy="26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0025" y="4358923"/>
            <a:ext cx="323025" cy="26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5363" y="3037527"/>
            <a:ext cx="192349" cy="26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Literatura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85" name="Google Shape;185;p30"/>
          <p:cNvSpPr txBox="1">
            <a:spLocks noGrp="1"/>
          </p:cNvSpPr>
          <p:nvPr>
            <p:ph type="body" idx="1"/>
          </p:nvPr>
        </p:nvSpPr>
        <p:spPr>
          <a:xfrm>
            <a:off x="774700" y="1263650"/>
            <a:ext cx="7538100" cy="377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Beck, J. (2020). Cognitive Behavior Therapy: Basics and Beyond, 3rd Ed. New York: The Guilford Press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1058825" y="1320800"/>
            <a:ext cx="7254000" cy="37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Prošli put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Identifikacija važnih adaptivnih i disfunkcionalnih vjerovanja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Psihoedukacija o vjerovanjima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Motiviranje klijenata za mijenjanje vjerovanja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Danas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→ Jačanje adaptivnih i slabljenje disfunkcionalnih vjerovanja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39285"/>
              <a:buFont typeface="Arial"/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Jačanje adaptivnih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1058825" y="2571750"/>
            <a:ext cx="7254000" cy="24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Poticanje na razmišljanje o pozitivnim iskustvima te na donošenje zaključaka o vlastitim zaslugama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Ukazivanje na značenje pozitivnih iskustava 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Tablica dokaza i zaključaka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Ponašanje “kao da”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Vizualiziranje pozitivnih iskustava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Ispitivanje cijene i dobiti od adaptivnih vjerovanja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Pozivanje na druge osobe i korištenje tuđih perspektiva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425525" y="2061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Uključivanje u aktivnosti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1230275" y="1447800"/>
            <a:ext cx="7254000" cy="71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doživljaj kompetentnosti, zadovoljstva, povezanosti i osnaženosti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 rotWithShape="1">
          <a:blip r:embed="rId3">
            <a:alphaModFix/>
          </a:blip>
          <a:srcRect l="16978"/>
          <a:stretch/>
        </p:blipFill>
        <p:spPr>
          <a:xfrm>
            <a:off x="8286750" y="1587300"/>
            <a:ext cx="197525" cy="3481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Jačanje adaptivnih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Poticanje na razmišljanje o pozitivnim iskustvima te na donošenje zaključaka o vlastitim zaslugama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Što dobroga se dogodilo od našeg zadnjeg susreta? </a:t>
            </a: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ili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Kada ste se osjećali barem malo bolje ovaj tjedan?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Kakve zaključke možete izvući iz ovih iskustava? Što vam ta iskustva govore o vama?</a:t>
            </a:r>
            <a:endParaRPr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Ukazivanje na značenje pozitivnih iskustava 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Prvo terapeut, zatim klijent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Primjer: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T:  </a:t>
            </a:r>
            <a:r>
              <a:rPr lang="hr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Baš dobro da ste pomogli susjedu, to pokazuje koliko vještina imate, a i dodatan je primjer toga koliko toga možete napraviti, zar ne?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400" b="1" i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→ Što o vama govori činjenica da ste pomogli susjedu i olakšali mu selidbu?</a:t>
            </a:r>
            <a:endParaRPr sz="1400" b="1" i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Jačanje adaptivnih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Tablica dokaza i zaključaka</a:t>
            </a: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Ponašanje “kao da”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aphicFrame>
        <p:nvGraphicFramePr>
          <p:cNvPr id="86" name="Google Shape;86;p17"/>
          <p:cNvGraphicFramePr/>
          <p:nvPr/>
        </p:nvGraphicFramePr>
        <p:xfrm>
          <a:off x="1323975" y="2219325"/>
          <a:ext cx="7239000" cy="792420"/>
        </p:xfrm>
        <a:graphic>
          <a:graphicData uri="http://schemas.openxmlformats.org/drawingml/2006/table">
            <a:tbl>
              <a:tblPr>
                <a:noFill/>
                <a:tableStyleId>{FE306B33-725D-428B-A097-3BC82B2E065A}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>
                          <a:solidFill>
                            <a:srgbClr val="9F2122"/>
                          </a:solidFill>
                        </a:rPr>
                        <a:t>Događaj/iskustvo</a:t>
                      </a:r>
                      <a:endParaRPr b="1"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b="1">
                          <a:solidFill>
                            <a:srgbClr val="9F2122"/>
                          </a:solidFill>
                        </a:rPr>
                        <a:t>Zaključak: Što to govori o meni?</a:t>
                      </a:r>
                      <a:endParaRPr b="1"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>
                          <a:solidFill>
                            <a:srgbClr val="9F2122"/>
                          </a:solidFill>
                        </a:rPr>
                        <a:t>Završio sam s plaćanjem svih računa.</a:t>
                      </a:r>
                      <a:endParaRPr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>
                          <a:solidFill>
                            <a:srgbClr val="9F2122"/>
                          </a:solidFill>
                        </a:rPr>
                        <a:t>Fokus mi je bolji nego što sam mislio da je.</a:t>
                      </a:r>
                      <a:endParaRPr>
                        <a:solidFill>
                          <a:srgbClr val="9F212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A8A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Jačanje adaptivnih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Vizualiziranje pozitivnih iskustava</a:t>
            </a: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Ispitivanje cijene i dobiti od adaptivnih vjerovanja</a:t>
            </a: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Pozivanje na druge osobe i korištenje tuđih perspektiva</a:t>
            </a:r>
            <a:endParaRPr b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Pozivanje na osobe kojima klijent vjeruje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Vrijedi li to vjerovanje, odnosno logika zaključka, i za njih?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●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Tko je osoba koju smatrate vrlo kompetentnom? Što ste vi ovog tjedna napravili, što biste rekli da pokazuje da je ta osoba kompetentna da je ona to napravila?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●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Što ste učinili ovog tjedna što bih ja [kao terapeut] smatrala znakom kompetentnosti?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Kako oni gledaju na klijentove zaključke i vjerovanja?</a:t>
            </a:r>
            <a:endParaRPr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●"/>
            </a:pPr>
            <a:r>
              <a:rPr lang="hr" i="1" dirty="0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Tko u vašem životu najviše vjeruje da ste kompetentni? Zašto to vjeruje? Je li moguće da je u pravu?</a:t>
            </a:r>
            <a:endParaRPr i="1" dirty="0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1058825" y="2724150"/>
            <a:ext cx="7254000" cy="23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AutoNum type="arabicPeriod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Psihoedukacija: 3 razine misli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AutoNum type="arabicPeriod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Praćenje aktivacije vjerovanja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AutoNum type="arabicPeriod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Psihoedukacija: kako disfunkcionalna vjerovanja pridonose održavanju teškoća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AutoNum type="arabicPeriod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Psihoedukacija o tretmanu i motiviranje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6" name="Google Shape;106;p20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Sokratovsko ispitivanje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Alternativno objašnjenje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Bihevioralni eksperiment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Priče, filmovi i metafore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Kognitivni kontinuum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Usporedba s drugima i osvještavanje dvostrukih standarda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Samootkrivanje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Aktiviranje ranih sjećanja kako bi se utvrdio izvor bazičnih vjerovanja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Igranje uloga: argument-protuargument, emocionalna i kognitivna perspektiva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Mijenjanje disfunkcionalnih vjerovanja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3" name="Google Shape;113;p21"/>
          <p:cNvSpPr txBox="1">
            <a:spLocks noGrp="1"/>
          </p:cNvSpPr>
          <p:nvPr>
            <p:ph type="body" idx="1"/>
          </p:nvPr>
        </p:nvSpPr>
        <p:spPr>
          <a:xfrm>
            <a:off x="1058825" y="1683275"/>
            <a:ext cx="725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800"/>
              <a:buFont typeface="Proxima Nova"/>
              <a:buChar char="●"/>
            </a:pPr>
            <a:r>
              <a:rPr lang="hr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Sokratovsko ispitivanje</a:t>
            </a:r>
            <a:endParaRPr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○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Klasični set pitanja, kao i za NAM, no: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Spustiti na konkretnu razinu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9F2122"/>
              </a:buClr>
              <a:buSzPts val="1400"/>
              <a:buFont typeface="Proxima Nova"/>
              <a:buChar char="■"/>
            </a:pPr>
            <a:r>
              <a:rPr lang="hr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Direktnija, pristranija i uvjerljivija pitanja</a:t>
            </a:r>
            <a:endParaRPr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425525" y="10641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>
                <a:solidFill>
                  <a:srgbClr val="9F2122"/>
                </a:solidFill>
                <a:latin typeface="Proxima Nova"/>
                <a:ea typeface="Proxima Nova"/>
                <a:cs typeface="Proxima Nova"/>
                <a:sym typeface="Proxima Nova"/>
              </a:rPr>
              <a:t>Tehnike</a:t>
            </a:r>
            <a:endParaRPr sz="2000" b="1">
              <a:solidFill>
                <a:srgbClr val="9F212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1115</Words>
  <Application>Microsoft Office PowerPoint</Application>
  <PresentationFormat>On-screen Show (16:9)</PresentationFormat>
  <Paragraphs>154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Proxima Nova</vt:lpstr>
      <vt:lpstr>Simple Light</vt:lpstr>
      <vt:lpstr>Mijenjanje vjerovanja</vt:lpstr>
      <vt:lpstr>Mijenjanje vjerovanja</vt:lpstr>
      <vt:lpstr>Jačanje adaptivnih vjerovanja</vt:lpstr>
      <vt:lpstr>Jačanje adaptivnih vjerovanja </vt:lpstr>
      <vt:lpstr>Jačanje adaptivnih vjerovanja </vt:lpstr>
      <vt:lpstr>Jačanje adaptivnih vjerovanja </vt:lpstr>
      <vt:lpstr>Mijenjanje disfunkcionalnih vjerovanja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Mijenjanje disfunkcionalnih vjerovanja 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Mijenjanje vjerovanja</dc:title>
  <dc:creator>Korisnik</dc:creator>
  <cp:lastModifiedBy>hubikotvr@outlook.com</cp:lastModifiedBy>
  <cp:revision>10</cp:revision>
  <cp:lastPrinted>2023-09-22T09:02:29Z</cp:lastPrinted>
  <dcterms:modified xsi:type="dcterms:W3CDTF">2023-09-22T10:41:13Z</dcterms:modified>
</cp:coreProperties>
</file>