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18288000" cy="10287000"/>
  <p:notesSz cx="6858000" cy="9144000"/>
  <p:embeddedFontLst>
    <p:embeddedFont>
      <p:font typeface="Aleo" panose="020B0604020202020204" charset="-1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osis Ultra-Bold" panose="020B0604020202020204" charset="-18"/>
      <p:regular r:id="rId24"/>
    </p:embeddedFont>
    <p:embeddedFont>
      <p:font typeface="Dosis Bold" panose="020B0604020202020204" charset="-18"/>
      <p:regular r:id="rId25"/>
    </p:embeddedFont>
    <p:embeddedFont>
      <p:font typeface="Aleo Bold" panose="020B0604020202020204" charset="-1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 varScale="1">
        <p:scale>
          <a:sx n="70" d="100"/>
          <a:sy n="70" d="100"/>
        </p:scale>
        <p:origin x="7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5008" y="3067807"/>
            <a:ext cx="12017985" cy="133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39"/>
              </a:lnSpc>
            </a:pPr>
            <a:r>
              <a:rPr lang="en-US" sz="9399">
                <a:solidFill>
                  <a:srgbClr val="272727"/>
                </a:solidFill>
                <a:latin typeface="Dosis Ultra-Bold"/>
              </a:rPr>
              <a:t>Mijenjanje vjerovanja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20589" y="8710586"/>
            <a:ext cx="6575578" cy="74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60"/>
              </a:lnSpc>
            </a:pPr>
            <a:r>
              <a:rPr lang="en-US" sz="3699" spc="110">
                <a:solidFill>
                  <a:srgbClr val="DDBC78"/>
                </a:solidFill>
                <a:latin typeface="Aleo"/>
              </a:rPr>
              <a:t>Ana Obranović, mag. psych.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809480" y="4406381"/>
            <a:ext cx="10536674" cy="438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BC78">
                <a:alpha val="19608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18943" y="5739330"/>
            <a:ext cx="2883311" cy="3518970"/>
          </a:xfrm>
          <a:custGeom>
            <a:avLst/>
            <a:gdLst/>
            <a:ahLst/>
            <a:cxnLst/>
            <a:rect l="l" t="t" r="r" b="b"/>
            <a:pathLst>
              <a:path w="2883311" h="3518970">
                <a:moveTo>
                  <a:pt x="0" y="0"/>
                </a:moveTo>
                <a:lnTo>
                  <a:pt x="2883311" y="0"/>
                </a:lnTo>
                <a:lnTo>
                  <a:pt x="2883311" y="3518970"/>
                </a:lnTo>
                <a:lnTo>
                  <a:pt x="0" y="3518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4" r="-217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18943" y="9159605"/>
            <a:ext cx="4073292" cy="438127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BC78">
                <a:alpha val="19608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 flipH="1">
            <a:off x="149355" y="1858005"/>
            <a:ext cx="3920146" cy="7520664"/>
          </a:xfrm>
          <a:custGeom>
            <a:avLst/>
            <a:gdLst/>
            <a:ahLst/>
            <a:cxnLst/>
            <a:rect l="l" t="t" r="r" b="b"/>
            <a:pathLst>
              <a:path w="3920146" h="7520664">
                <a:moveTo>
                  <a:pt x="3920146" y="0"/>
                </a:moveTo>
                <a:lnTo>
                  <a:pt x="0" y="0"/>
                </a:lnTo>
                <a:lnTo>
                  <a:pt x="0" y="7520664"/>
                </a:lnTo>
                <a:lnTo>
                  <a:pt x="3920146" y="7520664"/>
                </a:lnTo>
                <a:lnTo>
                  <a:pt x="392014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2909" y="2317152"/>
            <a:ext cx="10249955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Sokratovski dijalog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82909" y="3279353"/>
            <a:ext cx="8602113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Preoblikovanje vjerovanja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82909" y="4231731"/>
            <a:ext cx="1193232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Bihevioralni eksperiment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2909" y="5143369"/>
            <a:ext cx="543441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Korištenje priča, filmova i metafora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2909" y="6084167"/>
            <a:ext cx="543441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Kognitivni kontinuum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82795" y="2185271"/>
            <a:ext cx="691811" cy="721723"/>
            <a:chOff x="0" y="0"/>
            <a:chExt cx="922414" cy="962298"/>
          </a:xfrm>
        </p:grpSpPr>
        <p:grpSp>
          <p:nvGrpSpPr>
            <p:cNvPr id="8" name="Group 8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682795" y="3126069"/>
            <a:ext cx="691811" cy="721723"/>
            <a:chOff x="0" y="0"/>
            <a:chExt cx="922414" cy="962298"/>
          </a:xfrm>
        </p:grpSpPr>
        <p:grpSp>
          <p:nvGrpSpPr>
            <p:cNvPr id="13" name="Group 13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682795" y="4070690"/>
            <a:ext cx="691811" cy="721723"/>
            <a:chOff x="0" y="0"/>
            <a:chExt cx="922414" cy="962298"/>
          </a:xfrm>
        </p:grpSpPr>
        <p:grpSp>
          <p:nvGrpSpPr>
            <p:cNvPr id="18" name="Group 18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682795" y="5011488"/>
            <a:ext cx="691811" cy="721723"/>
            <a:chOff x="0" y="0"/>
            <a:chExt cx="922414" cy="96229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27" name="Group 27"/>
          <p:cNvGrpSpPr/>
          <p:nvPr/>
        </p:nvGrpSpPr>
        <p:grpSpPr>
          <a:xfrm>
            <a:off x="682795" y="5952287"/>
            <a:ext cx="691811" cy="721723"/>
            <a:chOff x="0" y="0"/>
            <a:chExt cx="922414" cy="962298"/>
          </a:xfrm>
        </p:grpSpPr>
        <p:grpSp>
          <p:nvGrpSpPr>
            <p:cNvPr id="28" name="Group 28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sp>
        <p:nvSpPr>
          <p:cNvPr id="32" name="TextBox 32"/>
          <p:cNvSpPr txBox="1"/>
          <p:nvPr/>
        </p:nvSpPr>
        <p:spPr>
          <a:xfrm>
            <a:off x="908109" y="699677"/>
            <a:ext cx="1350421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799"/>
              </a:lnSpc>
            </a:pPr>
            <a:r>
              <a:rPr lang="en-US" sz="5999" dirty="0" err="1">
                <a:solidFill>
                  <a:srgbClr val="DDBC78"/>
                </a:solidFill>
                <a:latin typeface="Aleo Bold"/>
              </a:rPr>
              <a:t>Mijenjanje</a:t>
            </a:r>
            <a:r>
              <a:rPr lang="en-US" sz="5999" dirty="0">
                <a:solidFill>
                  <a:srgbClr val="DDBC78"/>
                </a:solidFill>
                <a:latin typeface="Aleo Bold"/>
              </a:rPr>
              <a:t> </a:t>
            </a:r>
            <a:r>
              <a:rPr lang="hr-HR" sz="5999" dirty="0" smtClean="0">
                <a:solidFill>
                  <a:srgbClr val="DDBC78"/>
                </a:solidFill>
                <a:latin typeface="Aleo Bold"/>
              </a:rPr>
              <a:t>negativnih</a:t>
            </a:r>
            <a:r>
              <a:rPr lang="en-US" sz="5999" dirty="0" smtClean="0">
                <a:solidFill>
                  <a:srgbClr val="DDBC78"/>
                </a:solidFill>
                <a:latin typeface="Aleo Bold"/>
              </a:rPr>
              <a:t> </a:t>
            </a:r>
            <a:r>
              <a:rPr lang="en-US" sz="5999" dirty="0" err="1">
                <a:solidFill>
                  <a:srgbClr val="DDBC78"/>
                </a:solidFill>
                <a:latin typeface="Aleo Bold"/>
              </a:rPr>
              <a:t>vjerovanja</a:t>
            </a:r>
            <a:endParaRPr lang="en-US" sz="5999" dirty="0">
              <a:solidFill>
                <a:srgbClr val="DDBC78"/>
              </a:solidFill>
              <a:latin typeface="Aleo Bold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682795" y="6893085"/>
            <a:ext cx="691811" cy="721723"/>
            <a:chOff x="0" y="0"/>
            <a:chExt cx="922414" cy="962298"/>
          </a:xfrm>
        </p:grpSpPr>
        <p:grpSp>
          <p:nvGrpSpPr>
            <p:cNvPr id="34" name="Group 34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38" name="Group 38"/>
          <p:cNvGrpSpPr/>
          <p:nvPr/>
        </p:nvGrpSpPr>
        <p:grpSpPr>
          <a:xfrm>
            <a:off x="8452189" y="4894829"/>
            <a:ext cx="691811" cy="721723"/>
            <a:chOff x="0" y="0"/>
            <a:chExt cx="922414" cy="962298"/>
          </a:xfrm>
        </p:grpSpPr>
        <p:grpSp>
          <p:nvGrpSpPr>
            <p:cNvPr id="39" name="Group 39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sp>
        <p:nvSpPr>
          <p:cNvPr id="43" name="TextBox 43"/>
          <p:cNvSpPr txBox="1"/>
          <p:nvPr/>
        </p:nvSpPr>
        <p:spPr>
          <a:xfrm>
            <a:off x="9633923" y="2317152"/>
            <a:ext cx="543441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Samootkrivanje terapeuta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82909" y="7046954"/>
            <a:ext cx="543441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Korištenje tuđih vjerovanja za referencu</a:t>
            </a:r>
          </a:p>
        </p:txBody>
      </p:sp>
      <p:sp>
        <p:nvSpPr>
          <p:cNvPr id="45" name="Freeform 45"/>
          <p:cNvSpPr/>
          <p:nvPr/>
        </p:nvSpPr>
        <p:spPr>
          <a:xfrm>
            <a:off x="14554199" y="5952287"/>
            <a:ext cx="3348683" cy="3001213"/>
          </a:xfrm>
          <a:custGeom>
            <a:avLst/>
            <a:gdLst/>
            <a:ahLst/>
            <a:cxnLst/>
            <a:rect l="l" t="t" r="r" b="b"/>
            <a:pathLst>
              <a:path w="4411579" h="4114800">
                <a:moveTo>
                  <a:pt x="0" y="0"/>
                </a:moveTo>
                <a:lnTo>
                  <a:pt x="4411579" y="0"/>
                </a:lnTo>
                <a:lnTo>
                  <a:pt x="441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4624960" y="7391160"/>
            <a:ext cx="1062706" cy="739008"/>
          </a:xfrm>
          <a:custGeom>
            <a:avLst/>
            <a:gdLst/>
            <a:ahLst/>
            <a:cxnLst/>
            <a:rect l="l" t="t" r="r" b="b"/>
            <a:pathLst>
              <a:path w="1062706" h="739008">
                <a:moveTo>
                  <a:pt x="0" y="0"/>
                </a:moveTo>
                <a:lnTo>
                  <a:pt x="1062706" y="0"/>
                </a:lnTo>
                <a:lnTo>
                  <a:pt x="1062706" y="739008"/>
                </a:lnTo>
                <a:lnTo>
                  <a:pt x="0" y="739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 rot="-10496218">
            <a:off x="16040940" y="5800071"/>
            <a:ext cx="1557266" cy="951348"/>
          </a:xfrm>
          <a:custGeom>
            <a:avLst/>
            <a:gdLst/>
            <a:ahLst/>
            <a:cxnLst/>
            <a:rect l="l" t="t" r="r" b="b"/>
            <a:pathLst>
              <a:path w="1557266" h="951348">
                <a:moveTo>
                  <a:pt x="0" y="0"/>
                </a:moveTo>
                <a:lnTo>
                  <a:pt x="1557266" y="0"/>
                </a:lnTo>
                <a:lnTo>
                  <a:pt x="1557266" y="951348"/>
                </a:lnTo>
                <a:lnTo>
                  <a:pt x="0" y="951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515337" y="5744352"/>
            <a:ext cx="1557266" cy="951348"/>
          </a:xfrm>
          <a:custGeom>
            <a:avLst/>
            <a:gdLst/>
            <a:ahLst/>
            <a:cxnLst/>
            <a:rect l="l" t="t" r="r" b="b"/>
            <a:pathLst>
              <a:path w="1557266" h="951348">
                <a:moveTo>
                  <a:pt x="0" y="0"/>
                </a:moveTo>
                <a:lnTo>
                  <a:pt x="1557266" y="0"/>
                </a:lnTo>
                <a:lnTo>
                  <a:pt x="1557266" y="951348"/>
                </a:lnTo>
                <a:lnTo>
                  <a:pt x="0" y="951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8452189" y="4070690"/>
            <a:ext cx="691811" cy="721723"/>
            <a:chOff x="0" y="0"/>
            <a:chExt cx="922414" cy="962298"/>
          </a:xfrm>
        </p:grpSpPr>
        <p:grpSp>
          <p:nvGrpSpPr>
            <p:cNvPr id="50" name="Group 50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54" name="Group 54"/>
          <p:cNvGrpSpPr/>
          <p:nvPr/>
        </p:nvGrpSpPr>
        <p:grpSpPr>
          <a:xfrm>
            <a:off x="8452189" y="3126069"/>
            <a:ext cx="691811" cy="721723"/>
            <a:chOff x="0" y="0"/>
            <a:chExt cx="922414" cy="962298"/>
          </a:xfrm>
        </p:grpSpPr>
        <p:grpSp>
          <p:nvGrpSpPr>
            <p:cNvPr id="55" name="Group 55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59" name="Group 59"/>
          <p:cNvGrpSpPr/>
          <p:nvPr/>
        </p:nvGrpSpPr>
        <p:grpSpPr>
          <a:xfrm>
            <a:off x="8452189" y="2185271"/>
            <a:ext cx="691811" cy="721723"/>
            <a:chOff x="0" y="0"/>
            <a:chExt cx="922414" cy="962298"/>
          </a:xfrm>
        </p:grpSpPr>
        <p:grpSp>
          <p:nvGrpSpPr>
            <p:cNvPr id="60" name="Group 60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62" name="Group 62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sp>
        <p:nvSpPr>
          <p:cNvPr id="64" name="TextBox 64"/>
          <p:cNvSpPr txBox="1"/>
          <p:nvPr/>
        </p:nvSpPr>
        <p:spPr>
          <a:xfrm>
            <a:off x="9633923" y="3201507"/>
            <a:ext cx="543441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Racionalno - emocionalno igranje uloga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633923" y="4165940"/>
            <a:ext cx="543441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Testiranje bazičnog vjerovanja iz prošlosti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633923" y="5100562"/>
            <a:ext cx="543441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Restrukturiranje ranih sjećanja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399" y="600441"/>
            <a:ext cx="5410201" cy="1342659"/>
          </a:xfrm>
          <a:custGeom>
            <a:avLst/>
            <a:gdLst/>
            <a:ahLst/>
            <a:cxnLst/>
            <a:rect l="l" t="t" r="r" b="b"/>
            <a:pathLst>
              <a:path w="7854685" h="1570937">
                <a:moveTo>
                  <a:pt x="0" y="0"/>
                </a:moveTo>
                <a:lnTo>
                  <a:pt x="7854686" y="0"/>
                </a:lnTo>
                <a:lnTo>
                  <a:pt x="7854686" y="1570937"/>
                </a:lnTo>
                <a:lnTo>
                  <a:pt x="0" y="1570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67865" y="881532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>
                <a:solidFill>
                  <a:srgbClr val="50603F"/>
                </a:solidFill>
                <a:latin typeface="Dosis Bold"/>
              </a:rPr>
              <a:t>Sokratovski dijalog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7865" y="2447148"/>
            <a:ext cx="12731019" cy="21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evaluacija disfunkcionalnog vjerovanja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direktna pitanja, pomalo persuazivna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upotreba alternativnog ispitivanja -&gt; razvijanje funkcionalnije perspektive</a:t>
            </a:r>
          </a:p>
          <a:p>
            <a:pPr marL="0" lvl="0" indent="0">
              <a:lnSpc>
                <a:spcPts val="4159"/>
              </a:lnSpc>
            </a:pPr>
            <a:endParaRPr lang="en-US" sz="2599" spc="77">
              <a:solidFill>
                <a:srgbClr val="FFFFFF"/>
              </a:solidFill>
              <a:latin typeface="Ale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685" y="4972545"/>
            <a:ext cx="6543315" cy="1342619"/>
          </a:xfrm>
          <a:custGeom>
            <a:avLst/>
            <a:gdLst/>
            <a:ahLst/>
            <a:cxnLst/>
            <a:rect l="l" t="t" r="r" b="b"/>
            <a:pathLst>
              <a:path w="7854685" h="1570937">
                <a:moveTo>
                  <a:pt x="0" y="0"/>
                </a:moveTo>
                <a:lnTo>
                  <a:pt x="7854686" y="0"/>
                </a:lnTo>
                <a:lnTo>
                  <a:pt x="7854686" y="1570937"/>
                </a:lnTo>
                <a:lnTo>
                  <a:pt x="0" y="1570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229265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>
                <a:solidFill>
                  <a:srgbClr val="50603F"/>
                </a:solidFill>
                <a:latin typeface="Dosis Bold"/>
              </a:rPr>
              <a:t>Bihevioralni eksperiment</a:t>
            </a:r>
          </a:p>
        </p:txBody>
      </p:sp>
      <p:sp>
        <p:nvSpPr>
          <p:cNvPr id="7" name="Freeform 7"/>
          <p:cNvSpPr/>
          <p:nvPr/>
        </p:nvSpPr>
        <p:spPr>
          <a:xfrm>
            <a:off x="14238967" y="5544482"/>
            <a:ext cx="3020333" cy="2817147"/>
          </a:xfrm>
          <a:custGeom>
            <a:avLst/>
            <a:gdLst/>
            <a:ahLst/>
            <a:cxnLst/>
            <a:rect l="l" t="t" r="r" b="b"/>
            <a:pathLst>
              <a:path w="3020333" h="2817147">
                <a:moveTo>
                  <a:pt x="0" y="0"/>
                </a:moveTo>
                <a:lnTo>
                  <a:pt x="3020333" y="0"/>
                </a:lnTo>
                <a:lnTo>
                  <a:pt x="3020333" y="2817147"/>
                </a:lnTo>
                <a:lnTo>
                  <a:pt x="0" y="281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70939" y="6832284"/>
            <a:ext cx="883164" cy="614155"/>
          </a:xfrm>
          <a:custGeom>
            <a:avLst/>
            <a:gdLst/>
            <a:ahLst/>
            <a:cxnLst/>
            <a:rect l="l" t="t" r="r" b="b"/>
            <a:pathLst>
              <a:path w="883164" h="614155">
                <a:moveTo>
                  <a:pt x="0" y="0"/>
                </a:moveTo>
                <a:lnTo>
                  <a:pt x="883165" y="0"/>
                </a:lnTo>
                <a:lnTo>
                  <a:pt x="883165" y="614155"/>
                </a:lnTo>
                <a:lnTo>
                  <a:pt x="0" y="614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80609" y="5397976"/>
            <a:ext cx="1178691" cy="720073"/>
          </a:xfrm>
          <a:custGeom>
            <a:avLst/>
            <a:gdLst/>
            <a:ahLst/>
            <a:cxnLst/>
            <a:rect l="l" t="t" r="r" b="b"/>
            <a:pathLst>
              <a:path w="1178691" h="720073">
                <a:moveTo>
                  <a:pt x="0" y="0"/>
                </a:moveTo>
                <a:lnTo>
                  <a:pt x="1178691" y="0"/>
                </a:lnTo>
                <a:lnTo>
                  <a:pt x="1178691" y="720073"/>
                </a:lnTo>
                <a:lnTo>
                  <a:pt x="0" y="720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496218">
            <a:off x="15777167" y="5582150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5" y="0"/>
                </a:lnTo>
                <a:lnTo>
                  <a:pt x="1121085" y="684880"/>
                </a:lnTo>
                <a:lnTo>
                  <a:pt x="0" y="684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67865" y="6800656"/>
            <a:ext cx="9833109" cy="263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testiranje valjanost misli ili pretpostavki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mijenjanje uvjerenja na emocionalnoj i kognitivnoj razini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pažljivo isplanirani, zajednički rad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obavezna detaljna priprema</a:t>
            </a:r>
          </a:p>
          <a:p>
            <a:pPr marL="0" lvl="0" indent="0">
              <a:lnSpc>
                <a:spcPts val="4159"/>
              </a:lnSpc>
            </a:pPr>
            <a:endParaRPr lang="en-US" sz="2599" spc="77">
              <a:solidFill>
                <a:srgbClr val="FFFFFF"/>
              </a:solidFill>
              <a:latin typeface="Ale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1" y="571500"/>
            <a:ext cx="6934200" cy="1131515"/>
          </a:xfrm>
          <a:custGeom>
            <a:avLst/>
            <a:gdLst/>
            <a:ahLst/>
            <a:cxnLst/>
            <a:rect l="l" t="t" r="r" b="b"/>
            <a:pathLst>
              <a:path w="7854685" h="1570937">
                <a:moveTo>
                  <a:pt x="0" y="0"/>
                </a:moveTo>
                <a:lnTo>
                  <a:pt x="7854686" y="0"/>
                </a:lnTo>
                <a:lnTo>
                  <a:pt x="7854686" y="1570937"/>
                </a:lnTo>
                <a:lnTo>
                  <a:pt x="0" y="1570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27543" y="391290"/>
            <a:ext cx="3020333" cy="2817147"/>
          </a:xfrm>
          <a:custGeom>
            <a:avLst/>
            <a:gdLst/>
            <a:ahLst/>
            <a:cxnLst/>
            <a:rect l="l" t="t" r="r" b="b"/>
            <a:pathLst>
              <a:path w="3020333" h="2817147">
                <a:moveTo>
                  <a:pt x="0" y="0"/>
                </a:moveTo>
                <a:lnTo>
                  <a:pt x="3020333" y="0"/>
                </a:lnTo>
                <a:lnTo>
                  <a:pt x="3020333" y="2817147"/>
                </a:lnTo>
                <a:lnTo>
                  <a:pt x="0" y="281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78560" y="1799864"/>
            <a:ext cx="883164" cy="614155"/>
          </a:xfrm>
          <a:custGeom>
            <a:avLst/>
            <a:gdLst/>
            <a:ahLst/>
            <a:cxnLst/>
            <a:rect l="l" t="t" r="r" b="b"/>
            <a:pathLst>
              <a:path w="883164" h="614155">
                <a:moveTo>
                  <a:pt x="0" y="0"/>
                </a:moveTo>
                <a:lnTo>
                  <a:pt x="883164" y="0"/>
                </a:lnTo>
                <a:lnTo>
                  <a:pt x="883164" y="614154"/>
                </a:lnTo>
                <a:lnTo>
                  <a:pt x="0" y="614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69185" y="351538"/>
            <a:ext cx="1178691" cy="720073"/>
          </a:xfrm>
          <a:custGeom>
            <a:avLst/>
            <a:gdLst/>
            <a:ahLst/>
            <a:cxnLst/>
            <a:rect l="l" t="t" r="r" b="b"/>
            <a:pathLst>
              <a:path w="1178691" h="720073">
                <a:moveTo>
                  <a:pt x="0" y="0"/>
                </a:moveTo>
                <a:lnTo>
                  <a:pt x="1178691" y="0"/>
                </a:lnTo>
                <a:lnTo>
                  <a:pt x="1178691" y="720073"/>
                </a:lnTo>
                <a:lnTo>
                  <a:pt x="0" y="720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496218">
            <a:off x="16365744" y="338597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4" y="0"/>
                </a:lnTo>
                <a:lnTo>
                  <a:pt x="1121084" y="684881"/>
                </a:lnTo>
                <a:lnTo>
                  <a:pt x="0" y="684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00952"/>
              </p:ext>
            </p:extLst>
          </p:nvPr>
        </p:nvGraphicFramePr>
        <p:xfrm>
          <a:off x="112146" y="3527678"/>
          <a:ext cx="15627966" cy="6606894"/>
        </p:xfrm>
        <a:graphic>
          <a:graphicData uri="http://schemas.openxmlformats.org/drawingml/2006/table">
            <a:tbl>
              <a:tblPr/>
              <a:tblGrid>
                <a:gridCol w="6708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7191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chemeClr val="tx1"/>
                          </a:solidFill>
                          <a:latin typeface="Aleo"/>
                        </a:rPr>
                        <a:t>  Događaj/Iskustvo</a:t>
                      </a:r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chemeClr val="tx1"/>
                          </a:solidFill>
                          <a:latin typeface="Aleo"/>
                        </a:rPr>
                        <a:t>  Alternativno vjerovanje</a:t>
                      </a:r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90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Pitati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za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 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pomoć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prilikom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volontiranja</a:t>
                      </a:r>
                      <a:endParaRPr lang="en-US" sz="2799" dirty="0">
                        <a:solidFill>
                          <a:schemeClr val="tx1"/>
                        </a:solidFill>
                        <a:latin typeface="Aleo"/>
                      </a:endParaRP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chemeClr val="tx1"/>
                          </a:solidFill>
                          <a:latin typeface="Aleo"/>
                        </a:rPr>
                        <a:t>  Kompetentne  osobe pitaju za pomoć kad ju trebaju</a:t>
                      </a: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90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chemeClr val="tx1"/>
                          </a:solidFill>
                          <a:latin typeface="Aleo"/>
                        </a:rPr>
                        <a:t>  Odlazak na  terapiju</a:t>
                      </a: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chemeClr val="tx1"/>
                          </a:solidFill>
                          <a:latin typeface="Aleo"/>
                        </a:rPr>
                        <a:t>  Znak snage i  kompetnecije</a:t>
                      </a: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90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chemeClr val="tx1"/>
                          </a:solidFill>
                          <a:latin typeface="Aleo"/>
                        </a:rPr>
                        <a:t>  Gubitak posla</a:t>
                      </a: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Šef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je 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promijenio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moj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posao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i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nije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osigurao</a:t>
                      </a: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</a:t>
                      </a:r>
                      <a:r>
                        <a:rPr lang="en-US" sz="2799" dirty="0" err="1">
                          <a:solidFill>
                            <a:schemeClr val="tx1"/>
                          </a:solidFill>
                          <a:latin typeface="Aleo"/>
                        </a:rPr>
                        <a:t>trening</a:t>
                      </a:r>
                      <a:endParaRPr lang="en-US" sz="2799" dirty="0">
                        <a:solidFill>
                          <a:schemeClr val="tx1"/>
                        </a:solidFill>
                        <a:latin typeface="Aleo"/>
                      </a:endParaRPr>
                    </a:p>
                    <a:p>
                      <a:pPr>
                        <a:lnSpc>
                          <a:spcPts val="3919"/>
                        </a:lnSpc>
                      </a:pPr>
                      <a:r>
                        <a:rPr lang="en-US" sz="2799" dirty="0">
                          <a:solidFill>
                            <a:schemeClr val="tx1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267865" y="681038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Preoblikovanje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vjerovanja</a:t>
            </a:r>
            <a:endParaRPr lang="en-US" sz="4599" dirty="0">
              <a:solidFill>
                <a:srgbClr val="50603F"/>
              </a:solidFill>
              <a:latin typeface="Dosi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6164" y="2022256"/>
            <a:ext cx="13947611" cy="118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>
              <a:lnSpc>
                <a:spcPts val="4639"/>
              </a:lnSpc>
              <a:buFont typeface="Arial"/>
              <a:buChar char="•"/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bilježenje događaja u tablici - traženje informacija koje daju potporu </a:t>
            </a:r>
          </a:p>
          <a:p>
            <a:pPr algn="just">
              <a:lnSpc>
                <a:spcPts val="4639"/>
              </a:lnSpc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       disfunkcionalnim uvjerenjima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800099"/>
            <a:ext cx="8868895" cy="1143001"/>
          </a:xfrm>
          <a:custGeom>
            <a:avLst/>
            <a:gdLst/>
            <a:ahLst/>
            <a:cxnLst/>
            <a:rect l="l" t="t" r="r" b="b"/>
            <a:pathLst>
              <a:path w="8967649" h="1793530">
                <a:moveTo>
                  <a:pt x="0" y="0"/>
                </a:moveTo>
                <a:lnTo>
                  <a:pt x="8967649" y="0"/>
                </a:lnTo>
                <a:lnTo>
                  <a:pt x="8967649" y="1793530"/>
                </a:lnTo>
                <a:lnTo>
                  <a:pt x="0" y="1793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67865" y="2213139"/>
            <a:ext cx="10630340" cy="31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odmak od vlastitih disfunkcionalnih vjerovanja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primjeri drugih osoba s kojima dijele bazična vjerovanja - razumijevanje i mijenjanje svojih mišljenja</a:t>
            </a:r>
          </a:p>
          <a:p>
            <a:pPr>
              <a:lnSpc>
                <a:spcPts val="4159"/>
              </a:lnSpc>
            </a:pPr>
            <a:endParaRPr lang="en-US" sz="2599" spc="77">
              <a:solidFill>
                <a:srgbClr val="FFFFFF"/>
              </a:solidFill>
              <a:latin typeface="Aleo"/>
            </a:endParaRPr>
          </a:p>
          <a:p>
            <a:pPr>
              <a:lnSpc>
                <a:spcPts val="4159"/>
              </a:lnSpc>
            </a:pPr>
            <a:endParaRPr lang="en-US" sz="2599" spc="77">
              <a:solidFill>
                <a:srgbClr val="FFFFFF"/>
              </a:solidFill>
              <a:latin typeface="Aleo"/>
            </a:endParaRPr>
          </a:p>
          <a:p>
            <a:pPr marL="0" lvl="0" indent="0">
              <a:lnSpc>
                <a:spcPts val="4159"/>
              </a:lnSpc>
            </a:pPr>
            <a:endParaRPr lang="en-US" sz="2599" spc="77">
              <a:solidFill>
                <a:srgbClr val="FFFFFF"/>
              </a:solidFill>
              <a:latin typeface="Ale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9570" y="4914900"/>
            <a:ext cx="5563630" cy="1322512"/>
          </a:xfrm>
          <a:custGeom>
            <a:avLst/>
            <a:gdLst/>
            <a:ahLst/>
            <a:cxnLst/>
            <a:rect l="l" t="t" r="r" b="b"/>
            <a:pathLst>
              <a:path w="6946696" h="1389339">
                <a:moveTo>
                  <a:pt x="0" y="0"/>
                </a:moveTo>
                <a:lnTo>
                  <a:pt x="6946696" y="0"/>
                </a:lnTo>
                <a:lnTo>
                  <a:pt x="6946696" y="1389340"/>
                </a:lnTo>
                <a:lnTo>
                  <a:pt x="0" y="1389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26949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Korištenje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priča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,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filmova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,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metafora</a:t>
            </a:r>
            <a:endParaRPr lang="en-US" sz="4599" dirty="0">
              <a:solidFill>
                <a:srgbClr val="50603F"/>
              </a:solidFill>
              <a:latin typeface="Dosi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67865" y="5143500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Kognitivni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kontinuum</a:t>
            </a:r>
            <a:endParaRPr lang="en-US" sz="4599" dirty="0">
              <a:solidFill>
                <a:srgbClr val="50603F"/>
              </a:solidFill>
              <a:latin typeface="Dosi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67865" y="6422029"/>
            <a:ext cx="10630340" cy="31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korisna tehnika za mijenjanje AM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korisno kod dihotomnog mišljenja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tehniku prvotno koristimo i uvježbavamo na terapiji te potičemo klijenta da ju koristi po potrebi</a:t>
            </a:r>
          </a:p>
          <a:p>
            <a:pPr>
              <a:lnSpc>
                <a:spcPts val="4159"/>
              </a:lnSpc>
            </a:pPr>
            <a:endParaRPr lang="en-US" sz="2599" spc="77">
              <a:solidFill>
                <a:srgbClr val="FFFFFF"/>
              </a:solidFill>
              <a:latin typeface="Aleo"/>
            </a:endParaRPr>
          </a:p>
          <a:p>
            <a:pPr marL="0" lvl="0" indent="0">
              <a:lnSpc>
                <a:spcPts val="4159"/>
              </a:lnSpc>
            </a:pPr>
            <a:endParaRPr lang="en-US" sz="2599" spc="77">
              <a:solidFill>
                <a:srgbClr val="FFFFFF"/>
              </a:solidFill>
              <a:latin typeface="Ale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627658" y="3420265"/>
            <a:ext cx="3020333" cy="2817147"/>
          </a:xfrm>
          <a:custGeom>
            <a:avLst/>
            <a:gdLst/>
            <a:ahLst/>
            <a:cxnLst/>
            <a:rect l="l" t="t" r="r" b="b"/>
            <a:pathLst>
              <a:path w="3020333" h="2817147">
                <a:moveTo>
                  <a:pt x="0" y="0"/>
                </a:moveTo>
                <a:lnTo>
                  <a:pt x="3020333" y="0"/>
                </a:lnTo>
                <a:lnTo>
                  <a:pt x="3020333" y="2817147"/>
                </a:lnTo>
                <a:lnTo>
                  <a:pt x="0" y="281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59719" y="4762555"/>
            <a:ext cx="883164" cy="614155"/>
          </a:xfrm>
          <a:custGeom>
            <a:avLst/>
            <a:gdLst/>
            <a:ahLst/>
            <a:cxnLst/>
            <a:rect l="l" t="t" r="r" b="b"/>
            <a:pathLst>
              <a:path w="883164" h="614155">
                <a:moveTo>
                  <a:pt x="0" y="0"/>
                </a:moveTo>
                <a:lnTo>
                  <a:pt x="883165" y="0"/>
                </a:lnTo>
                <a:lnTo>
                  <a:pt x="883165" y="614155"/>
                </a:lnTo>
                <a:lnTo>
                  <a:pt x="0" y="614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496218">
            <a:off x="15188591" y="3234320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5" y="0"/>
                </a:lnTo>
                <a:lnTo>
                  <a:pt x="1121085" y="684881"/>
                </a:lnTo>
                <a:lnTo>
                  <a:pt x="0" y="684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496218">
            <a:off x="15777167" y="3138111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5" y="0"/>
                </a:lnTo>
                <a:lnTo>
                  <a:pt x="1121085" y="684881"/>
                </a:lnTo>
                <a:lnTo>
                  <a:pt x="0" y="684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585" y="571500"/>
            <a:ext cx="10194158" cy="1319216"/>
          </a:xfrm>
          <a:custGeom>
            <a:avLst/>
            <a:gdLst/>
            <a:ahLst/>
            <a:cxnLst/>
            <a:rect l="l" t="t" r="r" b="b"/>
            <a:pathLst>
              <a:path w="10194158" h="2038832">
                <a:moveTo>
                  <a:pt x="0" y="0"/>
                </a:moveTo>
                <a:lnTo>
                  <a:pt x="10194159" y="0"/>
                </a:lnTo>
                <a:lnTo>
                  <a:pt x="10194159" y="2038832"/>
                </a:lnTo>
                <a:lnTo>
                  <a:pt x="0" y="2038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24689" y="2281289"/>
            <a:ext cx="13263618" cy="31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odmak od vlastitih disfunkcionalnih vjerovanja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npr. neslaganje s tuđim bazičnim mišljenjima -&gt; primjena te perspektive na sebi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djeca, unuci, ja kao dijete - posebna vrsta empatije - lakše distanciranje</a:t>
            </a:r>
          </a:p>
          <a:p>
            <a:pPr>
              <a:lnSpc>
                <a:spcPts val="4159"/>
              </a:lnSpc>
            </a:pPr>
            <a:r>
              <a:rPr lang="en-US" sz="2599" spc="77">
                <a:solidFill>
                  <a:srgbClr val="FFFFFF"/>
                </a:solidFill>
                <a:latin typeface="Aleo"/>
              </a:rPr>
              <a:t>PITANJE ZA KLIJENTA: </a:t>
            </a:r>
          </a:p>
          <a:p>
            <a:pPr>
              <a:lnSpc>
                <a:spcPts val="4159"/>
              </a:lnSpc>
            </a:pPr>
            <a:r>
              <a:rPr lang="en-US" sz="2599" spc="77">
                <a:solidFill>
                  <a:srgbClr val="FFDC5D"/>
                </a:solidFill>
                <a:latin typeface="Aleo"/>
              </a:rPr>
              <a:t>Da _____ (ime osobe) je bio u takvoj situaciji i to pomislio, što bi mu rekao?</a:t>
            </a:r>
          </a:p>
          <a:p>
            <a:pPr marL="0" lvl="0" indent="0">
              <a:lnSpc>
                <a:spcPts val="4159"/>
              </a:lnSpc>
            </a:pPr>
            <a:endParaRPr lang="en-US" sz="2599" spc="77">
              <a:solidFill>
                <a:srgbClr val="FFDC5D"/>
              </a:solidFill>
              <a:latin typeface="Ale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62000" y="5899859"/>
            <a:ext cx="6477001" cy="1224841"/>
          </a:xfrm>
          <a:custGeom>
            <a:avLst/>
            <a:gdLst/>
            <a:ahLst/>
            <a:cxnLst/>
            <a:rect l="l" t="t" r="r" b="b"/>
            <a:pathLst>
              <a:path w="8247539" h="1649508">
                <a:moveTo>
                  <a:pt x="0" y="0"/>
                </a:moveTo>
                <a:lnTo>
                  <a:pt x="8247539" y="0"/>
                </a:lnTo>
                <a:lnTo>
                  <a:pt x="8247539" y="1649508"/>
                </a:lnTo>
                <a:lnTo>
                  <a:pt x="0" y="1649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9688" y="804862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>
                <a:solidFill>
                  <a:srgbClr val="50603F"/>
                </a:solidFill>
                <a:latin typeface="Dosis Bold"/>
              </a:rPr>
              <a:t>Korištenje tuđih vjerovanja za referencu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071309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Samootkivanje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terapeuta</a:t>
            </a:r>
            <a:endParaRPr lang="en-US" sz="4599" dirty="0">
              <a:solidFill>
                <a:srgbClr val="50603F"/>
              </a:solidFill>
              <a:latin typeface="Dosi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24689" y="7221633"/>
            <a:ext cx="13263618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primjereno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,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razborito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, </a:t>
            </a:r>
            <a:r>
              <a:rPr lang="en-US" sz="2599" spc="77" dirty="0" err="1" smtClean="0">
                <a:solidFill>
                  <a:srgbClr val="FFFFFF"/>
                </a:solidFill>
                <a:latin typeface="Aleo"/>
              </a:rPr>
              <a:t>relevantno</a:t>
            </a:r>
            <a:r>
              <a:rPr lang="hr-HR" sz="2599" spc="77" dirty="0" smtClean="0">
                <a:solidFill>
                  <a:srgbClr val="FFFFFF"/>
                </a:solidFill>
                <a:latin typeface="Aleo"/>
              </a:rPr>
              <a:t>, svrhovito korištenje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hr-HR" sz="2599" spc="77" dirty="0">
                <a:solidFill>
                  <a:srgbClr val="FFFFFF"/>
                </a:solidFill>
                <a:latin typeface="Aleo"/>
              </a:rPr>
              <a:t>n</a:t>
            </a:r>
            <a:r>
              <a:rPr lang="hr-HR" sz="2599" spc="77" dirty="0" smtClean="0">
                <a:solidFill>
                  <a:srgbClr val="FFFFFF"/>
                </a:solidFill>
                <a:latin typeface="Aleo"/>
              </a:rPr>
              <a:t>ormaliziranje klijentovih poteškoća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hr-HR" sz="2599" spc="77" dirty="0">
                <a:solidFill>
                  <a:srgbClr val="FFFFFF"/>
                </a:solidFill>
                <a:latin typeface="Aleo"/>
              </a:rPr>
              <a:t>o</a:t>
            </a:r>
            <a:r>
              <a:rPr lang="hr-HR" sz="2599" spc="77" dirty="0" smtClean="0">
                <a:solidFill>
                  <a:srgbClr val="FFFFFF"/>
                </a:solidFill>
                <a:latin typeface="Aleo"/>
              </a:rPr>
              <a:t>prez s društvenim mrežama!</a:t>
            </a: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280668" lvl="1">
              <a:lnSpc>
                <a:spcPts val="4159"/>
              </a:lnSpc>
            </a:pP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0" lvl="0" indent="0">
              <a:lnSpc>
                <a:spcPts val="4159"/>
              </a:lnSpc>
            </a:pPr>
            <a:endParaRPr lang="en-US" sz="2599" spc="77" dirty="0">
              <a:solidFill>
                <a:srgbClr val="FFFFFF"/>
              </a:solidFill>
              <a:latin typeface="Ale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050970" y="6685232"/>
            <a:ext cx="883164" cy="614155"/>
          </a:xfrm>
          <a:custGeom>
            <a:avLst/>
            <a:gdLst/>
            <a:ahLst/>
            <a:cxnLst/>
            <a:rect l="l" t="t" r="r" b="b"/>
            <a:pathLst>
              <a:path w="883164" h="614155">
                <a:moveTo>
                  <a:pt x="0" y="0"/>
                </a:moveTo>
                <a:lnTo>
                  <a:pt x="883164" y="0"/>
                </a:lnTo>
                <a:lnTo>
                  <a:pt x="883164" y="614155"/>
                </a:lnTo>
                <a:lnTo>
                  <a:pt x="0" y="614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905953" y="5276659"/>
            <a:ext cx="3020333" cy="2817147"/>
          </a:xfrm>
          <a:custGeom>
            <a:avLst/>
            <a:gdLst/>
            <a:ahLst/>
            <a:cxnLst/>
            <a:rect l="l" t="t" r="r" b="b"/>
            <a:pathLst>
              <a:path w="3020333" h="2817147">
                <a:moveTo>
                  <a:pt x="0" y="0"/>
                </a:moveTo>
                <a:lnTo>
                  <a:pt x="3020333" y="0"/>
                </a:lnTo>
                <a:lnTo>
                  <a:pt x="3020333" y="2817147"/>
                </a:lnTo>
                <a:lnTo>
                  <a:pt x="0" y="2817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496218">
            <a:off x="15472367" y="4950019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5" y="0"/>
                </a:lnTo>
                <a:lnTo>
                  <a:pt x="1121085" y="684881"/>
                </a:lnTo>
                <a:lnTo>
                  <a:pt x="0" y="684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496218">
            <a:off x="15624767" y="5102419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5" y="0"/>
                </a:lnTo>
                <a:lnTo>
                  <a:pt x="1121085" y="684881"/>
                </a:lnTo>
                <a:lnTo>
                  <a:pt x="0" y="684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496218">
            <a:off x="15777167" y="5254819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5" y="0"/>
                </a:lnTo>
                <a:lnTo>
                  <a:pt x="1121085" y="684881"/>
                </a:lnTo>
                <a:lnTo>
                  <a:pt x="0" y="684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175" y="419100"/>
            <a:ext cx="9892177" cy="1237517"/>
          </a:xfrm>
          <a:custGeom>
            <a:avLst/>
            <a:gdLst/>
            <a:ahLst/>
            <a:cxnLst/>
            <a:rect l="l" t="t" r="r" b="b"/>
            <a:pathLst>
              <a:path w="9892177" h="1978435">
                <a:moveTo>
                  <a:pt x="0" y="0"/>
                </a:moveTo>
                <a:lnTo>
                  <a:pt x="9892177" y="0"/>
                </a:lnTo>
                <a:lnTo>
                  <a:pt x="9892177" y="1978435"/>
                </a:lnTo>
                <a:lnTo>
                  <a:pt x="0" y="1978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89960" y="1562100"/>
            <a:ext cx="14737288" cy="263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koristi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se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nakon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što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su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druge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tehnike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isprobane</a:t>
            </a: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korisno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kada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klijent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navodi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kako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racionalno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shvaća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da je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vjerovanje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disfunkcionalno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, no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na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emocionalnom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planu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još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uvijek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osjeća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da je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točno</a:t>
            </a: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evaluacija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koliko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snažno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vjeruje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u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mišljenje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prije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i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nakon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intervencije</a:t>
            </a: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0" lvl="0" indent="0">
              <a:lnSpc>
                <a:spcPts val="4159"/>
              </a:lnSpc>
            </a:pPr>
            <a:endParaRPr lang="en-US" sz="2599" spc="77" dirty="0">
              <a:solidFill>
                <a:srgbClr val="FFFFFF"/>
              </a:solidFill>
              <a:latin typeface="Ale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86570" y="4152900"/>
            <a:ext cx="10652614" cy="1445650"/>
          </a:xfrm>
          <a:custGeom>
            <a:avLst/>
            <a:gdLst/>
            <a:ahLst/>
            <a:cxnLst/>
            <a:rect l="l" t="t" r="r" b="b"/>
            <a:pathLst>
              <a:path w="10652614" h="2130523">
                <a:moveTo>
                  <a:pt x="0" y="0"/>
                </a:moveTo>
                <a:lnTo>
                  <a:pt x="10652614" y="0"/>
                </a:lnTo>
                <a:lnTo>
                  <a:pt x="10652614" y="2130523"/>
                </a:lnTo>
                <a:lnTo>
                  <a:pt x="0" y="2130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6322" y="727293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>
                <a:solidFill>
                  <a:srgbClr val="50603F"/>
                </a:solidFill>
                <a:latin typeface="Dosis Bold"/>
              </a:rPr>
              <a:t>Racionalno - emocionalno igranje uloga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6322" y="4533900"/>
            <a:ext cx="1250896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Testiranje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bazičnog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vjerovanja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iz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prošlosti</a:t>
            </a:r>
            <a:endParaRPr lang="en-US" sz="4599" dirty="0">
              <a:solidFill>
                <a:srgbClr val="50603F"/>
              </a:solidFill>
              <a:latin typeface="Dosis Ult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9960" y="5524500"/>
            <a:ext cx="12973716" cy="263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popunjava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se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tzv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.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obrazac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sjećanja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svih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životnih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razdoblja</a:t>
            </a: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traga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se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za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dokazima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koji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podržavaju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pozitivno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vjerovanje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za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svako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razdoblje</a:t>
            </a: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preoblikuju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se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negativni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dokazi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-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Sokratovskim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ispitivanjem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</a:p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radi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se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zaključak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iz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sažetaka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svakog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razdoblja</a:t>
            </a: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0" lvl="0" indent="0">
              <a:lnSpc>
                <a:spcPts val="4159"/>
              </a:lnSpc>
            </a:pPr>
            <a:endParaRPr lang="en-US" sz="2599" spc="77" dirty="0">
              <a:solidFill>
                <a:srgbClr val="FFFFFF"/>
              </a:solidFill>
              <a:latin typeface="Ale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86570" y="7886700"/>
            <a:ext cx="7991349" cy="1295400"/>
          </a:xfrm>
          <a:custGeom>
            <a:avLst/>
            <a:gdLst/>
            <a:ahLst/>
            <a:cxnLst/>
            <a:rect l="l" t="t" r="r" b="b"/>
            <a:pathLst>
              <a:path w="7971755" h="1594351">
                <a:moveTo>
                  <a:pt x="0" y="0"/>
                </a:moveTo>
                <a:lnTo>
                  <a:pt x="7971755" y="0"/>
                </a:lnTo>
                <a:lnTo>
                  <a:pt x="7971755" y="1594352"/>
                </a:lnTo>
                <a:lnTo>
                  <a:pt x="0" y="1594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6322" y="8191500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Restrukturiranje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ranih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sjećanja</a:t>
            </a:r>
            <a:endParaRPr lang="en-US" sz="4599" dirty="0">
              <a:solidFill>
                <a:srgbClr val="50603F"/>
              </a:solidFill>
              <a:latin typeface="Dosis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4420" y="8953500"/>
            <a:ext cx="12973716" cy="15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4159"/>
              </a:lnSpc>
              <a:buFont typeface="Arial"/>
              <a:buChar char="•"/>
            </a:pP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restrukturiranje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značenja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prijašnjih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iskustava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povezanih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s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trenutnom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uznemirujućom</a:t>
            </a:r>
            <a:r>
              <a:rPr lang="en-US" sz="2599" spc="77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599" spc="77" dirty="0" err="1">
                <a:solidFill>
                  <a:srgbClr val="FFFFFF"/>
                </a:solidFill>
                <a:latin typeface="Aleo"/>
              </a:rPr>
              <a:t>situacijom</a:t>
            </a:r>
            <a:endParaRPr lang="en-US" sz="2599" spc="77" dirty="0">
              <a:solidFill>
                <a:srgbClr val="FFFFFF"/>
              </a:solidFill>
              <a:latin typeface="Aleo"/>
            </a:endParaRPr>
          </a:p>
          <a:p>
            <a:pPr marL="0" lvl="0" indent="0">
              <a:lnSpc>
                <a:spcPts val="4159"/>
              </a:lnSpc>
            </a:pPr>
            <a:endParaRPr lang="en-US" sz="2599" spc="77" dirty="0">
              <a:solidFill>
                <a:srgbClr val="FFFFFF"/>
              </a:solidFill>
              <a:latin typeface="Aleo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370939" y="6832284"/>
            <a:ext cx="883164" cy="614155"/>
          </a:xfrm>
          <a:custGeom>
            <a:avLst/>
            <a:gdLst/>
            <a:ahLst/>
            <a:cxnLst/>
            <a:rect l="l" t="t" r="r" b="b"/>
            <a:pathLst>
              <a:path w="883164" h="614155">
                <a:moveTo>
                  <a:pt x="0" y="0"/>
                </a:moveTo>
                <a:lnTo>
                  <a:pt x="883165" y="0"/>
                </a:lnTo>
                <a:lnTo>
                  <a:pt x="883165" y="614155"/>
                </a:lnTo>
                <a:lnTo>
                  <a:pt x="0" y="614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38967" y="5544482"/>
            <a:ext cx="3020333" cy="2817147"/>
          </a:xfrm>
          <a:custGeom>
            <a:avLst/>
            <a:gdLst/>
            <a:ahLst/>
            <a:cxnLst/>
            <a:rect l="l" t="t" r="r" b="b"/>
            <a:pathLst>
              <a:path w="3020333" h="2817147">
                <a:moveTo>
                  <a:pt x="0" y="0"/>
                </a:moveTo>
                <a:lnTo>
                  <a:pt x="3020333" y="0"/>
                </a:lnTo>
                <a:lnTo>
                  <a:pt x="3020333" y="2817147"/>
                </a:lnTo>
                <a:lnTo>
                  <a:pt x="0" y="2817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496218">
            <a:off x="15917786" y="5389180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5" y="0"/>
                </a:lnTo>
                <a:lnTo>
                  <a:pt x="1121085" y="684881"/>
                </a:lnTo>
                <a:lnTo>
                  <a:pt x="0" y="684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496218">
            <a:off x="16365744" y="5389180"/>
            <a:ext cx="1121085" cy="684881"/>
          </a:xfrm>
          <a:custGeom>
            <a:avLst/>
            <a:gdLst/>
            <a:ahLst/>
            <a:cxnLst/>
            <a:rect l="l" t="t" r="r" b="b"/>
            <a:pathLst>
              <a:path w="1121085" h="684881">
                <a:moveTo>
                  <a:pt x="0" y="0"/>
                </a:moveTo>
                <a:lnTo>
                  <a:pt x="1121084" y="0"/>
                </a:lnTo>
                <a:lnTo>
                  <a:pt x="1121084" y="684881"/>
                </a:lnTo>
                <a:lnTo>
                  <a:pt x="0" y="684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60241" y="8589654"/>
            <a:ext cx="6099059" cy="8591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0603F">
                <a:alpha val="19608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989609" y="6450889"/>
            <a:ext cx="2259966" cy="2807411"/>
          </a:xfrm>
          <a:custGeom>
            <a:avLst/>
            <a:gdLst/>
            <a:ahLst/>
            <a:cxnLst/>
            <a:rect l="l" t="t" r="r" b="b"/>
            <a:pathLst>
              <a:path w="2259966" h="2807411">
                <a:moveTo>
                  <a:pt x="0" y="0"/>
                </a:moveTo>
                <a:lnTo>
                  <a:pt x="2259966" y="0"/>
                </a:lnTo>
                <a:lnTo>
                  <a:pt x="2259966" y="2807411"/>
                </a:lnTo>
                <a:lnTo>
                  <a:pt x="0" y="2807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1000" y="994409"/>
            <a:ext cx="12999157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1"/>
              </a:lnSpc>
            </a:pPr>
            <a:r>
              <a:rPr lang="hr-HR" sz="5226" dirty="0" smtClean="0">
                <a:solidFill>
                  <a:srgbClr val="50603F"/>
                </a:solidFill>
                <a:latin typeface="Dosis Ultra-Bold"/>
              </a:rPr>
              <a:t>Korištena literatura:</a:t>
            </a:r>
          </a:p>
          <a:p>
            <a:pPr>
              <a:lnSpc>
                <a:spcPts val="6271"/>
              </a:lnSpc>
            </a:pPr>
            <a:endParaRPr lang="hr-HR" sz="3200" dirty="0" smtClean="0">
              <a:solidFill>
                <a:srgbClr val="50603F"/>
              </a:solidFill>
              <a:latin typeface="Dosis Ultra-Bold"/>
            </a:endParaRPr>
          </a:p>
          <a:p>
            <a:pPr>
              <a:lnSpc>
                <a:spcPts val="6271"/>
              </a:lnSpc>
            </a:pPr>
            <a:r>
              <a:rPr lang="en-GB" sz="3200" dirty="0">
                <a:solidFill>
                  <a:srgbClr val="50603F"/>
                </a:solidFill>
                <a:latin typeface="Dosis Ultra-Bold"/>
              </a:rPr>
              <a:t>Beck, J.S. (2021). Cognitive </a:t>
            </a:r>
            <a:r>
              <a:rPr lang="en-GB" sz="3200" dirty="0" err="1">
                <a:solidFill>
                  <a:srgbClr val="50603F"/>
                </a:solidFill>
                <a:latin typeface="Dosis Ultra-Bold"/>
              </a:rPr>
              <a:t>Behavior</a:t>
            </a:r>
            <a:r>
              <a:rPr lang="en-GB" sz="3200" dirty="0">
                <a:solidFill>
                  <a:srgbClr val="50603F"/>
                </a:solidFill>
                <a:latin typeface="Dosis Ultra-Bold"/>
              </a:rPr>
              <a:t> Therapy: Basics and </a:t>
            </a:r>
            <a:r>
              <a:rPr lang="en-GB" sz="3200" dirty="0" smtClean="0">
                <a:solidFill>
                  <a:srgbClr val="50603F"/>
                </a:solidFill>
                <a:latin typeface="Dosis Ultra-Bold"/>
              </a:rPr>
              <a:t>Beyond.</a:t>
            </a:r>
            <a:r>
              <a:rPr lang="hr-HR" sz="3200" dirty="0" smtClean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GB" sz="3200" dirty="0" smtClean="0">
                <a:solidFill>
                  <a:srgbClr val="50603F"/>
                </a:solidFill>
                <a:latin typeface="Dosis Ultra-Bold"/>
              </a:rPr>
              <a:t>The </a:t>
            </a:r>
            <a:r>
              <a:rPr lang="en-GB" sz="3200" dirty="0">
                <a:solidFill>
                  <a:srgbClr val="50603F"/>
                </a:solidFill>
                <a:latin typeface="Dosis Ultra-Bold"/>
              </a:rPr>
              <a:t>Guilford Press. (</a:t>
            </a:r>
            <a:r>
              <a:rPr lang="en-GB" sz="3200" dirty="0" err="1">
                <a:solidFill>
                  <a:srgbClr val="50603F"/>
                </a:solidFill>
                <a:latin typeface="Dosis Ultra-Bold"/>
              </a:rPr>
              <a:t>Poglavlje</a:t>
            </a:r>
            <a:r>
              <a:rPr lang="en-GB" sz="3200" dirty="0">
                <a:solidFill>
                  <a:srgbClr val="50603F"/>
                </a:solidFill>
                <a:latin typeface="Dosis Ultra-Bold"/>
              </a:rPr>
              <a:t> 18)</a:t>
            </a:r>
            <a:endParaRPr lang="hr-HR" sz="3200" dirty="0" smtClean="0">
              <a:solidFill>
                <a:srgbClr val="50603F"/>
              </a:solidFill>
              <a:latin typeface="Dosis Ultra-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934858" y="2800736"/>
            <a:ext cx="3785747" cy="6457564"/>
          </a:xfrm>
          <a:custGeom>
            <a:avLst/>
            <a:gdLst/>
            <a:ahLst/>
            <a:cxnLst/>
            <a:rect l="l" t="t" r="r" b="b"/>
            <a:pathLst>
              <a:path w="3785747" h="6457564">
                <a:moveTo>
                  <a:pt x="0" y="0"/>
                </a:moveTo>
                <a:lnTo>
                  <a:pt x="3785747" y="0"/>
                </a:lnTo>
                <a:lnTo>
                  <a:pt x="3785747" y="6457564"/>
                </a:lnTo>
                <a:lnTo>
                  <a:pt x="0" y="6457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366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2254" y="3681172"/>
            <a:ext cx="12017985" cy="133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39"/>
              </a:lnSpc>
            </a:pPr>
            <a:r>
              <a:rPr lang="en-US" sz="9399">
                <a:solidFill>
                  <a:srgbClr val="272727"/>
                </a:solidFill>
                <a:latin typeface="Dosis Ultra-Bold"/>
              </a:rPr>
              <a:t>Hvala!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501812" y="5019746"/>
            <a:ext cx="5952422" cy="2475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BC78">
                <a:alpha val="19608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18943" y="5739330"/>
            <a:ext cx="2883311" cy="3518970"/>
          </a:xfrm>
          <a:custGeom>
            <a:avLst/>
            <a:gdLst/>
            <a:ahLst/>
            <a:cxnLst/>
            <a:rect l="l" t="t" r="r" b="b"/>
            <a:pathLst>
              <a:path w="2883311" h="3518970">
                <a:moveTo>
                  <a:pt x="0" y="0"/>
                </a:moveTo>
                <a:lnTo>
                  <a:pt x="2883311" y="0"/>
                </a:lnTo>
                <a:lnTo>
                  <a:pt x="2883311" y="3518970"/>
                </a:lnTo>
                <a:lnTo>
                  <a:pt x="0" y="3518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4" r="-217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18943" y="9159605"/>
            <a:ext cx="4073292" cy="4381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BC78">
                <a:alpha val="19608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 flipH="1">
            <a:off x="149355" y="1858005"/>
            <a:ext cx="3920146" cy="7520664"/>
          </a:xfrm>
          <a:custGeom>
            <a:avLst/>
            <a:gdLst/>
            <a:ahLst/>
            <a:cxnLst/>
            <a:rect l="l" t="t" r="r" b="b"/>
            <a:pathLst>
              <a:path w="3920146" h="7520664">
                <a:moveTo>
                  <a:pt x="3920146" y="0"/>
                </a:moveTo>
                <a:lnTo>
                  <a:pt x="0" y="0"/>
                </a:lnTo>
                <a:lnTo>
                  <a:pt x="0" y="7520664"/>
                </a:lnTo>
                <a:lnTo>
                  <a:pt x="3920146" y="7520664"/>
                </a:lnTo>
                <a:lnTo>
                  <a:pt x="392014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60241" y="8589654"/>
            <a:ext cx="6099059" cy="8591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0603F">
                <a:alpha val="19608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989609" y="6450889"/>
            <a:ext cx="2259966" cy="2807411"/>
          </a:xfrm>
          <a:custGeom>
            <a:avLst/>
            <a:gdLst/>
            <a:ahLst/>
            <a:cxnLst/>
            <a:rect l="l" t="t" r="r" b="b"/>
            <a:pathLst>
              <a:path w="2259966" h="2807411">
                <a:moveTo>
                  <a:pt x="0" y="0"/>
                </a:moveTo>
                <a:lnTo>
                  <a:pt x="2259966" y="0"/>
                </a:lnTo>
                <a:lnTo>
                  <a:pt x="2259966" y="2807411"/>
                </a:lnTo>
                <a:lnTo>
                  <a:pt x="0" y="2807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76509" y="3781387"/>
            <a:ext cx="1372628" cy="11812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1382110" y="3448673"/>
            <a:ext cx="12999157" cy="270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1"/>
              </a:lnSpc>
            </a:pPr>
            <a:r>
              <a:rPr lang="en-US" sz="5226">
                <a:solidFill>
                  <a:srgbClr val="50603F"/>
                </a:solidFill>
                <a:latin typeface="Dosis Ultra-Bold"/>
              </a:rPr>
              <a:t>Kako jačamo adaptivna vjerovanja?</a:t>
            </a:r>
          </a:p>
          <a:p>
            <a:pPr algn="ctr">
              <a:lnSpc>
                <a:spcPts val="8911"/>
              </a:lnSpc>
            </a:pPr>
            <a:endParaRPr lang="en-US" sz="5226">
              <a:solidFill>
                <a:srgbClr val="50603F"/>
              </a:solidFill>
              <a:latin typeface="Dosis Ultra-Bold"/>
            </a:endParaRPr>
          </a:p>
          <a:p>
            <a:pPr marL="0" lvl="0" indent="0" algn="ctr">
              <a:lnSpc>
                <a:spcPts val="6271"/>
              </a:lnSpc>
            </a:pPr>
            <a:r>
              <a:rPr lang="en-US" sz="5226">
                <a:solidFill>
                  <a:srgbClr val="50603F"/>
                </a:solidFill>
                <a:latin typeface="Dosis Ultra-Bold"/>
              </a:rPr>
              <a:t>Kako mijenjamo AM i BV?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57012" y="5563157"/>
            <a:ext cx="1372628" cy="1181233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1934858" y="2800736"/>
            <a:ext cx="3785747" cy="6457564"/>
          </a:xfrm>
          <a:custGeom>
            <a:avLst/>
            <a:gdLst/>
            <a:ahLst/>
            <a:cxnLst/>
            <a:rect l="l" t="t" r="r" b="b"/>
            <a:pathLst>
              <a:path w="3785747" h="6457564">
                <a:moveTo>
                  <a:pt x="0" y="0"/>
                </a:moveTo>
                <a:lnTo>
                  <a:pt x="3785747" y="0"/>
                </a:lnTo>
                <a:lnTo>
                  <a:pt x="3785747" y="6457564"/>
                </a:lnTo>
                <a:lnTo>
                  <a:pt x="0" y="64575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7597" y="8133921"/>
            <a:ext cx="3274553" cy="35221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0603F">
                <a:alpha val="19608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24093" y="8133921"/>
            <a:ext cx="3274553" cy="35221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0603F">
                <a:alpha val="19608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86335" y="2976843"/>
            <a:ext cx="5157078" cy="515707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85861" y="2976843"/>
            <a:ext cx="5151018" cy="515101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63870" y="4546968"/>
            <a:ext cx="3463727" cy="4369381"/>
          </a:xfrm>
          <a:custGeom>
            <a:avLst/>
            <a:gdLst/>
            <a:ahLst/>
            <a:cxnLst/>
            <a:rect l="l" t="t" r="r" b="b"/>
            <a:pathLst>
              <a:path w="3463727" h="4369381">
                <a:moveTo>
                  <a:pt x="0" y="0"/>
                </a:moveTo>
                <a:lnTo>
                  <a:pt x="3463727" y="0"/>
                </a:lnTo>
                <a:lnTo>
                  <a:pt x="3463727" y="4369381"/>
                </a:lnTo>
                <a:lnTo>
                  <a:pt x="0" y="4369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62908" y="5196321"/>
            <a:ext cx="4411579" cy="4114800"/>
          </a:xfrm>
          <a:custGeom>
            <a:avLst/>
            <a:gdLst/>
            <a:ahLst/>
            <a:cxnLst/>
            <a:rect l="l" t="t" r="r" b="b"/>
            <a:pathLst>
              <a:path w="4411579" h="4114800">
                <a:moveTo>
                  <a:pt x="0" y="0"/>
                </a:moveTo>
                <a:lnTo>
                  <a:pt x="4411579" y="0"/>
                </a:lnTo>
                <a:lnTo>
                  <a:pt x="441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49878" y="5255691"/>
            <a:ext cx="1557266" cy="951348"/>
          </a:xfrm>
          <a:custGeom>
            <a:avLst/>
            <a:gdLst/>
            <a:ahLst/>
            <a:cxnLst/>
            <a:rect l="l" t="t" r="r" b="b"/>
            <a:pathLst>
              <a:path w="1557266" h="951348">
                <a:moveTo>
                  <a:pt x="0" y="0"/>
                </a:moveTo>
                <a:lnTo>
                  <a:pt x="1557266" y="0"/>
                </a:lnTo>
                <a:lnTo>
                  <a:pt x="1557266" y="951348"/>
                </a:lnTo>
                <a:lnTo>
                  <a:pt x="0" y="951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169788" y="7253721"/>
            <a:ext cx="1062706" cy="739008"/>
          </a:xfrm>
          <a:custGeom>
            <a:avLst/>
            <a:gdLst/>
            <a:ahLst/>
            <a:cxnLst/>
            <a:rect l="l" t="t" r="r" b="b"/>
            <a:pathLst>
              <a:path w="1062706" h="739008">
                <a:moveTo>
                  <a:pt x="0" y="0"/>
                </a:moveTo>
                <a:lnTo>
                  <a:pt x="1062706" y="0"/>
                </a:lnTo>
                <a:lnTo>
                  <a:pt x="1062706" y="739009"/>
                </a:lnTo>
                <a:lnTo>
                  <a:pt x="0" y="739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42142" y="1028700"/>
            <a:ext cx="15403716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59"/>
              </a:lnSpc>
            </a:pPr>
            <a:r>
              <a:rPr lang="en-US" sz="8799">
                <a:solidFill>
                  <a:srgbClr val="000000"/>
                </a:solidFill>
                <a:latin typeface="Dosis Ultra-Bold"/>
              </a:rPr>
              <a:t>Mijenjanje vjerovanja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37197" y="4356468"/>
            <a:ext cx="5206216" cy="202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9"/>
              </a:lnSpc>
            </a:pPr>
            <a:r>
              <a:rPr lang="en-US" sz="3299" spc="98">
                <a:solidFill>
                  <a:srgbClr val="272727"/>
                </a:solidFill>
                <a:latin typeface="Aleo"/>
              </a:rPr>
              <a:t>JAČANJE KORISNIH/ADAPTIVNIH VJEROVANJA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04662" y="4356468"/>
            <a:ext cx="4198312" cy="1960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9"/>
              </a:lnSpc>
            </a:pPr>
            <a:r>
              <a:rPr lang="en-US" sz="3299" spc="98" dirty="0">
                <a:solidFill>
                  <a:srgbClr val="272727"/>
                </a:solidFill>
                <a:latin typeface="Aleo"/>
              </a:rPr>
              <a:t>MIJENJANJE </a:t>
            </a:r>
            <a:r>
              <a:rPr lang="hr-HR" sz="3299" spc="98" dirty="0" smtClean="0">
                <a:solidFill>
                  <a:srgbClr val="272727"/>
                </a:solidFill>
                <a:latin typeface="Aleo"/>
              </a:rPr>
              <a:t>NEGATIVNIH </a:t>
            </a:r>
            <a:r>
              <a:rPr lang="en-US" sz="3299" spc="98" dirty="0" smtClean="0">
                <a:solidFill>
                  <a:srgbClr val="272727"/>
                </a:solidFill>
                <a:latin typeface="Aleo"/>
              </a:rPr>
              <a:t>VJEROVANJA</a:t>
            </a:r>
            <a:endParaRPr lang="en-US" sz="3299" spc="98" dirty="0">
              <a:solidFill>
                <a:srgbClr val="272727"/>
              </a:solidFill>
              <a:latin typeface="Aleo"/>
            </a:endParaRPr>
          </a:p>
        </p:txBody>
      </p:sp>
      <p:sp>
        <p:nvSpPr>
          <p:cNvPr id="17" name="Freeform 17"/>
          <p:cNvSpPr/>
          <p:nvPr/>
        </p:nvSpPr>
        <p:spPr>
          <a:xfrm rot="-10496218">
            <a:off x="16191214" y="5079708"/>
            <a:ext cx="1557266" cy="951348"/>
          </a:xfrm>
          <a:custGeom>
            <a:avLst/>
            <a:gdLst/>
            <a:ahLst/>
            <a:cxnLst/>
            <a:rect l="l" t="t" r="r" b="b"/>
            <a:pathLst>
              <a:path w="1557266" h="951348">
                <a:moveTo>
                  <a:pt x="0" y="0"/>
                </a:moveTo>
                <a:lnTo>
                  <a:pt x="1557266" y="0"/>
                </a:lnTo>
                <a:lnTo>
                  <a:pt x="1557266" y="951348"/>
                </a:lnTo>
                <a:lnTo>
                  <a:pt x="0" y="951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6925" y="2270090"/>
            <a:ext cx="10249955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Pronalaženje pozitivnih argumenata i donošenje korisnih zaključaka o klijetnovom iskustvu</a:t>
            </a:r>
          </a:p>
          <a:p>
            <a:pPr marL="0" lvl="0" indent="0">
              <a:lnSpc>
                <a:spcPts val="2753"/>
              </a:lnSpc>
            </a:pPr>
            <a:endParaRPr lang="en-US" sz="1800" spc="53">
              <a:solidFill>
                <a:srgbClr val="50603F"/>
              </a:solidFill>
              <a:latin typeface="Ale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06925" y="3179139"/>
            <a:ext cx="8602113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Pronalaženje prednosti vjerovanja adaptivnim vjerovanjima</a:t>
            </a:r>
          </a:p>
          <a:p>
            <a:pPr marL="0" lvl="0" indent="0">
              <a:lnSpc>
                <a:spcPts val="2753"/>
              </a:lnSpc>
            </a:pPr>
            <a:endParaRPr lang="en-US" sz="1800" spc="53">
              <a:solidFill>
                <a:srgbClr val="50603F"/>
              </a:solidFill>
              <a:latin typeface="Ale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06925" y="4142482"/>
            <a:ext cx="11932326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Pridavanje važnosti značenju pozitivnih informacija i argumenata</a:t>
            </a:r>
          </a:p>
          <a:p>
            <a:pPr marL="0" lvl="0" indent="0">
              <a:lnSpc>
                <a:spcPts val="2753"/>
              </a:lnSpc>
            </a:pPr>
            <a:endParaRPr lang="en-US" sz="1800" spc="53">
              <a:solidFill>
                <a:srgbClr val="50603F"/>
              </a:solidFill>
              <a:latin typeface="Ale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06925" y="5105269"/>
            <a:ext cx="5434416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Drugi ljudi kao reference</a:t>
            </a:r>
          </a:p>
          <a:p>
            <a:pPr marL="0" lvl="0" indent="0">
              <a:lnSpc>
                <a:spcPts val="2754"/>
              </a:lnSpc>
            </a:pPr>
            <a:endParaRPr lang="en-US" sz="1800" spc="53">
              <a:solidFill>
                <a:srgbClr val="50603F"/>
              </a:solidFill>
              <a:latin typeface="Ale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6925" y="6068056"/>
            <a:ext cx="5434416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Korištenje grafikona za prikupljanje dokaza</a:t>
            </a:r>
          </a:p>
          <a:p>
            <a:pPr marL="0" lvl="0" indent="0">
              <a:lnSpc>
                <a:spcPts val="2754"/>
              </a:lnSpc>
            </a:pPr>
            <a:endParaRPr lang="en-US" sz="1800" spc="53">
              <a:solidFill>
                <a:srgbClr val="50603F"/>
              </a:solidFill>
              <a:latin typeface="Ale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82795" y="2185271"/>
            <a:ext cx="691811" cy="721723"/>
            <a:chOff x="0" y="0"/>
            <a:chExt cx="922414" cy="962298"/>
          </a:xfrm>
        </p:grpSpPr>
        <p:grpSp>
          <p:nvGrpSpPr>
            <p:cNvPr id="8" name="Group 8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682795" y="3126069"/>
            <a:ext cx="691811" cy="721723"/>
            <a:chOff x="0" y="0"/>
            <a:chExt cx="922414" cy="962298"/>
          </a:xfrm>
        </p:grpSpPr>
        <p:grpSp>
          <p:nvGrpSpPr>
            <p:cNvPr id="13" name="Group 13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682795" y="4070690"/>
            <a:ext cx="691811" cy="721723"/>
            <a:chOff x="0" y="0"/>
            <a:chExt cx="922414" cy="962298"/>
          </a:xfrm>
        </p:grpSpPr>
        <p:grpSp>
          <p:nvGrpSpPr>
            <p:cNvPr id="18" name="Group 18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682795" y="5011488"/>
            <a:ext cx="691811" cy="721723"/>
            <a:chOff x="0" y="0"/>
            <a:chExt cx="922414" cy="962298"/>
          </a:xfrm>
        </p:grpSpPr>
        <p:grpSp>
          <p:nvGrpSpPr>
            <p:cNvPr id="23" name="Group 23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27" name="Group 27"/>
          <p:cNvGrpSpPr/>
          <p:nvPr/>
        </p:nvGrpSpPr>
        <p:grpSpPr>
          <a:xfrm>
            <a:off x="682795" y="5952287"/>
            <a:ext cx="691811" cy="721723"/>
            <a:chOff x="0" y="0"/>
            <a:chExt cx="922414" cy="962298"/>
          </a:xfrm>
        </p:grpSpPr>
        <p:grpSp>
          <p:nvGrpSpPr>
            <p:cNvPr id="28" name="Group 28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sp>
        <p:nvSpPr>
          <p:cNvPr id="32" name="TextBox 32"/>
          <p:cNvSpPr txBox="1"/>
          <p:nvPr/>
        </p:nvSpPr>
        <p:spPr>
          <a:xfrm>
            <a:off x="1028700" y="387939"/>
            <a:ext cx="1204835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</a:pPr>
            <a:r>
              <a:rPr lang="en-US" sz="6000">
                <a:solidFill>
                  <a:srgbClr val="000000"/>
                </a:solidFill>
                <a:latin typeface="Aleo Bold"/>
              </a:rPr>
              <a:t>Jačanje adaptivnih vjerovanja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82795" y="6893085"/>
            <a:ext cx="691811" cy="721723"/>
            <a:chOff x="0" y="0"/>
            <a:chExt cx="922414" cy="962298"/>
          </a:xfrm>
        </p:grpSpPr>
        <p:grpSp>
          <p:nvGrpSpPr>
            <p:cNvPr id="34" name="Group 34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grpSp>
        <p:nvGrpSpPr>
          <p:cNvPr id="38" name="Group 38"/>
          <p:cNvGrpSpPr/>
          <p:nvPr/>
        </p:nvGrpSpPr>
        <p:grpSpPr>
          <a:xfrm>
            <a:off x="682795" y="7833884"/>
            <a:ext cx="691811" cy="721723"/>
            <a:chOff x="0" y="0"/>
            <a:chExt cx="922414" cy="962298"/>
          </a:xfrm>
        </p:grpSpPr>
        <p:grpSp>
          <p:nvGrpSpPr>
            <p:cNvPr id="39" name="Group 39"/>
            <p:cNvGrpSpPr/>
            <p:nvPr/>
          </p:nvGrpSpPr>
          <p:grpSpPr>
            <a:xfrm>
              <a:off x="94348" y="883379"/>
              <a:ext cx="733718" cy="78919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>
                  <a:alpha val="19608"/>
                </a:srgbClr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0" y="0"/>
              <a:ext cx="922414" cy="922414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</p:grpSp>
      <p:sp>
        <p:nvSpPr>
          <p:cNvPr id="43" name="TextBox 43"/>
          <p:cNvSpPr txBox="1"/>
          <p:nvPr/>
        </p:nvSpPr>
        <p:spPr>
          <a:xfrm>
            <a:off x="1618463" y="7965764"/>
            <a:ext cx="5434416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Ponašanje 'Kao da'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06925" y="7030843"/>
            <a:ext cx="6622834" cy="3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4"/>
              </a:lnSpc>
            </a:pPr>
            <a:r>
              <a:rPr lang="en-US" sz="1800" spc="53">
                <a:solidFill>
                  <a:srgbClr val="50603F"/>
                </a:solidFill>
                <a:latin typeface="Aleo"/>
              </a:rPr>
              <a:t>Korištenje prikaza aktualnih ili prošlih iskustava</a:t>
            </a:r>
          </a:p>
        </p:txBody>
      </p:sp>
      <p:sp>
        <p:nvSpPr>
          <p:cNvPr id="45" name="Freeform 45"/>
          <p:cNvSpPr/>
          <p:nvPr/>
        </p:nvSpPr>
        <p:spPr>
          <a:xfrm>
            <a:off x="13406092" y="3044891"/>
            <a:ext cx="3206229" cy="4044555"/>
          </a:xfrm>
          <a:custGeom>
            <a:avLst/>
            <a:gdLst/>
            <a:ahLst/>
            <a:cxnLst/>
            <a:rect l="l" t="t" r="r" b="b"/>
            <a:pathLst>
              <a:path w="3206229" h="4044555">
                <a:moveTo>
                  <a:pt x="0" y="0"/>
                </a:moveTo>
                <a:lnTo>
                  <a:pt x="3206229" y="0"/>
                </a:lnTo>
                <a:lnTo>
                  <a:pt x="3206229" y="4044556"/>
                </a:lnTo>
                <a:lnTo>
                  <a:pt x="0" y="404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" y="495300"/>
            <a:ext cx="12420600" cy="2433423"/>
          </a:xfrm>
          <a:custGeom>
            <a:avLst/>
            <a:gdLst/>
            <a:ahLst/>
            <a:cxnLst/>
            <a:rect l="l" t="t" r="r" b="b"/>
            <a:pathLst>
              <a:path w="14454421" h="2890884">
                <a:moveTo>
                  <a:pt x="0" y="0"/>
                </a:moveTo>
                <a:lnTo>
                  <a:pt x="14454421" y="0"/>
                </a:lnTo>
                <a:lnTo>
                  <a:pt x="14454421" y="2890884"/>
                </a:lnTo>
                <a:lnTo>
                  <a:pt x="0" y="2890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42748"/>
            <a:ext cx="12731019" cy="208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Pronalaženje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pozitivnih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argumenata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i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donošenje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korisnih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zaključaka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o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klijentovom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iskustvu</a:t>
            </a:r>
            <a:endParaRPr lang="en-US" sz="4599" dirty="0">
              <a:solidFill>
                <a:srgbClr val="50603F"/>
              </a:solidFill>
              <a:latin typeface="Dosis Ultra-Bold"/>
            </a:endParaRPr>
          </a:p>
          <a:p>
            <a:pPr marL="0" lvl="0" indent="0">
              <a:lnSpc>
                <a:spcPts val="5519"/>
              </a:lnSpc>
            </a:pPr>
            <a:endParaRPr lang="en-US" sz="4599" dirty="0">
              <a:solidFill>
                <a:srgbClr val="50603F"/>
              </a:solidFill>
              <a:latin typeface="Dosis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681073"/>
            <a:ext cx="14616496" cy="800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>
              <a:lnSpc>
                <a:spcPts val="4799"/>
              </a:lnSpc>
              <a:buFont typeface="Arial"/>
              <a:buChar char="•"/>
            </a:pPr>
            <a:r>
              <a:rPr lang="en-US" sz="2999" spc="89">
                <a:solidFill>
                  <a:srgbClr val="FFFFFF"/>
                </a:solidFill>
                <a:latin typeface="Aleo"/>
              </a:rPr>
              <a:t>traženje pozitivnih izjava o sebi -&gt; utjecaj na raspoloženje</a:t>
            </a:r>
          </a:p>
          <a:p>
            <a:pPr marL="647695" lvl="1" indent="-323848">
              <a:lnSpc>
                <a:spcPts val="4799"/>
              </a:lnSpc>
              <a:buFont typeface="Arial"/>
              <a:buChar char="•"/>
            </a:pPr>
            <a:r>
              <a:rPr lang="en-US" sz="2999" spc="89">
                <a:solidFill>
                  <a:srgbClr val="FFFFFF"/>
                </a:solidFill>
                <a:latin typeface="Aleo"/>
              </a:rPr>
              <a:t>od početka terapije -&gt; svakodnevno vođenje bilješki </a:t>
            </a:r>
          </a:p>
          <a:p>
            <a:pPr marL="647695" lvl="1" indent="-323848">
              <a:lnSpc>
                <a:spcPts val="4799"/>
              </a:lnSpc>
              <a:buFont typeface="Arial"/>
              <a:buChar char="•"/>
            </a:pPr>
            <a:r>
              <a:rPr lang="en-US" sz="2999" spc="89">
                <a:solidFill>
                  <a:srgbClr val="FFFFFF"/>
                </a:solidFill>
                <a:latin typeface="Aleo"/>
              </a:rPr>
              <a:t>kontinuirano traženje dovodi do identifikacije adaptivnog vjerovanja</a:t>
            </a:r>
          </a:p>
          <a:p>
            <a:pPr>
              <a:lnSpc>
                <a:spcPts val="4799"/>
              </a:lnSpc>
            </a:pPr>
            <a:endParaRPr lang="en-US" sz="2999" spc="89">
              <a:solidFill>
                <a:srgbClr val="FFFFFF"/>
              </a:solidFill>
              <a:latin typeface="Aleo"/>
            </a:endParaRPr>
          </a:p>
          <a:p>
            <a:pPr>
              <a:lnSpc>
                <a:spcPts val="4799"/>
              </a:lnSpc>
            </a:pPr>
            <a:r>
              <a:rPr lang="en-US" sz="2999" spc="89">
                <a:solidFill>
                  <a:srgbClr val="FFFFFF"/>
                </a:solidFill>
                <a:latin typeface="Aleo"/>
              </a:rPr>
              <a:t>PRIMJER PITANJA ZA KLIJENTA:</a:t>
            </a:r>
          </a:p>
          <a:p>
            <a:pPr>
              <a:lnSpc>
                <a:spcPts val="4799"/>
              </a:lnSpc>
            </a:pPr>
            <a:r>
              <a:rPr lang="en-US" sz="2999" spc="89">
                <a:solidFill>
                  <a:srgbClr val="FFDC5D"/>
                </a:solidFill>
                <a:latin typeface="Aleo"/>
              </a:rPr>
              <a:t>''Koja pozitivna stvar se dogodila od kad smo se prošli put vidjeli? Koju pozitivnu ili dobru stvari si ti uradio? Što zaključuješ o tim iskustvima? Što ta iskustva govore o tebi’’</a:t>
            </a:r>
          </a:p>
          <a:p>
            <a:pPr>
              <a:lnSpc>
                <a:spcPts val="4799"/>
              </a:lnSpc>
            </a:pPr>
            <a:r>
              <a:rPr lang="en-US" sz="2999" spc="89">
                <a:solidFill>
                  <a:srgbClr val="FFFFFF"/>
                </a:solidFill>
                <a:latin typeface="Aleo"/>
              </a:rPr>
              <a:t>...</a:t>
            </a:r>
          </a:p>
          <a:p>
            <a:pPr>
              <a:lnSpc>
                <a:spcPts val="1440"/>
              </a:lnSpc>
            </a:pPr>
            <a:endParaRPr lang="en-US" sz="2999" spc="89">
              <a:solidFill>
                <a:srgbClr val="FFFFFF"/>
              </a:solidFill>
              <a:latin typeface="Aleo"/>
            </a:endParaRPr>
          </a:p>
          <a:p>
            <a:pPr>
              <a:lnSpc>
                <a:spcPts val="4799"/>
              </a:lnSpc>
            </a:pPr>
            <a:r>
              <a:rPr lang="en-US" sz="2999" spc="89">
                <a:solidFill>
                  <a:srgbClr val="FFDC5D"/>
                </a:solidFill>
                <a:latin typeface="Aleo"/>
              </a:rPr>
              <a:t>“Koliko snažno vjeruješ danas da si kompetentan? Kada si najviše vjerovao toj misli u ovom tjednu? Što se tad događalo?”</a:t>
            </a:r>
          </a:p>
          <a:p>
            <a:pPr>
              <a:lnSpc>
                <a:spcPts val="4799"/>
              </a:lnSpc>
            </a:pPr>
            <a:endParaRPr lang="en-US" sz="2999" spc="89">
              <a:solidFill>
                <a:srgbClr val="FFDC5D"/>
              </a:solidFill>
              <a:latin typeface="Aleo"/>
            </a:endParaRPr>
          </a:p>
          <a:p>
            <a:pPr marL="0" lvl="0" indent="0">
              <a:lnSpc>
                <a:spcPts val="4799"/>
              </a:lnSpc>
            </a:pPr>
            <a:endParaRPr lang="en-US" sz="2999" spc="89">
              <a:solidFill>
                <a:srgbClr val="FFDC5D"/>
              </a:solidFill>
              <a:latin typeface="Ale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447714" y="2064025"/>
            <a:ext cx="2248083" cy="2835885"/>
          </a:xfrm>
          <a:custGeom>
            <a:avLst/>
            <a:gdLst/>
            <a:ahLst/>
            <a:cxnLst/>
            <a:rect l="l" t="t" r="r" b="b"/>
            <a:pathLst>
              <a:path w="2248083" h="2835885">
                <a:moveTo>
                  <a:pt x="0" y="0"/>
                </a:moveTo>
                <a:lnTo>
                  <a:pt x="2248083" y="0"/>
                </a:lnTo>
                <a:lnTo>
                  <a:pt x="2248083" y="2835885"/>
                </a:lnTo>
                <a:lnTo>
                  <a:pt x="0" y="2835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963" y="121565"/>
            <a:ext cx="12121437" cy="2161452"/>
          </a:xfrm>
          <a:custGeom>
            <a:avLst/>
            <a:gdLst/>
            <a:ahLst/>
            <a:cxnLst/>
            <a:rect l="l" t="t" r="r" b="b"/>
            <a:pathLst>
              <a:path w="12693636" h="2538727">
                <a:moveTo>
                  <a:pt x="0" y="0"/>
                </a:moveTo>
                <a:lnTo>
                  <a:pt x="12693636" y="0"/>
                </a:lnTo>
                <a:lnTo>
                  <a:pt x="12693636" y="2538727"/>
                </a:lnTo>
                <a:lnTo>
                  <a:pt x="0" y="2538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67865" y="452752"/>
            <a:ext cx="12731019" cy="208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Pronalaženje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prednosti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vjerovanja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adaptivnim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vjerovanjima</a:t>
            </a:r>
            <a:endParaRPr lang="en-US" sz="4599" dirty="0">
              <a:solidFill>
                <a:srgbClr val="50603F"/>
              </a:solidFill>
              <a:latin typeface="Dosis Ultra-Bold"/>
            </a:endParaRPr>
          </a:p>
          <a:p>
            <a:pPr marL="0" lvl="0" indent="0">
              <a:lnSpc>
                <a:spcPts val="5519"/>
              </a:lnSpc>
            </a:pPr>
            <a:endParaRPr lang="en-US" sz="4599" dirty="0">
              <a:solidFill>
                <a:srgbClr val="50603F"/>
              </a:solidFill>
              <a:latin typeface="Dosis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9757" y="2614204"/>
            <a:ext cx="13299127" cy="188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7973" lvl="1" indent="-328986">
              <a:lnSpc>
                <a:spcPts val="4876"/>
              </a:lnSpc>
              <a:buFont typeface="Arial"/>
              <a:buChar char="•"/>
            </a:pP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utječe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na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: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samopoštovanje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,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razmišljanje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o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sebi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,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raspoloženje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,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motivaciju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za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aktivno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suočavanje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s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izazovima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,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dovršavanje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zadataka</a:t>
            </a:r>
            <a:endParaRPr lang="en-US" sz="3047" spc="91" dirty="0">
              <a:solidFill>
                <a:srgbClr val="FFFFFF"/>
              </a:solidFill>
              <a:latin typeface="Aleo"/>
            </a:endParaRPr>
          </a:p>
          <a:p>
            <a:pPr marL="0" lvl="0" indent="0">
              <a:lnSpc>
                <a:spcPts val="4876"/>
              </a:lnSpc>
            </a:pPr>
            <a:endParaRPr lang="en-US" sz="3047" spc="91" dirty="0">
              <a:solidFill>
                <a:srgbClr val="FFFFFF"/>
              </a:solidFill>
              <a:latin typeface="Ale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011217" y="1823714"/>
            <a:ext cx="2248083" cy="2835885"/>
          </a:xfrm>
          <a:custGeom>
            <a:avLst/>
            <a:gdLst/>
            <a:ahLst/>
            <a:cxnLst/>
            <a:rect l="l" t="t" r="r" b="b"/>
            <a:pathLst>
              <a:path w="2248083" h="2835885">
                <a:moveTo>
                  <a:pt x="0" y="0"/>
                </a:moveTo>
                <a:lnTo>
                  <a:pt x="2248083" y="0"/>
                </a:lnTo>
                <a:lnTo>
                  <a:pt x="2248083" y="2835885"/>
                </a:lnTo>
                <a:lnTo>
                  <a:pt x="0" y="2835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400" y="4828925"/>
            <a:ext cx="13039259" cy="1609976"/>
          </a:xfrm>
          <a:custGeom>
            <a:avLst/>
            <a:gdLst/>
            <a:ahLst/>
            <a:cxnLst/>
            <a:rect l="l" t="t" r="r" b="b"/>
            <a:pathLst>
              <a:path w="12491901" h="2498380">
                <a:moveTo>
                  <a:pt x="0" y="0"/>
                </a:moveTo>
                <a:lnTo>
                  <a:pt x="12491901" y="0"/>
                </a:lnTo>
                <a:lnTo>
                  <a:pt x="12491901" y="2498380"/>
                </a:lnTo>
                <a:lnTo>
                  <a:pt x="0" y="249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9757" y="5143500"/>
            <a:ext cx="12820843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Pridavanje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važnosti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značenju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pozitivnih</a:t>
            </a:r>
            <a:r>
              <a:rPr lang="en-US" sz="4599" dirty="0">
                <a:solidFill>
                  <a:srgbClr val="50603F"/>
                </a:solidFill>
                <a:latin typeface="Dosis Ultra-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Ultra-Bold"/>
              </a:rPr>
              <a:t>iskustava</a:t>
            </a:r>
            <a:endParaRPr lang="en-US" sz="4599" dirty="0">
              <a:solidFill>
                <a:srgbClr val="50603F"/>
              </a:solidFill>
              <a:latin typeface="Dosis Ultra-Bold"/>
            </a:endParaRPr>
          </a:p>
          <a:p>
            <a:pPr marL="0" lvl="0" indent="0">
              <a:lnSpc>
                <a:spcPts val="5519"/>
              </a:lnSpc>
            </a:pPr>
            <a:endParaRPr lang="en-US" sz="4599" dirty="0">
              <a:solidFill>
                <a:srgbClr val="50603F"/>
              </a:solidFill>
              <a:latin typeface="Dosis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3963" y="6865337"/>
            <a:ext cx="17285283" cy="25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7973" lvl="1" indent="-328986">
              <a:lnSpc>
                <a:spcPts val="4876"/>
              </a:lnSpc>
              <a:buFont typeface="Arial"/>
              <a:buChar char="•"/>
            </a:pP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prvotno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terapeut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parafrazira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ono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što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čuje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od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klijenta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proširuje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značenje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nekog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događaja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(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npr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. “To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što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pomogao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susjedu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govori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mi da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sposoban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za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mnogo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toga, a to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može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biti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primjer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o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tvojoj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kompetentnosti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”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ili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“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Pospremanje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stana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-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preuzimanje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kontrole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”)</a:t>
            </a:r>
          </a:p>
          <a:p>
            <a:pPr marL="657973" lvl="1" indent="-328986">
              <a:lnSpc>
                <a:spcPts val="4876"/>
              </a:lnSpc>
              <a:buFont typeface="Arial"/>
              <a:buChar char="•"/>
            </a:pP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kasnije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potičemo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klijenta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da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sam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pronađe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odgovor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na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FFFF"/>
                </a:solidFill>
                <a:latin typeface="Aleo"/>
              </a:rPr>
              <a:t>pitanje</a:t>
            </a:r>
            <a:r>
              <a:rPr lang="en-US" sz="3047" spc="91" dirty="0">
                <a:solidFill>
                  <a:srgbClr val="FFFFFF"/>
                </a:solidFill>
                <a:latin typeface="Aleo"/>
              </a:rPr>
              <a:t>: </a:t>
            </a:r>
            <a:r>
              <a:rPr lang="en-US" sz="3047" spc="91" dirty="0" err="1">
                <a:solidFill>
                  <a:srgbClr val="FFDC5D"/>
                </a:solidFill>
                <a:latin typeface="Aleo"/>
              </a:rPr>
              <a:t>Što</a:t>
            </a:r>
            <a:r>
              <a:rPr lang="en-US" sz="3047" spc="91" dirty="0">
                <a:solidFill>
                  <a:srgbClr val="FFDC5D"/>
                </a:solidFill>
                <a:latin typeface="Aleo"/>
              </a:rPr>
              <a:t> to </a:t>
            </a:r>
            <a:r>
              <a:rPr lang="en-US" sz="3047" spc="91" dirty="0" err="1">
                <a:solidFill>
                  <a:srgbClr val="FFDC5D"/>
                </a:solidFill>
                <a:latin typeface="Aleo"/>
              </a:rPr>
              <a:t>iskustvo</a:t>
            </a:r>
            <a:r>
              <a:rPr lang="en-US" sz="3047" spc="91" dirty="0">
                <a:solidFill>
                  <a:srgbClr val="FFDC5D"/>
                </a:solidFill>
                <a:latin typeface="Aleo"/>
              </a:rPr>
              <a:t> </a:t>
            </a:r>
            <a:r>
              <a:rPr lang="en-US" sz="3047" spc="91" dirty="0" err="1">
                <a:solidFill>
                  <a:srgbClr val="FFDC5D"/>
                </a:solidFill>
                <a:latin typeface="Aleo"/>
              </a:rPr>
              <a:t>govori</a:t>
            </a:r>
            <a:r>
              <a:rPr lang="en-US" sz="3047" spc="91" dirty="0">
                <a:solidFill>
                  <a:srgbClr val="FFDC5D"/>
                </a:solidFill>
                <a:latin typeface="Aleo"/>
              </a:rPr>
              <a:t> o </a:t>
            </a:r>
            <a:r>
              <a:rPr lang="en-US" sz="3047" spc="91" dirty="0" err="1">
                <a:solidFill>
                  <a:srgbClr val="FFDC5D"/>
                </a:solidFill>
                <a:latin typeface="Aleo"/>
              </a:rPr>
              <a:t>tebi</a:t>
            </a:r>
            <a:r>
              <a:rPr lang="en-US" sz="3047" spc="91" dirty="0">
                <a:solidFill>
                  <a:srgbClr val="FFDC5D"/>
                </a:solidFill>
                <a:latin typeface="Aleo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419100"/>
            <a:ext cx="6553200" cy="1143000"/>
          </a:xfrm>
          <a:custGeom>
            <a:avLst/>
            <a:gdLst/>
            <a:ahLst/>
            <a:cxnLst/>
            <a:rect l="l" t="t" r="r" b="b"/>
            <a:pathLst>
              <a:path w="8588736" h="1717747">
                <a:moveTo>
                  <a:pt x="0" y="0"/>
                </a:moveTo>
                <a:lnTo>
                  <a:pt x="8588736" y="0"/>
                </a:lnTo>
                <a:lnTo>
                  <a:pt x="8588736" y="1717747"/>
                </a:lnTo>
                <a:lnTo>
                  <a:pt x="0" y="171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3785" y="1816045"/>
            <a:ext cx="15437885" cy="990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>
              <a:lnSpc>
                <a:spcPts val="4639"/>
              </a:lnSpc>
              <a:buFont typeface="Arial"/>
              <a:buChar char="•"/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odmak od svojih vjerovanja</a:t>
            </a:r>
          </a:p>
          <a:p>
            <a:pPr>
              <a:lnSpc>
                <a:spcPts val="4639"/>
              </a:lnSpc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PITANJA ZA KLIJENTA:</a:t>
            </a:r>
          </a:p>
          <a:p>
            <a:pPr>
              <a:lnSpc>
                <a:spcPts val="4639"/>
              </a:lnSpc>
            </a:pPr>
            <a:r>
              <a:rPr lang="en-US" sz="2899" spc="86">
                <a:solidFill>
                  <a:srgbClr val="FFDC5D"/>
                </a:solidFill>
                <a:latin typeface="Aleo"/>
              </a:rPr>
              <a:t>‘Tko u tvom životu najviše vjeruje da si kompetentan? Je li ta osoba moguće u pravu?</a:t>
            </a:r>
          </a:p>
          <a:p>
            <a:pPr>
              <a:lnSpc>
                <a:spcPts val="4639"/>
              </a:lnSpc>
            </a:pPr>
            <a:r>
              <a:rPr lang="en-US" sz="2899" spc="86">
                <a:solidFill>
                  <a:srgbClr val="FFDC5D"/>
                </a:solidFill>
                <a:latin typeface="Aleo"/>
              </a:rPr>
              <a:t>Tko je osoba koju doživljavaš kompetentnom u različitim situacijama?‘ </a:t>
            </a:r>
          </a:p>
          <a:p>
            <a:pPr>
              <a:lnSpc>
                <a:spcPts val="4639"/>
              </a:lnSpc>
            </a:pPr>
            <a:endParaRPr lang="en-US" sz="2899" spc="86">
              <a:solidFill>
                <a:srgbClr val="FFDC5D"/>
              </a:solidFill>
              <a:latin typeface="Aleo"/>
            </a:endParaRPr>
          </a:p>
          <a:p>
            <a:pPr marL="626106" lvl="1" indent="-313053">
              <a:lnSpc>
                <a:spcPts val="4639"/>
              </a:lnSpc>
              <a:buFont typeface="Arial"/>
              <a:buChar char="•"/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hipotetički negativni model</a:t>
            </a:r>
          </a:p>
          <a:p>
            <a:pPr>
              <a:lnSpc>
                <a:spcPts val="4639"/>
              </a:lnSpc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PITANJA ZA KLIJENTA: </a:t>
            </a:r>
          </a:p>
          <a:p>
            <a:pPr>
              <a:lnSpc>
                <a:spcPts val="4639"/>
              </a:lnSpc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'</a:t>
            </a:r>
            <a:r>
              <a:rPr lang="en-US" sz="2899" spc="86">
                <a:solidFill>
                  <a:srgbClr val="FFDC5D"/>
                </a:solidFill>
                <a:latin typeface="Aleo"/>
              </a:rPr>
              <a:t>Ne vjeruješ da je plaćanje računa znak kompetentnosti. No, bi li ISTINSKI nekompententna osoba mogla to napraviti?’</a:t>
            </a:r>
          </a:p>
          <a:p>
            <a:pPr>
              <a:lnSpc>
                <a:spcPts val="4639"/>
              </a:lnSpc>
            </a:pPr>
            <a:endParaRPr lang="en-US" sz="2899" spc="86">
              <a:solidFill>
                <a:srgbClr val="FFDC5D"/>
              </a:solidFill>
              <a:latin typeface="Aleo"/>
            </a:endParaRPr>
          </a:p>
          <a:p>
            <a:pPr marL="626106" lvl="1" indent="-313053">
              <a:lnSpc>
                <a:spcPts val="4639"/>
              </a:lnSpc>
              <a:buFont typeface="Arial"/>
              <a:buChar char="•"/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pozitivne izjave o sebi</a:t>
            </a:r>
          </a:p>
          <a:p>
            <a:pPr>
              <a:lnSpc>
                <a:spcPts val="4639"/>
              </a:lnSpc>
            </a:pPr>
            <a:r>
              <a:rPr lang="en-US" sz="2899" spc="86">
                <a:solidFill>
                  <a:srgbClr val="FFFFFF"/>
                </a:solidFill>
                <a:latin typeface="Aleo"/>
              </a:rPr>
              <a:t>PITANJA ZA KLIJENTA: </a:t>
            </a:r>
          </a:p>
          <a:p>
            <a:pPr>
              <a:lnSpc>
                <a:spcPts val="4639"/>
              </a:lnSpc>
            </a:pPr>
            <a:r>
              <a:rPr lang="en-US" sz="2899" spc="86">
                <a:solidFill>
                  <a:srgbClr val="FFDC5D"/>
                </a:solidFill>
                <a:latin typeface="Aleo"/>
              </a:rPr>
              <a:t>‘Što si napravio ovog tjedna što bih ja ocijenio kao znak kompetnenosti? / ili ta osoba koja ga vidi kao sposobnog.‘</a:t>
            </a:r>
          </a:p>
          <a:p>
            <a:pPr>
              <a:lnSpc>
                <a:spcPts val="4639"/>
              </a:lnSpc>
            </a:pPr>
            <a:endParaRPr lang="en-US" sz="2899" spc="86">
              <a:solidFill>
                <a:srgbClr val="FFDC5D"/>
              </a:solidFill>
              <a:latin typeface="Aleo"/>
            </a:endParaRPr>
          </a:p>
          <a:p>
            <a:pPr>
              <a:lnSpc>
                <a:spcPts val="4639"/>
              </a:lnSpc>
            </a:pPr>
            <a:endParaRPr lang="en-US" sz="2899" spc="86">
              <a:solidFill>
                <a:srgbClr val="FFDC5D"/>
              </a:solidFill>
              <a:latin typeface="Aleo"/>
            </a:endParaRPr>
          </a:p>
          <a:p>
            <a:pPr marL="0" lvl="0" indent="0">
              <a:lnSpc>
                <a:spcPts val="4639"/>
              </a:lnSpc>
            </a:pPr>
            <a:endParaRPr lang="en-US" sz="2899" spc="86">
              <a:solidFill>
                <a:srgbClr val="FFDC5D"/>
              </a:solidFill>
              <a:latin typeface="Ale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277917" y="569553"/>
            <a:ext cx="2248083" cy="2835885"/>
          </a:xfrm>
          <a:custGeom>
            <a:avLst/>
            <a:gdLst/>
            <a:ahLst/>
            <a:cxnLst/>
            <a:rect l="l" t="t" r="r" b="b"/>
            <a:pathLst>
              <a:path w="2248083" h="2835885">
                <a:moveTo>
                  <a:pt x="0" y="0"/>
                </a:moveTo>
                <a:lnTo>
                  <a:pt x="2248083" y="0"/>
                </a:lnTo>
                <a:lnTo>
                  <a:pt x="2248083" y="2835885"/>
                </a:lnTo>
                <a:lnTo>
                  <a:pt x="0" y="2835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69553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>
                <a:solidFill>
                  <a:srgbClr val="50603F"/>
                </a:solidFill>
                <a:latin typeface="Dosis Bold"/>
              </a:rPr>
              <a:t>Drugi ljudi kao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9374" y="4741697"/>
            <a:ext cx="10114255" cy="2022851"/>
          </a:xfrm>
          <a:custGeom>
            <a:avLst/>
            <a:gdLst/>
            <a:ahLst/>
            <a:cxnLst/>
            <a:rect l="l" t="t" r="r" b="b"/>
            <a:pathLst>
              <a:path w="10114255" h="2022851">
                <a:moveTo>
                  <a:pt x="0" y="0"/>
                </a:moveTo>
                <a:lnTo>
                  <a:pt x="10114255" y="0"/>
                </a:lnTo>
                <a:lnTo>
                  <a:pt x="10114255" y="2022851"/>
                </a:lnTo>
                <a:lnTo>
                  <a:pt x="0" y="2022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9374" y="4944453"/>
            <a:ext cx="9131400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19"/>
              </a:lnSpc>
            </a:pPr>
            <a:r>
              <a:rPr lang="en-US" sz="4599">
                <a:solidFill>
                  <a:srgbClr val="50603F"/>
                </a:solidFill>
                <a:latin typeface="Dosis Bold"/>
              </a:rPr>
              <a:t>Korištenje prikaza o aktualnim ili prošlim iskustvima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9374" y="6650248"/>
            <a:ext cx="14674011" cy="3525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0823" lvl="1" indent="-320412">
              <a:lnSpc>
                <a:spcPts val="4749"/>
              </a:lnSpc>
              <a:buFont typeface="Arial"/>
              <a:buChar char="•"/>
            </a:pPr>
            <a:r>
              <a:rPr lang="en-US" sz="2968" spc="89">
                <a:solidFill>
                  <a:srgbClr val="FFFFFF"/>
                </a:solidFill>
                <a:latin typeface="Aleo"/>
              </a:rPr>
              <a:t>vizualni prikazi ili scene djeluju na različitim nivoima - intelektualnom i emocionalnom</a:t>
            </a:r>
          </a:p>
          <a:p>
            <a:pPr>
              <a:lnSpc>
                <a:spcPts val="3949"/>
              </a:lnSpc>
            </a:pPr>
            <a:r>
              <a:rPr lang="en-US" sz="2468" spc="74">
                <a:solidFill>
                  <a:srgbClr val="FFFFFF"/>
                </a:solidFill>
                <a:latin typeface="Aleo"/>
              </a:rPr>
              <a:t>PITANJA ZA KLIJENTA: </a:t>
            </a:r>
          </a:p>
          <a:p>
            <a:pPr marL="0" lvl="0" indent="0">
              <a:lnSpc>
                <a:spcPts val="4749"/>
              </a:lnSpc>
            </a:pPr>
            <a:r>
              <a:rPr lang="en-US" sz="2968" spc="89">
                <a:solidFill>
                  <a:srgbClr val="FFFFFF"/>
                </a:solidFill>
                <a:latin typeface="Aleo"/>
              </a:rPr>
              <a:t>‘</a:t>
            </a:r>
            <a:r>
              <a:rPr lang="en-US" sz="2968" spc="89">
                <a:solidFill>
                  <a:srgbClr val="FFDC5D"/>
                </a:solidFill>
                <a:latin typeface="Aleo"/>
              </a:rPr>
              <a:t>Možeš li razmišljati o svojoj prošlosti? Koje su situacije u kojima si se osjećao zaista kompetentan? Možeš li zamisliti da se taj scenarij sada događa? Reci mi što vidiš, o čemu razmišljaš, kako se osjećaš?’</a:t>
            </a:r>
          </a:p>
        </p:txBody>
      </p:sp>
      <p:sp>
        <p:nvSpPr>
          <p:cNvPr id="5" name="Freeform 5"/>
          <p:cNvSpPr/>
          <p:nvPr/>
        </p:nvSpPr>
        <p:spPr>
          <a:xfrm>
            <a:off x="15711814" y="7028577"/>
            <a:ext cx="2248083" cy="2835885"/>
          </a:xfrm>
          <a:custGeom>
            <a:avLst/>
            <a:gdLst/>
            <a:ahLst/>
            <a:cxnLst/>
            <a:rect l="l" t="t" r="r" b="b"/>
            <a:pathLst>
              <a:path w="2248083" h="2835885">
                <a:moveTo>
                  <a:pt x="0" y="0"/>
                </a:moveTo>
                <a:lnTo>
                  <a:pt x="2248083" y="0"/>
                </a:lnTo>
                <a:lnTo>
                  <a:pt x="2248083" y="2835885"/>
                </a:lnTo>
                <a:lnTo>
                  <a:pt x="0" y="2835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4118" y="287765"/>
            <a:ext cx="10814541" cy="1481870"/>
          </a:xfrm>
          <a:custGeom>
            <a:avLst/>
            <a:gdLst/>
            <a:ahLst/>
            <a:cxnLst/>
            <a:rect l="l" t="t" r="r" b="b"/>
            <a:pathLst>
              <a:path w="10814541" h="2162908">
                <a:moveTo>
                  <a:pt x="0" y="0"/>
                </a:moveTo>
                <a:lnTo>
                  <a:pt x="10814541" y="0"/>
                </a:lnTo>
                <a:lnTo>
                  <a:pt x="10814541" y="2162908"/>
                </a:lnTo>
                <a:lnTo>
                  <a:pt x="0" y="2162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3199" y="681038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Korištenje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grafikona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za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prikupljanje</a:t>
            </a:r>
            <a:r>
              <a:rPr lang="en-US" sz="4599" dirty="0">
                <a:solidFill>
                  <a:srgbClr val="50603F"/>
                </a:solidFill>
                <a:latin typeface="Dosis Bold"/>
              </a:rPr>
              <a:t> </a:t>
            </a:r>
            <a:r>
              <a:rPr lang="en-US" sz="4599" dirty="0" err="1">
                <a:solidFill>
                  <a:srgbClr val="50603F"/>
                </a:solidFill>
                <a:latin typeface="Dosis Bold"/>
              </a:rPr>
              <a:t>dokaza</a:t>
            </a:r>
            <a:endParaRPr lang="en-US" sz="4599" dirty="0">
              <a:solidFill>
                <a:srgbClr val="50603F"/>
              </a:solidFill>
              <a:latin typeface="Dosi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1709578"/>
            <a:ext cx="10871925" cy="292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9"/>
              </a:lnSpc>
            </a:pPr>
            <a:endParaRPr dirty="0"/>
          </a:p>
          <a:p>
            <a:pPr marL="626106" lvl="1" indent="-313053">
              <a:lnSpc>
                <a:spcPts val="4639"/>
              </a:lnSpc>
              <a:buFont typeface="Arial"/>
              <a:buChar char="•"/>
            </a:pP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na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početku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terapije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se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izrađuje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i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kasnije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nadograđuje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-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dobije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se ‘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baza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prethodnih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uspjeha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’</a:t>
            </a:r>
          </a:p>
          <a:p>
            <a:pPr marL="626106" lvl="1" indent="-313053">
              <a:lnSpc>
                <a:spcPts val="4639"/>
              </a:lnSpc>
              <a:buFont typeface="Arial"/>
              <a:buChar char="•"/>
            </a:pP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vizualno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prikazati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iskustva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-&gt;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dodatna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snaga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za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promjenu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bazičnog</a:t>
            </a:r>
            <a:r>
              <a:rPr lang="en-US" sz="2899" spc="86" dirty="0">
                <a:solidFill>
                  <a:srgbClr val="FFFFFF"/>
                </a:solidFill>
                <a:latin typeface="Aleo"/>
              </a:rPr>
              <a:t> </a:t>
            </a:r>
            <a:r>
              <a:rPr lang="en-US" sz="2899" spc="86" dirty="0" err="1">
                <a:solidFill>
                  <a:srgbClr val="FFFFFF"/>
                </a:solidFill>
                <a:latin typeface="Aleo"/>
              </a:rPr>
              <a:t>vjerovanja</a:t>
            </a:r>
            <a:endParaRPr lang="en-US" sz="2899" spc="86" dirty="0">
              <a:solidFill>
                <a:srgbClr val="FFFFFF"/>
              </a:solidFill>
              <a:latin typeface="Aleo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1074710" y="1445419"/>
          <a:ext cx="6885187" cy="3629025"/>
        </p:xfrm>
        <a:graphic>
          <a:graphicData uri="http://schemas.openxmlformats.org/drawingml/2006/table">
            <a:tbl>
              <a:tblPr/>
              <a:tblGrid>
                <a:gridCol w="3302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38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DOGAĐAJ/ISKUSTVO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ZAKLJUČAK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640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Pomogao sam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susjedu oko popravljanja ograde.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Sposoban sam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shvatiti različite stvari. /Dobar sam u zaključivanju./Spretan sam.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leo"/>
                        </a:rPr>
                        <a:t> 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8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46070" y="1128389"/>
            <a:ext cx="2248083" cy="2835885"/>
          </a:xfrm>
          <a:custGeom>
            <a:avLst/>
            <a:gdLst/>
            <a:ahLst/>
            <a:cxnLst/>
            <a:rect l="l" t="t" r="r" b="b"/>
            <a:pathLst>
              <a:path w="2248083" h="2835885">
                <a:moveTo>
                  <a:pt x="0" y="0"/>
                </a:moveTo>
                <a:lnTo>
                  <a:pt x="2248083" y="0"/>
                </a:lnTo>
                <a:lnTo>
                  <a:pt x="2248083" y="2835885"/>
                </a:lnTo>
                <a:lnTo>
                  <a:pt x="0" y="2835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566" y="483357"/>
            <a:ext cx="4800600" cy="1290064"/>
          </a:xfrm>
          <a:custGeom>
            <a:avLst/>
            <a:gdLst/>
            <a:ahLst/>
            <a:cxnLst/>
            <a:rect l="l" t="t" r="r" b="b"/>
            <a:pathLst>
              <a:path w="7801536" h="1560307">
                <a:moveTo>
                  <a:pt x="0" y="0"/>
                </a:moveTo>
                <a:lnTo>
                  <a:pt x="7801535" y="0"/>
                </a:lnTo>
                <a:lnTo>
                  <a:pt x="7801535" y="1560307"/>
                </a:lnTo>
                <a:lnTo>
                  <a:pt x="0" y="1560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672403" y="2831817"/>
            <a:ext cx="5348822" cy="243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9"/>
              </a:lnSpc>
            </a:pPr>
            <a:r>
              <a:rPr lang="en-US" sz="2968" spc="89">
                <a:solidFill>
                  <a:srgbClr val="FFFFFF"/>
                </a:solidFill>
                <a:latin typeface="Aleo"/>
              </a:rPr>
              <a:t>PROMJENE U PONAŠANJU</a:t>
            </a:r>
          </a:p>
          <a:p>
            <a:pPr>
              <a:lnSpc>
                <a:spcPts val="4749"/>
              </a:lnSpc>
            </a:pPr>
            <a:endParaRPr lang="en-US" sz="2968" spc="89">
              <a:solidFill>
                <a:srgbClr val="FFFFFF"/>
              </a:solidFill>
              <a:latin typeface="Aleo"/>
            </a:endParaRPr>
          </a:p>
          <a:p>
            <a:pPr>
              <a:lnSpc>
                <a:spcPts val="4749"/>
              </a:lnSpc>
            </a:pPr>
            <a:endParaRPr lang="en-US" sz="2968" spc="89">
              <a:solidFill>
                <a:srgbClr val="FFFFFF"/>
              </a:solidFill>
              <a:latin typeface="Aleo"/>
            </a:endParaRPr>
          </a:p>
          <a:p>
            <a:pPr>
              <a:lnSpc>
                <a:spcPts val="4749"/>
              </a:lnSpc>
            </a:pPr>
            <a:r>
              <a:rPr lang="en-US" sz="2968" spc="89">
                <a:solidFill>
                  <a:srgbClr val="FFFFFF"/>
                </a:solidFill>
                <a:latin typeface="Aleo"/>
              </a:rPr>
              <a:t>PROMJENE U VJEROVANJU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3010866" y="3500446"/>
            <a:ext cx="1274211" cy="127421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DDBC7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7950"/>
              <a:ext cx="7112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3012" y="681038"/>
            <a:ext cx="1273101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19"/>
              </a:lnSpc>
            </a:pPr>
            <a:r>
              <a:rPr lang="en-US" sz="4599">
                <a:solidFill>
                  <a:srgbClr val="50603F"/>
                </a:solidFill>
                <a:latin typeface="Dosis Bold"/>
              </a:rPr>
              <a:t>Ponašanje 'Kao da'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35829" y="2831817"/>
            <a:ext cx="5348822" cy="243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9"/>
              </a:lnSpc>
            </a:pPr>
            <a:r>
              <a:rPr lang="en-US" sz="2968" spc="89">
                <a:solidFill>
                  <a:srgbClr val="FFFFFF"/>
                </a:solidFill>
                <a:latin typeface="Aleo"/>
              </a:rPr>
              <a:t>PROMJENE U VJEROVANJU</a:t>
            </a:r>
          </a:p>
          <a:p>
            <a:pPr>
              <a:lnSpc>
                <a:spcPts val="4749"/>
              </a:lnSpc>
            </a:pPr>
            <a:endParaRPr lang="en-US" sz="2968" spc="89">
              <a:solidFill>
                <a:srgbClr val="FFFFFF"/>
              </a:solidFill>
              <a:latin typeface="Aleo"/>
            </a:endParaRPr>
          </a:p>
          <a:p>
            <a:pPr>
              <a:lnSpc>
                <a:spcPts val="4749"/>
              </a:lnSpc>
            </a:pPr>
            <a:endParaRPr lang="en-US" sz="2968" spc="89">
              <a:solidFill>
                <a:srgbClr val="FFFFFF"/>
              </a:solidFill>
              <a:latin typeface="Aleo"/>
            </a:endParaRPr>
          </a:p>
          <a:p>
            <a:pPr>
              <a:lnSpc>
                <a:spcPts val="4749"/>
              </a:lnSpc>
            </a:pPr>
            <a:r>
              <a:rPr lang="en-US" sz="2968" spc="89">
                <a:solidFill>
                  <a:srgbClr val="FFFFFF"/>
                </a:solidFill>
                <a:latin typeface="Aleo"/>
              </a:rPr>
              <a:t>PROMJENE U PONAŠANJU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10709708" y="3500446"/>
            <a:ext cx="1274211" cy="127421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DDBC7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07950"/>
              <a:ext cx="711200" cy="50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4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19861" y="6757735"/>
            <a:ext cx="16848277" cy="126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0823" lvl="1" indent="-320412">
              <a:lnSpc>
                <a:spcPts val="4749"/>
              </a:lnSpc>
              <a:buFont typeface="Arial"/>
              <a:buChar char="•"/>
            </a:pPr>
            <a:r>
              <a:rPr lang="en-US" sz="2968" spc="89">
                <a:solidFill>
                  <a:srgbClr val="FFFFFF"/>
                </a:solidFill>
                <a:latin typeface="Aleo"/>
              </a:rPr>
              <a:t>ako je vjerovanje slabo, ono je moguće promijeniti i bez značajne kognitivne intervencije</a:t>
            </a:r>
          </a:p>
          <a:p>
            <a:pPr marL="684002" lvl="1" indent="-342001">
              <a:lnSpc>
                <a:spcPts val="5069"/>
              </a:lnSpc>
              <a:buFont typeface="Arial"/>
              <a:buChar char="•"/>
            </a:pPr>
            <a:r>
              <a:rPr lang="en-US" sz="3168" spc="95">
                <a:solidFill>
                  <a:srgbClr val="FFFFFF"/>
                </a:solidFill>
                <a:latin typeface="Aleo"/>
              </a:rPr>
              <a:t>prigodno za mijenjanje posredujućih vjerovanja, kao i bazičnih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930</Words>
  <Application>Microsoft Office PowerPoint</Application>
  <PresentationFormat>Custom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Aleo</vt:lpstr>
      <vt:lpstr>Calibri</vt:lpstr>
      <vt:lpstr>Dosis Ultra-Bold</vt:lpstr>
      <vt:lpstr>Dosis Bold</vt:lpstr>
      <vt:lpstr>Arial</vt:lpstr>
      <vt:lpstr>Aleo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Illustration Social Science Class Education Presentation – kopija – kopija</dc:title>
  <dc:creator>hubik</dc:creator>
  <cp:lastModifiedBy>hubikotvr@outlook.com</cp:lastModifiedBy>
  <cp:revision>9</cp:revision>
  <dcterms:created xsi:type="dcterms:W3CDTF">2006-08-16T00:00:00Z</dcterms:created>
  <dcterms:modified xsi:type="dcterms:W3CDTF">2023-09-29T14:11:00Z</dcterms:modified>
  <dc:identifier>DAFp7y2kD6s</dc:identifier>
</cp:coreProperties>
</file>