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7" r:id="rId9"/>
    <p:sldId id="273" r:id="rId10"/>
    <p:sldId id="263" r:id="rId11"/>
    <p:sldId id="264" r:id="rId12"/>
    <p:sldId id="266" r:id="rId13"/>
    <p:sldId id="270" r:id="rId14"/>
    <p:sldId id="26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3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06T08:24:05.651" idx="1">
    <p:pos x="10" y="10"/>
    <p:text>Malo povećajte font na ovom slajdu, ako možete.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06T08:24:51.094" idx="2">
    <p:pos x="10" y="10"/>
    <p:text>I ovdje, na modelu.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06T08:26:45.753" idx="3">
    <p:pos x="10" y="10"/>
    <p:text>Na ovom slajdu možete podebljati slova, da se bolje vide.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28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5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40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3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22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96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66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40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0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666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24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836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5015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9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55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683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88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2CCC1A1-B733-4BA7-B67D-21427DBBD20D}" type="datetimeFigureOut">
              <a:rPr lang="hr-HR" smtClean="0"/>
              <a:t>19.04.2023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BE1AAEC-801D-4B51-AB37-0FE2E6F4D5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9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76463-E884-48ED-B673-B554BDCAB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PLANIRANJE AKTIVNOSTI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9ECFC2-7329-4FBC-8E1C-EB82B6AD2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dirty="0"/>
              <a:t>22.04.2023.</a:t>
            </a:r>
          </a:p>
          <a:p>
            <a:pPr algn="r"/>
            <a:r>
              <a:rPr lang="hr-HR" dirty="0"/>
              <a:t>Ana Krajačić</a:t>
            </a:r>
          </a:p>
        </p:txBody>
      </p:sp>
    </p:spTree>
    <p:extLst>
      <p:ext uri="{BB962C8B-B14F-4D97-AF65-F5344CB8AC3E}">
        <p14:creationId xmlns:p14="http://schemas.microsoft.com/office/powerpoint/2010/main" val="344326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28254-BF56-4959-AC44-5690F172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Psihoedukacija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964BE8-EFAA-4BE2-91FB-F2B4582D0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važnost uključivanja u aktivnosti</a:t>
            </a:r>
          </a:p>
          <a:p>
            <a:r>
              <a:rPr lang="hr-HR" dirty="0"/>
              <a:t>povezivanje aktivnosti s aspiracijama i vrijednostima klijenta</a:t>
            </a:r>
          </a:p>
          <a:p>
            <a:r>
              <a:rPr lang="hr-HR" dirty="0"/>
              <a:t>pronalaženje odgovora na NAM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bilježenje misli, koje su se pojavljivale kao prepreka</a:t>
            </a:r>
          </a:p>
          <a:p>
            <a:r>
              <a:rPr lang="hr-HR" dirty="0"/>
              <a:t>možda se neće osjećati bolje nakon odrađene aktivnosti 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</a:rPr>
              <a:t>važnost</a:t>
            </a:r>
            <a:r>
              <a:rPr lang="hr-HR" dirty="0"/>
              <a:t> </a:t>
            </a:r>
            <a:r>
              <a:rPr lang="hr-HR" dirty="0" err="1"/>
              <a:t>podržavajućih</a:t>
            </a:r>
            <a:r>
              <a:rPr lang="hr-HR" dirty="0"/>
              <a:t> misli i rečenica, te </a:t>
            </a:r>
            <a:r>
              <a:rPr lang="hr-HR" dirty="0" err="1"/>
              <a:t>samopohvale</a:t>
            </a:r>
            <a:r>
              <a:rPr lang="hr-HR" dirty="0"/>
              <a:t>, kako ne bi odustao </a:t>
            </a:r>
          </a:p>
          <a:p>
            <a:r>
              <a:rPr lang="hr-HR" dirty="0"/>
              <a:t>važnost posvećenosti i usmjeravanja pažnje na aktivnost</a:t>
            </a:r>
          </a:p>
          <a:p>
            <a:r>
              <a:rPr lang="hr-HR" dirty="0"/>
              <a:t>važno je ponavljati aktivnosti </a:t>
            </a:r>
          </a:p>
        </p:txBody>
      </p:sp>
    </p:spTree>
    <p:extLst>
      <p:ext uri="{BB962C8B-B14F-4D97-AF65-F5344CB8AC3E}">
        <p14:creationId xmlns:p14="http://schemas.microsoft.com/office/powerpoint/2010/main" val="294456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4BD4DA-D2F1-43D9-99F5-D3AECB40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Planiranje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6606D9-2A60-41A7-A6CA-043B49660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trebamo provjeriti kolika je vjerojatnost da će klijent odraditi dogovorenu aktivnost</a:t>
            </a:r>
          </a:p>
          <a:p>
            <a:r>
              <a:rPr lang="hr-HR" dirty="0"/>
              <a:t>ako se klijent opire planiranju i izvršavanju neke konkretne aktivnosti, kako ne bismo narušili odnos, možemo se dogovoriti da općenito pokuša biti aktivniji</a:t>
            </a:r>
          </a:p>
          <a:p>
            <a:r>
              <a:rPr lang="hr-HR" dirty="0"/>
              <a:t>ako klijent ne uspije biti aktivniji, to možemo dodati kao novi cilj</a:t>
            </a:r>
          </a:p>
          <a:p>
            <a:r>
              <a:rPr lang="hr-HR" dirty="0"/>
              <a:t>klijent koji nije uopće bio aktivan, teško da će moći biti aktivan svaki sat</a:t>
            </a:r>
          </a:p>
          <a:p>
            <a:r>
              <a:rPr lang="hr-HR" dirty="0"/>
              <a:t>bolje je početi s lakšim, </a:t>
            </a:r>
            <a:r>
              <a:rPr lang="hr-HR" dirty="0" err="1"/>
              <a:t>nezahtjevnim</a:t>
            </a:r>
            <a:r>
              <a:rPr lang="hr-HR" dirty="0"/>
              <a:t> aktivnostima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pomažu u izgradnji samopouzdanja i </a:t>
            </a:r>
            <a:r>
              <a:rPr lang="hr-HR" dirty="0" err="1"/>
              <a:t>samoefikasnosti</a:t>
            </a:r>
            <a:endParaRPr lang="hr-HR" dirty="0"/>
          </a:p>
          <a:p>
            <a:r>
              <a:rPr lang="hr-HR" dirty="0"/>
              <a:t>raspravimo prepreke koje se mogu naći na putu odrađivanja aktivnosti</a:t>
            </a:r>
          </a:p>
        </p:txBody>
      </p:sp>
    </p:spTree>
    <p:extLst>
      <p:ext uri="{BB962C8B-B14F-4D97-AF65-F5344CB8AC3E}">
        <p14:creationId xmlns:p14="http://schemas.microsoft.com/office/powerpoint/2010/main" val="196546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B9F66-8805-456D-8C1C-E1F8CD08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Planiranje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3AB0B1-C896-4C55-8FC9-312A73100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tablica s aktivnostima koje poboljšavaju i koje pogoršavaju raspoloženje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povećava motiviranost za dogovaranje aktivnosti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FC21B18-98AA-43C2-A396-3E34A7C6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226" y="3724713"/>
            <a:ext cx="5965455" cy="25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6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784F7-32F1-42BD-BB08-D660249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Planiranje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9554A6-0504-4F8B-90A2-15375C529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ako je klijent skeptičan oko toga može li mu planiranje aktivnosti pomoći, možemo ga tražiti da predvidi razine zadovoljstva i postignuća, koje misli da će imati, te da zabilježi pravo stanje nakon aktivnosti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ako su predikcije netočne, motiviraniji je nastaviti s planiranjem aktivnosti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ako su procjene točne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/>
              <a:t>konceptualizacija problema, problem </a:t>
            </a:r>
            <a:r>
              <a:rPr lang="hr-HR" dirty="0" err="1"/>
              <a:t>solving</a:t>
            </a:r>
            <a:r>
              <a:rPr lang="hr-HR" dirty="0"/>
              <a:t>, detekcija i odgovor na NAM </a:t>
            </a:r>
          </a:p>
          <a:p>
            <a:r>
              <a:rPr lang="hr-HR" dirty="0"/>
              <a:t>bihevioralni eksperiment – testira svoje ideje i provjeri točnost NAM</a:t>
            </a:r>
          </a:p>
          <a:p>
            <a:r>
              <a:rPr lang="hr-HR" dirty="0"/>
              <a:t>dogovor oko </a:t>
            </a:r>
            <a:r>
              <a:rPr lang="hr-HR" dirty="0" err="1"/>
              <a:t>samopotkrepljenja</a:t>
            </a:r>
            <a:endParaRPr lang="hr-HR" dirty="0"/>
          </a:p>
          <a:p>
            <a:r>
              <a:rPr lang="hr-HR" dirty="0"/>
              <a:t>stavljanje podsjetnika (mobitel, kalendar, rokovnik i dr.)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057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C6D81-121C-4826-9406-9C77307E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Planiranje aktivnosti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C599314-967E-46A4-B52C-BBBC707A2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pregled plana aktivnosti na idućem susretu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zaključak o iskustvima klijenta	</a:t>
            </a:r>
          </a:p>
          <a:p>
            <a:pPr lvl="0"/>
            <a:r>
              <a:rPr lang="hr-HR" dirty="0"/>
              <a:t>trebamo biti strpljivi, fleksibilni, te nježno ustrajati u planiranju aktivnosti s klijentom</a:t>
            </a:r>
          </a:p>
          <a:p>
            <a:pPr lvl="0"/>
            <a:r>
              <a:rPr lang="hr-HR" dirty="0"/>
              <a:t>korisno je i samo učenje kako sastaviti i pridržavati se dnevnog rasporeda s povećanjem aktivnosti</a:t>
            </a:r>
          </a:p>
          <a:p>
            <a:pPr lvl="0"/>
            <a:endParaRPr lang="hr-HR" dirty="0"/>
          </a:p>
          <a:p>
            <a:pPr marL="0" lvl="0" indent="0">
              <a:buNone/>
            </a:pPr>
            <a:endParaRPr lang="hr-HR" sz="1200" dirty="0"/>
          </a:p>
          <a:p>
            <a:pPr marL="0" lvl="0" indent="0">
              <a:buNone/>
            </a:pPr>
            <a:r>
              <a:rPr lang="hr-HR" sz="1200" dirty="0"/>
              <a:t>Literatura:</a:t>
            </a:r>
          </a:p>
          <a:p>
            <a:pPr marL="0" lvl="0" indent="0">
              <a:buNone/>
            </a:pPr>
            <a:r>
              <a:rPr lang="en-US" sz="1200" dirty="0"/>
              <a:t>Beck, J.S. (2021). Cognitive Behavior Therapy: Basics and Beyond. The Guilford Press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18341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FAF78C-FF22-4B37-B7DB-9D991F3C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HVALA NA PAŽNJI!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4F7549A-1D67-4CA1-954A-3D6182E11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97" y="1309513"/>
            <a:ext cx="4009840" cy="42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9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02B200-0A34-4FC2-9CF6-DFA9BDFF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Planiranje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4467A0-E758-4F63-B7CB-AAF307AD7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jedan od inicijalnih koraka u radu s klijentima koji boluju od depresije </a:t>
            </a:r>
          </a:p>
          <a:p>
            <a:r>
              <a:rPr lang="hr-HR" dirty="0"/>
              <a:t>prestaju slijediti svoju dnevnu rutinu, te izbjegavaju neke aktivnosti koje su im prije pružale osjećaj zadovoljstva i postignuća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/>
              <a:t>održavanje i povećavanje disforije i osjećaja da su izvan kontrole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D532C3-422F-454A-9DB5-5ED582133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87" y="4370664"/>
            <a:ext cx="7559364" cy="22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3C7C2C-B80D-4949-B104-CC359C56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Planiranje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DA7438-756B-4C3C-8FDF-885D5596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 početku zajednički planiramo i dogovaramo aktivnosti</a:t>
            </a:r>
          </a:p>
          <a:p>
            <a:r>
              <a:rPr lang="hr-HR" dirty="0"/>
              <a:t>potrebno je da se uključe u aktivnosti koje su im zaista važne, a ne ono što im se u tom trenutku radi (ležanje u krevetu, gledanje </a:t>
            </a:r>
            <a:r>
              <a:rPr lang="hr-HR" dirty="0" err="1"/>
              <a:t>tv-a</a:t>
            </a:r>
            <a:r>
              <a:rPr lang="hr-HR" dirty="0"/>
              <a:t>)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bolje raspoloženje, povećanje motiviranosti za daljnje izvođenje aktivnosti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osjećaj </a:t>
            </a:r>
            <a:r>
              <a:rPr lang="hr-HR" dirty="0" err="1"/>
              <a:t>samoefikasnosti</a:t>
            </a:r>
            <a:r>
              <a:rPr lang="hr-HR" dirty="0"/>
              <a:t>, tj. kontrole nad depresijom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8AEFE8-338E-41A5-8C1D-3683B7976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21" y="4415172"/>
            <a:ext cx="7328483" cy="24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3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5066CD-6039-44FE-B636-EA05A35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Konceptualizacija neaktivnosti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7109EC-7CCD-4BCA-A696-9703DFEF2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A7E25A1-592C-4984-993E-FC8476A6B31C}"/>
              </a:ext>
            </a:extLst>
          </p:cNvPr>
          <p:cNvSpPr txBox="1"/>
          <p:nvPr/>
        </p:nvSpPr>
        <p:spPr>
          <a:xfrm>
            <a:off x="545589" y="2702148"/>
            <a:ext cx="1746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NAM</a:t>
            </a:r>
          </a:p>
          <a:p>
            <a:pPr algn="ctr"/>
            <a:r>
              <a:rPr lang="hr-HR" dirty="0"/>
              <a:t>Umoran sam.</a:t>
            </a:r>
          </a:p>
          <a:p>
            <a:pPr algn="ctr"/>
            <a:r>
              <a:rPr lang="hr-HR" dirty="0"/>
              <a:t>Neću uživati u tome.</a:t>
            </a:r>
          </a:p>
          <a:p>
            <a:pPr algn="ctr"/>
            <a:r>
              <a:rPr lang="hr-HR" dirty="0"/>
              <a:t>Neću to moći napraviti.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BFB302F-8BED-46FB-8110-DBE16EFAB992}"/>
              </a:ext>
            </a:extLst>
          </p:cNvPr>
          <p:cNvSpPr txBox="1"/>
          <p:nvPr/>
        </p:nvSpPr>
        <p:spPr>
          <a:xfrm>
            <a:off x="3700774" y="2819334"/>
            <a:ext cx="1862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loše raspoloženje</a:t>
            </a:r>
          </a:p>
          <a:p>
            <a:pPr algn="ctr"/>
            <a:r>
              <a:rPr lang="hr-HR" dirty="0"/>
              <a:t>tuga</a:t>
            </a:r>
          </a:p>
          <a:p>
            <a:pPr algn="ctr"/>
            <a:r>
              <a:rPr lang="hr-HR" dirty="0"/>
              <a:t>tjeskoba</a:t>
            </a:r>
          </a:p>
          <a:p>
            <a:pPr algn="ctr"/>
            <a:r>
              <a:rPr lang="hr-HR" dirty="0"/>
              <a:t>bespomoćnost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9246462-F8FE-458C-87B9-ABC1306B7EA8}"/>
              </a:ext>
            </a:extLst>
          </p:cNvPr>
          <p:cNvSpPr txBox="1"/>
          <p:nvPr/>
        </p:nvSpPr>
        <p:spPr>
          <a:xfrm>
            <a:off x="2291939" y="4939134"/>
            <a:ext cx="1645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neaktivnost</a:t>
            </a:r>
          </a:p>
          <a:p>
            <a:pPr algn="ctr"/>
            <a:r>
              <a:rPr lang="hr-HR" dirty="0"/>
              <a:t>(izostanak mogućnosti da si dokažu da su vješti)</a:t>
            </a:r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AA9CECAD-B68A-498C-A772-92844DCF7762}"/>
              </a:ext>
            </a:extLst>
          </p:cNvPr>
          <p:cNvCxnSpPr>
            <a:cxnSpLocks/>
          </p:cNvCxnSpPr>
          <p:nvPr/>
        </p:nvCxnSpPr>
        <p:spPr>
          <a:xfrm>
            <a:off x="2454442" y="3579311"/>
            <a:ext cx="1380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14741629-820A-401C-8A17-475BA6005F25}"/>
              </a:ext>
            </a:extLst>
          </p:cNvPr>
          <p:cNvCxnSpPr>
            <a:cxnSpLocks/>
          </p:cNvCxnSpPr>
          <p:nvPr/>
        </p:nvCxnSpPr>
        <p:spPr>
          <a:xfrm flipH="1" flipV="1">
            <a:off x="1961597" y="4428527"/>
            <a:ext cx="660684" cy="51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02CD2EFF-8A8D-498E-A98E-04B7D629E1B3}"/>
              </a:ext>
            </a:extLst>
          </p:cNvPr>
          <p:cNvCxnSpPr>
            <a:cxnSpLocks/>
          </p:cNvCxnSpPr>
          <p:nvPr/>
        </p:nvCxnSpPr>
        <p:spPr>
          <a:xfrm flipH="1">
            <a:off x="3835441" y="4361583"/>
            <a:ext cx="785588" cy="532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9EF7E5F-F42A-4197-8E44-B7B35361A5F8}"/>
              </a:ext>
            </a:extLst>
          </p:cNvPr>
          <p:cNvSpPr txBox="1"/>
          <p:nvPr/>
        </p:nvSpPr>
        <p:spPr>
          <a:xfrm>
            <a:off x="6199487" y="2900752"/>
            <a:ext cx="232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pozitivne misli</a:t>
            </a:r>
          </a:p>
          <a:p>
            <a:pPr algn="ctr"/>
            <a:r>
              <a:rPr lang="hr-HR" dirty="0"/>
              <a:t>Usprkos umoru, mogu to napraviti.</a:t>
            </a:r>
          </a:p>
          <a:p>
            <a:pPr algn="ctr"/>
            <a:r>
              <a:rPr lang="hr-HR" dirty="0"/>
              <a:t>Uživat ću u tome.</a:t>
            </a:r>
          </a:p>
          <a:p>
            <a:pPr algn="ctr"/>
            <a:r>
              <a:rPr lang="hr-HR" dirty="0"/>
              <a:t>Uspjet ću to napraviti.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EEE393D8-9C73-417C-804E-66304F1BAC69}"/>
              </a:ext>
            </a:extLst>
          </p:cNvPr>
          <p:cNvSpPr txBox="1"/>
          <p:nvPr/>
        </p:nvSpPr>
        <p:spPr>
          <a:xfrm>
            <a:off x="9916367" y="3002104"/>
            <a:ext cx="1691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bolje raspoloženje</a:t>
            </a:r>
          </a:p>
          <a:p>
            <a:pPr algn="ctr"/>
            <a:r>
              <a:rPr lang="hr-HR" dirty="0"/>
              <a:t>zadovoljstvo</a:t>
            </a:r>
          </a:p>
          <a:p>
            <a:pPr algn="ctr"/>
            <a:r>
              <a:rPr lang="hr-HR" dirty="0"/>
              <a:t>nada</a:t>
            </a:r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49A9CF7C-4659-4EA7-9841-F75D33B589C5}"/>
              </a:ext>
            </a:extLst>
          </p:cNvPr>
          <p:cNvCxnSpPr>
            <a:cxnSpLocks/>
          </p:cNvCxnSpPr>
          <p:nvPr/>
        </p:nvCxnSpPr>
        <p:spPr>
          <a:xfrm>
            <a:off x="8597498" y="3602268"/>
            <a:ext cx="1235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000C9E4F-63ED-4A63-B6F9-43F019A2F2F7}"/>
              </a:ext>
            </a:extLst>
          </p:cNvPr>
          <p:cNvCxnSpPr>
            <a:cxnSpLocks/>
          </p:cNvCxnSpPr>
          <p:nvPr/>
        </p:nvCxnSpPr>
        <p:spPr>
          <a:xfrm flipH="1">
            <a:off x="9922040" y="4321490"/>
            <a:ext cx="725529" cy="66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0431622A-97F4-4CA1-999F-662DBF523062}"/>
              </a:ext>
            </a:extLst>
          </p:cNvPr>
          <p:cNvCxnSpPr>
            <a:cxnSpLocks/>
          </p:cNvCxnSpPr>
          <p:nvPr/>
        </p:nvCxnSpPr>
        <p:spPr>
          <a:xfrm flipH="1" flipV="1">
            <a:off x="8017284" y="4456474"/>
            <a:ext cx="619061" cy="55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065A52D9-4EB0-4C4D-A04C-7E29035C1188}"/>
              </a:ext>
            </a:extLst>
          </p:cNvPr>
          <p:cNvSpPr txBox="1"/>
          <p:nvPr/>
        </p:nvSpPr>
        <p:spPr>
          <a:xfrm>
            <a:off x="7840506" y="5082164"/>
            <a:ext cx="2749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uključivanje u aktivnost</a:t>
            </a:r>
          </a:p>
          <a:p>
            <a:pPr algn="ctr"/>
            <a:r>
              <a:rPr lang="hr-HR" dirty="0"/>
              <a:t>(</a:t>
            </a:r>
            <a:r>
              <a:rPr lang="hr-HR" dirty="0" err="1"/>
              <a:t>samopotkrepljenje</a:t>
            </a:r>
            <a:endParaRPr lang="hr-HR" dirty="0"/>
          </a:p>
          <a:p>
            <a:pPr algn="ctr"/>
            <a:r>
              <a:rPr lang="hr-HR" dirty="0" err="1"/>
              <a:t>samopohvala</a:t>
            </a:r>
            <a:r>
              <a:rPr lang="hr-HR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22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25" grpId="0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C86088-01F0-45E7-A594-C25C7FCA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Konceptualizacija nedostatka zadovoljstva i/ili postignuća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6EF726-FF4F-430D-8185-C051AA2E9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70555"/>
          </a:xfrm>
        </p:spPr>
        <p:txBody>
          <a:bodyPr>
            <a:normAutofit fontScale="70000" lnSpcReduction="2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  <a:p>
            <a:r>
              <a:rPr lang="hr-HR" sz="2600" dirty="0"/>
              <a:t>NAM se mogu pojaviti i nakon aktivnosti („Trebao sam to bolje odraditi.”)</a:t>
            </a:r>
          </a:p>
          <a:p>
            <a:r>
              <a:rPr lang="hr-HR" sz="2600" dirty="0"/>
              <a:t>važno je predvidjeti NAM, koje mogu interferirati sa započinjanjem ili nastavljanjem aktivnosti, te smanjiti osjećaj zadovoljstva i postignuća tijekom ili nakon aktivnosti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D418DD3-9E1E-4A64-B56F-F3B649D6E388}"/>
              </a:ext>
            </a:extLst>
          </p:cNvPr>
          <p:cNvSpPr txBox="1"/>
          <p:nvPr/>
        </p:nvSpPr>
        <p:spPr>
          <a:xfrm>
            <a:off x="2141630" y="2413033"/>
            <a:ext cx="3649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samokritične NAM</a:t>
            </a:r>
          </a:p>
          <a:p>
            <a:pPr algn="ctr"/>
            <a:r>
              <a:rPr lang="hr-HR" dirty="0"/>
              <a:t>Trebao sam ovo prije napraviti.</a:t>
            </a:r>
          </a:p>
          <a:p>
            <a:pPr algn="ctr"/>
            <a:r>
              <a:rPr lang="hr-HR" dirty="0"/>
              <a:t>Prije je ovo bilo zabavnije.</a:t>
            </a:r>
          </a:p>
          <a:p>
            <a:pPr algn="ctr"/>
            <a:r>
              <a:rPr lang="hr-HR" dirty="0"/>
              <a:t>Ne mogu ovo napraviti dobro kao prije.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FCFB630-8B11-4F1A-BEEA-EE43693D378B}"/>
              </a:ext>
            </a:extLst>
          </p:cNvPr>
          <p:cNvSpPr txBox="1"/>
          <p:nvPr/>
        </p:nvSpPr>
        <p:spPr>
          <a:xfrm>
            <a:off x="7333619" y="2530820"/>
            <a:ext cx="2879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niža razina zadovoljstva</a:t>
            </a:r>
          </a:p>
          <a:p>
            <a:pPr algn="ctr"/>
            <a:r>
              <a:rPr lang="hr-HR" dirty="0"/>
              <a:t>tuga</a:t>
            </a:r>
          </a:p>
          <a:p>
            <a:pPr algn="ctr"/>
            <a:r>
              <a:rPr lang="hr-HR" dirty="0"/>
              <a:t>anksioznost</a:t>
            </a:r>
          </a:p>
          <a:p>
            <a:pPr algn="ctr"/>
            <a:r>
              <a:rPr lang="hr-HR" dirty="0"/>
              <a:t>krivnja</a:t>
            </a:r>
          </a:p>
          <a:p>
            <a:pPr algn="ctr"/>
            <a:r>
              <a:rPr lang="hr-HR" dirty="0"/>
              <a:t>ljutnja na sebe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8683921-C348-4493-BCA9-6B344C0164AD}"/>
              </a:ext>
            </a:extLst>
          </p:cNvPr>
          <p:cNvSpPr txBox="1"/>
          <p:nvPr/>
        </p:nvSpPr>
        <p:spPr>
          <a:xfrm>
            <a:off x="4542700" y="4277538"/>
            <a:ext cx="364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prestanak obavljanja aktivnosti</a:t>
            </a:r>
          </a:p>
          <a:p>
            <a:pPr algn="ctr"/>
            <a:r>
              <a:rPr lang="hr-HR" dirty="0"/>
              <a:t>neuspješno ponavljanje aktivnosti u budućnosti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0A659ED9-10F7-4904-AB79-E4272DF7F4D1}"/>
              </a:ext>
            </a:extLst>
          </p:cNvPr>
          <p:cNvCxnSpPr>
            <a:cxnSpLocks/>
          </p:cNvCxnSpPr>
          <p:nvPr/>
        </p:nvCxnSpPr>
        <p:spPr>
          <a:xfrm>
            <a:off x="5852455" y="3269484"/>
            <a:ext cx="1616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2951AFD0-2891-4B05-AB02-EC807E93253A}"/>
              </a:ext>
            </a:extLst>
          </p:cNvPr>
          <p:cNvCxnSpPr>
            <a:cxnSpLocks/>
          </p:cNvCxnSpPr>
          <p:nvPr/>
        </p:nvCxnSpPr>
        <p:spPr>
          <a:xfrm flipH="1" flipV="1">
            <a:off x="5072514" y="3724977"/>
            <a:ext cx="495269" cy="5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56B0AA79-0DFC-4537-B237-7D5C908AD33E}"/>
              </a:ext>
            </a:extLst>
          </p:cNvPr>
          <p:cNvCxnSpPr>
            <a:cxnSpLocks/>
          </p:cNvCxnSpPr>
          <p:nvPr/>
        </p:nvCxnSpPr>
        <p:spPr>
          <a:xfrm flipH="1">
            <a:off x="7038768" y="3800793"/>
            <a:ext cx="629590" cy="487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6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73F953-4CC0-459A-9FB4-1B03E0C2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Tablica za planiranje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1DC117-5FB9-4BC0-AE5D-7FF982872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104782" cy="341630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tablica za planiranje aktivnosti – bilježe aktivnosti koje će raditi svakih sat vremena</a:t>
            </a:r>
          </a:p>
          <a:p>
            <a:r>
              <a:rPr lang="hr-HR" b="1" dirty="0"/>
              <a:t>ako nisu voljni samostalno popuniti tablicu, mogu nam opisati svoje aktivnosti tijekom jednog tipičnog dana, koje analiziramo u skladu s vrijednostima klijenta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b="1" dirty="0"/>
              <a:t>Kojim aktivnostima se klijent previše bavi?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b="1" dirty="0"/>
              <a:t>Kojim aktivnostima se premalo bavi ili koje izbjegava?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b="1" dirty="0"/>
              <a:t>Postoji li dobar balans vještina, zadovoljstva, brige o sebi i socijalnih iskustava?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b="1" dirty="0"/>
              <a:t>Što može značajno napraviti da će voditi ugodnim emocijama, povezivanju s drugima i osnaživanju?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b="1" dirty="0"/>
              <a:t>Što može napraviti da mu pomogne izvući pozitivne zaključke, naročito o sebi?</a:t>
            </a:r>
          </a:p>
          <a:p>
            <a:pPr marL="457200" lvl="1" indent="0">
              <a:buNone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b="1" dirty="0"/>
              <a:t>U koje nove aktivnosti će se najvjerojatnije uključiti?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90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0B4C79-E1F5-490C-BBDA-47B681C5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Tablica za planiranje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F97AF6-2015-47F5-B640-C04F3892F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predlažemo aktivnosti koje su u skladu s vrijednostima klijenata</a:t>
            </a:r>
          </a:p>
          <a:p>
            <a:r>
              <a:rPr lang="hr-HR" dirty="0"/>
              <a:t>klijenti mogu online potražiti aktivnosti, te pitati druge ljude za savjet</a:t>
            </a:r>
          </a:p>
          <a:p>
            <a:r>
              <a:rPr lang="hr-HR" dirty="0"/>
              <a:t>mogu se uključiti u aktivnosti sa članovima obitelji i prijateljima</a:t>
            </a:r>
          </a:p>
          <a:p>
            <a:r>
              <a:rPr lang="hr-HR" dirty="0"/>
              <a:t>važno je da smo što specifičniji (koje aktivnosti, u koje vrijeme, na koji način)</a:t>
            </a:r>
          </a:p>
          <a:p>
            <a:r>
              <a:rPr lang="hr-HR" dirty="0"/>
              <a:t>ako klijenti imaju neko nepoželjno ponašanje (prejedanje, pušenje, drogiranje, kockanje, agresivno ponašanje i dr.), mogu bilježiti i ta </a:t>
            </a:r>
            <a:r>
              <a:rPr lang="hr-HR" dirty="0" err="1"/>
              <a:t>maladaptivna</a:t>
            </a:r>
            <a:r>
              <a:rPr lang="hr-HR" dirty="0"/>
              <a:t> ponašanja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414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CB297-2949-4014-AB18-03D48CE8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Tablica za planiranje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4CAF7E-25F0-42E2-9EE1-FF48CE4A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 vrhu tablice klijent napiše svoje aspiracije (motivacija)</a:t>
            </a:r>
          </a:p>
          <a:p>
            <a:r>
              <a:rPr lang="hr-HR" dirty="0"/>
              <a:t>zaokružuje ili precrtava aktivnosti koje je zaista i odradio</a:t>
            </a:r>
          </a:p>
          <a:p>
            <a:r>
              <a:rPr lang="hr-HR" dirty="0"/>
              <a:t>nakon odrađene aktivnosti, za svaku ocjenjuje stupanj zadovoljstva i postignuća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 err="1">
                <a:sym typeface="Wingdings" panose="05000000000000000000" pitchFamily="2" charset="2"/>
              </a:rPr>
              <a:t>negativnije</a:t>
            </a:r>
            <a:r>
              <a:rPr lang="hr-HR" dirty="0">
                <a:sym typeface="Wingdings" panose="05000000000000000000" pitchFamily="2" charset="2"/>
              </a:rPr>
              <a:t> sjećanje zamijeni se realnom procjenom neposredno nakon aktivnosti</a:t>
            </a:r>
          </a:p>
          <a:p>
            <a:pPr marL="45720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r-HR" dirty="0"/>
              <a:t>pomaže u daljnjem planiranju aktivnosti </a:t>
            </a:r>
          </a:p>
          <a:p>
            <a:r>
              <a:rPr lang="hr-HR" dirty="0"/>
              <a:t>ako nismo sigurni da će klijent procijeniti aktivnosti (ne voli skale procjene ili nije motiviran), bolje je da procjene ostavimo kao opcionalne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02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53D186E-8042-46D3-AE02-A93E4C91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5" y="161261"/>
            <a:ext cx="4669941" cy="653547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B082763-63FD-49C1-9620-CEF7A15B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29469"/>
            <a:ext cx="5390499" cy="36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68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293</TotalTime>
  <Words>799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Soba za sastanke za ion</vt:lpstr>
      <vt:lpstr>PLANIRANJE AKTIVNOSTI</vt:lpstr>
      <vt:lpstr>Planiranje aktivnosti</vt:lpstr>
      <vt:lpstr>Planiranje aktivnosti</vt:lpstr>
      <vt:lpstr>Konceptualizacija neaktivnosti</vt:lpstr>
      <vt:lpstr>Konceptualizacija nedostatka zadovoljstva i/ili postignuća</vt:lpstr>
      <vt:lpstr>Tablica za planiranje aktivnosti</vt:lpstr>
      <vt:lpstr>Tablica za planiranje aktivnosti</vt:lpstr>
      <vt:lpstr>Tablica za planiranje aktivnosti</vt:lpstr>
      <vt:lpstr>PowerPoint Presentation</vt:lpstr>
      <vt:lpstr>Psihoedukacija </vt:lpstr>
      <vt:lpstr>Planiranje aktivnosti</vt:lpstr>
      <vt:lpstr>Planiranje aktivnosti</vt:lpstr>
      <vt:lpstr>Planiranje aktivnosti</vt:lpstr>
      <vt:lpstr>Planiranje aktivnosti</vt:lpstr>
      <vt:lpstr>HVALA NA PAŽNJI!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AKTIVNOSTI</dc:title>
  <dc:creator>Ana Krajačić</dc:creator>
  <cp:lastModifiedBy>hubikotvr@outlook.com</cp:lastModifiedBy>
  <cp:revision>39</cp:revision>
  <dcterms:created xsi:type="dcterms:W3CDTF">2023-04-04T12:31:50Z</dcterms:created>
  <dcterms:modified xsi:type="dcterms:W3CDTF">2023-04-19T12:49:20Z</dcterms:modified>
</cp:coreProperties>
</file>