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20"/>
  </p:notesMasterIdLst>
  <p:sldIdLst>
    <p:sldId id="256" r:id="rId2"/>
    <p:sldId id="257" r:id="rId3"/>
    <p:sldId id="258" r:id="rId4"/>
    <p:sldId id="259" r:id="rId5"/>
    <p:sldId id="261" r:id="rId6"/>
    <p:sldId id="262" r:id="rId7"/>
    <p:sldId id="263" r:id="rId8"/>
    <p:sldId id="276" r:id="rId9"/>
    <p:sldId id="267" r:id="rId10"/>
    <p:sldId id="268" r:id="rId11"/>
    <p:sldId id="269" r:id="rId12"/>
    <p:sldId id="270" r:id="rId13"/>
    <p:sldId id="277" r:id="rId14"/>
    <p:sldId id="271" r:id="rId15"/>
    <p:sldId id="272" r:id="rId16"/>
    <p:sldId id="273" r:id="rId17"/>
    <p:sldId id="274" r:id="rId18"/>
    <p:sldId id="275" r:id="rId19"/>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B6FF9B-CE0C-4150-A2D3-0BAE28B0B9C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62F7205-D322-44F6-B825-BA6F022E1D5E}">
      <dgm:prSet/>
      <dgm:spPr/>
      <dgm:t>
        <a:bodyPr/>
        <a:lstStyle/>
        <a:p>
          <a:r>
            <a:rPr lang="en-US" dirty="0" err="1"/>
            <a:t>Važno</a:t>
          </a:r>
          <a:r>
            <a:rPr lang="en-US" dirty="0"/>
            <a:t> je </a:t>
          </a:r>
          <a:r>
            <a:rPr lang="en-US" dirty="0" err="1"/>
            <a:t>proći</a:t>
          </a:r>
          <a:r>
            <a:rPr lang="en-US" dirty="0"/>
            <a:t> </a:t>
          </a:r>
          <a:r>
            <a:rPr lang="en-US" dirty="0" err="1"/>
            <a:t>kroz</a:t>
          </a:r>
          <a:r>
            <a:rPr lang="en-US" dirty="0"/>
            <a:t> </a:t>
          </a:r>
          <a:r>
            <a:rPr lang="en-US" dirty="0" err="1"/>
            <a:t>moguće</a:t>
          </a:r>
          <a:r>
            <a:rPr lang="en-US" dirty="0"/>
            <a:t> </a:t>
          </a:r>
          <a:r>
            <a:rPr lang="en-US" dirty="0" err="1"/>
            <a:t>poteškoće</a:t>
          </a:r>
          <a:r>
            <a:rPr lang="en-US" dirty="0"/>
            <a:t> s </a:t>
          </a:r>
          <a:r>
            <a:rPr lang="en-US" dirty="0" err="1"/>
            <a:t>kojima</a:t>
          </a:r>
          <a:r>
            <a:rPr lang="en-US" dirty="0"/>
            <a:t> se </a:t>
          </a:r>
          <a:r>
            <a:rPr lang="en-US" dirty="0" err="1"/>
            <a:t>klijent</a:t>
          </a:r>
          <a:r>
            <a:rPr lang="en-US" dirty="0"/>
            <a:t> </a:t>
          </a:r>
          <a:r>
            <a:rPr lang="en-US" dirty="0" err="1"/>
            <a:t>može</a:t>
          </a:r>
          <a:r>
            <a:rPr lang="en-US" dirty="0"/>
            <a:t> </a:t>
          </a:r>
          <a:r>
            <a:rPr lang="en-US" dirty="0" err="1"/>
            <a:t>susresti</a:t>
          </a:r>
          <a:endParaRPr lang="en-US" dirty="0"/>
        </a:p>
      </dgm:t>
    </dgm:pt>
    <dgm:pt modelId="{BB1E9E67-6532-4469-B9DC-B6F0F4C96175}" type="parTrans" cxnId="{56943A39-88B9-4289-B409-56C5B82460B2}">
      <dgm:prSet/>
      <dgm:spPr/>
      <dgm:t>
        <a:bodyPr/>
        <a:lstStyle/>
        <a:p>
          <a:endParaRPr lang="en-US"/>
        </a:p>
      </dgm:t>
    </dgm:pt>
    <dgm:pt modelId="{214FB55D-D0C8-4162-B7DA-969713BC664C}" type="sibTrans" cxnId="{56943A39-88B9-4289-B409-56C5B82460B2}">
      <dgm:prSet/>
      <dgm:spPr/>
      <dgm:t>
        <a:bodyPr/>
        <a:lstStyle/>
        <a:p>
          <a:endParaRPr lang="en-US"/>
        </a:p>
      </dgm:t>
    </dgm:pt>
    <dgm:pt modelId="{8BAEA15F-005C-4AF0-9FCD-5B880E8B97F7}">
      <dgm:prSet/>
      <dgm:spPr/>
      <dgm:t>
        <a:bodyPr/>
        <a:lstStyle/>
        <a:p>
          <a:r>
            <a:rPr lang="en-US" dirty="0" err="1"/>
            <a:t>Raspravljamo</a:t>
          </a:r>
          <a:r>
            <a:rPr lang="en-US" dirty="0"/>
            <a:t> s </a:t>
          </a:r>
          <a:r>
            <a:rPr lang="en-US" dirty="0" err="1"/>
            <a:t>klijentom</a:t>
          </a:r>
          <a:r>
            <a:rPr lang="en-US" dirty="0"/>
            <a:t> o </a:t>
          </a:r>
          <a:r>
            <a:rPr lang="en-US" dirty="0" err="1"/>
            <a:t>mislima</a:t>
          </a:r>
          <a:r>
            <a:rPr lang="en-US" dirty="0"/>
            <a:t> </a:t>
          </a:r>
          <a:r>
            <a:rPr lang="en-US" dirty="0" err="1"/>
            <a:t>prije</a:t>
          </a:r>
          <a:r>
            <a:rPr lang="en-US" dirty="0"/>
            <a:t>, za </a:t>
          </a:r>
          <a:r>
            <a:rPr lang="en-US" dirty="0" err="1"/>
            <a:t>vrijeme</a:t>
          </a:r>
          <a:r>
            <a:rPr lang="en-US" dirty="0"/>
            <a:t> </a:t>
          </a:r>
          <a:r>
            <a:rPr lang="en-US" dirty="0" err="1"/>
            <a:t>i</a:t>
          </a:r>
          <a:r>
            <a:rPr lang="en-US" dirty="0"/>
            <a:t> </a:t>
          </a:r>
          <a:r>
            <a:rPr lang="en-US" dirty="0" err="1"/>
            <a:t>nakon</a:t>
          </a:r>
          <a:r>
            <a:rPr lang="en-US" dirty="0"/>
            <a:t> </a:t>
          </a:r>
          <a:r>
            <a:rPr lang="en-US" dirty="0" err="1"/>
            <a:t>aktivnosti</a:t>
          </a:r>
          <a:r>
            <a:rPr lang="en-US" dirty="0"/>
            <a:t> </a:t>
          </a:r>
          <a:r>
            <a:rPr lang="en-US" dirty="0" err="1"/>
            <a:t>koje</a:t>
          </a:r>
          <a:r>
            <a:rPr lang="en-US" dirty="0"/>
            <a:t> </a:t>
          </a:r>
          <a:r>
            <a:rPr lang="en-US" dirty="0" err="1"/>
            <a:t>mogu</a:t>
          </a:r>
          <a:r>
            <a:rPr lang="en-US" dirty="0"/>
            <a:t> </a:t>
          </a:r>
          <a:r>
            <a:rPr lang="en-US" dirty="0" err="1"/>
            <a:t>otežavati</a:t>
          </a:r>
          <a:r>
            <a:rPr lang="en-US" dirty="0"/>
            <a:t> </a:t>
          </a:r>
          <a:r>
            <a:rPr lang="en-US" dirty="0" err="1"/>
            <a:t>izvršavanje</a:t>
          </a:r>
          <a:r>
            <a:rPr lang="en-US" dirty="0"/>
            <a:t> </a:t>
          </a:r>
          <a:r>
            <a:rPr lang="en-US" dirty="0" err="1"/>
            <a:t>aktivnosti</a:t>
          </a:r>
          <a:endParaRPr lang="en-US" dirty="0"/>
        </a:p>
      </dgm:t>
    </dgm:pt>
    <dgm:pt modelId="{DFF02365-1F53-4088-9E7D-8D97DF692EA0}" type="parTrans" cxnId="{899AA9BC-5344-4B7B-A2A2-C586462B6A67}">
      <dgm:prSet/>
      <dgm:spPr/>
      <dgm:t>
        <a:bodyPr/>
        <a:lstStyle/>
        <a:p>
          <a:endParaRPr lang="en-US"/>
        </a:p>
      </dgm:t>
    </dgm:pt>
    <dgm:pt modelId="{664A84FF-8B80-42C9-88DA-B3675B41FC47}" type="sibTrans" cxnId="{899AA9BC-5344-4B7B-A2A2-C586462B6A67}">
      <dgm:prSet/>
      <dgm:spPr/>
      <dgm:t>
        <a:bodyPr/>
        <a:lstStyle/>
        <a:p>
          <a:endParaRPr lang="en-US"/>
        </a:p>
      </dgm:t>
    </dgm:pt>
    <dgm:pt modelId="{AFBE6751-08B0-492E-A7B0-E727F2C7F4C3}">
      <dgm:prSet/>
      <dgm:spPr/>
      <dgm:t>
        <a:bodyPr/>
        <a:lstStyle/>
        <a:p>
          <a:r>
            <a:rPr lang="en-US" dirty="0" err="1"/>
            <a:t>Podsjećamo</a:t>
          </a:r>
          <a:r>
            <a:rPr lang="en-US" dirty="0"/>
            <a:t> </a:t>
          </a:r>
          <a:r>
            <a:rPr lang="en-US" dirty="0" err="1"/>
            <a:t>klijenta</a:t>
          </a:r>
          <a:r>
            <a:rPr lang="en-US" dirty="0"/>
            <a:t> </a:t>
          </a:r>
          <a:r>
            <a:rPr lang="en-US" dirty="0" err="1"/>
            <a:t>na</a:t>
          </a:r>
          <a:r>
            <a:rPr lang="en-US" dirty="0"/>
            <a:t> </a:t>
          </a:r>
          <a:r>
            <a:rPr lang="en-US" dirty="0" err="1"/>
            <a:t>važnost</a:t>
          </a:r>
          <a:r>
            <a:rPr lang="en-US" dirty="0"/>
            <a:t> </a:t>
          </a:r>
          <a:r>
            <a:rPr lang="en-US" dirty="0" err="1"/>
            <a:t>davanja</a:t>
          </a:r>
          <a:r>
            <a:rPr lang="en-US" dirty="0"/>
            <a:t> </a:t>
          </a:r>
          <a:r>
            <a:rPr lang="en-US" dirty="0" err="1"/>
            <a:t>priznanja</a:t>
          </a:r>
          <a:r>
            <a:rPr lang="en-US" dirty="0"/>
            <a:t> </a:t>
          </a:r>
          <a:r>
            <a:rPr lang="en-US" dirty="0" err="1"/>
            <a:t>samome</a:t>
          </a:r>
          <a:r>
            <a:rPr lang="en-US" dirty="0"/>
            <a:t> </a:t>
          </a:r>
          <a:r>
            <a:rPr lang="en-US" dirty="0" err="1"/>
            <a:t>sebi</a:t>
          </a:r>
          <a:r>
            <a:rPr lang="en-US" dirty="0"/>
            <a:t> za </a:t>
          </a:r>
          <a:r>
            <a:rPr lang="en-US" dirty="0" err="1"/>
            <a:t>uključivanje</a:t>
          </a:r>
          <a:r>
            <a:rPr lang="en-US" dirty="0"/>
            <a:t> u </a:t>
          </a:r>
          <a:r>
            <a:rPr lang="en-US" dirty="0" err="1"/>
            <a:t>aktivnosti</a:t>
          </a:r>
          <a:endParaRPr lang="en-US" dirty="0"/>
        </a:p>
      </dgm:t>
    </dgm:pt>
    <dgm:pt modelId="{2508916B-A5CD-4065-BF00-73802B1D27C7}" type="parTrans" cxnId="{E340429B-65FB-4557-9F25-7F13BB23B8D3}">
      <dgm:prSet/>
      <dgm:spPr/>
      <dgm:t>
        <a:bodyPr/>
        <a:lstStyle/>
        <a:p>
          <a:endParaRPr lang="en-US"/>
        </a:p>
      </dgm:t>
    </dgm:pt>
    <dgm:pt modelId="{F8A742E3-BFF8-4464-BC56-0BF19BBC8726}" type="sibTrans" cxnId="{E340429B-65FB-4557-9F25-7F13BB23B8D3}">
      <dgm:prSet/>
      <dgm:spPr/>
      <dgm:t>
        <a:bodyPr/>
        <a:lstStyle/>
        <a:p>
          <a:endParaRPr lang="en-US"/>
        </a:p>
      </dgm:t>
    </dgm:pt>
    <dgm:pt modelId="{14DA77F4-6252-4F4D-B301-58CBB24AAA05}">
      <dgm:prSet/>
      <dgm:spPr/>
      <dgm:t>
        <a:bodyPr/>
        <a:lstStyle/>
        <a:p>
          <a:r>
            <a:rPr lang="en-US" dirty="0" err="1"/>
            <a:t>Organiziramo</a:t>
          </a:r>
          <a:r>
            <a:rPr lang="en-US" dirty="0"/>
            <a:t> s </a:t>
          </a:r>
          <a:r>
            <a:rPr lang="en-US" dirty="0" err="1"/>
            <a:t>klijentom</a:t>
          </a:r>
          <a:r>
            <a:rPr lang="en-US" dirty="0"/>
            <a:t> </a:t>
          </a:r>
          <a:r>
            <a:rPr lang="en-US" dirty="0" err="1"/>
            <a:t>podsjetnike</a:t>
          </a:r>
          <a:r>
            <a:rPr lang="en-US" dirty="0"/>
            <a:t> za </a:t>
          </a:r>
          <a:r>
            <a:rPr lang="en-US" dirty="0" err="1"/>
            <a:t>aktivnosti</a:t>
          </a:r>
          <a:endParaRPr lang="en-US" dirty="0"/>
        </a:p>
      </dgm:t>
    </dgm:pt>
    <dgm:pt modelId="{CE30CD67-23EA-442E-A33B-112CC32B2B75}" type="parTrans" cxnId="{98A327F6-0822-4BF8-977D-39E09EC6BF80}">
      <dgm:prSet/>
      <dgm:spPr/>
      <dgm:t>
        <a:bodyPr/>
        <a:lstStyle/>
        <a:p>
          <a:endParaRPr lang="en-US"/>
        </a:p>
      </dgm:t>
    </dgm:pt>
    <dgm:pt modelId="{8B19189C-B892-4354-8E88-E81766F5708B}" type="sibTrans" cxnId="{98A327F6-0822-4BF8-977D-39E09EC6BF80}">
      <dgm:prSet/>
      <dgm:spPr/>
      <dgm:t>
        <a:bodyPr/>
        <a:lstStyle/>
        <a:p>
          <a:endParaRPr lang="en-US"/>
        </a:p>
      </dgm:t>
    </dgm:pt>
    <dgm:pt modelId="{D98345C5-D287-40D3-9969-4FAD6A0F8A5B}">
      <dgm:prSet/>
      <dgm:spPr/>
      <dgm:t>
        <a:bodyPr/>
        <a:lstStyle/>
        <a:p>
          <a:r>
            <a:rPr lang="en-US" dirty="0" err="1"/>
            <a:t>Raspravljamo</a:t>
          </a:r>
          <a:r>
            <a:rPr lang="en-US" dirty="0"/>
            <a:t> s </a:t>
          </a:r>
          <a:r>
            <a:rPr lang="en-US" dirty="0" err="1"/>
            <a:t>klijentom</a:t>
          </a:r>
          <a:r>
            <a:rPr lang="en-US" dirty="0"/>
            <a:t> </a:t>
          </a:r>
          <a:r>
            <a:rPr lang="en-US" dirty="0" err="1"/>
            <a:t>kako</a:t>
          </a:r>
          <a:r>
            <a:rPr lang="en-US" dirty="0"/>
            <a:t> bi se </a:t>
          </a:r>
          <a:r>
            <a:rPr lang="en-US" dirty="0" err="1"/>
            <a:t>osjećao</a:t>
          </a:r>
          <a:r>
            <a:rPr lang="en-US" dirty="0"/>
            <a:t> </a:t>
          </a:r>
          <a:r>
            <a:rPr lang="en-US" dirty="0" err="1"/>
            <a:t>kada</a:t>
          </a:r>
          <a:r>
            <a:rPr lang="en-US" dirty="0"/>
            <a:t> bi </a:t>
          </a:r>
          <a:r>
            <a:rPr lang="en-US" dirty="0" err="1"/>
            <a:t>ispunio</a:t>
          </a:r>
          <a:r>
            <a:rPr lang="en-US" dirty="0"/>
            <a:t> </a:t>
          </a:r>
          <a:r>
            <a:rPr lang="en-US" dirty="0" err="1"/>
            <a:t>ciljeve</a:t>
          </a:r>
          <a:endParaRPr lang="en-US" dirty="0"/>
        </a:p>
      </dgm:t>
    </dgm:pt>
    <dgm:pt modelId="{ED43BC67-B545-47CD-9481-56C771729CA7}" type="parTrans" cxnId="{8837FE51-9BB5-426E-AC2C-65A9DA25187C}">
      <dgm:prSet/>
      <dgm:spPr/>
      <dgm:t>
        <a:bodyPr/>
        <a:lstStyle/>
        <a:p>
          <a:endParaRPr lang="en-US"/>
        </a:p>
      </dgm:t>
    </dgm:pt>
    <dgm:pt modelId="{19F6DFC4-5448-4A94-8B7A-6274E7964892}" type="sibTrans" cxnId="{8837FE51-9BB5-426E-AC2C-65A9DA25187C}">
      <dgm:prSet/>
      <dgm:spPr/>
      <dgm:t>
        <a:bodyPr/>
        <a:lstStyle/>
        <a:p>
          <a:endParaRPr lang="en-US"/>
        </a:p>
      </dgm:t>
    </dgm:pt>
    <dgm:pt modelId="{2E295462-C34C-3940-A4F4-8FBD63D6638C}">
      <dgm:prSet/>
      <dgm:spPr/>
      <dgm:t>
        <a:bodyPr/>
        <a:lstStyle/>
        <a:p>
          <a:r>
            <a:rPr lang="en-US" dirty="0" err="1"/>
            <a:t>Stvaramo</a:t>
          </a:r>
          <a:r>
            <a:rPr lang="en-US" dirty="0"/>
            <a:t> </a:t>
          </a:r>
          <a:r>
            <a:rPr lang="en-US" dirty="0" err="1"/>
            <a:t>situaciju</a:t>
          </a:r>
          <a:r>
            <a:rPr lang="en-US" dirty="0"/>
            <a:t> bez </a:t>
          </a:r>
          <a:r>
            <a:rPr lang="en-US" dirty="0" err="1"/>
            <a:t>gubitaka</a:t>
          </a:r>
          <a:r>
            <a:rPr lang="en-US" dirty="0"/>
            <a:t>: </a:t>
          </a:r>
          <a:r>
            <a:rPr lang="en-US" dirty="0" err="1"/>
            <a:t>ili</a:t>
          </a:r>
          <a:r>
            <a:rPr lang="en-US" dirty="0"/>
            <a:t> </a:t>
          </a:r>
          <a:r>
            <a:rPr lang="en-US" dirty="0" err="1"/>
            <a:t>će</a:t>
          </a:r>
          <a:r>
            <a:rPr lang="en-US" dirty="0"/>
            <a:t> se </a:t>
          </a:r>
          <a:r>
            <a:rPr lang="en-US" dirty="0" err="1"/>
            <a:t>klijent</a:t>
          </a:r>
          <a:r>
            <a:rPr lang="en-US" dirty="0"/>
            <a:t> </a:t>
          </a:r>
          <a:r>
            <a:rPr lang="en-US" dirty="0" err="1"/>
            <a:t>uključiti</a:t>
          </a:r>
          <a:r>
            <a:rPr lang="en-US" dirty="0"/>
            <a:t> u </a:t>
          </a:r>
          <a:r>
            <a:rPr lang="en-US" dirty="0" err="1"/>
            <a:t>aktivnosti</a:t>
          </a:r>
          <a:r>
            <a:rPr lang="en-US" dirty="0"/>
            <a:t> </a:t>
          </a:r>
          <a:r>
            <a:rPr lang="en-US" dirty="0" err="1"/>
            <a:t>ili</a:t>
          </a:r>
          <a:r>
            <a:rPr lang="en-US" dirty="0"/>
            <a:t> </a:t>
          </a:r>
          <a:r>
            <a:rPr lang="en-US" dirty="0" err="1"/>
            <a:t>će</a:t>
          </a:r>
          <a:r>
            <a:rPr lang="en-US" dirty="0"/>
            <a:t> </a:t>
          </a:r>
          <a:r>
            <a:rPr lang="en-US" dirty="0" err="1"/>
            <a:t>bilježiti</a:t>
          </a:r>
          <a:r>
            <a:rPr lang="en-US" dirty="0"/>
            <a:t> </a:t>
          </a:r>
          <a:r>
            <a:rPr lang="en-US" dirty="0" err="1"/>
            <a:t>misli</a:t>
          </a:r>
          <a:r>
            <a:rPr lang="en-US" dirty="0"/>
            <a:t> </a:t>
          </a:r>
          <a:r>
            <a:rPr lang="en-US" dirty="0" err="1"/>
            <a:t>i</a:t>
          </a:r>
          <a:r>
            <a:rPr lang="en-US" dirty="0"/>
            <a:t> </a:t>
          </a:r>
          <a:r>
            <a:rPr lang="en-US" dirty="0" err="1"/>
            <a:t>praktične</a:t>
          </a:r>
          <a:r>
            <a:rPr lang="en-US" dirty="0"/>
            <a:t> </a:t>
          </a:r>
          <a:r>
            <a:rPr lang="en-US" dirty="0" err="1"/>
            <a:t>probleme</a:t>
          </a:r>
          <a:r>
            <a:rPr lang="en-US" dirty="0"/>
            <a:t> koji </a:t>
          </a:r>
          <a:r>
            <a:rPr lang="en-US" dirty="0" err="1"/>
            <a:t>otežavaju</a:t>
          </a:r>
          <a:r>
            <a:rPr lang="en-US" dirty="0"/>
            <a:t> </a:t>
          </a:r>
          <a:r>
            <a:rPr lang="en-US" dirty="0" err="1"/>
            <a:t>izvršavanje</a:t>
          </a:r>
          <a:r>
            <a:rPr lang="en-US" dirty="0"/>
            <a:t> </a:t>
          </a:r>
          <a:r>
            <a:rPr lang="en-US" dirty="0" err="1"/>
            <a:t>zadataka</a:t>
          </a:r>
          <a:r>
            <a:rPr lang="en-US" dirty="0"/>
            <a:t> </a:t>
          </a:r>
        </a:p>
      </dgm:t>
    </dgm:pt>
    <dgm:pt modelId="{4FF05BA0-1E70-C54E-8E03-7860E1B2D6A1}" type="parTrans" cxnId="{E1EC6CE2-FC12-7047-925E-DAF8C15986D4}">
      <dgm:prSet/>
      <dgm:spPr/>
      <dgm:t>
        <a:bodyPr/>
        <a:lstStyle/>
        <a:p>
          <a:endParaRPr lang="en-US"/>
        </a:p>
      </dgm:t>
    </dgm:pt>
    <dgm:pt modelId="{73F64CA7-23A4-BE40-81ED-84ACCC576A4B}" type="sibTrans" cxnId="{E1EC6CE2-FC12-7047-925E-DAF8C15986D4}">
      <dgm:prSet/>
      <dgm:spPr/>
      <dgm:t>
        <a:bodyPr/>
        <a:lstStyle/>
        <a:p>
          <a:endParaRPr lang="en-US"/>
        </a:p>
      </dgm:t>
    </dgm:pt>
    <dgm:pt modelId="{60F35C2F-9952-D740-A8B0-30C854C640F4}" type="pres">
      <dgm:prSet presAssocID="{53B6FF9B-CE0C-4150-A2D3-0BAE28B0B9C7}" presName="linear" presStyleCnt="0">
        <dgm:presLayoutVars>
          <dgm:animLvl val="lvl"/>
          <dgm:resizeHandles val="exact"/>
        </dgm:presLayoutVars>
      </dgm:prSet>
      <dgm:spPr/>
      <dgm:t>
        <a:bodyPr/>
        <a:lstStyle/>
        <a:p>
          <a:endParaRPr lang="en-US"/>
        </a:p>
      </dgm:t>
    </dgm:pt>
    <dgm:pt modelId="{940B1209-1BE3-8046-93B3-E041AEF713D6}" type="pres">
      <dgm:prSet presAssocID="{462F7205-D322-44F6-B825-BA6F022E1D5E}" presName="parentText" presStyleLbl="node1" presStyleIdx="0" presStyleCnt="6">
        <dgm:presLayoutVars>
          <dgm:chMax val="0"/>
          <dgm:bulletEnabled val="1"/>
        </dgm:presLayoutVars>
      </dgm:prSet>
      <dgm:spPr/>
      <dgm:t>
        <a:bodyPr/>
        <a:lstStyle/>
        <a:p>
          <a:endParaRPr lang="en-US"/>
        </a:p>
      </dgm:t>
    </dgm:pt>
    <dgm:pt modelId="{445909C4-DBA0-0E4F-BFD3-FAA0956A6824}" type="pres">
      <dgm:prSet presAssocID="{214FB55D-D0C8-4162-B7DA-969713BC664C}" presName="spacer" presStyleCnt="0"/>
      <dgm:spPr/>
    </dgm:pt>
    <dgm:pt modelId="{4EC7694C-EEF9-854A-9454-51AF4F815D7B}" type="pres">
      <dgm:prSet presAssocID="{8BAEA15F-005C-4AF0-9FCD-5B880E8B97F7}" presName="parentText" presStyleLbl="node1" presStyleIdx="1" presStyleCnt="6">
        <dgm:presLayoutVars>
          <dgm:chMax val="0"/>
          <dgm:bulletEnabled val="1"/>
        </dgm:presLayoutVars>
      </dgm:prSet>
      <dgm:spPr/>
      <dgm:t>
        <a:bodyPr/>
        <a:lstStyle/>
        <a:p>
          <a:endParaRPr lang="en-US"/>
        </a:p>
      </dgm:t>
    </dgm:pt>
    <dgm:pt modelId="{8DCDCC56-65B5-484C-90FE-2CAE937F1208}" type="pres">
      <dgm:prSet presAssocID="{664A84FF-8B80-42C9-88DA-B3675B41FC47}" presName="spacer" presStyleCnt="0"/>
      <dgm:spPr/>
    </dgm:pt>
    <dgm:pt modelId="{0DCCC9EC-140E-B844-A4B9-67932FDFEDE2}" type="pres">
      <dgm:prSet presAssocID="{AFBE6751-08B0-492E-A7B0-E727F2C7F4C3}" presName="parentText" presStyleLbl="node1" presStyleIdx="2" presStyleCnt="6">
        <dgm:presLayoutVars>
          <dgm:chMax val="0"/>
          <dgm:bulletEnabled val="1"/>
        </dgm:presLayoutVars>
      </dgm:prSet>
      <dgm:spPr/>
      <dgm:t>
        <a:bodyPr/>
        <a:lstStyle/>
        <a:p>
          <a:endParaRPr lang="en-US"/>
        </a:p>
      </dgm:t>
    </dgm:pt>
    <dgm:pt modelId="{BC46D873-9432-7043-8E4A-21B02D689ACA}" type="pres">
      <dgm:prSet presAssocID="{F8A742E3-BFF8-4464-BC56-0BF19BBC8726}" presName="spacer" presStyleCnt="0"/>
      <dgm:spPr/>
    </dgm:pt>
    <dgm:pt modelId="{86406CEE-911F-4047-9060-AADE004BDAA6}" type="pres">
      <dgm:prSet presAssocID="{14DA77F4-6252-4F4D-B301-58CBB24AAA05}" presName="parentText" presStyleLbl="node1" presStyleIdx="3" presStyleCnt="6">
        <dgm:presLayoutVars>
          <dgm:chMax val="0"/>
          <dgm:bulletEnabled val="1"/>
        </dgm:presLayoutVars>
      </dgm:prSet>
      <dgm:spPr/>
      <dgm:t>
        <a:bodyPr/>
        <a:lstStyle/>
        <a:p>
          <a:endParaRPr lang="en-US"/>
        </a:p>
      </dgm:t>
    </dgm:pt>
    <dgm:pt modelId="{9C3DE18D-AABA-8647-B2B7-5942A5337339}" type="pres">
      <dgm:prSet presAssocID="{8B19189C-B892-4354-8E88-E81766F5708B}" presName="spacer" presStyleCnt="0"/>
      <dgm:spPr/>
    </dgm:pt>
    <dgm:pt modelId="{FDD44936-5008-164B-B75A-933FAFFC9DDC}" type="pres">
      <dgm:prSet presAssocID="{D98345C5-D287-40D3-9969-4FAD6A0F8A5B}" presName="parentText" presStyleLbl="node1" presStyleIdx="4" presStyleCnt="6">
        <dgm:presLayoutVars>
          <dgm:chMax val="0"/>
          <dgm:bulletEnabled val="1"/>
        </dgm:presLayoutVars>
      </dgm:prSet>
      <dgm:spPr/>
      <dgm:t>
        <a:bodyPr/>
        <a:lstStyle/>
        <a:p>
          <a:endParaRPr lang="en-US"/>
        </a:p>
      </dgm:t>
    </dgm:pt>
    <dgm:pt modelId="{535366AC-9CB3-DB4B-868C-7DC34E5B2ED4}" type="pres">
      <dgm:prSet presAssocID="{19F6DFC4-5448-4A94-8B7A-6274E7964892}" presName="spacer" presStyleCnt="0"/>
      <dgm:spPr/>
    </dgm:pt>
    <dgm:pt modelId="{68A83A62-0A75-8647-8D52-504CC38F130E}" type="pres">
      <dgm:prSet presAssocID="{2E295462-C34C-3940-A4F4-8FBD63D6638C}" presName="parentText" presStyleLbl="node1" presStyleIdx="5" presStyleCnt="6">
        <dgm:presLayoutVars>
          <dgm:chMax val="0"/>
          <dgm:bulletEnabled val="1"/>
        </dgm:presLayoutVars>
      </dgm:prSet>
      <dgm:spPr/>
      <dgm:t>
        <a:bodyPr/>
        <a:lstStyle/>
        <a:p>
          <a:endParaRPr lang="en-US"/>
        </a:p>
      </dgm:t>
    </dgm:pt>
  </dgm:ptLst>
  <dgm:cxnLst>
    <dgm:cxn modelId="{98A327F6-0822-4BF8-977D-39E09EC6BF80}" srcId="{53B6FF9B-CE0C-4150-A2D3-0BAE28B0B9C7}" destId="{14DA77F4-6252-4F4D-B301-58CBB24AAA05}" srcOrd="3" destOrd="0" parTransId="{CE30CD67-23EA-442E-A33B-112CC32B2B75}" sibTransId="{8B19189C-B892-4354-8E88-E81766F5708B}"/>
    <dgm:cxn modelId="{8837FE51-9BB5-426E-AC2C-65A9DA25187C}" srcId="{53B6FF9B-CE0C-4150-A2D3-0BAE28B0B9C7}" destId="{D98345C5-D287-40D3-9969-4FAD6A0F8A5B}" srcOrd="4" destOrd="0" parTransId="{ED43BC67-B545-47CD-9481-56C771729CA7}" sibTransId="{19F6DFC4-5448-4A94-8B7A-6274E7964892}"/>
    <dgm:cxn modelId="{5C8C11B2-1751-C24F-8668-BD5008454C48}" type="presOf" srcId="{8BAEA15F-005C-4AF0-9FCD-5B880E8B97F7}" destId="{4EC7694C-EEF9-854A-9454-51AF4F815D7B}" srcOrd="0" destOrd="0" presId="urn:microsoft.com/office/officeart/2005/8/layout/vList2"/>
    <dgm:cxn modelId="{E71E1103-32D9-6244-A9E1-1F98A4996558}" type="presOf" srcId="{14DA77F4-6252-4F4D-B301-58CBB24AAA05}" destId="{86406CEE-911F-4047-9060-AADE004BDAA6}" srcOrd="0" destOrd="0" presId="urn:microsoft.com/office/officeart/2005/8/layout/vList2"/>
    <dgm:cxn modelId="{6A7582C6-CDDD-4F4D-9B78-CA3323D239FE}" type="presOf" srcId="{462F7205-D322-44F6-B825-BA6F022E1D5E}" destId="{940B1209-1BE3-8046-93B3-E041AEF713D6}" srcOrd="0" destOrd="0" presId="urn:microsoft.com/office/officeart/2005/8/layout/vList2"/>
    <dgm:cxn modelId="{AF30B614-FBE8-DE4A-B154-780FD2C6E21B}" type="presOf" srcId="{D98345C5-D287-40D3-9969-4FAD6A0F8A5B}" destId="{FDD44936-5008-164B-B75A-933FAFFC9DDC}" srcOrd="0" destOrd="0" presId="urn:microsoft.com/office/officeart/2005/8/layout/vList2"/>
    <dgm:cxn modelId="{16207E66-4EB2-4243-8C5A-F907A8123D45}" type="presOf" srcId="{53B6FF9B-CE0C-4150-A2D3-0BAE28B0B9C7}" destId="{60F35C2F-9952-D740-A8B0-30C854C640F4}" srcOrd="0" destOrd="0" presId="urn:microsoft.com/office/officeart/2005/8/layout/vList2"/>
    <dgm:cxn modelId="{899AA9BC-5344-4B7B-A2A2-C586462B6A67}" srcId="{53B6FF9B-CE0C-4150-A2D3-0BAE28B0B9C7}" destId="{8BAEA15F-005C-4AF0-9FCD-5B880E8B97F7}" srcOrd="1" destOrd="0" parTransId="{DFF02365-1F53-4088-9E7D-8D97DF692EA0}" sibTransId="{664A84FF-8B80-42C9-88DA-B3675B41FC47}"/>
    <dgm:cxn modelId="{B163E8B3-7814-CE47-9F4B-6A1EDF7ADFFF}" type="presOf" srcId="{2E295462-C34C-3940-A4F4-8FBD63D6638C}" destId="{68A83A62-0A75-8647-8D52-504CC38F130E}" srcOrd="0" destOrd="0" presId="urn:microsoft.com/office/officeart/2005/8/layout/vList2"/>
    <dgm:cxn modelId="{3DB7473D-36F6-3D42-8267-617616DCF841}" type="presOf" srcId="{AFBE6751-08B0-492E-A7B0-E727F2C7F4C3}" destId="{0DCCC9EC-140E-B844-A4B9-67932FDFEDE2}" srcOrd="0" destOrd="0" presId="urn:microsoft.com/office/officeart/2005/8/layout/vList2"/>
    <dgm:cxn modelId="{E340429B-65FB-4557-9F25-7F13BB23B8D3}" srcId="{53B6FF9B-CE0C-4150-A2D3-0BAE28B0B9C7}" destId="{AFBE6751-08B0-492E-A7B0-E727F2C7F4C3}" srcOrd="2" destOrd="0" parTransId="{2508916B-A5CD-4065-BF00-73802B1D27C7}" sibTransId="{F8A742E3-BFF8-4464-BC56-0BF19BBC8726}"/>
    <dgm:cxn modelId="{E1EC6CE2-FC12-7047-925E-DAF8C15986D4}" srcId="{53B6FF9B-CE0C-4150-A2D3-0BAE28B0B9C7}" destId="{2E295462-C34C-3940-A4F4-8FBD63D6638C}" srcOrd="5" destOrd="0" parTransId="{4FF05BA0-1E70-C54E-8E03-7860E1B2D6A1}" sibTransId="{73F64CA7-23A4-BE40-81ED-84ACCC576A4B}"/>
    <dgm:cxn modelId="{56943A39-88B9-4289-B409-56C5B82460B2}" srcId="{53B6FF9B-CE0C-4150-A2D3-0BAE28B0B9C7}" destId="{462F7205-D322-44F6-B825-BA6F022E1D5E}" srcOrd="0" destOrd="0" parTransId="{BB1E9E67-6532-4469-B9DC-B6F0F4C96175}" sibTransId="{214FB55D-D0C8-4162-B7DA-969713BC664C}"/>
    <dgm:cxn modelId="{571F6803-EF71-B44E-B992-D97413E0EA0C}" type="presParOf" srcId="{60F35C2F-9952-D740-A8B0-30C854C640F4}" destId="{940B1209-1BE3-8046-93B3-E041AEF713D6}" srcOrd="0" destOrd="0" presId="urn:microsoft.com/office/officeart/2005/8/layout/vList2"/>
    <dgm:cxn modelId="{FBC6E90D-A010-7A43-B90A-E84A878E4FFE}" type="presParOf" srcId="{60F35C2F-9952-D740-A8B0-30C854C640F4}" destId="{445909C4-DBA0-0E4F-BFD3-FAA0956A6824}" srcOrd="1" destOrd="0" presId="urn:microsoft.com/office/officeart/2005/8/layout/vList2"/>
    <dgm:cxn modelId="{4DD12A35-389A-1047-A3BE-9E6AA7FF07A6}" type="presParOf" srcId="{60F35C2F-9952-D740-A8B0-30C854C640F4}" destId="{4EC7694C-EEF9-854A-9454-51AF4F815D7B}" srcOrd="2" destOrd="0" presId="urn:microsoft.com/office/officeart/2005/8/layout/vList2"/>
    <dgm:cxn modelId="{B2A5B409-3F33-524E-8F5C-91B53A023653}" type="presParOf" srcId="{60F35C2F-9952-D740-A8B0-30C854C640F4}" destId="{8DCDCC56-65B5-484C-90FE-2CAE937F1208}" srcOrd="3" destOrd="0" presId="urn:microsoft.com/office/officeart/2005/8/layout/vList2"/>
    <dgm:cxn modelId="{E2CEDE61-4E2C-794F-87A0-EB2F251EE63C}" type="presParOf" srcId="{60F35C2F-9952-D740-A8B0-30C854C640F4}" destId="{0DCCC9EC-140E-B844-A4B9-67932FDFEDE2}" srcOrd="4" destOrd="0" presId="urn:microsoft.com/office/officeart/2005/8/layout/vList2"/>
    <dgm:cxn modelId="{0964345F-A6F3-4940-BA7E-C23A1316A46E}" type="presParOf" srcId="{60F35C2F-9952-D740-A8B0-30C854C640F4}" destId="{BC46D873-9432-7043-8E4A-21B02D689ACA}" srcOrd="5" destOrd="0" presId="urn:microsoft.com/office/officeart/2005/8/layout/vList2"/>
    <dgm:cxn modelId="{CDAEFE57-CF3E-8A45-B0D8-4BBE0873D20A}" type="presParOf" srcId="{60F35C2F-9952-D740-A8B0-30C854C640F4}" destId="{86406CEE-911F-4047-9060-AADE004BDAA6}" srcOrd="6" destOrd="0" presId="urn:microsoft.com/office/officeart/2005/8/layout/vList2"/>
    <dgm:cxn modelId="{F231034C-0433-9947-B21A-9191475F67D0}" type="presParOf" srcId="{60F35C2F-9952-D740-A8B0-30C854C640F4}" destId="{9C3DE18D-AABA-8647-B2B7-5942A5337339}" srcOrd="7" destOrd="0" presId="urn:microsoft.com/office/officeart/2005/8/layout/vList2"/>
    <dgm:cxn modelId="{CAAAB52E-199D-A34B-893F-973C69FB0921}" type="presParOf" srcId="{60F35C2F-9952-D740-A8B0-30C854C640F4}" destId="{FDD44936-5008-164B-B75A-933FAFFC9DDC}" srcOrd="8" destOrd="0" presId="urn:microsoft.com/office/officeart/2005/8/layout/vList2"/>
    <dgm:cxn modelId="{F3E9532B-92B0-4D4E-A648-0E05EF2A72C8}" type="presParOf" srcId="{60F35C2F-9952-D740-A8B0-30C854C640F4}" destId="{535366AC-9CB3-DB4B-868C-7DC34E5B2ED4}" srcOrd="9" destOrd="0" presId="urn:microsoft.com/office/officeart/2005/8/layout/vList2"/>
    <dgm:cxn modelId="{A0E6F867-3F55-7748-A34B-74DAF1BA9C43}" type="presParOf" srcId="{60F35C2F-9952-D740-A8B0-30C854C640F4}" destId="{68A83A62-0A75-8647-8D52-504CC38F130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B1209-1BE3-8046-93B3-E041AEF713D6}">
      <dsp:nvSpPr>
        <dsp:cNvPr id="0" name=""/>
        <dsp:cNvSpPr/>
      </dsp:nvSpPr>
      <dsp:spPr>
        <a:xfrm>
          <a:off x="0" y="510028"/>
          <a:ext cx="8465127" cy="77951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Važno</a:t>
          </a:r>
          <a:r>
            <a:rPr lang="en-US" sz="2000" kern="1200" dirty="0"/>
            <a:t> je </a:t>
          </a:r>
          <a:r>
            <a:rPr lang="en-US" sz="2000" kern="1200" dirty="0" err="1"/>
            <a:t>proći</a:t>
          </a:r>
          <a:r>
            <a:rPr lang="en-US" sz="2000" kern="1200" dirty="0"/>
            <a:t> </a:t>
          </a:r>
          <a:r>
            <a:rPr lang="en-US" sz="2000" kern="1200" dirty="0" err="1"/>
            <a:t>kroz</a:t>
          </a:r>
          <a:r>
            <a:rPr lang="en-US" sz="2000" kern="1200" dirty="0"/>
            <a:t> </a:t>
          </a:r>
          <a:r>
            <a:rPr lang="en-US" sz="2000" kern="1200" dirty="0" err="1"/>
            <a:t>moguće</a:t>
          </a:r>
          <a:r>
            <a:rPr lang="en-US" sz="2000" kern="1200" dirty="0"/>
            <a:t> </a:t>
          </a:r>
          <a:r>
            <a:rPr lang="en-US" sz="2000" kern="1200" dirty="0" err="1"/>
            <a:t>poteškoće</a:t>
          </a:r>
          <a:r>
            <a:rPr lang="en-US" sz="2000" kern="1200" dirty="0"/>
            <a:t> s </a:t>
          </a:r>
          <a:r>
            <a:rPr lang="en-US" sz="2000" kern="1200" dirty="0" err="1"/>
            <a:t>kojima</a:t>
          </a:r>
          <a:r>
            <a:rPr lang="en-US" sz="2000" kern="1200" dirty="0"/>
            <a:t> se </a:t>
          </a:r>
          <a:r>
            <a:rPr lang="en-US" sz="2000" kern="1200" dirty="0" err="1"/>
            <a:t>klijent</a:t>
          </a:r>
          <a:r>
            <a:rPr lang="en-US" sz="2000" kern="1200" dirty="0"/>
            <a:t> </a:t>
          </a:r>
          <a:r>
            <a:rPr lang="en-US" sz="2000" kern="1200" dirty="0" err="1"/>
            <a:t>može</a:t>
          </a:r>
          <a:r>
            <a:rPr lang="en-US" sz="2000" kern="1200" dirty="0"/>
            <a:t> </a:t>
          </a:r>
          <a:r>
            <a:rPr lang="en-US" sz="2000" kern="1200" dirty="0" err="1"/>
            <a:t>susresti</a:t>
          </a:r>
          <a:endParaRPr lang="en-US" sz="2000" kern="1200" dirty="0"/>
        </a:p>
      </dsp:txBody>
      <dsp:txXfrm>
        <a:off x="38053" y="548081"/>
        <a:ext cx="8389021" cy="703406"/>
      </dsp:txXfrm>
    </dsp:sp>
    <dsp:sp modelId="{4EC7694C-EEF9-854A-9454-51AF4F815D7B}">
      <dsp:nvSpPr>
        <dsp:cNvPr id="0" name=""/>
        <dsp:cNvSpPr/>
      </dsp:nvSpPr>
      <dsp:spPr>
        <a:xfrm>
          <a:off x="0" y="1347141"/>
          <a:ext cx="8465127" cy="779512"/>
        </a:xfrm>
        <a:prstGeom prst="roundRect">
          <a:avLst/>
        </a:prstGeom>
        <a:solidFill>
          <a:schemeClr val="accent2">
            <a:hueOff val="599933"/>
            <a:satOff val="-2050"/>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Raspravljamo</a:t>
          </a:r>
          <a:r>
            <a:rPr lang="en-US" sz="2000" kern="1200" dirty="0"/>
            <a:t> s </a:t>
          </a:r>
          <a:r>
            <a:rPr lang="en-US" sz="2000" kern="1200" dirty="0" err="1"/>
            <a:t>klijentom</a:t>
          </a:r>
          <a:r>
            <a:rPr lang="en-US" sz="2000" kern="1200" dirty="0"/>
            <a:t> o </a:t>
          </a:r>
          <a:r>
            <a:rPr lang="en-US" sz="2000" kern="1200" dirty="0" err="1"/>
            <a:t>mislima</a:t>
          </a:r>
          <a:r>
            <a:rPr lang="en-US" sz="2000" kern="1200" dirty="0"/>
            <a:t> </a:t>
          </a:r>
          <a:r>
            <a:rPr lang="en-US" sz="2000" kern="1200" dirty="0" err="1"/>
            <a:t>prije</a:t>
          </a:r>
          <a:r>
            <a:rPr lang="en-US" sz="2000" kern="1200" dirty="0"/>
            <a:t>, za </a:t>
          </a:r>
          <a:r>
            <a:rPr lang="en-US" sz="2000" kern="1200" dirty="0" err="1"/>
            <a:t>vrijeme</a:t>
          </a:r>
          <a:r>
            <a:rPr lang="en-US" sz="2000" kern="1200" dirty="0"/>
            <a:t> </a:t>
          </a:r>
          <a:r>
            <a:rPr lang="en-US" sz="2000" kern="1200" dirty="0" err="1"/>
            <a:t>i</a:t>
          </a:r>
          <a:r>
            <a:rPr lang="en-US" sz="2000" kern="1200" dirty="0"/>
            <a:t> </a:t>
          </a:r>
          <a:r>
            <a:rPr lang="en-US" sz="2000" kern="1200" dirty="0" err="1"/>
            <a:t>nakon</a:t>
          </a:r>
          <a:r>
            <a:rPr lang="en-US" sz="2000" kern="1200" dirty="0"/>
            <a:t> </a:t>
          </a:r>
          <a:r>
            <a:rPr lang="en-US" sz="2000" kern="1200" dirty="0" err="1"/>
            <a:t>aktivnosti</a:t>
          </a:r>
          <a:r>
            <a:rPr lang="en-US" sz="2000" kern="1200" dirty="0"/>
            <a:t> </a:t>
          </a:r>
          <a:r>
            <a:rPr lang="en-US" sz="2000" kern="1200" dirty="0" err="1"/>
            <a:t>koje</a:t>
          </a:r>
          <a:r>
            <a:rPr lang="en-US" sz="2000" kern="1200" dirty="0"/>
            <a:t> </a:t>
          </a:r>
          <a:r>
            <a:rPr lang="en-US" sz="2000" kern="1200" dirty="0" err="1"/>
            <a:t>mogu</a:t>
          </a:r>
          <a:r>
            <a:rPr lang="en-US" sz="2000" kern="1200" dirty="0"/>
            <a:t> </a:t>
          </a:r>
          <a:r>
            <a:rPr lang="en-US" sz="2000" kern="1200" dirty="0" err="1"/>
            <a:t>otežavati</a:t>
          </a:r>
          <a:r>
            <a:rPr lang="en-US" sz="2000" kern="1200" dirty="0"/>
            <a:t> </a:t>
          </a:r>
          <a:r>
            <a:rPr lang="en-US" sz="2000" kern="1200" dirty="0" err="1"/>
            <a:t>izvršavanje</a:t>
          </a:r>
          <a:r>
            <a:rPr lang="en-US" sz="2000" kern="1200" dirty="0"/>
            <a:t> </a:t>
          </a:r>
          <a:r>
            <a:rPr lang="en-US" sz="2000" kern="1200" dirty="0" err="1"/>
            <a:t>aktivnosti</a:t>
          </a:r>
          <a:endParaRPr lang="en-US" sz="2000" kern="1200" dirty="0"/>
        </a:p>
      </dsp:txBody>
      <dsp:txXfrm>
        <a:off x="38053" y="1385194"/>
        <a:ext cx="8389021" cy="703406"/>
      </dsp:txXfrm>
    </dsp:sp>
    <dsp:sp modelId="{0DCCC9EC-140E-B844-A4B9-67932FDFEDE2}">
      <dsp:nvSpPr>
        <dsp:cNvPr id="0" name=""/>
        <dsp:cNvSpPr/>
      </dsp:nvSpPr>
      <dsp:spPr>
        <a:xfrm>
          <a:off x="0" y="2184253"/>
          <a:ext cx="8465127" cy="779512"/>
        </a:xfrm>
        <a:prstGeom prst="roundRect">
          <a:avLst/>
        </a:prstGeom>
        <a:solidFill>
          <a:schemeClr val="accent2">
            <a:hueOff val="1199866"/>
            <a:satOff val="-4099"/>
            <a:lumOff val="-43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Podsjećamo</a:t>
          </a:r>
          <a:r>
            <a:rPr lang="en-US" sz="2000" kern="1200" dirty="0"/>
            <a:t> </a:t>
          </a:r>
          <a:r>
            <a:rPr lang="en-US" sz="2000" kern="1200" dirty="0" err="1"/>
            <a:t>klijenta</a:t>
          </a:r>
          <a:r>
            <a:rPr lang="en-US" sz="2000" kern="1200" dirty="0"/>
            <a:t> </a:t>
          </a:r>
          <a:r>
            <a:rPr lang="en-US" sz="2000" kern="1200" dirty="0" err="1"/>
            <a:t>na</a:t>
          </a:r>
          <a:r>
            <a:rPr lang="en-US" sz="2000" kern="1200" dirty="0"/>
            <a:t> </a:t>
          </a:r>
          <a:r>
            <a:rPr lang="en-US" sz="2000" kern="1200" dirty="0" err="1"/>
            <a:t>važnost</a:t>
          </a:r>
          <a:r>
            <a:rPr lang="en-US" sz="2000" kern="1200" dirty="0"/>
            <a:t> </a:t>
          </a:r>
          <a:r>
            <a:rPr lang="en-US" sz="2000" kern="1200" dirty="0" err="1"/>
            <a:t>davanja</a:t>
          </a:r>
          <a:r>
            <a:rPr lang="en-US" sz="2000" kern="1200" dirty="0"/>
            <a:t> </a:t>
          </a:r>
          <a:r>
            <a:rPr lang="en-US" sz="2000" kern="1200" dirty="0" err="1"/>
            <a:t>priznanja</a:t>
          </a:r>
          <a:r>
            <a:rPr lang="en-US" sz="2000" kern="1200" dirty="0"/>
            <a:t> </a:t>
          </a:r>
          <a:r>
            <a:rPr lang="en-US" sz="2000" kern="1200" dirty="0" err="1"/>
            <a:t>samome</a:t>
          </a:r>
          <a:r>
            <a:rPr lang="en-US" sz="2000" kern="1200" dirty="0"/>
            <a:t> </a:t>
          </a:r>
          <a:r>
            <a:rPr lang="en-US" sz="2000" kern="1200" dirty="0" err="1"/>
            <a:t>sebi</a:t>
          </a:r>
          <a:r>
            <a:rPr lang="en-US" sz="2000" kern="1200" dirty="0"/>
            <a:t> za </a:t>
          </a:r>
          <a:r>
            <a:rPr lang="en-US" sz="2000" kern="1200" dirty="0" err="1"/>
            <a:t>uključivanje</a:t>
          </a:r>
          <a:r>
            <a:rPr lang="en-US" sz="2000" kern="1200" dirty="0"/>
            <a:t> u </a:t>
          </a:r>
          <a:r>
            <a:rPr lang="en-US" sz="2000" kern="1200" dirty="0" err="1"/>
            <a:t>aktivnosti</a:t>
          </a:r>
          <a:endParaRPr lang="en-US" sz="2000" kern="1200" dirty="0"/>
        </a:p>
      </dsp:txBody>
      <dsp:txXfrm>
        <a:off x="38053" y="2222306"/>
        <a:ext cx="8389021" cy="703406"/>
      </dsp:txXfrm>
    </dsp:sp>
    <dsp:sp modelId="{86406CEE-911F-4047-9060-AADE004BDAA6}">
      <dsp:nvSpPr>
        <dsp:cNvPr id="0" name=""/>
        <dsp:cNvSpPr/>
      </dsp:nvSpPr>
      <dsp:spPr>
        <a:xfrm>
          <a:off x="0" y="3021366"/>
          <a:ext cx="8465127" cy="779512"/>
        </a:xfrm>
        <a:prstGeom prst="roundRect">
          <a:avLst/>
        </a:prstGeom>
        <a:solidFill>
          <a:schemeClr val="accent2">
            <a:hueOff val="1799799"/>
            <a:satOff val="-6149"/>
            <a:lumOff val="-64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Organiziramo</a:t>
          </a:r>
          <a:r>
            <a:rPr lang="en-US" sz="2000" kern="1200" dirty="0"/>
            <a:t> s </a:t>
          </a:r>
          <a:r>
            <a:rPr lang="en-US" sz="2000" kern="1200" dirty="0" err="1"/>
            <a:t>klijentom</a:t>
          </a:r>
          <a:r>
            <a:rPr lang="en-US" sz="2000" kern="1200" dirty="0"/>
            <a:t> </a:t>
          </a:r>
          <a:r>
            <a:rPr lang="en-US" sz="2000" kern="1200" dirty="0" err="1"/>
            <a:t>podsjetnike</a:t>
          </a:r>
          <a:r>
            <a:rPr lang="en-US" sz="2000" kern="1200" dirty="0"/>
            <a:t> za </a:t>
          </a:r>
          <a:r>
            <a:rPr lang="en-US" sz="2000" kern="1200" dirty="0" err="1"/>
            <a:t>aktivnosti</a:t>
          </a:r>
          <a:endParaRPr lang="en-US" sz="2000" kern="1200" dirty="0"/>
        </a:p>
      </dsp:txBody>
      <dsp:txXfrm>
        <a:off x="38053" y="3059419"/>
        <a:ext cx="8389021" cy="703406"/>
      </dsp:txXfrm>
    </dsp:sp>
    <dsp:sp modelId="{FDD44936-5008-164B-B75A-933FAFFC9DDC}">
      <dsp:nvSpPr>
        <dsp:cNvPr id="0" name=""/>
        <dsp:cNvSpPr/>
      </dsp:nvSpPr>
      <dsp:spPr>
        <a:xfrm>
          <a:off x="0" y="3858478"/>
          <a:ext cx="8465127" cy="779512"/>
        </a:xfrm>
        <a:prstGeom prst="roundRect">
          <a:avLst/>
        </a:prstGeom>
        <a:solidFill>
          <a:schemeClr val="accent2">
            <a:hueOff val="2399732"/>
            <a:satOff val="-8198"/>
            <a:lumOff val="-86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Raspravljamo</a:t>
          </a:r>
          <a:r>
            <a:rPr lang="en-US" sz="2000" kern="1200" dirty="0"/>
            <a:t> s </a:t>
          </a:r>
          <a:r>
            <a:rPr lang="en-US" sz="2000" kern="1200" dirty="0" err="1"/>
            <a:t>klijentom</a:t>
          </a:r>
          <a:r>
            <a:rPr lang="en-US" sz="2000" kern="1200" dirty="0"/>
            <a:t> </a:t>
          </a:r>
          <a:r>
            <a:rPr lang="en-US" sz="2000" kern="1200" dirty="0" err="1"/>
            <a:t>kako</a:t>
          </a:r>
          <a:r>
            <a:rPr lang="en-US" sz="2000" kern="1200" dirty="0"/>
            <a:t> bi se </a:t>
          </a:r>
          <a:r>
            <a:rPr lang="en-US" sz="2000" kern="1200" dirty="0" err="1"/>
            <a:t>osjećao</a:t>
          </a:r>
          <a:r>
            <a:rPr lang="en-US" sz="2000" kern="1200" dirty="0"/>
            <a:t> </a:t>
          </a:r>
          <a:r>
            <a:rPr lang="en-US" sz="2000" kern="1200" dirty="0" err="1"/>
            <a:t>kada</a:t>
          </a:r>
          <a:r>
            <a:rPr lang="en-US" sz="2000" kern="1200" dirty="0"/>
            <a:t> bi </a:t>
          </a:r>
          <a:r>
            <a:rPr lang="en-US" sz="2000" kern="1200" dirty="0" err="1"/>
            <a:t>ispunio</a:t>
          </a:r>
          <a:r>
            <a:rPr lang="en-US" sz="2000" kern="1200" dirty="0"/>
            <a:t> </a:t>
          </a:r>
          <a:r>
            <a:rPr lang="en-US" sz="2000" kern="1200" dirty="0" err="1"/>
            <a:t>ciljeve</a:t>
          </a:r>
          <a:endParaRPr lang="en-US" sz="2000" kern="1200" dirty="0"/>
        </a:p>
      </dsp:txBody>
      <dsp:txXfrm>
        <a:off x="38053" y="3896531"/>
        <a:ext cx="8389021" cy="703406"/>
      </dsp:txXfrm>
    </dsp:sp>
    <dsp:sp modelId="{68A83A62-0A75-8647-8D52-504CC38F130E}">
      <dsp:nvSpPr>
        <dsp:cNvPr id="0" name=""/>
        <dsp:cNvSpPr/>
      </dsp:nvSpPr>
      <dsp:spPr>
        <a:xfrm>
          <a:off x="0" y="4695591"/>
          <a:ext cx="8465127" cy="779512"/>
        </a:xfrm>
        <a:prstGeom prst="roundRect">
          <a:avLst/>
        </a:prstGeom>
        <a:solidFill>
          <a:schemeClr val="accent2">
            <a:hueOff val="2999665"/>
            <a:satOff val="-10248"/>
            <a:lumOff val="-107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err="1"/>
            <a:t>Stvaramo</a:t>
          </a:r>
          <a:r>
            <a:rPr lang="en-US" sz="2000" kern="1200" dirty="0"/>
            <a:t> </a:t>
          </a:r>
          <a:r>
            <a:rPr lang="en-US" sz="2000" kern="1200" dirty="0" err="1"/>
            <a:t>situaciju</a:t>
          </a:r>
          <a:r>
            <a:rPr lang="en-US" sz="2000" kern="1200" dirty="0"/>
            <a:t> bez </a:t>
          </a:r>
          <a:r>
            <a:rPr lang="en-US" sz="2000" kern="1200" dirty="0" err="1"/>
            <a:t>gubitaka</a:t>
          </a:r>
          <a:r>
            <a:rPr lang="en-US" sz="2000" kern="1200" dirty="0"/>
            <a:t>: </a:t>
          </a:r>
          <a:r>
            <a:rPr lang="en-US" sz="2000" kern="1200" dirty="0" err="1"/>
            <a:t>ili</a:t>
          </a:r>
          <a:r>
            <a:rPr lang="en-US" sz="2000" kern="1200" dirty="0"/>
            <a:t> </a:t>
          </a:r>
          <a:r>
            <a:rPr lang="en-US" sz="2000" kern="1200" dirty="0" err="1"/>
            <a:t>će</a:t>
          </a:r>
          <a:r>
            <a:rPr lang="en-US" sz="2000" kern="1200" dirty="0"/>
            <a:t> se </a:t>
          </a:r>
          <a:r>
            <a:rPr lang="en-US" sz="2000" kern="1200" dirty="0" err="1"/>
            <a:t>klijent</a:t>
          </a:r>
          <a:r>
            <a:rPr lang="en-US" sz="2000" kern="1200" dirty="0"/>
            <a:t> </a:t>
          </a:r>
          <a:r>
            <a:rPr lang="en-US" sz="2000" kern="1200" dirty="0" err="1"/>
            <a:t>uključiti</a:t>
          </a:r>
          <a:r>
            <a:rPr lang="en-US" sz="2000" kern="1200" dirty="0"/>
            <a:t> u </a:t>
          </a:r>
          <a:r>
            <a:rPr lang="en-US" sz="2000" kern="1200" dirty="0" err="1"/>
            <a:t>aktivnosti</a:t>
          </a:r>
          <a:r>
            <a:rPr lang="en-US" sz="2000" kern="1200" dirty="0"/>
            <a:t> </a:t>
          </a:r>
          <a:r>
            <a:rPr lang="en-US" sz="2000" kern="1200" dirty="0" err="1"/>
            <a:t>ili</a:t>
          </a:r>
          <a:r>
            <a:rPr lang="en-US" sz="2000" kern="1200" dirty="0"/>
            <a:t> </a:t>
          </a:r>
          <a:r>
            <a:rPr lang="en-US" sz="2000" kern="1200" dirty="0" err="1"/>
            <a:t>će</a:t>
          </a:r>
          <a:r>
            <a:rPr lang="en-US" sz="2000" kern="1200" dirty="0"/>
            <a:t> </a:t>
          </a:r>
          <a:r>
            <a:rPr lang="en-US" sz="2000" kern="1200" dirty="0" err="1"/>
            <a:t>bilježiti</a:t>
          </a:r>
          <a:r>
            <a:rPr lang="en-US" sz="2000" kern="1200" dirty="0"/>
            <a:t> </a:t>
          </a:r>
          <a:r>
            <a:rPr lang="en-US" sz="2000" kern="1200" dirty="0" err="1"/>
            <a:t>misli</a:t>
          </a:r>
          <a:r>
            <a:rPr lang="en-US" sz="2000" kern="1200" dirty="0"/>
            <a:t> </a:t>
          </a:r>
          <a:r>
            <a:rPr lang="en-US" sz="2000" kern="1200" dirty="0" err="1"/>
            <a:t>i</a:t>
          </a:r>
          <a:r>
            <a:rPr lang="en-US" sz="2000" kern="1200" dirty="0"/>
            <a:t> </a:t>
          </a:r>
          <a:r>
            <a:rPr lang="en-US" sz="2000" kern="1200" dirty="0" err="1"/>
            <a:t>praktične</a:t>
          </a:r>
          <a:r>
            <a:rPr lang="en-US" sz="2000" kern="1200" dirty="0"/>
            <a:t> </a:t>
          </a:r>
          <a:r>
            <a:rPr lang="en-US" sz="2000" kern="1200" dirty="0" err="1"/>
            <a:t>probleme</a:t>
          </a:r>
          <a:r>
            <a:rPr lang="en-US" sz="2000" kern="1200" dirty="0"/>
            <a:t> koji </a:t>
          </a:r>
          <a:r>
            <a:rPr lang="en-US" sz="2000" kern="1200" dirty="0" err="1"/>
            <a:t>otežavaju</a:t>
          </a:r>
          <a:r>
            <a:rPr lang="en-US" sz="2000" kern="1200" dirty="0"/>
            <a:t> </a:t>
          </a:r>
          <a:r>
            <a:rPr lang="en-US" sz="2000" kern="1200" dirty="0" err="1"/>
            <a:t>izvršavanje</a:t>
          </a:r>
          <a:r>
            <a:rPr lang="en-US" sz="2000" kern="1200" dirty="0"/>
            <a:t> </a:t>
          </a:r>
          <a:r>
            <a:rPr lang="en-US" sz="2000" kern="1200" dirty="0" err="1"/>
            <a:t>zadataka</a:t>
          </a:r>
          <a:r>
            <a:rPr lang="en-US" sz="2000" kern="1200" dirty="0"/>
            <a:t> </a:t>
          </a:r>
        </a:p>
      </dsp:txBody>
      <dsp:txXfrm>
        <a:off x="38053" y="4733644"/>
        <a:ext cx="8389021" cy="70340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CF346C-14D3-074F-B34C-634DEEA963D0}" type="datetimeFigureOut">
              <a:rPr lang="en-HR" smtClean="0"/>
              <a:t>04/13/2023</a:t>
            </a:fld>
            <a:endParaRPr lang="en-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3EFEEA-22D9-E341-AF67-E3EC5CCE4217}" type="slidenum">
              <a:rPr lang="en-HR" smtClean="0"/>
              <a:t>‹#›</a:t>
            </a:fld>
            <a:endParaRPr lang="en-HR"/>
          </a:p>
        </p:txBody>
      </p:sp>
    </p:spTree>
    <p:extLst>
      <p:ext uri="{BB962C8B-B14F-4D97-AF65-F5344CB8AC3E}">
        <p14:creationId xmlns:p14="http://schemas.microsoft.com/office/powerpoint/2010/main" val="1969929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HR" dirty="0"/>
          </a:p>
        </p:txBody>
      </p:sp>
      <p:sp>
        <p:nvSpPr>
          <p:cNvPr id="4" name="Slide Number Placeholder 3"/>
          <p:cNvSpPr>
            <a:spLocks noGrp="1"/>
          </p:cNvSpPr>
          <p:nvPr>
            <p:ph type="sldNum" sz="quarter" idx="5"/>
          </p:nvPr>
        </p:nvSpPr>
        <p:spPr/>
        <p:txBody>
          <a:bodyPr/>
          <a:lstStyle/>
          <a:p>
            <a:fld id="{7D3EFEEA-22D9-E341-AF67-E3EC5CCE4217}" type="slidenum">
              <a:rPr lang="en-HR" smtClean="0"/>
              <a:t>2</a:t>
            </a:fld>
            <a:endParaRPr lang="en-HR"/>
          </a:p>
        </p:txBody>
      </p:sp>
    </p:spTree>
    <p:extLst>
      <p:ext uri="{BB962C8B-B14F-4D97-AF65-F5344CB8AC3E}">
        <p14:creationId xmlns:p14="http://schemas.microsoft.com/office/powerpoint/2010/main" val="324895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912629" y="1371600"/>
            <a:ext cx="5935540" cy="2696866"/>
          </a:xfrm>
        </p:spPr>
        <p:txBody>
          <a:bodyPr anchor="t">
            <a:normAutofit/>
          </a:bodyPr>
          <a:lstStyle>
            <a:lvl1pPr algn="l">
              <a:defRPr sz="4000"/>
            </a:lvl1pPr>
          </a:lstStyle>
          <a:p>
            <a:r>
              <a:rPr lang="en-US" dirty="0"/>
              <a:t>Click to edit Master title style</a:t>
            </a:r>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912629" y="4584879"/>
            <a:ext cx="593554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646054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205561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198077" y="1401097"/>
            <a:ext cx="2155722" cy="4775865"/>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838200" y="1401097"/>
            <a:ext cx="8232058" cy="477586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19477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66187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912629" y="1709738"/>
            <a:ext cx="9214884" cy="3159974"/>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912628" y="5018567"/>
            <a:ext cx="7907079" cy="1073889"/>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837774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914400" y="2849526"/>
            <a:ext cx="5105400" cy="321047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172200" y="2849526"/>
            <a:ext cx="5105400" cy="321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780765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912628" y="1371599"/>
            <a:ext cx="10442760" cy="93975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912628" y="2311353"/>
            <a:ext cx="5084947"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912628" y="3006725"/>
            <a:ext cx="5084947" cy="31829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172200" y="2311353"/>
            <a:ext cx="5183188" cy="69537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172200" y="3006725"/>
            <a:ext cx="5183188" cy="3182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2693268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4062294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37771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5183188" y="987425"/>
            <a:ext cx="6172200"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230105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912628" y="1463038"/>
            <a:ext cx="3859397" cy="147154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912628" y="2934586"/>
            <a:ext cx="3859397" cy="29344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0D4E46AA-1EC0-4433-9956-E798E94A6FB7}" type="datetimeFigureOut">
              <a:rPr lang="en-US" smtClean="0"/>
              <a:t>4/13/2023</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38C08-47C7-4847-B0BE-B9D8DEEB3D1B}" type="slidenum">
              <a:rPr lang="en-US" smtClean="0"/>
              <a:t>‹#›</a:t>
            </a:fld>
            <a:endParaRPr lang="en-US"/>
          </a:p>
        </p:txBody>
      </p:sp>
    </p:spTree>
    <p:extLst>
      <p:ext uri="{BB962C8B-B14F-4D97-AF65-F5344CB8AC3E}">
        <p14:creationId xmlns:p14="http://schemas.microsoft.com/office/powerpoint/2010/main" val="1721749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914400" y="1371600"/>
            <a:ext cx="10363200" cy="131444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914399" y="2853369"/>
            <a:ext cx="10363200" cy="308846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912628"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0D4E46AA-1EC0-4433-9956-E798E94A6FB7}" type="datetimeFigureOut">
              <a:rPr lang="en-US" smtClean="0"/>
              <a:pPr/>
              <a:t>4/13/2023</a:t>
            </a:fld>
            <a:endParaRPr lang="en-US" dirty="0"/>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38C08-47C7-4847-B0BE-B9D8DEEB3D1B}" type="slidenum">
              <a:rPr lang="en-US" smtClean="0"/>
              <a:pPr/>
              <a:t>‹#›</a:t>
            </a:fld>
            <a:endParaRPr lang="en-US" dirty="0"/>
          </a:p>
        </p:txBody>
      </p:sp>
      <p:cxnSp>
        <p:nvCxnSpPr>
          <p:cNvPr id="7" name="Straight Connector 6">
            <a:extLst>
              <a:ext uri="{FF2B5EF4-FFF2-40B4-BE49-F238E27FC236}">
                <a16:creationId xmlns:a16="http://schemas.microsoft.com/office/drawing/2014/main" id="{F209B62C-3402-4623-9A7C-AA048B56F8C3}"/>
              </a:ext>
            </a:extLst>
          </p:cNvPr>
          <p:cNvCxnSpPr>
            <a:cxnSpLocks/>
          </p:cNvCxnSpPr>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861073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274320" indent="0" algn="l" defTabSz="914400" rtl="0" eaLnBrk="1" latinLnBrk="0" hangingPunct="1">
        <a:lnSpc>
          <a:spcPct val="120000"/>
        </a:lnSpc>
        <a:spcBef>
          <a:spcPts val="500"/>
        </a:spcBef>
        <a:buSzPct val="87000"/>
        <a:buFontTx/>
        <a:buNone/>
        <a:defRPr sz="1800"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594360" indent="0" algn="l" defTabSz="914400" rtl="0" eaLnBrk="1" latinLnBrk="0" hangingPunct="1">
        <a:lnSpc>
          <a:spcPct val="120000"/>
        </a:lnSpc>
        <a:spcBef>
          <a:spcPts val="500"/>
        </a:spcBef>
        <a:buSzPct val="87000"/>
        <a:buFontTx/>
        <a:buNone/>
        <a:defRPr sz="1400"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3" descr="Triangular abstract background">
            <a:extLst>
              <a:ext uri="{FF2B5EF4-FFF2-40B4-BE49-F238E27FC236}">
                <a16:creationId xmlns:a16="http://schemas.microsoft.com/office/drawing/2014/main" id="{D647496F-2B15-91FB-D435-AC6B4192D105}"/>
              </a:ext>
            </a:extLst>
          </p:cNvPr>
          <p:cNvPicPr>
            <a:picLocks noChangeAspect="1"/>
          </p:cNvPicPr>
          <p:nvPr/>
        </p:nvPicPr>
        <p:blipFill rotWithShape="1">
          <a:blip r:embed="rId2"/>
          <a:srcRect t="15730"/>
          <a:stretch/>
        </p:blipFill>
        <p:spPr>
          <a:xfrm>
            <a:off x="1" y="10"/>
            <a:ext cx="12192000" cy="6857990"/>
          </a:xfrm>
          <a:prstGeom prst="rect">
            <a:avLst/>
          </a:prstGeom>
        </p:spPr>
      </p:pic>
      <p:sp useBgFill="1">
        <p:nvSpPr>
          <p:cNvPr id="19" name="Rectangle 10">
            <a:extLst>
              <a:ext uri="{FF2B5EF4-FFF2-40B4-BE49-F238E27FC236}">
                <a16:creationId xmlns:a16="http://schemas.microsoft.com/office/drawing/2014/main" id="{36136311-C81B-47C5-AE0A-5641A5A595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3225" y="1066800"/>
            <a:ext cx="4708175" cy="47244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2D513B-9D6D-3AFE-5606-9CE04C6DC55C}"/>
              </a:ext>
            </a:extLst>
          </p:cNvPr>
          <p:cNvSpPr>
            <a:spLocks noGrp="1"/>
          </p:cNvSpPr>
          <p:nvPr>
            <p:ph type="ctrTitle"/>
          </p:nvPr>
        </p:nvSpPr>
        <p:spPr>
          <a:xfrm>
            <a:off x="7046729" y="1562101"/>
            <a:ext cx="3551402" cy="2738530"/>
          </a:xfrm>
        </p:spPr>
        <p:txBody>
          <a:bodyPr anchor="t">
            <a:normAutofit/>
          </a:bodyPr>
          <a:lstStyle/>
          <a:p>
            <a:r>
              <a:rPr lang="en-HR" dirty="0"/>
              <a:t>Planiranje aktivnosti</a:t>
            </a:r>
          </a:p>
        </p:txBody>
      </p:sp>
      <p:sp>
        <p:nvSpPr>
          <p:cNvPr id="3" name="Subtitle 2">
            <a:extLst>
              <a:ext uri="{FF2B5EF4-FFF2-40B4-BE49-F238E27FC236}">
                <a16:creationId xmlns:a16="http://schemas.microsoft.com/office/drawing/2014/main" id="{B10994D6-4002-BFEA-F115-394B85FC4BFB}"/>
              </a:ext>
            </a:extLst>
          </p:cNvPr>
          <p:cNvSpPr>
            <a:spLocks noGrp="1"/>
          </p:cNvSpPr>
          <p:nvPr>
            <p:ph type="subTitle" idx="1"/>
          </p:nvPr>
        </p:nvSpPr>
        <p:spPr>
          <a:xfrm>
            <a:off x="7046729" y="4358566"/>
            <a:ext cx="3579790" cy="875824"/>
          </a:xfrm>
        </p:spPr>
        <p:txBody>
          <a:bodyPr>
            <a:normAutofit/>
          </a:bodyPr>
          <a:lstStyle/>
          <a:p>
            <a:r>
              <a:rPr lang="en-HR" dirty="0"/>
              <a:t>Lara Lulić</a:t>
            </a:r>
          </a:p>
        </p:txBody>
      </p:sp>
      <p:cxnSp>
        <p:nvCxnSpPr>
          <p:cNvPr id="20" name="Straight Connector 12">
            <a:extLst>
              <a:ext uri="{FF2B5EF4-FFF2-40B4-BE49-F238E27FC236}">
                <a16:creationId xmlns:a16="http://schemas.microsoft.com/office/drawing/2014/main" id="{7CC73A33-65FF-41A9-A3B0-006753CD1028}"/>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8844675" y="3418676"/>
            <a:ext cx="0" cy="472440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3035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28E863C-4157-420D-04B6-A1C9D616433D}"/>
              </a:ext>
            </a:extLst>
          </p:cNvPr>
          <p:cNvSpPr>
            <a:spLocks noGrp="1"/>
          </p:cNvSpPr>
          <p:nvPr>
            <p:ph type="title"/>
          </p:nvPr>
        </p:nvSpPr>
        <p:spPr>
          <a:xfrm>
            <a:off x="471055" y="914400"/>
            <a:ext cx="3543300" cy="4578624"/>
          </a:xfrm>
        </p:spPr>
        <p:txBody>
          <a:bodyPr anchor="b">
            <a:normAutofit/>
          </a:bodyPr>
          <a:lstStyle/>
          <a:p>
            <a:r>
              <a:rPr lang="en-HR" dirty="0"/>
              <a:t>Nakon što odredimo aktivnosti s klijentom:</a:t>
            </a:r>
          </a:p>
        </p:txBody>
      </p:sp>
      <p:cxnSp>
        <p:nvCxnSpPr>
          <p:cNvPr id="11" name="Straight Connector 10">
            <a:extLst>
              <a:ext uri="{FF2B5EF4-FFF2-40B4-BE49-F238E27FC236}">
                <a16:creationId xmlns:a16="http://schemas.microsoft.com/office/drawing/2014/main" id="{B209265E-E0D7-493B-97CE-2263D50C3F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0600" y="583125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DB7EAD36-CF3D-2A6A-827E-B1412BAD0255}"/>
              </a:ext>
            </a:extLst>
          </p:cNvPr>
          <p:cNvGraphicFramePr>
            <a:graphicFrameLocks noGrp="1"/>
          </p:cNvGraphicFramePr>
          <p:nvPr>
            <p:ph idx="1"/>
            <p:extLst>
              <p:ext uri="{D42A27DB-BD31-4B8C-83A1-F6EECF244321}">
                <p14:modId xmlns:p14="http://schemas.microsoft.com/office/powerpoint/2010/main" val="3284377162"/>
              </p:ext>
            </p:extLst>
          </p:nvPr>
        </p:nvGraphicFramePr>
        <p:xfrm>
          <a:off x="3366655" y="678895"/>
          <a:ext cx="8465127" cy="5985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359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66A7F-1EA1-90BF-F451-AFCCF681EE0A}"/>
              </a:ext>
            </a:extLst>
          </p:cNvPr>
          <p:cNvSpPr>
            <a:spLocks noGrp="1"/>
          </p:cNvSpPr>
          <p:nvPr>
            <p:ph type="title"/>
          </p:nvPr>
        </p:nvSpPr>
        <p:spPr>
          <a:xfrm>
            <a:off x="914399" y="1260764"/>
            <a:ext cx="10363200" cy="1314443"/>
          </a:xfrm>
        </p:spPr>
        <p:txBody>
          <a:bodyPr/>
          <a:lstStyle/>
          <a:p>
            <a:r>
              <a:rPr lang="en-HR" dirty="0"/>
              <a:t>Korištenje Tablice aktivnosti</a:t>
            </a:r>
          </a:p>
        </p:txBody>
      </p:sp>
      <p:sp>
        <p:nvSpPr>
          <p:cNvPr id="3" name="Content Placeholder 2">
            <a:extLst>
              <a:ext uri="{FF2B5EF4-FFF2-40B4-BE49-F238E27FC236}">
                <a16:creationId xmlns:a16="http://schemas.microsoft.com/office/drawing/2014/main" id="{CCFF661E-57E7-3C74-4935-EDACC061D17D}"/>
              </a:ext>
            </a:extLst>
          </p:cNvPr>
          <p:cNvSpPr>
            <a:spLocks noGrp="1"/>
          </p:cNvSpPr>
          <p:nvPr>
            <p:ph idx="1"/>
          </p:nvPr>
        </p:nvSpPr>
        <p:spPr>
          <a:xfrm>
            <a:off x="914399" y="2161309"/>
            <a:ext cx="10363200" cy="4585855"/>
          </a:xfrm>
        </p:spPr>
        <p:txBody>
          <a:bodyPr>
            <a:normAutofit/>
          </a:bodyPr>
          <a:lstStyle/>
          <a:p>
            <a:r>
              <a:rPr lang="hr-HR" sz="2400" dirty="0"/>
              <a:t>Neki će klijenti nastaviti s aktivnostima na koje su se obvezali tijekom seanse bez rasprave o tome kada će ih točno učiniti</a:t>
            </a:r>
          </a:p>
          <a:p>
            <a:r>
              <a:rPr lang="hr-HR" sz="2400" dirty="0"/>
              <a:t>Drugi klijenti imaju koristi od obvezivanja obavljanju određenih aktivnosti određenim danima u određeno vrijeme. Klijent i terapeut mogu zajednički planirati ove aktivnosti u sklopu akcijskog plana ili pomoću grafikona aktivnosti.</a:t>
            </a:r>
          </a:p>
          <a:p>
            <a:pPr marL="560070" lvl="1" indent="-285750">
              <a:buFont typeface="Courier New" panose="02070309020205020404" pitchFamily="49" charset="0"/>
              <a:buChar char="o"/>
            </a:pPr>
            <a:r>
              <a:rPr lang="hr-HR" sz="2000" dirty="0"/>
              <a:t>Potaknite klijenta da navede svoje težnje  i vrijednosti na vrhu grafikona kako biste ih motivirali</a:t>
            </a:r>
          </a:p>
          <a:p>
            <a:pPr marL="560070" lvl="1" indent="-285750">
              <a:buFont typeface="Courier New" panose="02070309020205020404" pitchFamily="49" charset="0"/>
              <a:buChar char="o"/>
            </a:pPr>
            <a:r>
              <a:rPr lang="hr-HR" sz="2000" dirty="0"/>
              <a:t>Planirajte laganije zadatke, osobito kada su klijenti u ozbiljnijoj depresiji. Nerazumno je očekivati ​​da mogu prijeći iz gotovo potpune neaktivnosti u aktivnost svakog sata u danu</a:t>
            </a:r>
            <a:endParaRPr lang="en-HR" sz="2000" dirty="0"/>
          </a:p>
        </p:txBody>
      </p:sp>
    </p:spTree>
    <p:extLst>
      <p:ext uri="{BB962C8B-B14F-4D97-AF65-F5344CB8AC3E}">
        <p14:creationId xmlns:p14="http://schemas.microsoft.com/office/powerpoint/2010/main" val="140957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7542-315F-46EC-D8A7-34D2F61ADC2B}"/>
              </a:ext>
            </a:extLst>
          </p:cNvPr>
          <p:cNvSpPr>
            <a:spLocks noGrp="1"/>
          </p:cNvSpPr>
          <p:nvPr>
            <p:ph type="title"/>
          </p:nvPr>
        </p:nvSpPr>
        <p:spPr/>
        <p:txBody>
          <a:bodyPr/>
          <a:lstStyle/>
          <a:p>
            <a:r>
              <a:rPr lang="hr-HR" dirty="0"/>
              <a:t>Ocjenjivanje aktivnosti</a:t>
            </a:r>
          </a:p>
        </p:txBody>
      </p:sp>
      <p:sp>
        <p:nvSpPr>
          <p:cNvPr id="3" name="Content Placeholder 2">
            <a:extLst>
              <a:ext uri="{FF2B5EF4-FFF2-40B4-BE49-F238E27FC236}">
                <a16:creationId xmlns:a16="http://schemas.microsoft.com/office/drawing/2014/main" id="{A9A1DBAC-5E53-5A5B-9815-74FC8C57CBD0}"/>
              </a:ext>
            </a:extLst>
          </p:cNvPr>
          <p:cNvSpPr>
            <a:spLocks noGrp="1"/>
          </p:cNvSpPr>
          <p:nvPr>
            <p:ph idx="1"/>
          </p:nvPr>
        </p:nvSpPr>
        <p:spPr>
          <a:xfrm>
            <a:off x="914400" y="2397940"/>
            <a:ext cx="10363200" cy="4266096"/>
          </a:xfrm>
        </p:spPr>
        <p:txBody>
          <a:bodyPr>
            <a:normAutofit/>
          </a:bodyPr>
          <a:lstStyle/>
          <a:p>
            <a:r>
              <a:rPr lang="hr-HR" sz="2200" dirty="0"/>
              <a:t>Kada klijenti koriste grafikon aktivnosti za planiranje aktivnosti, kasnije mogu koristiti isti grafikon da zaokruže ili označe koju su od aktivnosti stvarno dovršili.</a:t>
            </a:r>
          </a:p>
          <a:p>
            <a:r>
              <a:rPr lang="hr-HR" sz="2200" dirty="0"/>
              <a:t>Klijenti mogu ocjenjivati razinu zadovoljstva koju su imali izvršavanjem pojedine aktivnosti ili bilježiti svoje opće raspoloženje.</a:t>
            </a:r>
          </a:p>
          <a:p>
            <a:r>
              <a:rPr lang="hr-HR" sz="2200" dirty="0"/>
              <a:t>Kada su ljudi depresivni, njihova sjećanja su često negativnija od njihovih stvarnih iskustava. </a:t>
            </a:r>
            <a:r>
              <a:rPr lang="hr-HR" sz="2200" b="1" dirty="0"/>
              <a:t>Ocjenjivanje aktivnosti odmah nakon aktivnosti pomaže im da prepoznaju dijelove koji su bili bolji i omogućuje i klijentu i terapeutu da shvate koje aktivnosti povećati, a koje smanjiti</a:t>
            </a:r>
          </a:p>
        </p:txBody>
      </p:sp>
    </p:spTree>
    <p:extLst>
      <p:ext uri="{BB962C8B-B14F-4D97-AF65-F5344CB8AC3E}">
        <p14:creationId xmlns:p14="http://schemas.microsoft.com/office/powerpoint/2010/main" val="3259437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9F7E7-3A5E-4B2A-49A4-32B727F8C9F7}"/>
              </a:ext>
            </a:extLst>
          </p:cNvPr>
          <p:cNvSpPr>
            <a:spLocks noGrp="1"/>
          </p:cNvSpPr>
          <p:nvPr>
            <p:ph type="title"/>
          </p:nvPr>
        </p:nvSpPr>
        <p:spPr>
          <a:xfrm>
            <a:off x="900112" y="1185862"/>
            <a:ext cx="10715626" cy="1085851"/>
          </a:xfrm>
        </p:spPr>
        <p:txBody>
          <a:bodyPr>
            <a:normAutofit fontScale="90000"/>
          </a:bodyPr>
          <a:lstStyle/>
          <a:p>
            <a:r>
              <a:rPr lang="hr-HR" sz="3600" dirty="0"/>
              <a:t>Primjer tablice aktivnosti </a:t>
            </a:r>
            <a:r>
              <a:rPr lang="hr-HR" sz="3100" dirty="0"/>
              <a:t>(2. strana: ocjenjivanje aktivnosti)</a:t>
            </a:r>
          </a:p>
        </p:txBody>
      </p:sp>
      <p:pic>
        <p:nvPicPr>
          <p:cNvPr id="5" name="Content Placeholder 4" descr="Table&#10;&#10;Description automatically generated">
            <a:extLst>
              <a:ext uri="{FF2B5EF4-FFF2-40B4-BE49-F238E27FC236}">
                <a16:creationId xmlns:a16="http://schemas.microsoft.com/office/drawing/2014/main" id="{37C28E4C-D334-AFB0-A754-F1B37CBCD565}"/>
              </a:ext>
            </a:extLst>
          </p:cNvPr>
          <p:cNvPicPr>
            <a:picLocks noGrp="1" noChangeAspect="1"/>
          </p:cNvPicPr>
          <p:nvPr>
            <p:ph idx="1"/>
          </p:nvPr>
        </p:nvPicPr>
        <p:blipFill rotWithShape="1">
          <a:blip r:embed="rId2"/>
          <a:srcRect l="762" t="2420"/>
          <a:stretch/>
        </p:blipFill>
        <p:spPr>
          <a:xfrm>
            <a:off x="2274093" y="2514600"/>
            <a:ext cx="7643813" cy="3520438"/>
          </a:xfrm>
        </p:spPr>
      </p:pic>
    </p:spTree>
    <p:extLst>
      <p:ext uri="{BB962C8B-B14F-4D97-AF65-F5344CB8AC3E}">
        <p14:creationId xmlns:p14="http://schemas.microsoft.com/office/powerpoint/2010/main" val="3101615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062E2-CA12-F0EB-88ED-95F1E2FFF0FD}"/>
              </a:ext>
            </a:extLst>
          </p:cNvPr>
          <p:cNvSpPr>
            <a:spLocks noGrp="1"/>
          </p:cNvSpPr>
          <p:nvPr>
            <p:ph type="title"/>
          </p:nvPr>
        </p:nvSpPr>
        <p:spPr/>
        <p:txBody>
          <a:bodyPr/>
          <a:lstStyle/>
          <a:p>
            <a:r>
              <a:rPr lang="hr-HR" dirty="0"/>
              <a:t>Kada klijenti imaju problematično ponašanje ili naviku:</a:t>
            </a:r>
          </a:p>
        </p:txBody>
      </p:sp>
      <p:sp>
        <p:nvSpPr>
          <p:cNvPr id="3" name="Content Placeholder 2">
            <a:extLst>
              <a:ext uri="{FF2B5EF4-FFF2-40B4-BE49-F238E27FC236}">
                <a16:creationId xmlns:a16="http://schemas.microsoft.com/office/drawing/2014/main" id="{B79BA6A5-7CD0-8D21-6E41-5FB5E878D2EE}"/>
              </a:ext>
            </a:extLst>
          </p:cNvPr>
          <p:cNvSpPr>
            <a:spLocks noGrp="1"/>
          </p:cNvSpPr>
          <p:nvPr>
            <p:ph idx="1"/>
          </p:nvPr>
        </p:nvSpPr>
        <p:spPr>
          <a:xfrm>
            <a:off x="2528454" y="2828918"/>
            <a:ext cx="7135092" cy="3088460"/>
          </a:xfrm>
          <a:ln>
            <a:solidFill>
              <a:schemeClr val="accent1">
                <a:lumMod val="40000"/>
                <a:lumOff val="60000"/>
              </a:schemeClr>
            </a:solidFill>
          </a:ln>
        </p:spPr>
        <p:txBody>
          <a:bodyPr anchor="ctr">
            <a:normAutofit/>
          </a:bodyPr>
          <a:lstStyle/>
          <a:p>
            <a:pPr marL="0" indent="0">
              <a:buNone/>
            </a:pPr>
            <a:r>
              <a:rPr lang="hr-HR" sz="2400" dirty="0"/>
              <a:t>Klijenti koji se prejedaju, puše, koriste različite supstance, prekomjerno troše, kockaju se ili se ponašaju ljutito ili agresivno mogu bilježiti sve svoje aktivnosti kako bi istražili obrasce pojavljivanja ili mogu bilježiti samo pojavu neprilagođenog ponašanja.</a:t>
            </a:r>
          </a:p>
        </p:txBody>
      </p:sp>
    </p:spTree>
    <p:extLst>
      <p:ext uri="{BB962C8B-B14F-4D97-AF65-F5344CB8AC3E}">
        <p14:creationId xmlns:p14="http://schemas.microsoft.com/office/powerpoint/2010/main" val="2923917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CF1B-4E2F-BEA4-F979-DC8698F07505}"/>
              </a:ext>
            </a:extLst>
          </p:cNvPr>
          <p:cNvSpPr>
            <a:spLocks noGrp="1"/>
          </p:cNvSpPr>
          <p:nvPr>
            <p:ph type="title"/>
          </p:nvPr>
        </p:nvSpPr>
        <p:spPr/>
        <p:txBody>
          <a:bodyPr/>
          <a:lstStyle/>
          <a:p>
            <a:r>
              <a:rPr lang="hr-HR" dirty="0"/>
              <a:t>Korištenje Tablice aktivnosti za procjenu predviđanja</a:t>
            </a:r>
          </a:p>
        </p:txBody>
      </p:sp>
      <p:sp>
        <p:nvSpPr>
          <p:cNvPr id="3" name="Content Placeholder 2">
            <a:extLst>
              <a:ext uri="{FF2B5EF4-FFF2-40B4-BE49-F238E27FC236}">
                <a16:creationId xmlns:a16="http://schemas.microsoft.com/office/drawing/2014/main" id="{44A9950E-E827-C4BA-C2F6-94EC6FF5DA14}"/>
              </a:ext>
            </a:extLst>
          </p:cNvPr>
          <p:cNvSpPr>
            <a:spLocks noGrp="1"/>
          </p:cNvSpPr>
          <p:nvPr>
            <p:ph idx="1"/>
          </p:nvPr>
        </p:nvSpPr>
        <p:spPr>
          <a:xfrm>
            <a:off x="914399" y="2853368"/>
            <a:ext cx="10363200" cy="3907649"/>
          </a:xfrm>
        </p:spPr>
        <p:txBody>
          <a:bodyPr>
            <a:normAutofit/>
          </a:bodyPr>
          <a:lstStyle/>
          <a:p>
            <a:r>
              <a:rPr lang="hr-HR" sz="2200" dirty="0"/>
              <a:t>Kada klijenti sumnjaju da planiranje aktivnosti može pomoći, možete ih zamoliti da predvide razine zadovoljstva ili kakvo će njihovo opće raspoloženje biti i zabilježe u Tablicu aktivnosti, a zatim zabilježite njihove stvarne ocjene.</a:t>
            </a:r>
          </a:p>
          <a:p>
            <a:r>
              <a:rPr lang="hr-HR" sz="2200" dirty="0"/>
              <a:t>Te usporedbe mogu biti koristan izvor podataka</a:t>
            </a:r>
          </a:p>
          <a:p>
            <a:pPr marL="560070" lvl="1" indent="-285750">
              <a:buFont typeface="Courier New" panose="02070309020205020404" pitchFamily="49" charset="0"/>
              <a:buChar char="o"/>
            </a:pPr>
            <a:r>
              <a:rPr lang="hr-HR" sz="2000" dirty="0"/>
              <a:t>ako smatraju da su njihova predviđanja netočna, obično postaju motiviraniji nastaviti s planiranjem aktivnosti</a:t>
            </a:r>
          </a:p>
          <a:p>
            <a:pPr marL="560070" lvl="1" indent="-285750">
              <a:buFont typeface="Courier New" panose="02070309020205020404" pitchFamily="49" charset="0"/>
              <a:buChar char="o"/>
            </a:pPr>
            <a:r>
              <a:rPr lang="hr-HR" sz="2000" dirty="0"/>
              <a:t>ako se njihova predviđanja pokažu točnima, postavljat ćete pitanja kako biste </a:t>
            </a:r>
            <a:r>
              <a:rPr lang="hr-HR" sz="2000" dirty="0" err="1"/>
              <a:t>konceptualizirali</a:t>
            </a:r>
            <a:r>
              <a:rPr lang="hr-HR" sz="2000" dirty="0"/>
              <a:t> problem</a:t>
            </a:r>
          </a:p>
        </p:txBody>
      </p:sp>
    </p:spTree>
    <p:extLst>
      <p:ext uri="{BB962C8B-B14F-4D97-AF65-F5344CB8AC3E}">
        <p14:creationId xmlns:p14="http://schemas.microsoft.com/office/powerpoint/2010/main" val="3650431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CEC20-950D-EEDA-4951-3B9F323B7A46}"/>
              </a:ext>
            </a:extLst>
          </p:cNvPr>
          <p:cNvSpPr>
            <a:spLocks noGrp="1"/>
          </p:cNvSpPr>
          <p:nvPr>
            <p:ph type="title"/>
          </p:nvPr>
        </p:nvSpPr>
        <p:spPr/>
        <p:txBody>
          <a:bodyPr/>
          <a:lstStyle/>
          <a:p>
            <a:r>
              <a:rPr lang="hr-HR" dirty="0"/>
              <a:t>Sažetak:</a:t>
            </a:r>
          </a:p>
        </p:txBody>
      </p:sp>
      <p:sp>
        <p:nvSpPr>
          <p:cNvPr id="3" name="Content Placeholder 2">
            <a:extLst>
              <a:ext uri="{FF2B5EF4-FFF2-40B4-BE49-F238E27FC236}">
                <a16:creationId xmlns:a16="http://schemas.microsoft.com/office/drawing/2014/main" id="{8EAACE4E-F447-19C6-D6D9-BFBCA30B143F}"/>
              </a:ext>
            </a:extLst>
          </p:cNvPr>
          <p:cNvSpPr>
            <a:spLocks noGrp="1"/>
          </p:cNvSpPr>
          <p:nvPr>
            <p:ph idx="1"/>
          </p:nvPr>
        </p:nvSpPr>
        <p:spPr>
          <a:xfrm>
            <a:off x="739034" y="2216615"/>
            <a:ext cx="10363200" cy="4109029"/>
          </a:xfrm>
        </p:spPr>
        <p:txBody>
          <a:bodyPr>
            <a:normAutofit fontScale="92500"/>
          </a:bodyPr>
          <a:lstStyle/>
          <a:p>
            <a:r>
              <a:rPr lang="hr-HR" sz="2400" dirty="0"/>
              <a:t>Planiranje aktivnosti ključno je za većinu depresivnih klijenata</a:t>
            </a:r>
          </a:p>
          <a:p>
            <a:r>
              <a:rPr lang="hr-HR" sz="2400" dirty="0"/>
              <a:t>Terapeuti često moraju biti nježno ustrajni u pomaganju klijentima da postanu aktivniji, stalno se prilagođavajući njihovim mogućnostima</a:t>
            </a:r>
          </a:p>
          <a:p>
            <a:r>
              <a:rPr lang="hr-HR" sz="2400" dirty="0"/>
              <a:t>Klijenti koji su prilično neaktivni u početku imaju koristi od učenja kako kreirati i pridržavati se dnevnog rasporeda sa sve većim stupnjem aktivnosti</a:t>
            </a:r>
          </a:p>
          <a:p>
            <a:r>
              <a:rPr lang="hr-HR" sz="2400" dirty="0"/>
              <a:t>Klijenti koji su nepovjerljivi prema planiranju aktivnosti mogu imati koristi od provođenja bihevioralnih eksperimenata kako bi testirali svoje ideje i/ili provjerili točnost svojih automatskih misli uspoređujući svoja predviđanja s onim što se stvarno događa.</a:t>
            </a:r>
          </a:p>
        </p:txBody>
      </p:sp>
    </p:spTree>
    <p:extLst>
      <p:ext uri="{BB962C8B-B14F-4D97-AF65-F5344CB8AC3E}">
        <p14:creationId xmlns:p14="http://schemas.microsoft.com/office/powerpoint/2010/main" val="680708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2AEC5-7405-7C30-F886-9A6AADBF5F6F}"/>
              </a:ext>
            </a:extLst>
          </p:cNvPr>
          <p:cNvSpPr>
            <a:spLocks noGrp="1"/>
          </p:cNvSpPr>
          <p:nvPr>
            <p:ph type="title"/>
          </p:nvPr>
        </p:nvSpPr>
        <p:spPr/>
        <p:txBody>
          <a:bodyPr/>
          <a:lstStyle/>
          <a:p>
            <a:r>
              <a:rPr lang="hr-HR" dirty="0"/>
              <a:t>Literatura:</a:t>
            </a:r>
          </a:p>
        </p:txBody>
      </p:sp>
      <p:sp>
        <p:nvSpPr>
          <p:cNvPr id="3" name="Content Placeholder 2">
            <a:extLst>
              <a:ext uri="{FF2B5EF4-FFF2-40B4-BE49-F238E27FC236}">
                <a16:creationId xmlns:a16="http://schemas.microsoft.com/office/drawing/2014/main" id="{913FD972-2BBB-B0F5-3378-1A349E88903F}"/>
              </a:ext>
            </a:extLst>
          </p:cNvPr>
          <p:cNvSpPr>
            <a:spLocks noGrp="1"/>
          </p:cNvSpPr>
          <p:nvPr>
            <p:ph idx="1"/>
          </p:nvPr>
        </p:nvSpPr>
        <p:spPr/>
        <p:txBody>
          <a:bodyPr/>
          <a:lstStyle/>
          <a:p>
            <a:r>
              <a:rPr lang="hr-HR" sz="2000" dirty="0">
                <a:effectLst/>
                <a:ea typeface="Times New Roman" panose="02020603050405020304" pitchFamily="18" charset="0"/>
                <a:cs typeface="Times New Roman" panose="02020603050405020304" pitchFamily="18" charset="0"/>
              </a:rPr>
              <a:t>Beck, J.S. (2021). </a:t>
            </a:r>
            <a:r>
              <a:rPr lang="hr-HR" sz="2000" i="1" dirty="0" err="1">
                <a:effectLst/>
                <a:ea typeface="Times New Roman" panose="02020603050405020304" pitchFamily="18" charset="0"/>
                <a:cs typeface="Times New Roman" panose="02020603050405020304" pitchFamily="18" charset="0"/>
              </a:rPr>
              <a:t>Cognitive</a:t>
            </a:r>
            <a:r>
              <a:rPr lang="hr-HR" sz="2000" i="1" dirty="0">
                <a:effectLst/>
                <a:ea typeface="Times New Roman" panose="02020603050405020304" pitchFamily="18" charset="0"/>
                <a:cs typeface="Times New Roman" panose="02020603050405020304" pitchFamily="18" charset="0"/>
              </a:rPr>
              <a:t> </a:t>
            </a:r>
            <a:r>
              <a:rPr lang="hr-HR" sz="2000" i="1" dirty="0" err="1">
                <a:effectLst/>
                <a:ea typeface="Times New Roman" panose="02020603050405020304" pitchFamily="18" charset="0"/>
                <a:cs typeface="Times New Roman" panose="02020603050405020304" pitchFamily="18" charset="0"/>
              </a:rPr>
              <a:t>Behavior</a:t>
            </a:r>
            <a:r>
              <a:rPr lang="hr-HR" sz="2000" i="1" dirty="0">
                <a:effectLst/>
                <a:ea typeface="Times New Roman" panose="02020603050405020304" pitchFamily="18" charset="0"/>
                <a:cs typeface="Times New Roman" panose="02020603050405020304" pitchFamily="18" charset="0"/>
              </a:rPr>
              <a:t> </a:t>
            </a:r>
            <a:r>
              <a:rPr lang="hr-HR" sz="2000" i="1" dirty="0" err="1">
                <a:effectLst/>
                <a:ea typeface="Times New Roman" panose="02020603050405020304" pitchFamily="18" charset="0"/>
                <a:cs typeface="Times New Roman" panose="02020603050405020304" pitchFamily="18" charset="0"/>
              </a:rPr>
              <a:t>Therapy</a:t>
            </a:r>
            <a:r>
              <a:rPr lang="hr-HR" sz="2000" i="1" dirty="0">
                <a:effectLst/>
                <a:ea typeface="Times New Roman" panose="02020603050405020304" pitchFamily="18" charset="0"/>
                <a:cs typeface="Times New Roman" panose="02020603050405020304" pitchFamily="18" charset="0"/>
              </a:rPr>
              <a:t>: </a:t>
            </a:r>
            <a:r>
              <a:rPr lang="hr-HR" sz="2000" i="1" dirty="0" err="1">
                <a:effectLst/>
                <a:ea typeface="Times New Roman" panose="02020603050405020304" pitchFamily="18" charset="0"/>
                <a:cs typeface="Times New Roman" panose="02020603050405020304" pitchFamily="18" charset="0"/>
              </a:rPr>
              <a:t>Basics</a:t>
            </a:r>
            <a:r>
              <a:rPr lang="hr-HR" sz="2000" i="1" dirty="0">
                <a:effectLst/>
                <a:ea typeface="Times New Roman" panose="02020603050405020304" pitchFamily="18" charset="0"/>
                <a:cs typeface="Times New Roman" panose="02020603050405020304" pitchFamily="18" charset="0"/>
              </a:rPr>
              <a:t> </a:t>
            </a:r>
            <a:r>
              <a:rPr lang="hr-HR" sz="2000" i="1" dirty="0" err="1">
                <a:effectLst/>
                <a:ea typeface="Times New Roman" panose="02020603050405020304" pitchFamily="18" charset="0"/>
                <a:cs typeface="Times New Roman" panose="02020603050405020304" pitchFamily="18" charset="0"/>
              </a:rPr>
              <a:t>and</a:t>
            </a:r>
            <a:r>
              <a:rPr lang="hr-HR" sz="2000" i="1" dirty="0">
                <a:effectLst/>
                <a:ea typeface="Times New Roman" panose="02020603050405020304" pitchFamily="18" charset="0"/>
                <a:cs typeface="Times New Roman" panose="02020603050405020304" pitchFamily="18" charset="0"/>
              </a:rPr>
              <a:t> </a:t>
            </a:r>
            <a:r>
              <a:rPr lang="hr-HR" sz="2000" i="1" dirty="0" err="1">
                <a:effectLst/>
                <a:ea typeface="Times New Roman" panose="02020603050405020304" pitchFamily="18" charset="0"/>
                <a:cs typeface="Times New Roman" panose="02020603050405020304" pitchFamily="18" charset="0"/>
              </a:rPr>
              <a:t>Beyond</a:t>
            </a:r>
            <a:r>
              <a:rPr lang="hr-HR" sz="2000" i="1" dirty="0">
                <a:effectLst/>
                <a:ea typeface="Times New Roman" panose="02020603050405020304" pitchFamily="18" charset="0"/>
                <a:cs typeface="Times New Roman" panose="02020603050405020304" pitchFamily="18" charset="0"/>
              </a:rPr>
              <a:t>. </a:t>
            </a:r>
            <a:r>
              <a:rPr lang="hr-HR" sz="2000" dirty="0" err="1">
                <a:effectLst/>
                <a:ea typeface="Times New Roman" panose="02020603050405020304" pitchFamily="18" charset="0"/>
                <a:cs typeface="Times New Roman" panose="02020603050405020304" pitchFamily="18" charset="0"/>
              </a:rPr>
              <a:t>The</a:t>
            </a:r>
            <a:r>
              <a:rPr lang="hr-HR" sz="2000" dirty="0">
                <a:effectLst/>
                <a:ea typeface="Times New Roman" panose="02020603050405020304" pitchFamily="18" charset="0"/>
                <a:cs typeface="Times New Roman" panose="02020603050405020304" pitchFamily="18" charset="0"/>
              </a:rPr>
              <a:t> </a:t>
            </a:r>
            <a:r>
              <a:rPr lang="hr-HR" sz="2000" dirty="0" err="1">
                <a:effectLst/>
                <a:ea typeface="Times New Roman" panose="02020603050405020304" pitchFamily="18" charset="0"/>
                <a:cs typeface="Times New Roman" panose="02020603050405020304" pitchFamily="18" charset="0"/>
              </a:rPr>
              <a:t>Guilford</a:t>
            </a:r>
            <a:r>
              <a:rPr lang="hr-HR" sz="2000" dirty="0">
                <a:effectLst/>
                <a:ea typeface="Times New Roman" panose="02020603050405020304" pitchFamily="18" charset="0"/>
                <a:cs typeface="Times New Roman" panose="02020603050405020304" pitchFamily="18" charset="0"/>
              </a:rPr>
              <a:t> Press. (Poglavlje 7)</a:t>
            </a:r>
            <a:r>
              <a:rPr lang="en-HR" dirty="0">
                <a:effectLst/>
              </a:rPr>
              <a:t> </a:t>
            </a:r>
            <a:endParaRPr lang="en-HR" dirty="0"/>
          </a:p>
          <a:p>
            <a:endParaRPr lang="hr-HR" dirty="0"/>
          </a:p>
        </p:txBody>
      </p:sp>
    </p:spTree>
    <p:extLst>
      <p:ext uri="{BB962C8B-B14F-4D97-AF65-F5344CB8AC3E}">
        <p14:creationId xmlns:p14="http://schemas.microsoft.com/office/powerpoint/2010/main" val="3075835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F209B62C-3402-4623-9A7C-AA048B56F8C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90600"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0" name="Rectangle 9">
            <a:extLst>
              <a:ext uri="{FF2B5EF4-FFF2-40B4-BE49-F238E27FC236}">
                <a16:creationId xmlns:a16="http://schemas.microsoft.com/office/drawing/2014/main" id="{19F9BF86-FE94-4517-B97D-026C7515E5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4C194A-CCA8-1E1B-737F-8E8B0DD4398E}"/>
              </a:ext>
            </a:extLst>
          </p:cNvPr>
          <p:cNvSpPr>
            <a:spLocks noGrp="1"/>
          </p:cNvSpPr>
          <p:nvPr>
            <p:ph type="title"/>
          </p:nvPr>
        </p:nvSpPr>
        <p:spPr>
          <a:xfrm>
            <a:off x="1969462" y="2628908"/>
            <a:ext cx="5295900" cy="1871654"/>
          </a:xfrm>
        </p:spPr>
        <p:txBody>
          <a:bodyPr vert="horz" lIns="91440" tIns="45720" rIns="91440" bIns="45720" rtlCol="0" anchor="t">
            <a:normAutofit/>
          </a:bodyPr>
          <a:lstStyle/>
          <a:p>
            <a:r>
              <a:rPr lang="en-US" dirty="0" err="1"/>
              <a:t>Hvala</a:t>
            </a:r>
            <a:r>
              <a:rPr lang="en-US" dirty="0"/>
              <a:t> </a:t>
            </a:r>
            <a:r>
              <a:rPr lang="en-US" dirty="0" err="1"/>
              <a:t>na</a:t>
            </a:r>
            <a:r>
              <a:rPr lang="en-US" dirty="0"/>
              <a:t> </a:t>
            </a:r>
            <a:r>
              <a:rPr lang="en-US" dirty="0" err="1"/>
              <a:t>pažnji</a:t>
            </a:r>
            <a:r>
              <a:rPr lang="en-US" dirty="0"/>
              <a:t>! </a:t>
            </a:r>
            <a:r>
              <a:rPr lang="en-US" dirty="0">
                <a:sym typeface="Wingdings" pitchFamily="2" charset="2"/>
              </a:rPr>
              <a:t></a:t>
            </a:r>
            <a:endParaRPr lang="en-US" dirty="0"/>
          </a:p>
        </p:txBody>
      </p:sp>
      <p:cxnSp>
        <p:nvCxnSpPr>
          <p:cNvPr id="12" name="Straight Connector 11">
            <a:extLst>
              <a:ext uri="{FF2B5EF4-FFF2-40B4-BE49-F238E27FC236}">
                <a16:creationId xmlns:a16="http://schemas.microsoft.com/office/drawing/2014/main" id="{E029EB34-F8B3-4B6A-AD68-BF354FBA6F8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44897" y="5832631"/>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771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7E5AE-1178-6DFE-0E41-55BEF999535D}"/>
              </a:ext>
            </a:extLst>
          </p:cNvPr>
          <p:cNvSpPr>
            <a:spLocks noGrp="1"/>
          </p:cNvSpPr>
          <p:nvPr>
            <p:ph type="title"/>
          </p:nvPr>
        </p:nvSpPr>
        <p:spPr/>
        <p:txBody>
          <a:bodyPr/>
          <a:lstStyle/>
          <a:p>
            <a:r>
              <a:rPr lang="en-HR" dirty="0"/>
              <a:t>Planiranje aktivnosti</a:t>
            </a:r>
          </a:p>
        </p:txBody>
      </p:sp>
      <p:sp>
        <p:nvSpPr>
          <p:cNvPr id="3" name="Content Placeholder 2">
            <a:extLst>
              <a:ext uri="{FF2B5EF4-FFF2-40B4-BE49-F238E27FC236}">
                <a16:creationId xmlns:a16="http://schemas.microsoft.com/office/drawing/2014/main" id="{3212C73A-0047-B302-AC5A-A20EEA07431D}"/>
              </a:ext>
            </a:extLst>
          </p:cNvPr>
          <p:cNvSpPr>
            <a:spLocks noGrp="1"/>
          </p:cNvSpPr>
          <p:nvPr>
            <p:ph idx="1"/>
          </p:nvPr>
        </p:nvSpPr>
        <p:spPr>
          <a:xfrm>
            <a:off x="914400" y="2397940"/>
            <a:ext cx="10363200" cy="4266096"/>
          </a:xfrm>
        </p:spPr>
        <p:txBody>
          <a:bodyPr/>
          <a:lstStyle/>
          <a:p>
            <a:r>
              <a:rPr lang="en-HR" sz="2400" dirty="0"/>
              <a:t>Jedan od najvažnijih koraka za depresivne klijente</a:t>
            </a:r>
          </a:p>
          <a:p>
            <a:pPr marL="560070" lvl="1" indent="-285750">
              <a:buFont typeface="Courier New" panose="02070309020205020404" pitchFamily="49" charset="0"/>
              <a:buChar char="o"/>
            </a:pPr>
            <a:r>
              <a:rPr lang="hr-HR" sz="2000" dirty="0"/>
              <a:t>Većina depresivnih pacijenata se povuče i aktivno izbjegava barem neke aktivnosti koje su im prije davale osjećaj postignuća, kontrole, ugađanja ili povezanosti - i koje su podizale njihovo raspoloženje</a:t>
            </a:r>
          </a:p>
          <a:p>
            <a:pPr marL="560070" lvl="1" indent="-285750">
              <a:buFont typeface="Courier New" panose="02070309020205020404" pitchFamily="49" charset="0"/>
              <a:buChar char="o"/>
            </a:pPr>
            <a:r>
              <a:rPr lang="hr-HR" sz="2000" dirty="0"/>
              <a:t>Često povećavaju određena ponašanja kao što je ostajanje u krevetu, gledanje televizije, igranje video igrica, gledanje društvenih mreža ili surfanje internetom</a:t>
            </a:r>
            <a:endParaRPr lang="en-HR" sz="2000" dirty="0"/>
          </a:p>
          <a:p>
            <a:r>
              <a:rPr lang="en-HR" sz="2400" dirty="0"/>
              <a:t>Klijenti često vjeruju kako ne mogu promjeniti kako se osjećaju. </a:t>
            </a:r>
            <a:r>
              <a:rPr lang="en-US" sz="2400" dirty="0" err="1"/>
              <a:t>Poticanje</a:t>
            </a:r>
            <a:r>
              <a:rPr lang="en-US" sz="2400" dirty="0"/>
              <a:t> </a:t>
            </a:r>
            <a:r>
              <a:rPr lang="en-US" sz="2400" dirty="0" err="1"/>
              <a:t>aktivnosti</a:t>
            </a:r>
            <a:r>
              <a:rPr lang="en-US" sz="2400" dirty="0"/>
              <a:t> </a:t>
            </a:r>
            <a:r>
              <a:rPr lang="en-US" sz="2400" dirty="0" err="1"/>
              <a:t>i</a:t>
            </a:r>
            <a:r>
              <a:rPr lang="en-US" sz="2400" dirty="0"/>
              <a:t> </a:t>
            </a:r>
            <a:r>
              <a:rPr lang="en-US" sz="2400" dirty="0" err="1"/>
              <a:t>davanje</a:t>
            </a:r>
            <a:r>
              <a:rPr lang="en-US" sz="2400" dirty="0"/>
              <a:t> </a:t>
            </a:r>
            <a:r>
              <a:rPr lang="en-US" sz="2400" dirty="0" err="1"/>
              <a:t>priznanja</a:t>
            </a:r>
            <a:r>
              <a:rPr lang="en-US" sz="2400" dirty="0"/>
              <a:t> za </a:t>
            </a:r>
            <a:r>
              <a:rPr lang="en-US" sz="2400" dirty="0" err="1"/>
              <a:t>trud</a:t>
            </a:r>
            <a:r>
              <a:rPr lang="en-US" sz="2400" dirty="0"/>
              <a:t> </a:t>
            </a:r>
            <a:r>
              <a:rPr lang="en-US" sz="2400" dirty="0" err="1"/>
              <a:t>ključni</a:t>
            </a:r>
            <a:r>
              <a:rPr lang="en-US" sz="2400" dirty="0"/>
              <a:t> </a:t>
            </a:r>
            <a:r>
              <a:rPr lang="en-US" sz="2400" dirty="0" err="1"/>
              <a:t>su</a:t>
            </a:r>
            <a:r>
              <a:rPr lang="en-US" sz="2400" dirty="0"/>
              <a:t> </a:t>
            </a:r>
            <a:r>
              <a:rPr lang="en-US" sz="2400" dirty="0" err="1"/>
              <a:t>dio</a:t>
            </a:r>
            <a:r>
              <a:rPr lang="en-US" sz="2400" dirty="0"/>
              <a:t> </a:t>
            </a:r>
            <a:r>
              <a:rPr lang="en-US" sz="2400" dirty="0" err="1"/>
              <a:t>tretmana</a:t>
            </a:r>
            <a:endParaRPr lang="en-HR" sz="2400" dirty="0"/>
          </a:p>
        </p:txBody>
      </p:sp>
    </p:spTree>
    <p:extLst>
      <p:ext uri="{BB962C8B-B14F-4D97-AF65-F5344CB8AC3E}">
        <p14:creationId xmlns:p14="http://schemas.microsoft.com/office/powerpoint/2010/main" val="3245415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8F7BA-903D-7489-3C1E-2ECFD5FFF1D1}"/>
              </a:ext>
            </a:extLst>
          </p:cNvPr>
          <p:cNvSpPr>
            <a:spLocks noGrp="1"/>
          </p:cNvSpPr>
          <p:nvPr>
            <p:ph type="title"/>
          </p:nvPr>
        </p:nvSpPr>
        <p:spPr/>
        <p:txBody>
          <a:bodyPr/>
          <a:lstStyle/>
          <a:p>
            <a:r>
              <a:rPr lang="en-HR" dirty="0"/>
              <a:t>Konceptualizacija aktivnosti</a:t>
            </a:r>
          </a:p>
        </p:txBody>
      </p:sp>
      <p:sp>
        <p:nvSpPr>
          <p:cNvPr id="3" name="Content Placeholder 2">
            <a:extLst>
              <a:ext uri="{FF2B5EF4-FFF2-40B4-BE49-F238E27FC236}">
                <a16:creationId xmlns:a16="http://schemas.microsoft.com/office/drawing/2014/main" id="{6C907966-444B-DAF7-B24E-9A04205CDAFA}"/>
              </a:ext>
            </a:extLst>
          </p:cNvPr>
          <p:cNvSpPr>
            <a:spLocks noGrp="1"/>
          </p:cNvSpPr>
          <p:nvPr>
            <p:ph idx="1"/>
          </p:nvPr>
        </p:nvSpPr>
        <p:spPr>
          <a:xfrm>
            <a:off x="914400" y="2231204"/>
            <a:ext cx="10363200" cy="791705"/>
          </a:xfrm>
        </p:spPr>
        <p:txBody>
          <a:bodyPr>
            <a:normAutofit lnSpcReduction="10000"/>
          </a:bodyPr>
          <a:lstStyle/>
          <a:p>
            <a:r>
              <a:rPr lang="en-HR" dirty="0"/>
              <a:t>Kada promišljaju o uključivanju u aktivnosti klijente često ometaju depresivne automatske misli.</a:t>
            </a:r>
          </a:p>
        </p:txBody>
      </p:sp>
      <p:sp>
        <p:nvSpPr>
          <p:cNvPr id="4" name="TextBox 3">
            <a:extLst>
              <a:ext uri="{FF2B5EF4-FFF2-40B4-BE49-F238E27FC236}">
                <a16:creationId xmlns:a16="http://schemas.microsoft.com/office/drawing/2014/main" id="{658055A9-385E-993A-B50E-B81BA8ED104F}"/>
              </a:ext>
            </a:extLst>
          </p:cNvPr>
          <p:cNvSpPr txBox="1"/>
          <p:nvPr/>
        </p:nvSpPr>
        <p:spPr>
          <a:xfrm>
            <a:off x="4409161" y="3095596"/>
            <a:ext cx="3977601" cy="707886"/>
          </a:xfrm>
          <a:prstGeom prst="rect">
            <a:avLst/>
          </a:prstGeom>
          <a:noFill/>
          <a:ln>
            <a:solidFill>
              <a:schemeClr val="accent1"/>
            </a:solidFill>
          </a:ln>
        </p:spPr>
        <p:txBody>
          <a:bodyPr wrap="square" rtlCol="0">
            <a:spAutoFit/>
          </a:bodyPr>
          <a:lstStyle/>
          <a:p>
            <a:r>
              <a:rPr lang="en-HR" sz="2000" b="1" dirty="0"/>
              <a:t>Situacija:</a:t>
            </a:r>
            <a:r>
              <a:rPr lang="en-HR" sz="2000" dirty="0"/>
              <a:t/>
            </a:r>
            <a:br>
              <a:rPr lang="en-HR" sz="2000" dirty="0"/>
            </a:br>
            <a:r>
              <a:rPr lang="en-HR" sz="2000" dirty="0"/>
              <a:t>Uključivanje u neku aktivnost</a:t>
            </a:r>
          </a:p>
        </p:txBody>
      </p:sp>
      <p:sp>
        <p:nvSpPr>
          <p:cNvPr id="5" name="TextBox 4">
            <a:extLst>
              <a:ext uri="{FF2B5EF4-FFF2-40B4-BE49-F238E27FC236}">
                <a16:creationId xmlns:a16="http://schemas.microsoft.com/office/drawing/2014/main" id="{69DA6846-9059-B269-9031-89B55DE35C6F}"/>
              </a:ext>
            </a:extLst>
          </p:cNvPr>
          <p:cNvSpPr txBox="1"/>
          <p:nvPr/>
        </p:nvSpPr>
        <p:spPr>
          <a:xfrm>
            <a:off x="4409161" y="4275073"/>
            <a:ext cx="3977601" cy="1015663"/>
          </a:xfrm>
          <a:prstGeom prst="rect">
            <a:avLst/>
          </a:prstGeom>
          <a:noFill/>
          <a:ln>
            <a:solidFill>
              <a:schemeClr val="accent1"/>
            </a:solidFill>
          </a:ln>
        </p:spPr>
        <p:txBody>
          <a:bodyPr wrap="square" rtlCol="0">
            <a:spAutoFit/>
          </a:bodyPr>
          <a:lstStyle/>
          <a:p>
            <a:r>
              <a:rPr lang="en-HR" sz="2000" b="1" dirty="0"/>
              <a:t>(Uobičajena) automatska misao:</a:t>
            </a:r>
            <a:br>
              <a:rPr lang="en-HR" sz="2000" b="1" dirty="0"/>
            </a:br>
            <a:r>
              <a:rPr lang="en-HR" sz="2000" dirty="0"/>
              <a:t>“Preumoran sam”, “Neće mi se svidjeti”, “Neću ja to uspjeti”</a:t>
            </a:r>
          </a:p>
        </p:txBody>
      </p:sp>
      <p:sp>
        <p:nvSpPr>
          <p:cNvPr id="7" name="TextBox 6">
            <a:extLst>
              <a:ext uri="{FF2B5EF4-FFF2-40B4-BE49-F238E27FC236}">
                <a16:creationId xmlns:a16="http://schemas.microsoft.com/office/drawing/2014/main" id="{9BABE39A-CCF0-F176-C547-DD86F6AB2FE4}"/>
              </a:ext>
            </a:extLst>
          </p:cNvPr>
          <p:cNvSpPr txBox="1"/>
          <p:nvPr/>
        </p:nvSpPr>
        <p:spPr>
          <a:xfrm>
            <a:off x="1565565" y="5731549"/>
            <a:ext cx="4530436" cy="707886"/>
          </a:xfrm>
          <a:prstGeom prst="rect">
            <a:avLst/>
          </a:prstGeom>
          <a:noFill/>
          <a:ln>
            <a:solidFill>
              <a:schemeClr val="accent1"/>
            </a:solidFill>
          </a:ln>
        </p:spPr>
        <p:txBody>
          <a:bodyPr wrap="square" rtlCol="0">
            <a:spAutoFit/>
          </a:bodyPr>
          <a:lstStyle/>
          <a:p>
            <a:r>
              <a:rPr lang="en-HR" sz="2000" b="1" dirty="0"/>
              <a:t>(Uobičajena) emocionalna reakcija</a:t>
            </a:r>
            <a:r>
              <a:rPr lang="en-HR" sz="2000" dirty="0"/>
              <a:t>:</a:t>
            </a:r>
            <a:br>
              <a:rPr lang="en-HR" sz="2000" dirty="0"/>
            </a:br>
            <a:r>
              <a:rPr lang="en-HR" sz="2000" dirty="0"/>
              <a:t>Tuga, anskioznost, beznađe</a:t>
            </a:r>
          </a:p>
        </p:txBody>
      </p:sp>
      <p:sp>
        <p:nvSpPr>
          <p:cNvPr id="8" name="TextBox 7">
            <a:extLst>
              <a:ext uri="{FF2B5EF4-FFF2-40B4-BE49-F238E27FC236}">
                <a16:creationId xmlns:a16="http://schemas.microsoft.com/office/drawing/2014/main" id="{874F895D-6F5A-117F-6C16-A5A82F89A400}"/>
              </a:ext>
            </a:extLst>
          </p:cNvPr>
          <p:cNvSpPr txBox="1"/>
          <p:nvPr/>
        </p:nvSpPr>
        <p:spPr>
          <a:xfrm>
            <a:off x="6397961" y="5731549"/>
            <a:ext cx="4530436" cy="707886"/>
          </a:xfrm>
          <a:prstGeom prst="rect">
            <a:avLst/>
          </a:prstGeom>
          <a:noFill/>
          <a:ln>
            <a:solidFill>
              <a:schemeClr val="accent1"/>
            </a:solidFill>
          </a:ln>
        </p:spPr>
        <p:txBody>
          <a:bodyPr wrap="square" rtlCol="0">
            <a:spAutoFit/>
          </a:bodyPr>
          <a:lstStyle/>
          <a:p>
            <a:r>
              <a:rPr lang="en-HR" sz="2000" b="1" dirty="0"/>
              <a:t>(Uobičajeno) ponašanje:</a:t>
            </a:r>
            <a:r>
              <a:rPr lang="en-HR" sz="2000" dirty="0"/>
              <a:t/>
            </a:r>
            <a:br>
              <a:rPr lang="en-HR" sz="2000" dirty="0"/>
            </a:br>
            <a:r>
              <a:rPr lang="en-HR" sz="2000" dirty="0"/>
              <a:t>Ostati neaktivan</a:t>
            </a:r>
          </a:p>
        </p:txBody>
      </p:sp>
      <p:cxnSp>
        <p:nvCxnSpPr>
          <p:cNvPr id="10" name="Straight Arrow Connector 9">
            <a:extLst>
              <a:ext uri="{FF2B5EF4-FFF2-40B4-BE49-F238E27FC236}">
                <a16:creationId xmlns:a16="http://schemas.microsoft.com/office/drawing/2014/main" id="{ED9244B6-3EA9-961D-B413-131992E87146}"/>
              </a:ext>
            </a:extLst>
          </p:cNvPr>
          <p:cNvCxnSpPr>
            <a:stCxn id="4" idx="2"/>
            <a:endCxn id="5" idx="0"/>
          </p:cNvCxnSpPr>
          <p:nvPr/>
        </p:nvCxnSpPr>
        <p:spPr>
          <a:xfrm>
            <a:off x="6397962" y="3803482"/>
            <a:ext cx="0" cy="4715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14C36F83-A3B8-62B7-6E79-221B633187B5}"/>
              </a:ext>
            </a:extLst>
          </p:cNvPr>
          <p:cNvCxnSpPr>
            <a:cxnSpLocks/>
            <a:stCxn id="5" idx="2"/>
            <a:endCxn id="7" idx="0"/>
          </p:cNvCxnSpPr>
          <p:nvPr/>
        </p:nvCxnSpPr>
        <p:spPr>
          <a:xfrm flipH="1">
            <a:off x="3830783" y="5290736"/>
            <a:ext cx="2567179" cy="4408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BB9C8CA-CD38-3D20-6929-F37FEC86CE2D}"/>
              </a:ext>
            </a:extLst>
          </p:cNvPr>
          <p:cNvCxnSpPr>
            <a:cxnSpLocks/>
            <a:stCxn id="5" idx="2"/>
            <a:endCxn id="8" idx="0"/>
          </p:cNvCxnSpPr>
          <p:nvPr/>
        </p:nvCxnSpPr>
        <p:spPr>
          <a:xfrm>
            <a:off x="6397962" y="5290736"/>
            <a:ext cx="2265217" cy="4408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718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6F2AAD-BAE5-52CA-6E7F-53BED9F96A16}"/>
              </a:ext>
            </a:extLst>
          </p:cNvPr>
          <p:cNvSpPr>
            <a:spLocks noGrp="1"/>
          </p:cNvSpPr>
          <p:nvPr>
            <p:ph idx="1"/>
          </p:nvPr>
        </p:nvSpPr>
        <p:spPr>
          <a:xfrm>
            <a:off x="914400" y="1281744"/>
            <a:ext cx="10363200" cy="1275719"/>
          </a:xfrm>
        </p:spPr>
        <p:txBody>
          <a:bodyPr/>
          <a:lstStyle/>
          <a:p>
            <a:r>
              <a:rPr lang="hr-HR" dirty="0"/>
              <a:t>Relativna neaktivnost klijenata tada pridonosi lošem raspoloženju, budući da imaju malo prilika da steknu osjećaj zadovoljstva, što dovodi do više negativnog razmišljanja te posljedično do povećane disforije i neaktivnosti, u začaranom krugu.</a:t>
            </a:r>
            <a:endParaRPr lang="en-HR" dirty="0"/>
          </a:p>
        </p:txBody>
      </p:sp>
      <p:sp>
        <p:nvSpPr>
          <p:cNvPr id="4" name="TextBox 3">
            <a:extLst>
              <a:ext uri="{FF2B5EF4-FFF2-40B4-BE49-F238E27FC236}">
                <a16:creationId xmlns:a16="http://schemas.microsoft.com/office/drawing/2014/main" id="{92AF2C05-5DD9-1EDB-6AF8-017E9FA4A24A}"/>
              </a:ext>
            </a:extLst>
          </p:cNvPr>
          <p:cNvSpPr txBox="1"/>
          <p:nvPr/>
        </p:nvSpPr>
        <p:spPr>
          <a:xfrm>
            <a:off x="4467225" y="2771776"/>
            <a:ext cx="3000375" cy="1015663"/>
          </a:xfrm>
          <a:prstGeom prst="rect">
            <a:avLst/>
          </a:prstGeom>
          <a:noFill/>
          <a:ln>
            <a:solidFill>
              <a:schemeClr val="accent1"/>
            </a:solidFill>
          </a:ln>
        </p:spPr>
        <p:txBody>
          <a:bodyPr wrap="square" rtlCol="0">
            <a:spAutoFit/>
          </a:bodyPr>
          <a:lstStyle/>
          <a:p>
            <a:r>
              <a:rPr lang="en-HR" sz="2000" b="1" dirty="0"/>
              <a:t>Ponašanje/situacija:</a:t>
            </a:r>
          </a:p>
          <a:p>
            <a:r>
              <a:rPr lang="en-HR" sz="2000" dirty="0"/>
              <a:t>Neaktivnost/prepoznavanje neaktivnosti</a:t>
            </a:r>
          </a:p>
        </p:txBody>
      </p:sp>
      <p:sp>
        <p:nvSpPr>
          <p:cNvPr id="5" name="TextBox 4">
            <a:extLst>
              <a:ext uri="{FF2B5EF4-FFF2-40B4-BE49-F238E27FC236}">
                <a16:creationId xmlns:a16="http://schemas.microsoft.com/office/drawing/2014/main" id="{4C4D8ED7-E993-DEAC-C11F-0516E5DD16AE}"/>
              </a:ext>
            </a:extLst>
          </p:cNvPr>
          <p:cNvSpPr txBox="1"/>
          <p:nvPr/>
        </p:nvSpPr>
        <p:spPr>
          <a:xfrm>
            <a:off x="2352676" y="4365843"/>
            <a:ext cx="3000375" cy="677108"/>
          </a:xfrm>
          <a:prstGeom prst="rect">
            <a:avLst/>
          </a:prstGeom>
          <a:noFill/>
          <a:ln>
            <a:solidFill>
              <a:schemeClr val="accent1"/>
            </a:solidFill>
          </a:ln>
        </p:spPr>
        <p:txBody>
          <a:bodyPr wrap="square" rtlCol="0">
            <a:spAutoFit/>
          </a:bodyPr>
          <a:lstStyle/>
          <a:p>
            <a:r>
              <a:rPr lang="en-HR" sz="2000" dirty="0"/>
              <a:t>Depresivno raspoloženje</a:t>
            </a:r>
          </a:p>
          <a:p>
            <a:endParaRPr lang="en-HR" dirty="0"/>
          </a:p>
        </p:txBody>
      </p:sp>
      <p:sp>
        <p:nvSpPr>
          <p:cNvPr id="6" name="TextBox 5">
            <a:extLst>
              <a:ext uri="{FF2B5EF4-FFF2-40B4-BE49-F238E27FC236}">
                <a16:creationId xmlns:a16="http://schemas.microsoft.com/office/drawing/2014/main" id="{859DFA7D-C535-BD14-3291-6BA222DEE169}"/>
              </a:ext>
            </a:extLst>
          </p:cNvPr>
          <p:cNvSpPr txBox="1"/>
          <p:nvPr/>
        </p:nvSpPr>
        <p:spPr>
          <a:xfrm>
            <a:off x="6696075" y="4372193"/>
            <a:ext cx="3000375" cy="677108"/>
          </a:xfrm>
          <a:prstGeom prst="rect">
            <a:avLst/>
          </a:prstGeom>
          <a:noFill/>
          <a:ln>
            <a:solidFill>
              <a:schemeClr val="accent1"/>
            </a:solidFill>
          </a:ln>
        </p:spPr>
        <p:txBody>
          <a:bodyPr wrap="square" rtlCol="0">
            <a:spAutoFit/>
          </a:bodyPr>
          <a:lstStyle/>
          <a:p>
            <a:r>
              <a:rPr lang="en-HR" sz="2000" dirty="0"/>
              <a:t>Negativne misli</a:t>
            </a:r>
          </a:p>
          <a:p>
            <a:endParaRPr lang="en-HR" dirty="0"/>
          </a:p>
        </p:txBody>
      </p:sp>
      <p:cxnSp>
        <p:nvCxnSpPr>
          <p:cNvPr id="11" name="Curved Connector 10">
            <a:extLst>
              <a:ext uri="{FF2B5EF4-FFF2-40B4-BE49-F238E27FC236}">
                <a16:creationId xmlns:a16="http://schemas.microsoft.com/office/drawing/2014/main" id="{C4B5E9CF-D0A1-1703-D5F2-708A965A2F76}"/>
              </a:ext>
            </a:extLst>
          </p:cNvPr>
          <p:cNvCxnSpPr>
            <a:stCxn id="4" idx="3"/>
            <a:endCxn id="6" idx="0"/>
          </p:cNvCxnSpPr>
          <p:nvPr/>
        </p:nvCxnSpPr>
        <p:spPr>
          <a:xfrm>
            <a:off x="7467600" y="3279608"/>
            <a:ext cx="728663" cy="109258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urved Connector 12">
            <a:extLst>
              <a:ext uri="{FF2B5EF4-FFF2-40B4-BE49-F238E27FC236}">
                <a16:creationId xmlns:a16="http://schemas.microsoft.com/office/drawing/2014/main" id="{AFBEB4A6-C23A-D003-3503-35C6C49195EB}"/>
              </a:ext>
            </a:extLst>
          </p:cNvPr>
          <p:cNvCxnSpPr>
            <a:stCxn id="6" idx="2"/>
            <a:endCxn id="5" idx="2"/>
          </p:cNvCxnSpPr>
          <p:nvPr/>
        </p:nvCxnSpPr>
        <p:spPr>
          <a:xfrm rot="5400000" flipH="1">
            <a:off x="6021389" y="2874427"/>
            <a:ext cx="6350" cy="4343399"/>
          </a:xfrm>
          <a:prstGeom prst="curvedConnector3">
            <a:avLst>
              <a:gd name="adj1" fmla="val -14072724"/>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a:extLst>
              <a:ext uri="{FF2B5EF4-FFF2-40B4-BE49-F238E27FC236}">
                <a16:creationId xmlns:a16="http://schemas.microsoft.com/office/drawing/2014/main" id="{09C17F0C-F0AA-479F-FA37-CBE9B6339BE2}"/>
              </a:ext>
            </a:extLst>
          </p:cNvPr>
          <p:cNvCxnSpPr>
            <a:stCxn id="5" idx="0"/>
            <a:endCxn id="4" idx="1"/>
          </p:cNvCxnSpPr>
          <p:nvPr/>
        </p:nvCxnSpPr>
        <p:spPr>
          <a:xfrm rot="5400000" flipH="1" flipV="1">
            <a:off x="3616927" y="3515546"/>
            <a:ext cx="1086235" cy="614361"/>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7023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6F2AAD-BAE5-52CA-6E7F-53BED9F96A16}"/>
              </a:ext>
            </a:extLst>
          </p:cNvPr>
          <p:cNvSpPr>
            <a:spLocks noGrp="1"/>
          </p:cNvSpPr>
          <p:nvPr>
            <p:ph idx="1"/>
          </p:nvPr>
        </p:nvSpPr>
        <p:spPr>
          <a:xfrm>
            <a:off x="914400" y="1281744"/>
            <a:ext cx="10363200" cy="1275719"/>
          </a:xfrm>
        </p:spPr>
        <p:txBody>
          <a:bodyPr/>
          <a:lstStyle/>
          <a:p>
            <a:r>
              <a:rPr lang="hr-HR" dirty="0"/>
              <a:t>Uključivanje u aktivnosti i prepoznavanje da zaslužuju priznanje uobičajeno podiže raspoloženje i olakšava ustrajnost u aktivnosti</a:t>
            </a:r>
            <a:endParaRPr lang="en-HR" dirty="0"/>
          </a:p>
        </p:txBody>
      </p:sp>
      <p:sp>
        <p:nvSpPr>
          <p:cNvPr id="4" name="TextBox 3">
            <a:extLst>
              <a:ext uri="{FF2B5EF4-FFF2-40B4-BE49-F238E27FC236}">
                <a16:creationId xmlns:a16="http://schemas.microsoft.com/office/drawing/2014/main" id="{92AF2C05-5DD9-1EDB-6AF8-017E9FA4A24A}"/>
              </a:ext>
            </a:extLst>
          </p:cNvPr>
          <p:cNvSpPr txBox="1"/>
          <p:nvPr/>
        </p:nvSpPr>
        <p:spPr>
          <a:xfrm>
            <a:off x="4467225" y="2771776"/>
            <a:ext cx="3000375" cy="1323439"/>
          </a:xfrm>
          <a:prstGeom prst="rect">
            <a:avLst/>
          </a:prstGeom>
          <a:noFill/>
          <a:ln>
            <a:solidFill>
              <a:schemeClr val="accent1"/>
            </a:solidFill>
          </a:ln>
        </p:spPr>
        <p:txBody>
          <a:bodyPr wrap="square" rtlCol="0">
            <a:spAutoFit/>
          </a:bodyPr>
          <a:lstStyle/>
          <a:p>
            <a:r>
              <a:rPr lang="en-HR" sz="2000" b="1" dirty="0"/>
              <a:t>Ponašanje/situacija:</a:t>
            </a:r>
          </a:p>
          <a:p>
            <a:r>
              <a:rPr lang="en-HR" sz="2000" dirty="0"/>
              <a:t>Povećana aktivnost / Prepoznavanje povećane aktivnosti</a:t>
            </a:r>
          </a:p>
        </p:txBody>
      </p:sp>
      <p:sp>
        <p:nvSpPr>
          <p:cNvPr id="5" name="TextBox 4">
            <a:extLst>
              <a:ext uri="{FF2B5EF4-FFF2-40B4-BE49-F238E27FC236}">
                <a16:creationId xmlns:a16="http://schemas.microsoft.com/office/drawing/2014/main" id="{4C4D8ED7-E993-DEAC-C11F-0516E5DD16AE}"/>
              </a:ext>
            </a:extLst>
          </p:cNvPr>
          <p:cNvSpPr txBox="1"/>
          <p:nvPr/>
        </p:nvSpPr>
        <p:spPr>
          <a:xfrm>
            <a:off x="2352676" y="4365843"/>
            <a:ext cx="3000375" cy="677108"/>
          </a:xfrm>
          <a:prstGeom prst="rect">
            <a:avLst/>
          </a:prstGeom>
          <a:noFill/>
          <a:ln>
            <a:solidFill>
              <a:schemeClr val="accent1"/>
            </a:solidFill>
          </a:ln>
        </p:spPr>
        <p:txBody>
          <a:bodyPr wrap="square" rtlCol="0">
            <a:spAutoFit/>
          </a:bodyPr>
          <a:lstStyle/>
          <a:p>
            <a:r>
              <a:rPr lang="en-HR" sz="2000" dirty="0"/>
              <a:t>Povećana nada</a:t>
            </a:r>
          </a:p>
          <a:p>
            <a:endParaRPr lang="en-HR" dirty="0"/>
          </a:p>
        </p:txBody>
      </p:sp>
      <p:sp>
        <p:nvSpPr>
          <p:cNvPr id="6" name="TextBox 5">
            <a:extLst>
              <a:ext uri="{FF2B5EF4-FFF2-40B4-BE49-F238E27FC236}">
                <a16:creationId xmlns:a16="http://schemas.microsoft.com/office/drawing/2014/main" id="{859DFA7D-C535-BD14-3291-6BA222DEE169}"/>
              </a:ext>
            </a:extLst>
          </p:cNvPr>
          <p:cNvSpPr txBox="1"/>
          <p:nvPr/>
        </p:nvSpPr>
        <p:spPr>
          <a:xfrm>
            <a:off x="6696075" y="4372193"/>
            <a:ext cx="3000375" cy="677108"/>
          </a:xfrm>
          <a:prstGeom prst="rect">
            <a:avLst/>
          </a:prstGeom>
          <a:noFill/>
          <a:ln>
            <a:solidFill>
              <a:schemeClr val="accent1"/>
            </a:solidFill>
          </a:ln>
        </p:spPr>
        <p:txBody>
          <a:bodyPr wrap="square" rtlCol="0">
            <a:spAutoFit/>
          </a:bodyPr>
          <a:lstStyle/>
          <a:p>
            <a:r>
              <a:rPr lang="en-HR" sz="2000" dirty="0"/>
              <a:t>Pozitivne misli</a:t>
            </a:r>
          </a:p>
          <a:p>
            <a:endParaRPr lang="en-HR" dirty="0"/>
          </a:p>
        </p:txBody>
      </p:sp>
      <p:cxnSp>
        <p:nvCxnSpPr>
          <p:cNvPr id="11" name="Curved Connector 10">
            <a:extLst>
              <a:ext uri="{FF2B5EF4-FFF2-40B4-BE49-F238E27FC236}">
                <a16:creationId xmlns:a16="http://schemas.microsoft.com/office/drawing/2014/main" id="{C4B5E9CF-D0A1-1703-D5F2-708A965A2F76}"/>
              </a:ext>
            </a:extLst>
          </p:cNvPr>
          <p:cNvCxnSpPr>
            <a:stCxn id="4" idx="3"/>
            <a:endCxn id="6" idx="0"/>
          </p:cNvCxnSpPr>
          <p:nvPr/>
        </p:nvCxnSpPr>
        <p:spPr>
          <a:xfrm>
            <a:off x="7467600" y="3433496"/>
            <a:ext cx="728663" cy="93869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urved Connector 12">
            <a:extLst>
              <a:ext uri="{FF2B5EF4-FFF2-40B4-BE49-F238E27FC236}">
                <a16:creationId xmlns:a16="http://schemas.microsoft.com/office/drawing/2014/main" id="{AFBEB4A6-C23A-D003-3503-35C6C49195EB}"/>
              </a:ext>
            </a:extLst>
          </p:cNvPr>
          <p:cNvCxnSpPr>
            <a:stCxn id="6" idx="2"/>
            <a:endCxn id="5" idx="2"/>
          </p:cNvCxnSpPr>
          <p:nvPr/>
        </p:nvCxnSpPr>
        <p:spPr>
          <a:xfrm rot="5400000" flipH="1">
            <a:off x="6021389" y="2874427"/>
            <a:ext cx="6350" cy="4343399"/>
          </a:xfrm>
          <a:prstGeom prst="curvedConnector3">
            <a:avLst>
              <a:gd name="adj1" fmla="val -1930910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a:extLst>
              <a:ext uri="{FF2B5EF4-FFF2-40B4-BE49-F238E27FC236}">
                <a16:creationId xmlns:a16="http://schemas.microsoft.com/office/drawing/2014/main" id="{09C17F0C-F0AA-479F-FA37-CBE9B6339BE2}"/>
              </a:ext>
            </a:extLst>
          </p:cNvPr>
          <p:cNvCxnSpPr>
            <a:stCxn id="5" idx="0"/>
            <a:endCxn id="4" idx="1"/>
          </p:cNvCxnSpPr>
          <p:nvPr/>
        </p:nvCxnSpPr>
        <p:spPr>
          <a:xfrm rot="5400000" flipH="1" flipV="1">
            <a:off x="3693871" y="3592490"/>
            <a:ext cx="932347" cy="614361"/>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7024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1C867-8E40-6C70-1C6D-C1B2836B8722}"/>
              </a:ext>
            </a:extLst>
          </p:cNvPr>
          <p:cNvSpPr>
            <a:spLocks noGrp="1"/>
          </p:cNvSpPr>
          <p:nvPr>
            <p:ph type="title"/>
          </p:nvPr>
        </p:nvSpPr>
        <p:spPr>
          <a:xfrm>
            <a:off x="914400" y="1114620"/>
            <a:ext cx="10363200" cy="1314443"/>
          </a:xfrm>
        </p:spPr>
        <p:txBody>
          <a:bodyPr/>
          <a:lstStyle/>
          <a:p>
            <a:r>
              <a:rPr lang="en-HR" dirty="0"/>
              <a:t>Konceptualizacija nedostatka zadovoljstva</a:t>
            </a:r>
          </a:p>
        </p:txBody>
      </p:sp>
      <p:sp>
        <p:nvSpPr>
          <p:cNvPr id="3" name="Content Placeholder 2">
            <a:extLst>
              <a:ext uri="{FF2B5EF4-FFF2-40B4-BE49-F238E27FC236}">
                <a16:creationId xmlns:a16="http://schemas.microsoft.com/office/drawing/2014/main" id="{56562FD5-046B-3038-7B01-54977F7328FB}"/>
              </a:ext>
            </a:extLst>
          </p:cNvPr>
          <p:cNvSpPr>
            <a:spLocks noGrp="1"/>
          </p:cNvSpPr>
          <p:nvPr>
            <p:ph idx="1"/>
          </p:nvPr>
        </p:nvSpPr>
        <p:spPr>
          <a:xfrm>
            <a:off x="914400" y="1923268"/>
            <a:ext cx="10363200" cy="932819"/>
          </a:xfrm>
        </p:spPr>
        <p:txBody>
          <a:bodyPr/>
          <a:lstStyle/>
          <a:p>
            <a:r>
              <a:rPr lang="en-HR" dirty="0"/>
              <a:t>Čak </a:t>
            </a:r>
            <a:r>
              <a:rPr lang="en-US" dirty="0"/>
              <a:t>i</a:t>
            </a:r>
            <a:r>
              <a:rPr lang="en-HR" dirty="0"/>
              <a:t> kada se klijenti uključe u razne aktivnosti, često osjećaju nisko zadovoljstvo </a:t>
            </a:r>
            <a:r>
              <a:rPr lang="en-US" dirty="0" err="1"/>
              <a:t>i</a:t>
            </a:r>
            <a:r>
              <a:rPr lang="en-US" dirty="0"/>
              <a:t> </a:t>
            </a:r>
            <a:r>
              <a:rPr lang="en-US" dirty="0" err="1"/>
              <a:t>manjak</a:t>
            </a:r>
            <a:r>
              <a:rPr lang="en-US" dirty="0"/>
              <a:t> </a:t>
            </a:r>
            <a:r>
              <a:rPr lang="en-US" dirty="0" err="1"/>
              <a:t>užitka</a:t>
            </a:r>
            <a:r>
              <a:rPr lang="en-US" dirty="0"/>
              <a:t> </a:t>
            </a:r>
            <a:r>
              <a:rPr lang="en-US" dirty="0" err="1"/>
              <a:t>zbog</a:t>
            </a:r>
            <a:r>
              <a:rPr lang="en-US" dirty="0"/>
              <a:t> samokritičnih </a:t>
            </a:r>
            <a:r>
              <a:rPr lang="en-US" dirty="0" err="1"/>
              <a:t>automatskih</a:t>
            </a:r>
            <a:r>
              <a:rPr lang="en-US" dirty="0"/>
              <a:t> </a:t>
            </a:r>
            <a:r>
              <a:rPr lang="en-US" dirty="0" err="1"/>
              <a:t>misli</a:t>
            </a:r>
            <a:endParaRPr lang="en-HR" dirty="0"/>
          </a:p>
        </p:txBody>
      </p:sp>
      <p:sp>
        <p:nvSpPr>
          <p:cNvPr id="4" name="TextBox 3">
            <a:extLst>
              <a:ext uri="{FF2B5EF4-FFF2-40B4-BE49-F238E27FC236}">
                <a16:creationId xmlns:a16="http://schemas.microsoft.com/office/drawing/2014/main" id="{6C4CF994-85B4-09FA-0C3D-755F594D598D}"/>
              </a:ext>
            </a:extLst>
          </p:cNvPr>
          <p:cNvSpPr txBox="1"/>
          <p:nvPr/>
        </p:nvSpPr>
        <p:spPr>
          <a:xfrm>
            <a:off x="4090986" y="2856087"/>
            <a:ext cx="3867152" cy="646331"/>
          </a:xfrm>
          <a:prstGeom prst="rect">
            <a:avLst/>
          </a:prstGeom>
          <a:noFill/>
          <a:ln>
            <a:solidFill>
              <a:schemeClr val="accent1"/>
            </a:solidFill>
          </a:ln>
        </p:spPr>
        <p:txBody>
          <a:bodyPr wrap="square" rtlCol="0">
            <a:spAutoFit/>
          </a:bodyPr>
          <a:lstStyle/>
          <a:p>
            <a:r>
              <a:rPr lang="en-HR" b="1" dirty="0"/>
              <a:t>Situacija:</a:t>
            </a:r>
          </a:p>
          <a:p>
            <a:r>
              <a:rPr lang="en-HR" dirty="0"/>
              <a:t>Uključivanje u aktivnost</a:t>
            </a:r>
          </a:p>
        </p:txBody>
      </p:sp>
      <p:sp>
        <p:nvSpPr>
          <p:cNvPr id="5" name="TextBox 4">
            <a:extLst>
              <a:ext uri="{FF2B5EF4-FFF2-40B4-BE49-F238E27FC236}">
                <a16:creationId xmlns:a16="http://schemas.microsoft.com/office/drawing/2014/main" id="{21895C3F-4658-1429-676F-F8E0A28BB8EB}"/>
              </a:ext>
            </a:extLst>
          </p:cNvPr>
          <p:cNvSpPr txBox="1"/>
          <p:nvPr/>
        </p:nvSpPr>
        <p:spPr>
          <a:xfrm>
            <a:off x="4395787" y="6107958"/>
            <a:ext cx="3257550" cy="646331"/>
          </a:xfrm>
          <a:prstGeom prst="rect">
            <a:avLst/>
          </a:prstGeom>
          <a:noFill/>
          <a:ln>
            <a:solidFill>
              <a:schemeClr val="accent1"/>
            </a:solidFill>
          </a:ln>
        </p:spPr>
        <p:txBody>
          <a:bodyPr wrap="square" rtlCol="0">
            <a:spAutoFit/>
          </a:bodyPr>
          <a:lstStyle/>
          <a:p>
            <a:r>
              <a:rPr lang="en-HR" b="1" dirty="0"/>
              <a:t>(Uobičajeno) ponašanje:</a:t>
            </a:r>
          </a:p>
          <a:p>
            <a:r>
              <a:rPr lang="en-HR" dirty="0"/>
              <a:t>Prekidanje aktivnosti</a:t>
            </a:r>
          </a:p>
        </p:txBody>
      </p:sp>
      <p:sp>
        <p:nvSpPr>
          <p:cNvPr id="6" name="TextBox 5">
            <a:extLst>
              <a:ext uri="{FF2B5EF4-FFF2-40B4-BE49-F238E27FC236}">
                <a16:creationId xmlns:a16="http://schemas.microsoft.com/office/drawing/2014/main" id="{2CC81BC2-B8A4-027F-17D6-3EA18B65200A}"/>
              </a:ext>
            </a:extLst>
          </p:cNvPr>
          <p:cNvSpPr txBox="1"/>
          <p:nvPr/>
        </p:nvSpPr>
        <p:spPr>
          <a:xfrm>
            <a:off x="3702843" y="3866429"/>
            <a:ext cx="4643438" cy="923330"/>
          </a:xfrm>
          <a:prstGeom prst="rect">
            <a:avLst/>
          </a:prstGeom>
          <a:noFill/>
          <a:ln>
            <a:solidFill>
              <a:schemeClr val="accent1"/>
            </a:solidFill>
          </a:ln>
        </p:spPr>
        <p:txBody>
          <a:bodyPr wrap="square" rtlCol="0">
            <a:spAutoFit/>
          </a:bodyPr>
          <a:lstStyle/>
          <a:p>
            <a:r>
              <a:rPr lang="en-HR" b="1" dirty="0"/>
              <a:t>(Uobičajena) automatska misao:</a:t>
            </a:r>
          </a:p>
          <a:p>
            <a:r>
              <a:rPr lang="en-HR" dirty="0"/>
              <a:t>“Ovo nema smisla”, “Trebao sam ovo puno prije napraviti”, “Ne mogu ovo kao nekad”, </a:t>
            </a:r>
          </a:p>
        </p:txBody>
      </p:sp>
      <p:sp>
        <p:nvSpPr>
          <p:cNvPr id="7" name="TextBox 6">
            <a:extLst>
              <a:ext uri="{FF2B5EF4-FFF2-40B4-BE49-F238E27FC236}">
                <a16:creationId xmlns:a16="http://schemas.microsoft.com/office/drawing/2014/main" id="{5FADD924-5E9A-12A1-C61B-8641D1B559A7}"/>
              </a:ext>
            </a:extLst>
          </p:cNvPr>
          <p:cNvSpPr txBox="1"/>
          <p:nvPr/>
        </p:nvSpPr>
        <p:spPr>
          <a:xfrm>
            <a:off x="4090986" y="5096828"/>
            <a:ext cx="3867152" cy="646331"/>
          </a:xfrm>
          <a:prstGeom prst="rect">
            <a:avLst/>
          </a:prstGeom>
          <a:noFill/>
          <a:ln>
            <a:solidFill>
              <a:schemeClr val="accent1"/>
            </a:solidFill>
          </a:ln>
        </p:spPr>
        <p:txBody>
          <a:bodyPr wrap="square" rtlCol="0">
            <a:spAutoFit/>
          </a:bodyPr>
          <a:lstStyle/>
          <a:p>
            <a:r>
              <a:rPr lang="en-HR" b="1" dirty="0"/>
              <a:t>(Uobičajena) emocionalna reakcija:</a:t>
            </a:r>
          </a:p>
          <a:p>
            <a:r>
              <a:rPr lang="en-HR" dirty="0"/>
              <a:t>Tuga, anksioznost, krivnja, ljutnja</a:t>
            </a:r>
          </a:p>
        </p:txBody>
      </p:sp>
      <p:cxnSp>
        <p:nvCxnSpPr>
          <p:cNvPr id="9" name="Straight Arrow Connector 8">
            <a:extLst>
              <a:ext uri="{FF2B5EF4-FFF2-40B4-BE49-F238E27FC236}">
                <a16:creationId xmlns:a16="http://schemas.microsoft.com/office/drawing/2014/main" id="{1854A52C-ED8A-12D0-1EFF-921162CE209D}"/>
              </a:ext>
            </a:extLst>
          </p:cNvPr>
          <p:cNvCxnSpPr>
            <a:stCxn id="4" idx="2"/>
            <a:endCxn id="6" idx="0"/>
          </p:cNvCxnSpPr>
          <p:nvPr/>
        </p:nvCxnSpPr>
        <p:spPr>
          <a:xfrm>
            <a:off x="6024562" y="3502418"/>
            <a:ext cx="0" cy="3640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1CD19F8-9CF2-C9FC-2A5D-3A7B0627C2B7}"/>
              </a:ext>
            </a:extLst>
          </p:cNvPr>
          <p:cNvCxnSpPr>
            <a:stCxn id="6" idx="2"/>
            <a:endCxn id="7" idx="0"/>
          </p:cNvCxnSpPr>
          <p:nvPr/>
        </p:nvCxnSpPr>
        <p:spPr>
          <a:xfrm>
            <a:off x="6024562" y="4789759"/>
            <a:ext cx="0" cy="3070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F470453-FC24-90D5-9EBB-26AB87763CBD}"/>
              </a:ext>
            </a:extLst>
          </p:cNvPr>
          <p:cNvCxnSpPr>
            <a:stCxn id="7" idx="2"/>
            <a:endCxn id="5" idx="0"/>
          </p:cNvCxnSpPr>
          <p:nvPr/>
        </p:nvCxnSpPr>
        <p:spPr>
          <a:xfrm>
            <a:off x="6024562" y="5743159"/>
            <a:ext cx="0" cy="3647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066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3B4C3-80CE-D9ED-82AD-205CC4705E76}"/>
              </a:ext>
            </a:extLst>
          </p:cNvPr>
          <p:cNvSpPr>
            <a:spLocks noGrp="1"/>
          </p:cNvSpPr>
          <p:nvPr>
            <p:ph type="title"/>
          </p:nvPr>
        </p:nvSpPr>
        <p:spPr>
          <a:xfrm>
            <a:off x="914400" y="1239549"/>
            <a:ext cx="10363200" cy="814388"/>
          </a:xfrm>
        </p:spPr>
        <p:txBody>
          <a:bodyPr/>
          <a:lstStyle/>
          <a:p>
            <a:r>
              <a:rPr lang="en-HR" dirty="0"/>
              <a:t>Planiranje aktivnosti</a:t>
            </a:r>
          </a:p>
        </p:txBody>
      </p:sp>
      <p:sp>
        <p:nvSpPr>
          <p:cNvPr id="3" name="Content Placeholder 2">
            <a:extLst>
              <a:ext uri="{FF2B5EF4-FFF2-40B4-BE49-F238E27FC236}">
                <a16:creationId xmlns:a16="http://schemas.microsoft.com/office/drawing/2014/main" id="{6F125A51-5F7C-C6A5-7F20-E8ECD0290260}"/>
              </a:ext>
            </a:extLst>
          </p:cNvPr>
          <p:cNvSpPr>
            <a:spLocks noGrp="1"/>
          </p:cNvSpPr>
          <p:nvPr>
            <p:ph idx="1"/>
          </p:nvPr>
        </p:nvSpPr>
        <p:spPr>
          <a:xfrm>
            <a:off x="914400" y="2053937"/>
            <a:ext cx="10363200" cy="4485408"/>
          </a:xfrm>
        </p:spPr>
        <p:txBody>
          <a:bodyPr>
            <a:normAutofit/>
          </a:bodyPr>
          <a:lstStyle/>
          <a:p>
            <a:r>
              <a:rPr lang="en-HR" sz="2400" dirty="0"/>
              <a:t>Korištenje Tablice aktivnosti na početku tretmana (klijenti bilježe aktivnost u svakom satu </a:t>
            </a:r>
            <a:r>
              <a:rPr lang="en-US" sz="2400" dirty="0" err="1"/>
              <a:t>i</a:t>
            </a:r>
            <a:r>
              <a:rPr lang="en-US" sz="2400" dirty="0"/>
              <a:t> </a:t>
            </a:r>
            <a:r>
              <a:rPr lang="hr-HR" sz="2400" dirty="0"/>
              <a:t>ocjenjuju</a:t>
            </a:r>
            <a:r>
              <a:rPr lang="en-US" sz="2400" dirty="0"/>
              <a:t> </a:t>
            </a:r>
            <a:r>
              <a:rPr lang="en-US" sz="2400" dirty="0" err="1"/>
              <a:t>osjećaj</a:t>
            </a:r>
            <a:r>
              <a:rPr lang="en-US" sz="2400" dirty="0"/>
              <a:t> </a:t>
            </a:r>
            <a:r>
              <a:rPr lang="en-US" sz="2400" dirty="0" err="1"/>
              <a:t>zadovoljstva</a:t>
            </a:r>
            <a:r>
              <a:rPr lang="en-US" sz="2400" dirty="0"/>
              <a:t>)</a:t>
            </a:r>
          </a:p>
          <a:p>
            <a:pPr marL="560070" lvl="1" indent="-285750">
              <a:buFont typeface="Courier New" panose="02070309020205020404" pitchFamily="49" charset="0"/>
              <a:buChar char="o"/>
            </a:pPr>
            <a:r>
              <a:rPr lang="en-US" sz="2000" dirty="0" err="1"/>
              <a:t>Terapeut</a:t>
            </a:r>
            <a:r>
              <a:rPr lang="en-US" sz="2000" dirty="0"/>
              <a:t> </a:t>
            </a:r>
            <a:r>
              <a:rPr lang="en-US" sz="2000" dirty="0" err="1"/>
              <a:t>koristi</a:t>
            </a:r>
            <a:r>
              <a:rPr lang="en-US" sz="2000" dirty="0"/>
              <a:t> </a:t>
            </a:r>
            <a:r>
              <a:rPr lang="en-US" sz="2000" dirty="0" err="1"/>
              <a:t>informacije</a:t>
            </a:r>
            <a:r>
              <a:rPr lang="en-US" sz="2000" dirty="0"/>
              <a:t> za </a:t>
            </a:r>
            <a:r>
              <a:rPr lang="en-US" sz="2000" dirty="0" err="1"/>
              <a:t>vođenje</a:t>
            </a:r>
            <a:r>
              <a:rPr lang="en-US" sz="2000" dirty="0"/>
              <a:t> </a:t>
            </a:r>
            <a:r>
              <a:rPr lang="en-US" sz="2000" dirty="0" err="1"/>
              <a:t>klijenata</a:t>
            </a:r>
            <a:r>
              <a:rPr lang="en-US" sz="2000" dirty="0"/>
              <a:t> u </a:t>
            </a:r>
            <a:r>
              <a:rPr lang="en-US" sz="2000" dirty="0" err="1"/>
              <a:t>planiranju</a:t>
            </a:r>
            <a:r>
              <a:rPr lang="en-US" sz="2000" dirty="0"/>
              <a:t> </a:t>
            </a:r>
            <a:r>
              <a:rPr lang="en-US" sz="2000" dirty="0" err="1"/>
              <a:t>aktivnosti</a:t>
            </a:r>
            <a:endParaRPr lang="en-US" sz="2000" dirty="0"/>
          </a:p>
          <a:p>
            <a:r>
              <a:rPr lang="en-US" sz="2400" dirty="0" err="1"/>
              <a:t>Nisu</a:t>
            </a:r>
            <a:r>
              <a:rPr lang="en-US" sz="2400" dirty="0"/>
              <a:t> </a:t>
            </a:r>
            <a:r>
              <a:rPr lang="en-US" sz="2400" dirty="0" err="1"/>
              <a:t>svi</a:t>
            </a:r>
            <a:r>
              <a:rPr lang="en-US" sz="2400" dirty="0"/>
              <a:t> </a:t>
            </a:r>
            <a:r>
              <a:rPr lang="en-US" sz="2400" dirty="0" err="1"/>
              <a:t>klijenti</a:t>
            </a:r>
            <a:r>
              <a:rPr lang="en-US" sz="2400" dirty="0"/>
              <a:t> </a:t>
            </a:r>
            <a:r>
              <a:rPr lang="en-US" sz="2400" dirty="0" err="1"/>
              <a:t>zainteresirani</a:t>
            </a:r>
            <a:r>
              <a:rPr lang="en-US" sz="2400" dirty="0"/>
              <a:t> za </a:t>
            </a:r>
            <a:r>
              <a:rPr lang="en-US" sz="2400" dirty="0" err="1"/>
              <a:t>ispunjavanje</a:t>
            </a:r>
            <a:r>
              <a:rPr lang="en-US" sz="2400" dirty="0"/>
              <a:t> </a:t>
            </a:r>
            <a:r>
              <a:rPr lang="en-US" sz="2400" dirty="0" err="1"/>
              <a:t>Tablice</a:t>
            </a:r>
            <a:r>
              <a:rPr lang="en-US" sz="2400" dirty="0"/>
              <a:t> </a:t>
            </a:r>
            <a:r>
              <a:rPr lang="en-US" sz="2400" dirty="0" err="1"/>
              <a:t>aktivnosti</a:t>
            </a:r>
            <a:endParaRPr lang="en-US" sz="2400" dirty="0"/>
          </a:p>
          <a:p>
            <a:pPr marL="560070" lvl="1" indent="-285750">
              <a:buFont typeface="Courier New" panose="02070309020205020404" pitchFamily="49" charset="0"/>
              <a:buChar char="o"/>
            </a:pPr>
            <a:r>
              <a:rPr lang="hr-HR" sz="2000" dirty="0"/>
              <a:t>Možemo tražiti da opišu svoje aktivnosti tipičnog dana, što daje dovoljno informacija za otkrivanje koje su vrste aktivnosti izbjegavali. </a:t>
            </a:r>
          </a:p>
          <a:p>
            <a:pPr marL="560070" lvl="1" indent="-285750">
              <a:buFont typeface="Courier New" panose="02070309020205020404" pitchFamily="49" charset="0"/>
              <a:buChar char="o"/>
            </a:pPr>
            <a:r>
              <a:rPr lang="hr-HR" sz="2000" dirty="0"/>
              <a:t>U idealnom slučaju, u evaluaciji i prvom susretu trebamo izvući potencijalne aktivnosti od klijenata, a ako nemamo dovoljno vremena, možemo predložiti aktivnosti koje su u skladu sa željama i vrijednostima klijenta. U narednim susretima možemo napraviti kombinaciju sugeriranja i izvlačenja ideja za aktivnosti.</a:t>
            </a:r>
            <a:endParaRPr lang="en-US" sz="2000" dirty="0"/>
          </a:p>
        </p:txBody>
      </p:sp>
    </p:spTree>
    <p:extLst>
      <p:ext uri="{BB962C8B-B14F-4D97-AF65-F5344CB8AC3E}">
        <p14:creationId xmlns:p14="http://schemas.microsoft.com/office/powerpoint/2010/main" val="433228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C5FEB-AF47-8339-A5F5-750BECE5DBD9}"/>
              </a:ext>
            </a:extLst>
          </p:cNvPr>
          <p:cNvSpPr>
            <a:spLocks noGrp="1"/>
          </p:cNvSpPr>
          <p:nvPr>
            <p:ph type="title"/>
          </p:nvPr>
        </p:nvSpPr>
        <p:spPr>
          <a:xfrm>
            <a:off x="742950" y="1089764"/>
            <a:ext cx="2663825" cy="1314443"/>
          </a:xfrm>
        </p:spPr>
        <p:txBody>
          <a:bodyPr>
            <a:normAutofit fontScale="90000"/>
          </a:bodyPr>
          <a:lstStyle/>
          <a:p>
            <a:r>
              <a:rPr lang="hr-HR" dirty="0"/>
              <a:t>Primjer tablice aktivnosti </a:t>
            </a:r>
            <a:r>
              <a:rPr lang="hr-HR" sz="3600" dirty="0"/>
              <a:t>(1. strana: Praćenje i ocjenjivanje aktivnosti. Bilježenje raspoloženja na skali 0-10)</a:t>
            </a:r>
          </a:p>
        </p:txBody>
      </p:sp>
      <p:pic>
        <p:nvPicPr>
          <p:cNvPr id="12" name="Picture 11" descr="Table&#10;&#10;Description automatically generated">
            <a:extLst>
              <a:ext uri="{FF2B5EF4-FFF2-40B4-BE49-F238E27FC236}">
                <a16:creationId xmlns:a16="http://schemas.microsoft.com/office/drawing/2014/main" id="{8654C253-92CE-A581-EB89-1287655FF923}"/>
              </a:ext>
            </a:extLst>
          </p:cNvPr>
          <p:cNvPicPr>
            <a:picLocks noChangeAspect="1"/>
          </p:cNvPicPr>
          <p:nvPr/>
        </p:nvPicPr>
        <p:blipFill>
          <a:blip r:embed="rId2"/>
          <a:stretch>
            <a:fillRect/>
          </a:stretch>
        </p:blipFill>
        <p:spPr>
          <a:xfrm>
            <a:off x="3406775" y="0"/>
            <a:ext cx="7551737" cy="6858000"/>
          </a:xfrm>
          <a:prstGeom prst="rect">
            <a:avLst/>
          </a:prstGeom>
        </p:spPr>
      </p:pic>
    </p:spTree>
    <p:extLst>
      <p:ext uri="{BB962C8B-B14F-4D97-AF65-F5344CB8AC3E}">
        <p14:creationId xmlns:p14="http://schemas.microsoft.com/office/powerpoint/2010/main" val="3969871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ECC5A-18BA-9A54-CA09-39E561E0D766}"/>
              </a:ext>
            </a:extLst>
          </p:cNvPr>
          <p:cNvSpPr>
            <a:spLocks noGrp="1"/>
          </p:cNvSpPr>
          <p:nvPr>
            <p:ph type="title"/>
          </p:nvPr>
        </p:nvSpPr>
        <p:spPr>
          <a:xfrm>
            <a:off x="914400" y="1179335"/>
            <a:ext cx="10709564" cy="898848"/>
          </a:xfrm>
        </p:spPr>
        <p:txBody>
          <a:bodyPr/>
          <a:lstStyle/>
          <a:p>
            <a:r>
              <a:rPr lang="en-HR" dirty="0"/>
              <a:t>Što kada se klijenti opiru rasporedu aktivnosti?</a:t>
            </a:r>
          </a:p>
        </p:txBody>
      </p:sp>
      <p:sp>
        <p:nvSpPr>
          <p:cNvPr id="3" name="Content Placeholder 2">
            <a:extLst>
              <a:ext uri="{FF2B5EF4-FFF2-40B4-BE49-F238E27FC236}">
                <a16:creationId xmlns:a16="http://schemas.microsoft.com/office/drawing/2014/main" id="{B90017B5-E87E-9B13-27E5-F16BB9AB7F26}"/>
              </a:ext>
            </a:extLst>
          </p:cNvPr>
          <p:cNvSpPr>
            <a:spLocks noGrp="1"/>
          </p:cNvSpPr>
          <p:nvPr>
            <p:ph idx="1"/>
          </p:nvPr>
        </p:nvSpPr>
        <p:spPr>
          <a:xfrm>
            <a:off x="914400" y="1884770"/>
            <a:ext cx="10363200" cy="3088460"/>
          </a:xfrm>
        </p:spPr>
        <p:txBody>
          <a:bodyPr>
            <a:normAutofit/>
          </a:bodyPr>
          <a:lstStyle/>
          <a:p>
            <a:r>
              <a:rPr lang="en-HR" sz="2400" dirty="0"/>
              <a:t>Ukoliko se klijent ne želi obvezati na specifičnu aktivnost može se predložiti povećanje općenite aktivnosti (</a:t>
            </a:r>
            <a:r>
              <a:rPr lang="en-US" sz="2400" dirty="0" err="1"/>
              <a:t>i</a:t>
            </a:r>
            <a:r>
              <a:rPr lang="en-US" sz="2400" dirty="0"/>
              <a:t> </a:t>
            </a:r>
            <a:r>
              <a:rPr lang="en-US" sz="2400" dirty="0" err="1"/>
              <a:t>tako</a:t>
            </a:r>
            <a:r>
              <a:rPr lang="en-US" sz="2400" dirty="0"/>
              <a:t> se </a:t>
            </a:r>
            <a:r>
              <a:rPr lang="en-US" sz="2400" dirty="0" err="1"/>
              <a:t>staviti</a:t>
            </a:r>
            <a:r>
              <a:rPr lang="en-US" sz="2400" dirty="0"/>
              <a:t> </a:t>
            </a:r>
            <a:r>
              <a:rPr lang="en-US" sz="2400" dirty="0" err="1"/>
              <a:t>i</a:t>
            </a:r>
            <a:r>
              <a:rPr lang="en-US" sz="2400" dirty="0"/>
              <a:t> u </a:t>
            </a:r>
            <a:r>
              <a:rPr lang="en-US" sz="2400" dirty="0" err="1"/>
              <a:t>akcijski</a:t>
            </a:r>
            <a:r>
              <a:rPr lang="en-US" sz="2400" dirty="0"/>
              <a:t> plan)</a:t>
            </a:r>
          </a:p>
          <a:p>
            <a:r>
              <a:rPr lang="en-US" sz="2400" dirty="0" err="1"/>
              <a:t>Predlaganje</a:t>
            </a:r>
            <a:r>
              <a:rPr lang="en-US" sz="2400" dirty="0"/>
              <a:t> </a:t>
            </a:r>
            <a:r>
              <a:rPr lang="en-US" sz="2400" dirty="0" err="1"/>
              <a:t>postepenog</a:t>
            </a:r>
            <a:r>
              <a:rPr lang="en-US" sz="2400" dirty="0"/>
              <a:t> </a:t>
            </a:r>
            <a:r>
              <a:rPr lang="en-US" sz="2400" dirty="0" err="1"/>
              <a:t>uključivanja</a:t>
            </a:r>
            <a:r>
              <a:rPr lang="en-US" sz="2400" dirty="0"/>
              <a:t> u </a:t>
            </a:r>
            <a:r>
              <a:rPr lang="en-US" sz="2400" dirty="0" err="1"/>
              <a:t>aktivnosti</a:t>
            </a:r>
            <a:r>
              <a:rPr lang="en-US" sz="2400" dirty="0"/>
              <a:t>  (“</a:t>
            </a:r>
            <a:r>
              <a:rPr lang="en-US" sz="2400" dirty="0" err="1"/>
              <a:t>korak</a:t>
            </a:r>
            <a:r>
              <a:rPr lang="en-US" sz="2400" dirty="0"/>
              <a:t> po </a:t>
            </a:r>
            <a:r>
              <a:rPr lang="en-US" sz="2400" dirty="0" err="1"/>
              <a:t>korak</a:t>
            </a:r>
            <a:r>
              <a:rPr lang="en-US" sz="2400" dirty="0"/>
              <a:t>”</a:t>
            </a:r>
            <a:r>
              <a:rPr lang="en-HR" sz="2400" dirty="0"/>
              <a:t>)</a:t>
            </a:r>
          </a:p>
          <a:p>
            <a:r>
              <a:rPr lang="en-HR" sz="2400" dirty="0"/>
              <a:t>Podsjećanje na klijentove vrijednosti </a:t>
            </a:r>
            <a:r>
              <a:rPr lang="en-US" sz="2400" dirty="0"/>
              <a:t>i</a:t>
            </a:r>
            <a:r>
              <a:rPr lang="en-HR" sz="2400" dirty="0"/>
              <a:t> aspiracije (povećavanje klijentove motivacije)</a:t>
            </a:r>
          </a:p>
        </p:txBody>
      </p:sp>
      <p:pic>
        <p:nvPicPr>
          <p:cNvPr id="10" name="Picture 9" descr="Table&#10;&#10;Description automatically generated">
            <a:extLst>
              <a:ext uri="{FF2B5EF4-FFF2-40B4-BE49-F238E27FC236}">
                <a16:creationId xmlns:a16="http://schemas.microsoft.com/office/drawing/2014/main" id="{EC9D54B2-E861-636B-0E0C-4EE6E314D793}"/>
              </a:ext>
            </a:extLst>
          </p:cNvPr>
          <p:cNvPicPr>
            <a:picLocks noChangeAspect="1"/>
          </p:cNvPicPr>
          <p:nvPr/>
        </p:nvPicPr>
        <p:blipFill>
          <a:blip r:embed="rId2"/>
          <a:stretch>
            <a:fillRect/>
          </a:stretch>
        </p:blipFill>
        <p:spPr>
          <a:xfrm>
            <a:off x="2720955" y="4035017"/>
            <a:ext cx="9385359" cy="2522946"/>
          </a:xfrm>
          <a:prstGeom prst="rect">
            <a:avLst/>
          </a:prstGeom>
        </p:spPr>
      </p:pic>
    </p:spTree>
    <p:extLst>
      <p:ext uri="{BB962C8B-B14F-4D97-AF65-F5344CB8AC3E}">
        <p14:creationId xmlns:p14="http://schemas.microsoft.com/office/powerpoint/2010/main" val="1635561243"/>
      </p:ext>
    </p:extLst>
  </p:cSld>
  <p:clrMapOvr>
    <a:masterClrMapping/>
  </p:clrMapOvr>
</p:sld>
</file>

<file path=ppt/theme/theme1.xml><?xml version="1.0" encoding="utf-8"?>
<a:theme xmlns:a="http://schemas.openxmlformats.org/drawingml/2006/main" name="DashVTI">
  <a:themeElements>
    <a:clrScheme name="AnalogousFromRegularSeed_2SEEDS">
      <a:dk1>
        <a:srgbClr val="000000"/>
      </a:dk1>
      <a:lt1>
        <a:srgbClr val="FFFFFF"/>
      </a:lt1>
      <a:dk2>
        <a:srgbClr val="3D2229"/>
      </a:dk2>
      <a:lt2>
        <a:srgbClr val="E2E5E8"/>
      </a:lt2>
      <a:accent1>
        <a:srgbClr val="D56A17"/>
      </a:accent1>
      <a:accent2>
        <a:srgbClr val="E72D29"/>
      </a:accent2>
      <a:accent3>
        <a:srgbClr val="B8A221"/>
      </a:accent3>
      <a:accent4>
        <a:srgbClr val="14B4A3"/>
      </a:accent4>
      <a:accent5>
        <a:srgbClr val="29ADE7"/>
      </a:accent5>
      <a:accent6>
        <a:srgbClr val="174CD5"/>
      </a:accent6>
      <a:hlink>
        <a:srgbClr val="3F87BF"/>
      </a:hlink>
      <a:folHlink>
        <a:srgbClr val="7F7F7F"/>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42B0E7C6-1071-483F-A575-9AF7EE1B96AC}" vid="{E18014FF-B132-4F63-9D72-5B85E99D64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982</Words>
  <Application>Microsoft Office PowerPoint</Application>
  <PresentationFormat>Widescreen</PresentationFormat>
  <Paragraphs>77</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Courier New</vt:lpstr>
      <vt:lpstr>Grandview Display</vt:lpstr>
      <vt:lpstr>Times New Roman</vt:lpstr>
      <vt:lpstr>Wingdings</vt:lpstr>
      <vt:lpstr>DashVTI</vt:lpstr>
      <vt:lpstr>Planiranje aktivnosti</vt:lpstr>
      <vt:lpstr>Planiranje aktivnosti</vt:lpstr>
      <vt:lpstr>Konceptualizacija aktivnosti</vt:lpstr>
      <vt:lpstr>PowerPoint Presentation</vt:lpstr>
      <vt:lpstr>PowerPoint Presentation</vt:lpstr>
      <vt:lpstr>Konceptualizacija nedostatka zadovoljstva</vt:lpstr>
      <vt:lpstr>Planiranje aktivnosti</vt:lpstr>
      <vt:lpstr>Primjer tablice aktivnosti (1. strana: Praćenje i ocjenjivanje aktivnosti. Bilježenje raspoloženja na skali 0-10)</vt:lpstr>
      <vt:lpstr>Što kada se klijenti opiru rasporedu aktivnosti?</vt:lpstr>
      <vt:lpstr>Nakon što odredimo aktivnosti s klijentom:</vt:lpstr>
      <vt:lpstr>Korištenje Tablice aktivnosti</vt:lpstr>
      <vt:lpstr>Ocjenjivanje aktivnosti</vt:lpstr>
      <vt:lpstr>Primjer tablice aktivnosti (2. strana: ocjenjivanje aktivnosti)</vt:lpstr>
      <vt:lpstr>Kada klijenti imaju problematično ponašanje ili naviku:</vt:lpstr>
      <vt:lpstr>Korištenje Tablice aktivnosti za procjenu predviđanja</vt:lpstr>
      <vt:lpstr>Sažetak:</vt:lpstr>
      <vt:lpstr>Literatura:</vt:lpstr>
      <vt:lpstr>Hvala na pažnji!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Planiranje aktivnosti</dc:title>
  <dc:creator>Lara Lulić</dc:creator>
  <cp:lastModifiedBy>hubikotvr@outlook.com</cp:lastModifiedBy>
  <cp:revision>8</cp:revision>
  <dcterms:created xsi:type="dcterms:W3CDTF">2023-03-24T17:33:25Z</dcterms:created>
  <dcterms:modified xsi:type="dcterms:W3CDTF">2023-04-13T15:31:00Z</dcterms:modified>
</cp:coreProperties>
</file>