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9"/>
  </p:notesMasterIdLst>
  <p:sldIdLst>
    <p:sldId id="256" r:id="rId2"/>
    <p:sldId id="293" r:id="rId3"/>
    <p:sldId id="294" r:id="rId4"/>
    <p:sldId id="295" r:id="rId5"/>
    <p:sldId id="296" r:id="rId6"/>
    <p:sldId id="261" r:id="rId7"/>
    <p:sldId id="297" r:id="rId8"/>
    <p:sldId id="289" r:id="rId9"/>
    <p:sldId id="283" r:id="rId10"/>
    <p:sldId id="284" r:id="rId11"/>
    <p:sldId id="286" r:id="rId12"/>
    <p:sldId id="285" r:id="rId13"/>
    <p:sldId id="287" r:id="rId14"/>
    <p:sldId id="290" r:id="rId15"/>
    <p:sldId id="288" r:id="rId16"/>
    <p:sldId id="291" r:id="rId17"/>
    <p:sldId id="29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7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268" autoAdjust="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9174C-2C32-4492-981E-F8EE3F389B8C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7A1AC-0E12-4B15-9605-0B9C3EF21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1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8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56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12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43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00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842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62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337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37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44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8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06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30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11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56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6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7A1AC-0E12-4B15-9605-0B9C3EF21D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9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881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519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416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11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2008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56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5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716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138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313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355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EEC9AE5-A31C-4F15-A9BD-83A8C680615C}" type="datetimeFigureOut">
              <a:rPr lang="hr-HR" smtClean="0"/>
              <a:t>26.05.2023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3ADEE0F-9FA0-403D-A491-5C3F9A2491E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658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50276" y="1545766"/>
            <a:ext cx="8956764" cy="3487788"/>
          </a:xfrm>
        </p:spPr>
        <p:txBody>
          <a:bodyPr>
            <a:normAutofit/>
          </a:bodyPr>
          <a:lstStyle/>
          <a:p>
            <a:r>
              <a:rPr lang="hr-HR" sz="4400" dirty="0">
                <a:solidFill>
                  <a:schemeClr val="bg1"/>
                </a:solidFill>
              </a:rPr>
              <a:t>REAGIRANJE </a:t>
            </a:r>
            <a:r>
              <a:rPr lang="hr-HR" sz="4400">
                <a:solidFill>
                  <a:schemeClr val="bg1"/>
                </a:solidFill>
              </a:rPr>
              <a:t>na AUTOMATSKE </a:t>
            </a:r>
            <a:r>
              <a:rPr lang="hr-HR" sz="4400" dirty="0">
                <a:solidFill>
                  <a:schemeClr val="bg1"/>
                </a:solidFill>
              </a:rPr>
              <a:t>misli </a:t>
            </a:r>
            <a:endParaRPr lang="hr-HR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0275" y="5314121"/>
            <a:ext cx="907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Bruno </a:t>
            </a:r>
            <a:r>
              <a:rPr lang="en-GB" b="1" dirty="0" err="1">
                <a:solidFill>
                  <a:schemeClr val="bg1"/>
                </a:solidFill>
              </a:rPr>
              <a:t>Bencarić</a:t>
            </a:r>
            <a:endParaRPr lang="en-GB" b="1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II. </a:t>
            </a:r>
            <a:r>
              <a:rPr lang="en-GB" b="1" dirty="0" err="1">
                <a:solidFill>
                  <a:schemeClr val="bg1"/>
                </a:solidFill>
              </a:rPr>
              <a:t>stupanj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edukacija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bihevioralno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kognitivne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terapije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9893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Kako povećati vjerojatnost korištenja 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r-HR" sz="2800" dirty="0"/>
              <a:t>TERAPEUT BI SAM TREBAO SAVLADATI OVU TEHNIKU NA SVOJIM PRIMJERIMA.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r-HR" sz="2800" dirty="0"/>
              <a:t>UPOZNATI KLIJENTA S OVOM METODOM U 2 NAVRATA (JEDNOM ZA BILJEŽENJE MISLI I OSJEĆAJA, DRUGI PUT ZA FORMULACIJU ADAPTIVNIH ODGOVORA I POSLJEDICA).</a:t>
            </a:r>
          </a:p>
        </p:txBody>
      </p:sp>
    </p:spTree>
    <p:extLst>
      <p:ext uri="{BB962C8B-B14F-4D97-AF65-F5344CB8AC3E}">
        <p14:creationId xmlns:p14="http://schemas.microsoft.com/office/powerpoint/2010/main" val="131054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Kako povećati vjerojatnost korištenja 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200000"/>
              </a:lnSpc>
              <a:buFont typeface="+mj-lt"/>
              <a:buAutoNum type="arabicPeriod" startAt="3"/>
            </a:pPr>
            <a:r>
              <a:rPr lang="hr-HR" sz="2800" dirty="0"/>
              <a:t>KLIJENT BI TREBAO POKAZATI RAZUMIJEVANJE I USPJEH U ISPUNJAVANJU PRVA ČETIRI STUPCA PRIJE ISPUNJAVANJ POSLJEDNJA DVA STUPCA.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 startAt="3"/>
            </a:pPr>
            <a:r>
              <a:rPr lang="hr-HR" sz="2800" dirty="0"/>
              <a:t>PROVJERITI KLIJENTOVO RAZUMIJEVANJE KOGNITIVNOG MODELA I ULOGE IDENTIFICIRANJA I VREDNOVANJA MISLI.</a:t>
            </a:r>
          </a:p>
        </p:txBody>
      </p:sp>
    </p:spTree>
    <p:extLst>
      <p:ext uri="{BB962C8B-B14F-4D97-AF65-F5344CB8AC3E}">
        <p14:creationId xmlns:p14="http://schemas.microsoft.com/office/powerpoint/2010/main" val="3404564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Kako povećati vjerojatnost korištenja 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+mj-lt"/>
              <a:buAutoNum type="arabicPeriod" startAt="5"/>
            </a:pPr>
            <a:r>
              <a:rPr lang="hr-HR" sz="2800" dirty="0"/>
              <a:t>DATI JASNE PRIMJERE SPECIFIČNIH SITUACIJA I ODGOVARAJUĆIH AUTOMATSKIH MISLI I EMOCIJA PRIJE ZADAVANJA ZDM.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 startAt="5"/>
            </a:pPr>
            <a:r>
              <a:rPr lang="hr-HR" sz="2800" dirty="0"/>
              <a:t>PRIJE UPOZNAVANJA SA ZADNJA DVA STUPCA, TERAPEUT BI S KLIJENTOM TREBAO </a:t>
            </a:r>
            <a:r>
              <a:rPr lang="hr-HR" sz="2800" b="1" dirty="0"/>
              <a:t>VERBALNO</a:t>
            </a:r>
            <a:r>
              <a:rPr lang="hr-HR" sz="2800" dirty="0"/>
              <a:t> PROĆI KROZ POSTUPAK VREDNOVANJA NEGATIVNE MISLI I USPJEŠNO SMANJITI DOŽIVLJENU NELAGODU ILI NERASPOLOŽENJE.</a:t>
            </a:r>
          </a:p>
        </p:txBody>
      </p:sp>
    </p:spTree>
    <p:extLst>
      <p:ext uri="{BB962C8B-B14F-4D97-AF65-F5344CB8AC3E}">
        <p14:creationId xmlns:p14="http://schemas.microsoft.com/office/powerpoint/2010/main" val="1366034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Kako povećati vjerojatnost korištenja 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200000"/>
              </a:lnSpc>
              <a:buFont typeface="+mj-lt"/>
              <a:buAutoNum type="arabicPeriod" startAt="7"/>
            </a:pPr>
            <a:r>
              <a:rPr lang="hr-HR" sz="2400" dirty="0"/>
              <a:t>AKO KLIJENT SAMOSTALNO NE USPIJE U IZVRŠAVANJU ZADAĆE UZ ZDM, TERAPEUT BI ZAJEDNIČKI S KLIJENTOM TREBAO PROĆI KROZ POTEŠKOĆE, PREDLOŽITI KORIŠTENJE ZDM KAO EKSPERIMENTALNE METODE ILI NA NEKI DRUGI NAČIN MOTIVIRATI KLIJENTA.</a:t>
            </a:r>
          </a:p>
        </p:txBody>
      </p:sp>
    </p:spTree>
    <p:extLst>
      <p:ext uri="{BB962C8B-B14F-4D97-AF65-F5344CB8AC3E}">
        <p14:creationId xmlns:p14="http://schemas.microsoft.com/office/powerpoint/2010/main" val="1028522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Motiviranje na korištenje 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02336" y="1173874"/>
            <a:ext cx="106376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IZVOĐENJE EKSPERIMENTA – služi klijentu kao dokaz funkcionalnosti ZDM</a:t>
            </a:r>
          </a:p>
          <a:p>
            <a:endParaRPr lang="hr-HR" sz="2800" dirty="0"/>
          </a:p>
          <a:p>
            <a:r>
              <a:rPr lang="hr-HR" sz="2800" dirty="0"/>
              <a:t>Ponoviti razlog za korištenja i dodatno objasniti korake ili proći kroz nedoumice koje klijent ima.</a:t>
            </a:r>
          </a:p>
          <a:p>
            <a:endParaRPr lang="hr-HR" sz="2800" dirty="0"/>
          </a:p>
          <a:p>
            <a:r>
              <a:rPr lang="hr-HR" sz="2800" dirty="0"/>
              <a:t>Tražiti povratnu informaciju!</a:t>
            </a:r>
          </a:p>
          <a:p>
            <a:endParaRPr lang="hr-HR" sz="2800" dirty="0"/>
          </a:p>
          <a:p>
            <a:r>
              <a:rPr lang="hr-HR" sz="2800" dirty="0"/>
              <a:t>POTAKNUTI KREATIVNOST, PRONAĆI NAČIN KAKO ZABILJEŽITI </a:t>
            </a:r>
            <a:r>
              <a:rPr lang="hr-HR" sz="2800" b="1" dirty="0"/>
              <a:t>AUTOMATSKE MISLI u trenutku </a:t>
            </a:r>
            <a:r>
              <a:rPr lang="hr-HR" sz="2800" dirty="0"/>
              <a:t>(bilješke u mobilnom uređaju, dosjećanje najčešćih i predviđanje prije same situacije, naknadno dosjećanje…)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120972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KADA ZDM NIJE DOVOLJNO UČINKOVIT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02336" y="1173874"/>
            <a:ext cx="106376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Ako klijent ne identificira (i ne djeluje) na onu koja je najviše uznemirujuća </a:t>
            </a:r>
          </a:p>
          <a:p>
            <a:endParaRPr lang="hr-HR" sz="2800" dirty="0"/>
          </a:p>
          <a:p>
            <a:r>
              <a:rPr lang="hr-HR" sz="2800" dirty="0"/>
              <a:t>U slučaju da su automatske misli koje pokušavamo mijenjati </a:t>
            </a:r>
            <a:r>
              <a:rPr lang="hr-HR" sz="2800" b="1" dirty="0"/>
              <a:t>bazična vjerovanja ili posredujuća vjerovanja </a:t>
            </a:r>
          </a:p>
          <a:p>
            <a:endParaRPr lang="hr-HR" sz="2800" b="1" dirty="0"/>
          </a:p>
          <a:p>
            <a:r>
              <a:rPr lang="hr-HR" sz="2800" dirty="0"/>
              <a:t>Pokušaj odgovaranja na automatske misli i njihova identifikacija je </a:t>
            </a:r>
            <a:r>
              <a:rPr lang="hr-HR" sz="2800" b="1" dirty="0"/>
              <a:t>površna </a:t>
            </a:r>
            <a:r>
              <a:rPr lang="hr-HR" sz="2800" dirty="0"/>
              <a:t>(ili je klijent umanjivao vrijednost adaptivnih odgovora)</a:t>
            </a:r>
          </a:p>
          <a:p>
            <a:endParaRPr lang="hr-HR" sz="2800" b="1" dirty="0"/>
          </a:p>
          <a:p>
            <a:endParaRPr lang="hr-HR" sz="2800" b="1" dirty="0"/>
          </a:p>
          <a:p>
            <a:r>
              <a:rPr lang="hr-HR" sz="28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72505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4338" y="134303"/>
            <a:ext cx="9185417" cy="847332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DODATNI NAČINI ODGOVARANJA NA AUTOMATSKE MISLI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8912" y="999062"/>
            <a:ext cx="1206308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Izvođenje ZDM u mislima 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Čitanje prije ispunjenih ZDM obrazaca (kad je situacija slična) kako bi se klijent podsjetio na prethodne događaje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Diktiranje ZDM drugoj osobi (ako klijent sam ne može pisati)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Čitanje kartica za suočavanje (stvaranje pozitivnih afirmacija)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Slušanje snimljene terapijske seanse 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hr-HR" sz="2400" dirty="0"/>
              <a:t>Provjeriti korisnost </a:t>
            </a:r>
            <a:r>
              <a:rPr lang="hr-HR" sz="2400" b="1" dirty="0"/>
              <a:t>kognitivnog restrukturiranja </a:t>
            </a:r>
            <a:r>
              <a:rPr lang="hr-HR" sz="2400" dirty="0"/>
              <a:t>u odnosu na </a:t>
            </a:r>
            <a:r>
              <a:rPr lang="hr-HR" sz="2400" b="1" dirty="0"/>
              <a:t>bihevioralne intervencije</a:t>
            </a:r>
            <a:endParaRPr lang="hr-HR" sz="2400" dirty="0"/>
          </a:p>
          <a:p>
            <a:endParaRPr lang="hr-HR" sz="2800" b="1" dirty="0"/>
          </a:p>
          <a:p>
            <a:endParaRPr lang="hr-HR" sz="2800" b="1" dirty="0"/>
          </a:p>
          <a:p>
            <a:r>
              <a:rPr lang="hr-HR" sz="28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69704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1914095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02336" y="1173874"/>
            <a:ext cx="106376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800" b="1" dirty="0"/>
          </a:p>
          <a:p>
            <a:endParaRPr lang="hr-HR" sz="2800" b="1" dirty="0"/>
          </a:p>
          <a:p>
            <a:r>
              <a:rPr lang="hr-HR" sz="2800" dirty="0"/>
              <a:t>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1136" y="2558869"/>
            <a:ext cx="7729728" cy="1188720"/>
          </a:xfrm>
        </p:spPr>
        <p:txBody>
          <a:bodyPr>
            <a:normAutofit/>
          </a:bodyPr>
          <a:lstStyle/>
          <a:p>
            <a:r>
              <a:rPr lang="hr-HR" sz="4400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0656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VOĐENJE TERAPIJSKIH BILJEŽAKA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2192000" cy="5684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Nakon što terapeut s klijentom zajednički prođe kroz </a:t>
            </a:r>
            <a:r>
              <a:rPr lang="hr-HR" sz="2800" dirty="0"/>
              <a:t>proces </a:t>
            </a:r>
            <a:r>
              <a:rPr lang="hr-HR" sz="2800" b="1" dirty="0" smtClean="0"/>
              <a:t>identifikacije</a:t>
            </a:r>
            <a:r>
              <a:rPr lang="hr-HR" sz="2800" dirty="0" smtClean="0"/>
              <a:t> (</a:t>
            </a:r>
            <a:r>
              <a:rPr lang="hr-HR" sz="2800" dirty="0"/>
              <a:t>potaknute </a:t>
            </a:r>
            <a:r>
              <a:rPr lang="hr-HR" sz="2800" dirty="0" err="1"/>
              <a:t>sokratovskom</a:t>
            </a:r>
            <a:r>
              <a:rPr lang="hr-HR" sz="2800" dirty="0"/>
              <a:t> metodom</a:t>
            </a:r>
            <a:r>
              <a:rPr lang="hr-HR" sz="2800" dirty="0" smtClean="0"/>
              <a:t>) i </a:t>
            </a:r>
            <a:r>
              <a:rPr lang="hr-HR" sz="2800" b="1" dirty="0" smtClean="0"/>
              <a:t>evaluacije automatskih misli</a:t>
            </a:r>
            <a:r>
              <a:rPr lang="hr-HR" sz="2800" dirty="0" smtClean="0"/>
              <a:t>, od klijenta se traži sažetak (njihova interpretacija).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Ovdje pomažu pitanja poput: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i="1" dirty="0" smtClean="0"/>
              <a:t>„Možete li sažeti ono o čemu smo upravo razgovarali</a:t>
            </a:r>
            <a:r>
              <a:rPr lang="hr-HR" sz="2800" i="1" dirty="0"/>
              <a:t>?</a:t>
            </a:r>
            <a:r>
              <a:rPr lang="hr-HR" sz="2800" i="1" dirty="0" smtClean="0"/>
              <a:t>” </a:t>
            </a:r>
            <a:endParaRPr lang="hr-HR" sz="2800" i="1" dirty="0"/>
          </a:p>
          <a:p>
            <a:pPr marL="0" indent="0">
              <a:lnSpc>
                <a:spcPct val="200000"/>
              </a:lnSpc>
              <a:buNone/>
            </a:pPr>
            <a:r>
              <a:rPr lang="hr-HR" sz="2800" i="1" dirty="0" smtClean="0"/>
              <a:t>„Što smatrate da je važno upamtiti do idućeg tjedna?”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i="1" dirty="0" smtClean="0"/>
              <a:t>„Ako se ova situacija ponovi, što biste voljeli reći samome sebi?”</a:t>
            </a:r>
            <a:endParaRPr lang="hr-HR" sz="2800" i="1" dirty="0"/>
          </a:p>
        </p:txBody>
      </p:sp>
    </p:spTree>
    <p:extLst>
      <p:ext uri="{BB962C8B-B14F-4D97-AF65-F5344CB8AC3E}">
        <p14:creationId xmlns:p14="http://schemas.microsoft.com/office/powerpoint/2010/main" val="389077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VOĐENJE TERAPIJSKIH BILJEŽAKA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2192000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hr-HR" sz="2800" dirty="0" smtClean="0"/>
              <a:t>Nakon koherentnog sažimanja gdje klijent pokazuje razumijevanje kognitivnog modela i funkcije automatskih misli te ponudi adekvatnu evaluaciju (adaptivni odgovor), klijenta se potiče da </a:t>
            </a:r>
            <a:r>
              <a:rPr lang="hr-HR" sz="2800" b="1" dirty="0" smtClean="0"/>
              <a:t>zabilježi svoje odgovore sa seanse </a:t>
            </a:r>
            <a:r>
              <a:rPr lang="hr-HR" sz="2800" dirty="0" smtClean="0"/>
              <a:t>kako bi mu pomogli u kasnijem radu.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8634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VOĐENJE TERAPIJSKIH BILJEŽAKA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2192000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Ove bilješke trebale bi sadržavati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1) </a:t>
            </a:r>
            <a:r>
              <a:rPr lang="hr-HR" sz="2800" b="1" dirty="0" smtClean="0"/>
              <a:t>Adaptivne odgovore </a:t>
            </a:r>
            <a:r>
              <a:rPr lang="hr-HR" sz="2800" dirty="0" smtClean="0"/>
              <a:t>na negativne automatske misli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2) </a:t>
            </a:r>
            <a:r>
              <a:rPr lang="hr-HR" sz="2800" b="1" dirty="0" smtClean="0"/>
              <a:t>Bihevioralne zadatke </a:t>
            </a:r>
            <a:r>
              <a:rPr lang="hr-HR" sz="2800" dirty="0" smtClean="0"/>
              <a:t>(odgovore)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3) Kombinaciju </a:t>
            </a:r>
            <a:r>
              <a:rPr lang="hr-HR" sz="2800" b="1" dirty="0" smtClean="0"/>
              <a:t>adaptivnih odgovora i bihevioralnih zadataka 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284723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VOĐENJE TERAPIJSKIH BILJEŽAKA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12192000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Ove bilješke trebale bi sadržavati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1) </a:t>
            </a:r>
            <a:r>
              <a:rPr lang="hr-HR" sz="2800" b="1" dirty="0" smtClean="0"/>
              <a:t>Adaptivne odgovore </a:t>
            </a:r>
            <a:r>
              <a:rPr lang="hr-HR" sz="2800" dirty="0" smtClean="0"/>
              <a:t>na negativne automatske misli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2) </a:t>
            </a:r>
            <a:r>
              <a:rPr lang="hr-HR" sz="2800" b="1" dirty="0" smtClean="0"/>
              <a:t>Bihevioralne zadatke </a:t>
            </a:r>
            <a:r>
              <a:rPr lang="hr-HR" sz="2800" dirty="0" smtClean="0"/>
              <a:t>(odgovore)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r-HR" sz="2800" dirty="0" smtClean="0"/>
              <a:t>3) Kombinaciju </a:t>
            </a:r>
            <a:r>
              <a:rPr lang="hr-HR" sz="2800" b="1" dirty="0" smtClean="0"/>
              <a:t>adaptivnih odgovora i bihevioralnih zadataka 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319015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Bilješka sa seanse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71043"/>
              </p:ext>
            </p:extLst>
          </p:nvPr>
        </p:nvGraphicFramePr>
        <p:xfrm>
          <a:off x="709612" y="1728755"/>
          <a:ext cx="10772775" cy="30670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772775">
                  <a:extLst>
                    <a:ext uri="{9D8B030D-6E8A-4147-A177-3AD203B41FA5}">
                      <a16:colId xmlns:a16="http://schemas.microsoft.com/office/drawing/2014/main" val="3289891052"/>
                    </a:ext>
                  </a:extLst>
                </a:gridCol>
              </a:tblGrid>
              <a:tr h="3067050">
                <a:tc>
                  <a:txBody>
                    <a:bodyPr/>
                    <a:lstStyle/>
                    <a:p>
                      <a:pPr algn="ctr"/>
                      <a:endParaRPr lang="hr-HR" dirty="0" smtClean="0"/>
                    </a:p>
                    <a:p>
                      <a:pPr algn="ctr"/>
                      <a:endParaRPr lang="hr-HR" dirty="0" smtClean="0"/>
                    </a:p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dirty="0" smtClean="0"/>
                        <a:t>Kad pomislim :”Opet neću zaspati cijelu noć i sutradan ću loše</a:t>
                      </a:r>
                      <a:r>
                        <a:rPr lang="hr-HR" baseline="0" dirty="0" smtClean="0"/>
                        <a:t> funkcionirati,” podsjetit ću se da sam i prije bio u situacijama gdje nisam spavao i one nisu bile toliko strašne. Pokušat ću primijeniti nekoliko tehnika relaksacije i razmišljati o nekoj uspomeni koja me opušta. 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034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443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1136" y="198338"/>
            <a:ext cx="7729728" cy="63538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1"/>
                </a:solidFill>
              </a:rPr>
              <a:t>Zapis </a:t>
            </a:r>
            <a:r>
              <a:rPr lang="hr-HR" dirty="0" err="1">
                <a:solidFill>
                  <a:schemeClr val="tx1"/>
                </a:solidFill>
              </a:rPr>
              <a:t>disfunkcionalnih</a:t>
            </a:r>
            <a:r>
              <a:rPr lang="hr-HR" dirty="0">
                <a:solidFill>
                  <a:schemeClr val="tx1"/>
                </a:solidFill>
              </a:rPr>
              <a:t> misli (</a:t>
            </a:r>
            <a:r>
              <a:rPr lang="hr-HR" dirty="0" err="1">
                <a:solidFill>
                  <a:schemeClr val="tx1"/>
                </a:solidFill>
              </a:rPr>
              <a:t>zdm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173874"/>
            <a:ext cx="9049871" cy="5684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hr-HR" sz="2800" dirty="0"/>
              <a:t>Obrazac koji pomaže pacijentu lakše odgovoriti na (negativne) automatske misli </a:t>
            </a:r>
          </a:p>
          <a:p>
            <a:pPr>
              <a:lnSpc>
                <a:spcPct val="200000"/>
              </a:lnSpc>
            </a:pPr>
            <a:r>
              <a:rPr lang="hr-HR" sz="2800" dirty="0"/>
              <a:t>Koristan alat, ali ovisi o klijentima koliko su motivirani sustavno ga koristiti </a:t>
            </a:r>
          </a:p>
        </p:txBody>
      </p:sp>
    </p:spTree>
    <p:extLst>
      <p:ext uri="{BB962C8B-B14F-4D97-AF65-F5344CB8AC3E}">
        <p14:creationId xmlns:p14="http://schemas.microsoft.com/office/powerpoint/2010/main" val="51957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69924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/>
              <a:t>Za one klijente kojima je ova forma prenaporna, predlaže se jednostavnije </a:t>
            </a:r>
            <a:r>
              <a:rPr lang="hr-HR" sz="2400" b="1" dirty="0"/>
              <a:t>ispitivanje automatskih misli</a:t>
            </a:r>
            <a:r>
              <a:rPr lang="hr-HR" sz="2400" dirty="0"/>
              <a:t> prema unaprijed određenim pitanjima 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dirty="0"/>
              <a:t>Tablica 1 – Predložak pitanja za ispitivanje automatskih misli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61736"/>
              </p:ext>
            </p:extLst>
          </p:nvPr>
        </p:nvGraphicFramePr>
        <p:xfrm>
          <a:off x="0" y="1325721"/>
          <a:ext cx="11914094" cy="4690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4094">
                  <a:extLst>
                    <a:ext uri="{9D8B030D-6E8A-4147-A177-3AD203B41FA5}">
                      <a16:colId xmlns:a16="http://schemas.microsoft.com/office/drawing/2014/main" val="2043835942"/>
                    </a:ext>
                  </a:extLst>
                </a:gridCol>
              </a:tblGrid>
              <a:tr h="39515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ISPITIVANJE AUTOMATSKIH MISLI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263968"/>
                  </a:ext>
                </a:extLst>
              </a:tr>
              <a:tr h="82119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sz="2000" dirty="0"/>
                        <a:t>Što je dokaz?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2000" dirty="0"/>
                        <a:t>Što je dokaz</a:t>
                      </a:r>
                      <a:r>
                        <a:rPr lang="hr-HR" sz="2000" baseline="0" dirty="0"/>
                        <a:t> koji podržava tu ideju?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2000" baseline="0" dirty="0"/>
                        <a:t>Što je dokaz protiv te ideje?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956319"/>
                  </a:ext>
                </a:extLst>
              </a:tr>
              <a:tr h="395150">
                <a:tc>
                  <a:txBody>
                    <a:bodyPr/>
                    <a:lstStyle/>
                    <a:p>
                      <a:r>
                        <a:rPr lang="hr-HR" sz="2000" dirty="0"/>
                        <a:t>2. Postoji li alternativno objašnjenje?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745699"/>
                  </a:ext>
                </a:extLst>
              </a:tr>
              <a:tr h="821199">
                <a:tc>
                  <a:txBody>
                    <a:bodyPr/>
                    <a:lstStyle/>
                    <a:p>
                      <a:r>
                        <a:rPr lang="hr-HR" sz="2000" dirty="0"/>
                        <a:t>3.</a:t>
                      </a:r>
                      <a:r>
                        <a:rPr lang="hr-HR" sz="2000" baseline="0" dirty="0"/>
                        <a:t> Što je najgore što se može dogoditi? Mogu li preživjeti?</a:t>
                      </a:r>
                    </a:p>
                    <a:p>
                      <a:r>
                        <a:rPr lang="hr-HR" sz="2000" baseline="0" dirty="0"/>
                        <a:t>Što je najbolje što se može dogoditi?</a:t>
                      </a:r>
                    </a:p>
                    <a:p>
                      <a:r>
                        <a:rPr lang="hr-HR" sz="2000" baseline="0" dirty="0"/>
                        <a:t>Što je najrealističnija </a:t>
                      </a:r>
                      <a:r>
                        <a:rPr lang="hr-HR" sz="2000" baseline="0" dirty="0" smtClean="0"/>
                        <a:t>posljedica?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631301"/>
                  </a:ext>
                </a:extLst>
              </a:tr>
              <a:tr h="574840">
                <a:tc>
                  <a:txBody>
                    <a:bodyPr/>
                    <a:lstStyle/>
                    <a:p>
                      <a:r>
                        <a:rPr lang="hr-HR" sz="2000" dirty="0"/>
                        <a:t>4. Koje su posljedice mog vjerovanja u automatsku misao?</a:t>
                      </a:r>
                    </a:p>
                    <a:p>
                      <a:r>
                        <a:rPr lang="hr-HR" sz="2000" dirty="0"/>
                        <a:t>Što</a:t>
                      </a:r>
                      <a:r>
                        <a:rPr lang="hr-HR" sz="2000" baseline="0" dirty="0"/>
                        <a:t> bi mogle biti posljedice promjene u mom mišljenju?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665476"/>
                  </a:ext>
                </a:extLst>
              </a:tr>
              <a:tr h="395150">
                <a:tc>
                  <a:txBody>
                    <a:bodyPr/>
                    <a:lstStyle/>
                    <a:p>
                      <a:r>
                        <a:rPr lang="hr-HR" sz="2000" dirty="0"/>
                        <a:t>5. Što ću u</a:t>
                      </a:r>
                      <a:r>
                        <a:rPr lang="hr-HR" sz="2000" baseline="0" dirty="0"/>
                        <a:t> vezi s tim poduzeti?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115662"/>
                  </a:ext>
                </a:extLst>
              </a:tr>
              <a:tr h="790301">
                <a:tc>
                  <a:txBody>
                    <a:bodyPr/>
                    <a:lstStyle/>
                    <a:p>
                      <a:r>
                        <a:rPr lang="hr-HR" sz="2000" dirty="0"/>
                        <a:t>6. Što bih rekao______</a:t>
                      </a:r>
                      <a:r>
                        <a:rPr lang="hr-HR" sz="2000" baseline="0" dirty="0"/>
                        <a:t> (prijatelju/partneru…) kad bi oni bili u istoj situaciji?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63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59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336" y="1728755"/>
            <a:ext cx="5176829" cy="4725054"/>
          </a:xfrm>
        </p:spPr>
        <p:txBody>
          <a:bodyPr>
            <a:noAutofit/>
          </a:bodyPr>
          <a:lstStyle/>
          <a:p>
            <a:endParaRPr lang="en-GB" sz="20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629E15-F156-3A25-5CB3-EEA84EAF8FD8}"/>
              </a:ext>
            </a:extLst>
          </p:cNvPr>
          <p:cNvSpPr txBox="1">
            <a:spLocks/>
          </p:cNvSpPr>
          <p:nvPr/>
        </p:nvSpPr>
        <p:spPr>
          <a:xfrm>
            <a:off x="0" y="1836288"/>
            <a:ext cx="12192001" cy="5021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Tablica 1 – Primjer zapisa </a:t>
            </a:r>
            <a:r>
              <a:rPr lang="hr-HR" dirty="0" err="1"/>
              <a:t>disfunkcionalnih</a:t>
            </a:r>
            <a:r>
              <a:rPr lang="hr-HR" dirty="0"/>
              <a:t> misli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546159"/>
              </p:ext>
            </p:extLst>
          </p:nvPr>
        </p:nvGraphicFramePr>
        <p:xfrm>
          <a:off x="1" y="40342"/>
          <a:ext cx="12191999" cy="705952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505935">
                  <a:extLst>
                    <a:ext uri="{9D8B030D-6E8A-4147-A177-3AD203B41FA5}">
                      <a16:colId xmlns:a16="http://schemas.microsoft.com/office/drawing/2014/main" val="3214092217"/>
                    </a:ext>
                  </a:extLst>
                </a:gridCol>
                <a:gridCol w="2030640">
                  <a:extLst>
                    <a:ext uri="{9D8B030D-6E8A-4147-A177-3AD203B41FA5}">
                      <a16:colId xmlns:a16="http://schemas.microsoft.com/office/drawing/2014/main" val="3988368209"/>
                    </a:ext>
                  </a:extLst>
                </a:gridCol>
                <a:gridCol w="2635624">
                  <a:extLst>
                    <a:ext uri="{9D8B030D-6E8A-4147-A177-3AD203B41FA5}">
                      <a16:colId xmlns:a16="http://schemas.microsoft.com/office/drawing/2014/main" val="2286597643"/>
                    </a:ext>
                  </a:extLst>
                </a:gridCol>
                <a:gridCol w="1990165">
                  <a:extLst>
                    <a:ext uri="{9D8B030D-6E8A-4147-A177-3AD203B41FA5}">
                      <a16:colId xmlns:a16="http://schemas.microsoft.com/office/drawing/2014/main" val="2393922185"/>
                    </a:ext>
                  </a:extLst>
                </a:gridCol>
                <a:gridCol w="1949823">
                  <a:extLst>
                    <a:ext uri="{9D8B030D-6E8A-4147-A177-3AD203B41FA5}">
                      <a16:colId xmlns:a16="http://schemas.microsoft.com/office/drawing/2014/main" val="2844656292"/>
                    </a:ext>
                  </a:extLst>
                </a:gridCol>
                <a:gridCol w="2079812">
                  <a:extLst>
                    <a:ext uri="{9D8B030D-6E8A-4147-A177-3AD203B41FA5}">
                      <a16:colId xmlns:a16="http://schemas.microsoft.com/office/drawing/2014/main" val="3857759942"/>
                    </a:ext>
                  </a:extLst>
                </a:gridCol>
              </a:tblGrid>
              <a:tr h="661785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Datum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Situacija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Automatska</a:t>
                      </a:r>
                      <a:r>
                        <a:rPr lang="hr-HR" baseline="0" dirty="0"/>
                        <a:t> misao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Emocije</a:t>
                      </a:r>
                      <a:r>
                        <a:rPr lang="hr-HR" baseline="0" dirty="0"/>
                        <a:t> 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Adaptivni odgovor 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Posljedice </a:t>
                      </a:r>
                      <a:endParaRPr lang="hr-H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082499"/>
                  </a:ext>
                </a:extLst>
              </a:tr>
              <a:tr h="2531814">
                <a:tc>
                  <a:txBody>
                    <a:bodyPr/>
                    <a:lstStyle/>
                    <a:p>
                      <a:pPr algn="l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dirty="0"/>
                        <a:t>1. Što je prethodilo neugodnoj</a:t>
                      </a:r>
                      <a:r>
                        <a:rPr lang="hr-HR" sz="1600" baseline="0" dirty="0"/>
                        <a:t> emociji?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(događaj/aktivnost/tok misli/sjećanje)</a:t>
                      </a:r>
                    </a:p>
                    <a:p>
                      <a:pPr marL="0" indent="0" algn="l">
                        <a:buNone/>
                      </a:pP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2. </a:t>
                      </a:r>
                      <a:r>
                        <a:rPr lang="hr-HR" sz="1600" baseline="0" dirty="0" smtClean="0"/>
                        <a:t>Koje (ako ih ima) neugodne fizičke simptome ste imali?</a:t>
                      </a:r>
                      <a:endParaRPr lang="hr-H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dirty="0"/>
                        <a:t>1. Koje su misli ili slike</a:t>
                      </a:r>
                      <a:r>
                        <a:rPr lang="hr-HR" sz="1600" baseline="0" dirty="0"/>
                        <a:t> prošle kroz glavu</a:t>
                      </a:r>
                      <a:r>
                        <a:rPr lang="hr-HR" sz="1600" dirty="0"/>
                        <a:t>?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hr-HR" sz="1600" dirty="0"/>
                    </a:p>
                    <a:p>
                      <a:pPr marL="0" indent="0" algn="l">
                        <a:buNone/>
                      </a:pPr>
                      <a:r>
                        <a:rPr lang="hr-HR" sz="1600" dirty="0"/>
                        <a:t>2. Koliko ste tada vjerovali u N.A.M</a:t>
                      </a:r>
                      <a:r>
                        <a:rPr lang="hr-HR" sz="1600" dirty="0" smtClean="0"/>
                        <a:t>.? (na skali</a:t>
                      </a:r>
                      <a:r>
                        <a:rPr lang="hr-HR" sz="1600" baseline="0" dirty="0" smtClean="0"/>
                        <a:t> od 1 do 10)</a:t>
                      </a:r>
                      <a:endParaRPr lang="hr-H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1. Koje ste emocije osjetili?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2. Kolikog je intenziteta bila</a:t>
                      </a:r>
                      <a:r>
                        <a:rPr lang="hr-HR" sz="1600" baseline="0" dirty="0" smtClean="0"/>
                        <a:t>?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 smtClean="0"/>
                        <a:t>(na skali od 1 do 10)</a:t>
                      </a:r>
                      <a:endParaRPr lang="hr-H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dirty="0"/>
                        <a:t>1. Koje ste kognitivne</a:t>
                      </a:r>
                      <a:r>
                        <a:rPr lang="hr-HR" sz="1600" baseline="0" dirty="0"/>
                        <a:t> distorzije napravili?</a:t>
                      </a:r>
                    </a:p>
                    <a:p>
                      <a:pPr marL="0" indent="0" algn="l">
                        <a:buNone/>
                      </a:pP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2. Koristite se </a:t>
                      </a:r>
                      <a:r>
                        <a:rPr lang="hr-HR" sz="1600" baseline="0" dirty="0" smtClean="0"/>
                        <a:t>pitanjima s prethodne tablice kako biste formulirali odgovore. </a:t>
                      </a:r>
                    </a:p>
                    <a:p>
                      <a:pPr marL="0" indent="0" algn="l">
                        <a:buNone/>
                      </a:pP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3. Koliko vjerujete u </a:t>
                      </a:r>
                      <a:r>
                        <a:rPr lang="hr-HR" sz="1600" i="1" baseline="0" dirty="0"/>
                        <a:t>adaptivni </a:t>
                      </a:r>
                      <a:r>
                        <a:rPr lang="hr-HR" sz="1600" i="0" baseline="0" dirty="0"/>
                        <a:t>odgovor?</a:t>
                      </a:r>
                      <a:endParaRPr lang="hr-H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dirty="0"/>
                        <a:t>1.Koliko sada vjerujete u N.A.M</a:t>
                      </a:r>
                      <a:r>
                        <a:rPr lang="hr-HR" sz="1600" dirty="0" smtClean="0"/>
                        <a:t>.? (1-10)</a:t>
                      </a:r>
                      <a:endParaRPr lang="hr-HR" sz="1600" dirty="0"/>
                    </a:p>
                    <a:p>
                      <a:pPr marL="0" indent="0" algn="l">
                        <a:buNone/>
                      </a:pPr>
                      <a:endParaRPr lang="hr-HR" sz="1600" dirty="0"/>
                    </a:p>
                    <a:p>
                      <a:pPr marL="0" indent="0" algn="l">
                        <a:buNone/>
                      </a:pPr>
                      <a:r>
                        <a:rPr lang="hr-HR" sz="1600" dirty="0"/>
                        <a:t>2. Koje</a:t>
                      </a:r>
                      <a:r>
                        <a:rPr lang="hr-HR" sz="1600" baseline="0" dirty="0"/>
                        <a:t> emocije osjećate i kolikog su intenziteta</a:t>
                      </a:r>
                      <a:r>
                        <a:rPr lang="hr-HR" sz="1600" baseline="0" dirty="0" smtClean="0"/>
                        <a:t>? (1-10)</a:t>
                      </a: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endParaRPr lang="hr-HR" sz="1600" baseline="0" dirty="0"/>
                    </a:p>
                    <a:p>
                      <a:pPr marL="0" indent="0" algn="l">
                        <a:buNone/>
                      </a:pPr>
                      <a:r>
                        <a:rPr lang="hr-HR" sz="1600" baseline="0" dirty="0"/>
                        <a:t>3. Što </a:t>
                      </a:r>
                      <a:r>
                        <a:rPr lang="hr-HR" sz="1600" baseline="0" dirty="0" smtClean="0"/>
                        <a:t>bi bilo dobro sada napraviti?</a:t>
                      </a:r>
                      <a:endParaRPr lang="hr-HR" sz="1600" dirty="0"/>
                    </a:p>
                    <a:p>
                      <a:pPr marL="0" indent="0" algn="l">
                        <a:buNone/>
                      </a:pP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933528"/>
                  </a:ext>
                </a:extLst>
              </a:tr>
              <a:tr h="3624059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21.5. (nedjelja)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dirty="0"/>
                        <a:t>Pokušavam zaspati</a:t>
                      </a:r>
                    </a:p>
                    <a:p>
                      <a:pPr algn="l"/>
                      <a:r>
                        <a:rPr lang="hr-HR" sz="1600" dirty="0"/>
                        <a:t> </a:t>
                      </a:r>
                    </a:p>
                    <a:p>
                      <a:pPr algn="l"/>
                      <a:r>
                        <a:rPr lang="hr-HR" sz="1600" dirty="0"/>
                        <a:t>Razmišljam </a:t>
                      </a:r>
                      <a:r>
                        <a:rPr lang="hr-HR" sz="1600" dirty="0" smtClean="0"/>
                        <a:t>o sutrašnjem danu.</a:t>
                      </a:r>
                      <a:endParaRPr lang="hr-HR" sz="1600" dirty="0"/>
                    </a:p>
                    <a:p>
                      <a:pPr algn="l"/>
                      <a:endParaRPr lang="hr-HR" sz="1600" dirty="0"/>
                    </a:p>
                    <a:p>
                      <a:pPr algn="l"/>
                      <a:r>
                        <a:rPr lang="hr-HR" sz="1600" dirty="0"/>
                        <a:t>Ubrzano disanje, otkucaji srca, znojenje…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i="1" dirty="0"/>
                        <a:t>Neću zaspati na vrijeme (9)</a:t>
                      </a:r>
                    </a:p>
                    <a:p>
                      <a:pPr algn="l"/>
                      <a:endParaRPr lang="hr-HR" sz="1600" i="1" dirty="0"/>
                    </a:p>
                    <a:p>
                      <a:pPr algn="l"/>
                      <a:r>
                        <a:rPr lang="hr-HR" sz="1600" i="1" dirty="0"/>
                        <a:t>Sutra ću biti nesposoban (7)</a:t>
                      </a:r>
                    </a:p>
                    <a:p>
                      <a:pPr algn="l"/>
                      <a:endParaRPr lang="hr-HR" sz="1600" i="1" dirty="0"/>
                    </a:p>
                    <a:p>
                      <a:pPr algn="l"/>
                      <a:r>
                        <a:rPr lang="hr-HR" sz="1600" i="1" dirty="0"/>
                        <a:t>Cijeli</a:t>
                      </a:r>
                      <a:r>
                        <a:rPr lang="hr-HR" sz="1600" i="1" baseline="0" dirty="0"/>
                        <a:t> će mi dan propasti (7)</a:t>
                      </a:r>
                    </a:p>
                    <a:p>
                      <a:pPr algn="l"/>
                      <a:endParaRPr lang="hr-HR" sz="1600" i="1" baseline="0" dirty="0"/>
                    </a:p>
                    <a:p>
                      <a:pPr algn="l"/>
                      <a:r>
                        <a:rPr lang="hr-HR" sz="1600" i="1" baseline="0" dirty="0"/>
                        <a:t>Neću odraditi ono što sam planirao (8)</a:t>
                      </a:r>
                    </a:p>
                    <a:p>
                      <a:pPr algn="l"/>
                      <a:endParaRPr lang="hr-HR" sz="1600" i="1" baseline="0" dirty="0"/>
                    </a:p>
                    <a:p>
                      <a:pPr algn="l"/>
                      <a:r>
                        <a:rPr lang="hr-HR" sz="1600" i="1" baseline="0" dirty="0"/>
                        <a:t>Umjesto da ležim mogao sam pripremiti nastavu (9)</a:t>
                      </a:r>
                      <a:endParaRPr lang="hr-HR" sz="16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dirty="0"/>
                        <a:t>Ljutnju (6)</a:t>
                      </a:r>
                    </a:p>
                    <a:p>
                      <a:pPr algn="l"/>
                      <a:endParaRPr lang="hr-HR" sz="1600" dirty="0"/>
                    </a:p>
                    <a:p>
                      <a:pPr algn="l"/>
                      <a:r>
                        <a:rPr lang="hr-HR" sz="1600" dirty="0"/>
                        <a:t>frustraciju (8)</a:t>
                      </a:r>
                    </a:p>
                    <a:p>
                      <a:pPr algn="l"/>
                      <a:endParaRPr lang="hr-HR" sz="1600" baseline="0" dirty="0"/>
                    </a:p>
                    <a:p>
                      <a:pPr algn="l"/>
                      <a:r>
                        <a:rPr lang="hr-HR" sz="1600" baseline="0" dirty="0"/>
                        <a:t>dosađivanje (7)</a:t>
                      </a:r>
                      <a:endParaRPr lang="hr-H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dirty="0" err="1"/>
                        <a:t>Katastrofiziranje</a:t>
                      </a:r>
                      <a:endParaRPr lang="hr-HR" sz="1600" dirty="0"/>
                    </a:p>
                    <a:p>
                      <a:pPr algn="l"/>
                      <a:r>
                        <a:rPr lang="hr-HR" sz="1600" dirty="0"/>
                        <a:t>Sve ili ništa </a:t>
                      </a:r>
                    </a:p>
                    <a:p>
                      <a:pPr algn="l"/>
                      <a:endParaRPr lang="hr-HR" sz="1600" dirty="0"/>
                    </a:p>
                    <a:p>
                      <a:pPr algn="l"/>
                      <a:r>
                        <a:rPr lang="hr-HR" sz="1600" dirty="0"/>
                        <a:t>„Možda neću zaspati kad bih volio, ali sam se i prije našao u takvim situacijama i ok sam funkcionirao na poslu. Nadoknadit ću</a:t>
                      </a:r>
                      <a:r>
                        <a:rPr lang="hr-HR" sz="1600" baseline="0" dirty="0"/>
                        <a:t> san sutra popodne.” (7)</a:t>
                      </a:r>
                      <a:endParaRPr lang="hr-HR" sz="1600" dirty="0"/>
                    </a:p>
                    <a:p>
                      <a:pPr algn="l"/>
                      <a:r>
                        <a:rPr lang="hr-HR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i="1" dirty="0"/>
                        <a:t>Sutra ću biti</a:t>
                      </a:r>
                      <a:r>
                        <a:rPr lang="hr-HR" sz="1600" i="1" baseline="0" dirty="0"/>
                        <a:t> nesposoban </a:t>
                      </a:r>
                      <a:r>
                        <a:rPr lang="hr-HR" sz="1600" i="0" baseline="0" dirty="0"/>
                        <a:t>(3)</a:t>
                      </a:r>
                    </a:p>
                    <a:p>
                      <a:pPr algn="l"/>
                      <a:endParaRPr lang="hr-HR" sz="1600" i="1" baseline="0" dirty="0"/>
                    </a:p>
                    <a:p>
                      <a:pPr algn="l"/>
                      <a:r>
                        <a:rPr lang="hr-HR" sz="1600" i="1" baseline="0" dirty="0"/>
                        <a:t>Cijeli će mi dan propasti </a:t>
                      </a:r>
                      <a:r>
                        <a:rPr lang="hr-HR" sz="1600" i="0" baseline="0" dirty="0"/>
                        <a:t>(4)</a:t>
                      </a:r>
                    </a:p>
                    <a:p>
                      <a:pPr algn="l"/>
                      <a:endParaRPr lang="hr-HR" sz="1600" i="0" baseline="0" dirty="0"/>
                    </a:p>
                    <a:p>
                      <a:pPr algn="l"/>
                      <a:r>
                        <a:rPr lang="hr-HR" sz="1600" i="0" baseline="0" dirty="0"/>
                        <a:t>Frustracija (4)</a:t>
                      </a:r>
                    </a:p>
                    <a:p>
                      <a:pPr algn="l"/>
                      <a:endParaRPr lang="hr-HR" sz="1600" i="0" baseline="0" dirty="0"/>
                    </a:p>
                    <a:p>
                      <a:pPr algn="l"/>
                      <a:r>
                        <a:rPr lang="hr-HR" sz="1600" i="0" baseline="0" dirty="0"/>
                        <a:t>Pokušat ću duboko disati i misliti o nekoj uspomeni koja me opušta. </a:t>
                      </a:r>
                    </a:p>
                    <a:p>
                      <a:pPr algn="l"/>
                      <a:endParaRPr lang="hr-HR" sz="1600" i="0" baseline="0" dirty="0"/>
                    </a:p>
                    <a:p>
                      <a:pPr algn="l"/>
                      <a:endParaRPr lang="hr-HR" sz="160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801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70749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12420</TotalTime>
  <Words>1063</Words>
  <Application>Microsoft Office PowerPoint</Application>
  <PresentationFormat>Widescreen</PresentationFormat>
  <Paragraphs>188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Gill Sans MT</vt:lpstr>
      <vt:lpstr>Parcel</vt:lpstr>
      <vt:lpstr>REAGIRANJE na AUTOMATSKE misli </vt:lpstr>
      <vt:lpstr>VOĐENJE TERAPIJSKIH BILJEŽAKA</vt:lpstr>
      <vt:lpstr>VOĐENJE TERAPIJSKIH BILJEŽAKA</vt:lpstr>
      <vt:lpstr>VOĐENJE TERAPIJSKIH BILJEŽAKA</vt:lpstr>
      <vt:lpstr>VOĐENJE TERAPIJSKIH BILJEŽAKA</vt:lpstr>
      <vt:lpstr>Bilješka sa seanse</vt:lpstr>
      <vt:lpstr>Zapis disfunkcionalnih misli (zdm)</vt:lpstr>
      <vt:lpstr>PowerPoint Presentation</vt:lpstr>
      <vt:lpstr>PowerPoint Presentation</vt:lpstr>
      <vt:lpstr>Kako povećati vjerojatnost korištenja zdm</vt:lpstr>
      <vt:lpstr>Kako povećati vjerojatnost korištenja zdm</vt:lpstr>
      <vt:lpstr>Kako povećati vjerojatnost korištenja zdm</vt:lpstr>
      <vt:lpstr>Kako povećati vjerojatnost korištenja zdm</vt:lpstr>
      <vt:lpstr>Motiviranje na korištenje zdm</vt:lpstr>
      <vt:lpstr>KADA ZDM NIJE DOVOLJNO UČINKOVIT</vt:lpstr>
      <vt:lpstr>DODATNI NAČINI ODGOVARANJA NA AUTOMATSKE MISLI 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slučaja:   Ilija, strah od visine</dc:title>
  <dc:creator>VII. gimnazija 1</dc:creator>
  <cp:lastModifiedBy>hubikotvr@outlook.com</cp:lastModifiedBy>
  <cp:revision>124</cp:revision>
  <dcterms:created xsi:type="dcterms:W3CDTF">2022-09-26T08:06:17Z</dcterms:created>
  <dcterms:modified xsi:type="dcterms:W3CDTF">2023-05-26T09:05:10Z</dcterms:modified>
</cp:coreProperties>
</file>