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EE6F-2606-4FBA-B60D-1087FA1BFB7A}" type="datetimeFigureOut">
              <a:rPr lang="hr-HR" smtClean="0"/>
              <a:t>19.04.2023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3058B297-5AAE-48E8-8B79-484FC8CEDA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6016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EE6F-2606-4FBA-B60D-1087FA1BFB7A}" type="datetimeFigureOut">
              <a:rPr lang="hr-HR" smtClean="0"/>
              <a:t>19.04.2023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B297-5AAE-48E8-8B79-484FC8CEDA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4368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EE6F-2606-4FBA-B60D-1087FA1BFB7A}" type="datetimeFigureOut">
              <a:rPr lang="hr-HR" smtClean="0"/>
              <a:t>19.04.2023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B297-5AAE-48E8-8B79-484FC8CEDA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451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EE6F-2606-4FBA-B60D-1087FA1BFB7A}" type="datetimeFigureOut">
              <a:rPr lang="hr-HR" smtClean="0"/>
              <a:t>19.04.2023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B297-5AAE-48E8-8B79-484FC8CEDA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3972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315EE6F-2606-4FBA-B60D-1087FA1BFB7A}" type="datetimeFigureOut">
              <a:rPr lang="hr-HR" smtClean="0"/>
              <a:t>19.04.2023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hr-H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058B297-5AAE-48E8-8B79-484FC8CEDA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5711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EE6F-2606-4FBA-B60D-1087FA1BFB7A}" type="datetimeFigureOut">
              <a:rPr lang="hr-HR" smtClean="0"/>
              <a:t>19.04.2023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B297-5AAE-48E8-8B79-484FC8CEDA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2925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EE6F-2606-4FBA-B60D-1087FA1BFB7A}" type="datetimeFigureOut">
              <a:rPr lang="hr-HR" smtClean="0"/>
              <a:t>19.04.2023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B297-5AAE-48E8-8B79-484FC8CEDA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3240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EE6F-2606-4FBA-B60D-1087FA1BFB7A}" type="datetimeFigureOut">
              <a:rPr lang="hr-HR" smtClean="0"/>
              <a:t>19.04.2023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B297-5AAE-48E8-8B79-484FC8CEDA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1747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EE6F-2606-4FBA-B60D-1087FA1BFB7A}" type="datetimeFigureOut">
              <a:rPr lang="hr-HR" smtClean="0"/>
              <a:t>19.04.2023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B297-5AAE-48E8-8B79-484FC8CEDA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674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EE6F-2606-4FBA-B60D-1087FA1BFB7A}" type="datetimeFigureOut">
              <a:rPr lang="hr-HR" smtClean="0"/>
              <a:t>19.04.2023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B297-5AAE-48E8-8B79-484FC8CEDA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4425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EE6F-2606-4FBA-B60D-1087FA1BFB7A}" type="datetimeFigureOut">
              <a:rPr lang="hr-HR" smtClean="0"/>
              <a:t>19.04.2023</a:t>
            </a:fld>
            <a:endParaRPr lang="hr-H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8B297-5AAE-48E8-8B79-484FC8CEDA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8178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315EE6F-2606-4FBA-B60D-1087FA1BFB7A}" type="datetimeFigureOut">
              <a:rPr lang="hr-HR" smtClean="0"/>
              <a:t>19.04.2023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058B297-5AAE-48E8-8B79-484FC8CEDA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314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ounselingcenter.illinois.edu/outreach-consultation-prevention/outreach-consultation-teams/suicide-prevention-program/suicide-0" TargetMode="External"/><Relationship Id="rId2" Type="http://schemas.openxmlformats.org/officeDocument/2006/relationships/hyperlink" Target="http://apps.who.int/iris/bitstream/handle/10665/131056/9789241564878_eng.pdf;jsessionid=4C91E98CDE4DFEB2260633452DF326CD?sequence=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oliklinika-djeca.hr/aktualno/novosti/suicidalnost-udjece-i-adolescenata-besplatni-prirucnik-za-strucnjake-i-roditelje/" TargetMode="External"/><Relationship Id="rId5" Type="http://schemas.openxmlformats.org/officeDocument/2006/relationships/hyperlink" Target="https://www.adiva.hr/lifestyle/psiha-i-emocije/mitovi-i-cinjenice-o-suicidu-upozorenja-pred-kojim-ne-smijete-zatvoriti-oci/" TargetMode="External"/><Relationship Id="rId4" Type="http://schemas.openxmlformats.org/officeDocument/2006/relationships/hyperlink" Target="https://www.zzjzdnz.hr/zdravlje/mentalno-zdravlje/484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2EB0E-5F73-6F15-CE06-6F3CDC5CCE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Mitovi o suicidu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E2FC6F-F131-09FE-33BE-DCB53B3BDC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93275"/>
            <a:ext cx="9144000" cy="1655762"/>
          </a:xfrm>
        </p:spPr>
        <p:txBody>
          <a:bodyPr>
            <a:normAutofit/>
          </a:bodyPr>
          <a:lstStyle/>
          <a:p>
            <a:r>
              <a:rPr lang="hr-HR" sz="1500" dirty="0"/>
              <a:t>Praktikum II, 8. radionica</a:t>
            </a:r>
          </a:p>
          <a:p>
            <a:r>
              <a:rPr lang="hr-HR" sz="1500" dirty="0"/>
              <a:t>Tea Ottopal, </a:t>
            </a:r>
            <a:r>
              <a:rPr lang="hr-HR" sz="1500" dirty="0" err="1"/>
              <a:t>mag.psych</a:t>
            </a:r>
            <a:r>
              <a:rPr lang="hr-HR" sz="1500" dirty="0"/>
              <a:t>.</a:t>
            </a:r>
          </a:p>
          <a:p>
            <a:r>
              <a:rPr lang="hr-HR" sz="1500" dirty="0"/>
              <a:t>22. travnja 2023.</a:t>
            </a:r>
          </a:p>
        </p:txBody>
      </p:sp>
    </p:spTree>
    <p:extLst>
      <p:ext uri="{BB962C8B-B14F-4D97-AF65-F5344CB8AC3E}">
        <p14:creationId xmlns:p14="http://schemas.microsoft.com/office/powerpoint/2010/main" val="2084503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983EC-50E8-154C-9997-FC1E668A0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290" y="216185"/>
            <a:ext cx="10058400" cy="1609344"/>
          </a:xfrm>
        </p:spPr>
        <p:txBody>
          <a:bodyPr>
            <a:normAutofit/>
          </a:bodyPr>
          <a:lstStyle/>
          <a:p>
            <a:r>
              <a:rPr lang="hr-HR" sz="2500" b="1" dirty="0"/>
              <a:t>MIT: Sklonost suicidu je nasljedna i genetski predodređena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8F628-99ED-DFFF-7C4F-B623B4B3C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290" y="2101190"/>
            <a:ext cx="10058400" cy="4050792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straživanja pokazuju da adolescent ima 50% više rizika počiniti samoubojstvo ako je to učinio njegov roditelj </a:t>
            </a:r>
            <a:r>
              <a:rPr lang="hr-HR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ili neka druga njemu značajna osoba</a:t>
            </a:r>
            <a:endParaRPr lang="hr-HR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iako postoje obitelji u kojima je više članova okončalo život samoubojstvom, to je više</a:t>
            </a:r>
            <a:r>
              <a:rPr lang="hr-HR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rezultat naučenog ponašanja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tj. oponašanja rješavanja problema, a manje je rezultat gena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9347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19997-DC80-F5EA-F97C-40F3E72A6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124" y="165851"/>
            <a:ext cx="10058400" cy="160934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500" b="1" dirty="0"/>
              <a:t>MIT:</a:t>
            </a:r>
            <a:r>
              <a:rPr lang="hr-HR" sz="2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Samoubojstvo JE ČEŠĆE MEĐU BOGATIMA/MEĐU SIROMAŠNIMA</a:t>
            </a:r>
            <a:endParaRPr lang="hr-HR" sz="25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1D63F-1C8C-7B7E-D252-252F25B8B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623" y="2045907"/>
            <a:ext cx="10058400" cy="4050792"/>
          </a:xfrm>
        </p:spPr>
        <p:txBody>
          <a:bodyPr/>
          <a:lstStyle/>
          <a:p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samoubojstvo je jednako učestalo unutar svih društ</a:t>
            </a:r>
            <a: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  <a:t>venih skupina, </a:t>
            </a:r>
            <a:b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  <a:t>bez obzira na status ili zanimanje </a:t>
            </a: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05565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EE7D5-4C1E-FB58-A2A6-FB6912F31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345" y="518187"/>
            <a:ext cx="10058400" cy="1609344"/>
          </a:xfrm>
        </p:spPr>
        <p:txBody>
          <a:bodyPr>
            <a:normAutofit/>
          </a:bodyPr>
          <a:lstStyle/>
          <a:p>
            <a:r>
              <a:rPr lang="hr-HR" sz="2500" b="1" dirty="0"/>
              <a:t>MIT: </a:t>
            </a:r>
            <a:r>
              <a:rPr lang="hr-HR" sz="2500" b="1" dirty="0">
                <a:cs typeface="Times New Roman" panose="02020603050405020304" pitchFamily="18" charset="0"/>
              </a:rPr>
              <a:t>V</a:t>
            </a:r>
            <a:r>
              <a:rPr lang="hr-HR" sz="2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ećina samoubojstava događa se u vrijeme zimskih blagdana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0093A-575C-E2E1-6D22-AA898C0BE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345" y="1403604"/>
            <a:ext cx="10058400" cy="4050792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hr-HR" sz="1800" dirty="0">
                <a:ea typeface="Calibri" panose="020F0502020204030204" pitchFamily="34" charset="0"/>
                <a:cs typeface="Times New Roman" panose="02020603050405020304" pitchFamily="18" charset="0"/>
              </a:rPr>
              <a:t>incidencija samoubojstava veća je u proljeće i rano ljeto u odnosu na zimske mjesece – povezano s povećanjem temperature </a:t>
            </a:r>
          </a:p>
          <a:p>
            <a:r>
              <a:rPr lang="hr-HR" sz="1800" b="0" i="0" dirty="0">
                <a:solidFill>
                  <a:srgbClr val="241F1F"/>
                </a:solidFill>
                <a:effectLst/>
              </a:rPr>
              <a:t>kalendarske karakteristike suicida: dan u tjednu, godišnje doba i mjesec izvršenja nisu se pokazali statistički značajnima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5080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5C248-0A9B-272A-0EEB-E9C2824D5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64" y="107128"/>
            <a:ext cx="10058400" cy="1609344"/>
          </a:xfrm>
        </p:spPr>
        <p:txBody>
          <a:bodyPr>
            <a:normAutofit/>
          </a:bodyPr>
          <a:lstStyle/>
          <a:p>
            <a:r>
              <a:rPr lang="hr-HR" sz="2500" b="1" dirty="0"/>
              <a:t>MIT: Suicid kod djece ne postoji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7262B-0461-1CC0-01E6-DDB4D2F0F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61" y="1716472"/>
            <a:ext cx="10058400" cy="4050792"/>
          </a:xfrm>
        </p:spPr>
        <p:txBody>
          <a:bodyPr/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pokušaj suicida i izvršeni suicid su rijetki, ali ne i nemogući, kod djece mlađe od 12 godina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postoje klinička izvješća o ponavljanim i ozbiljnim pokušajima suicida kod predškolske djece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93560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7369F0-A2AB-432C-C776-53DAD49F0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752" y="266519"/>
            <a:ext cx="10058400" cy="1609344"/>
          </a:xfrm>
        </p:spPr>
        <p:txBody>
          <a:bodyPr/>
          <a:lstStyle/>
          <a:p>
            <a:r>
              <a:rPr lang="hr-HR" sz="4000" dirty="0"/>
              <a:t>LITERATURA</a:t>
            </a:r>
            <a:r>
              <a:rPr lang="hr-HR" dirty="0"/>
              <a:t>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56288D9-E2A2-029B-0019-691437EA2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744910"/>
            <a:ext cx="10058400" cy="4427290"/>
          </a:xfrm>
        </p:spPr>
        <p:txBody>
          <a:bodyPr>
            <a:normAutofit/>
          </a:bodyPr>
          <a:lstStyle/>
          <a:p>
            <a:r>
              <a:rPr lang="hr-H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http://apps.who.int/iris/bitstream/handle/10665/131056/9789241564878_eng.pdf;jsessionid=4C91E98CDE4DFEB2260633452DF326CD?sequence=8</a:t>
            </a:r>
            <a:endParaRPr lang="hr-HR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https://counselingcenter.illinois.edu/outreach-consultation-prevention/outreach-consultation-teams/suicide-prevention-program/suicide-0</a:t>
            </a:r>
            <a:endParaRPr lang="hr-HR" sz="1800" dirty="0"/>
          </a:p>
          <a:p>
            <a:r>
              <a:rPr lang="hr-HR" sz="1800" dirty="0"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https://www.zzjzdnz.hr/zdravlje/mentalno-zdravlje/484</a:t>
            </a:r>
            <a:endParaRPr lang="hr-HR" sz="1800" dirty="0"/>
          </a:p>
          <a:p>
            <a:r>
              <a:rPr lang="hr-HR" sz="1800" dirty="0"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https://www.adiva.hr/lifestyle/psiha-i-emocije/mitovi-i-cinjenice-o-suicidu-upozorenja-pred-kojim-ne-smijete-zatvoriti-oci/</a:t>
            </a:r>
            <a:endParaRPr lang="hr-HR" sz="1800" dirty="0"/>
          </a:p>
          <a:p>
            <a:r>
              <a:rPr lang="hr-HR" sz="1800" dirty="0"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https://www.poliklinika-djeca.hr/aktualno/novosti/suicidalnost-udjece-i-adolescenata-besplatni-prirucnik-za-strucnjake-i-roditelje/</a:t>
            </a:r>
            <a:endParaRPr lang="hr-HR" sz="1800" dirty="0"/>
          </a:p>
          <a:p>
            <a:r>
              <a:rPr lang="hr-HR" sz="1800" i="0" dirty="0" err="1">
                <a:effectLst/>
              </a:rPr>
              <a:t>Lebedina</a:t>
            </a:r>
            <a:r>
              <a:rPr lang="hr-HR" sz="1800" i="0" dirty="0">
                <a:effectLst/>
              </a:rPr>
              <a:t> </a:t>
            </a:r>
            <a:r>
              <a:rPr lang="hr-HR" sz="1800" i="0" dirty="0" err="1">
                <a:effectLst/>
              </a:rPr>
              <a:t>Manzoni</a:t>
            </a:r>
            <a:r>
              <a:rPr lang="hr-HR" sz="1800" i="0" dirty="0">
                <a:effectLst/>
              </a:rPr>
              <a:t>, M. i Maglica, T. (2004). Suicid adolescenata. </a:t>
            </a:r>
            <a:r>
              <a:rPr lang="hr-HR" sz="1800" i="1" dirty="0">
                <a:effectLst/>
              </a:rPr>
              <a:t>Hrvatska revija za rehabilitacijska istraživanja</a:t>
            </a:r>
            <a:r>
              <a:rPr lang="hr-HR" sz="1800" i="0" dirty="0">
                <a:effectLst/>
              </a:rPr>
              <a:t>, </a:t>
            </a:r>
            <a:r>
              <a:rPr lang="hr-HR" sz="1800" i="1" dirty="0">
                <a:effectLst/>
              </a:rPr>
              <a:t>40</a:t>
            </a:r>
            <a:r>
              <a:rPr lang="hr-HR" sz="1800" i="0" dirty="0">
                <a:effectLst/>
              </a:rPr>
              <a:t> (1), 139-148.</a:t>
            </a:r>
          </a:p>
          <a:p>
            <a:r>
              <a:rPr lang="hr-HR" sz="1800" b="0" i="0" dirty="0" err="1">
                <a:effectLst/>
              </a:rPr>
              <a:t>Omerbegović</a:t>
            </a:r>
            <a:r>
              <a:rPr lang="hr-HR" sz="1800" b="0" i="0" dirty="0">
                <a:effectLst/>
              </a:rPr>
              <a:t>, E. i Alispahić, S. (2021). Suicid: Mitovi i znanstvene spoznaje. </a:t>
            </a:r>
            <a:r>
              <a:rPr lang="hr-HR" sz="1800" b="0" i="1" dirty="0" err="1">
                <a:effectLst/>
              </a:rPr>
              <a:t>Sophos</a:t>
            </a:r>
            <a:r>
              <a:rPr lang="hr-HR" sz="1800" b="0" i="1" dirty="0">
                <a:effectLst/>
              </a:rPr>
              <a:t> – časopis mladih istraživača</a:t>
            </a:r>
            <a:r>
              <a:rPr lang="hr-HR" sz="1800" b="0" i="0" dirty="0">
                <a:effectLst/>
              </a:rPr>
              <a:t>, </a:t>
            </a:r>
            <a:r>
              <a:rPr lang="hr-HR" sz="1800" b="0" i="1" dirty="0">
                <a:effectLst/>
              </a:rPr>
              <a:t>13</a:t>
            </a:r>
            <a:r>
              <a:rPr lang="hr-HR" sz="1800" b="0" i="0" dirty="0">
                <a:effectLst/>
              </a:rPr>
              <a:t>, 137-151.</a:t>
            </a:r>
          </a:p>
          <a:p>
            <a:endParaRPr lang="hr-HR" sz="1800" i="0" dirty="0">
              <a:effectLst/>
            </a:endParaRPr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305935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1DB1D4-CAA1-3571-9972-06752DEB5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8818" y="2624328"/>
            <a:ext cx="4798503" cy="1609344"/>
          </a:xfrm>
        </p:spPr>
        <p:txBody>
          <a:bodyPr/>
          <a:lstStyle/>
          <a:p>
            <a:r>
              <a:rPr lang="hr-HR" dirty="0"/>
              <a:t>HVALA NA PAŽNJI !</a:t>
            </a:r>
          </a:p>
        </p:txBody>
      </p:sp>
    </p:spTree>
    <p:extLst>
      <p:ext uri="{BB962C8B-B14F-4D97-AF65-F5344CB8AC3E}">
        <p14:creationId xmlns:p14="http://schemas.microsoft.com/office/powerpoint/2010/main" val="1416208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944ED-2CCD-09B8-1AC7-50CBEE07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899" y="922790"/>
            <a:ext cx="10514901" cy="1388684"/>
          </a:xfrm>
        </p:spPr>
        <p:txBody>
          <a:bodyPr/>
          <a:lstStyle/>
          <a:p>
            <a:r>
              <a:rPr lang="hr-HR" sz="2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MIT: Svako samoubojstvo se može spriječiti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A949B-5713-6063-3436-7E3C7DF15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0" y="2172840"/>
            <a:ext cx="10515600" cy="2453197"/>
          </a:xfrm>
        </p:spPr>
        <p:txBody>
          <a:bodyPr>
            <a:normAutofit/>
          </a:bodyPr>
          <a:lstStyle/>
          <a:p>
            <a: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eke osobe koje su počinile samoubojstvo prethodno su potražile pomoć, a imale su i podršku bliskih osoba iz svoje okoline</a:t>
            </a:r>
          </a:p>
          <a:p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većina suicidalnih osoba je neodlučna hoće li nastaviti živjeti ili ne (što prevenciju čini mogućom!)</a:t>
            </a:r>
          </a:p>
          <a:p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ipak, ponekad ne postoji način da se samoubojstvo spriječi</a:t>
            </a:r>
          </a:p>
          <a:p>
            <a:endParaRPr lang="hr-H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66A285D-0A03-871B-558A-ED4DFDA98662}"/>
              </a:ext>
            </a:extLst>
          </p:cNvPr>
          <p:cNvSpPr txBox="1">
            <a:spLocks/>
          </p:cNvSpPr>
          <p:nvPr/>
        </p:nvSpPr>
        <p:spPr>
          <a:xfrm>
            <a:off x="838200" y="490685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2200" b="1" dirty="0">
                <a:ea typeface="Calibri" panose="020F0502020204030204" pitchFamily="34" charset="0"/>
                <a:cs typeface="Calibri" panose="020F0502020204030204" pitchFamily="34" charset="0"/>
              </a:rPr>
              <a:t>VS.</a:t>
            </a:r>
          </a:p>
          <a:p>
            <a:pPr algn="ctr"/>
            <a:endParaRPr lang="hr-HR" sz="2200" b="1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r-HR" sz="2200" dirty="0">
                <a:ea typeface="Calibri" panose="020F0502020204030204" pitchFamily="34" charset="0"/>
                <a:cs typeface="Calibri" panose="020F0502020204030204" pitchFamily="34" charset="0"/>
              </a:rPr>
              <a:t>...</a:t>
            </a:r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89762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06775-16A8-3911-5EF2-26FF67F2D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679" y="428175"/>
            <a:ext cx="10058400" cy="1609344"/>
          </a:xfrm>
        </p:spPr>
        <p:txBody>
          <a:bodyPr>
            <a:normAutofit/>
          </a:bodyPr>
          <a:lstStyle/>
          <a:p>
            <a:r>
              <a:rPr lang="hr-HR" sz="2500" b="1" dirty="0"/>
              <a:t>MIT: Samoubojstvo se ne može spriječiti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9BECB-4C22-C8A8-FD24-8762662F8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679" y="2146575"/>
            <a:ext cx="10058400" cy="405079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ećina osoba koje su počinile samoubojstvo je htjela da </a:t>
            </a:r>
            <a:r>
              <a:rPr lang="hr-HR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bol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prestane, a ne da</a:t>
            </a:r>
            <a:r>
              <a:rPr lang="hr-HR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život 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prestane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suicidalna osoba očajnički želi da prestane osjećaj intenzivne patnje s kojom se više ne može nositi, a rješenje vidi u samoubojstvu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u smanjenju patnje i boli osobi treba pomoć stručnjaka i bliskih ljudi, kako bi prebrodila krizu i pronašla zadovoljavajuće rješenje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hr-HR" sz="1800" b="1" dirty="0"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hr-HR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amoubojstvo je moguće spriječiti</a:t>
            </a:r>
            <a:r>
              <a:rPr lang="hr-HR" sz="1800" b="1" dirty="0">
                <a:ea typeface="Calibri" panose="020F0502020204030204" pitchFamily="34" charset="0"/>
                <a:cs typeface="Calibri" panose="020F0502020204030204" pitchFamily="34" charset="0"/>
              </a:rPr>
              <a:t> !</a:t>
            </a:r>
            <a:endParaRPr lang="hr-HR" sz="1800" b="1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07929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E0FB-1B69-1288-3654-DF3AD0FD2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624" y="484632"/>
            <a:ext cx="10058400" cy="1609344"/>
          </a:xfrm>
        </p:spPr>
        <p:txBody>
          <a:bodyPr>
            <a:normAutofit/>
          </a:bodyPr>
          <a:lstStyle/>
          <a:p>
            <a:r>
              <a:rPr lang="hr-HR" sz="2500" b="1" dirty="0"/>
              <a:t>MIT: </a:t>
            </a:r>
            <a:r>
              <a:rPr lang="hr-HR" sz="2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Ljudi koji govore o samoubojstvu neće ga počiniti i samo traže pažnju</a:t>
            </a:r>
            <a:endParaRPr lang="hr-HR" sz="25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ED71C-EB23-DCC7-D2D0-33EF960B2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624" y="2205298"/>
            <a:ext cx="10058400" cy="4050792"/>
          </a:xfrm>
        </p:spPr>
        <p:txBody>
          <a:bodyPr/>
          <a:lstStyle/>
          <a:p>
            <a: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iše od 80% ljudi koji su pokušali ili su učinili samoubojstvo prethodno su pričali o tome ili iskazivali želju da budu mrtvi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eki ljudi takav govor koriste gotovo kao poštapalice, međutim, ni tada se značaj istih ne smije podcjenjivati</a:t>
            </a:r>
          </a:p>
          <a:p>
            <a:r>
              <a:rPr lang="hr-HR" sz="22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Govor i izjave o samoubojstvu uvijek su poziv u pomoć!</a:t>
            </a:r>
            <a:endParaRPr lang="hr-HR" sz="22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r-H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1DF4FC-D218-259F-0878-3C58C9D966EF}"/>
              </a:ext>
            </a:extLst>
          </p:cNvPr>
          <p:cNvSpPr txBox="1">
            <a:spLocks/>
          </p:cNvSpPr>
          <p:nvPr/>
        </p:nvSpPr>
        <p:spPr>
          <a:xfrm>
            <a:off x="838200" y="504780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2200" b="1" dirty="0">
                <a:ea typeface="Calibri" panose="020F0502020204030204" pitchFamily="34" charset="0"/>
                <a:cs typeface="Times New Roman" panose="02020603050405020304" pitchFamily="18" charset="0"/>
              </a:rPr>
              <a:t>VS.</a:t>
            </a:r>
          </a:p>
          <a:p>
            <a:pPr algn="ctr"/>
            <a:endParaRPr lang="hr-HR" sz="22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hr-HR" sz="2200" dirty="0"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  <a:r>
              <a:rPr lang="hr-HR" sz="1800" dirty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07724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74268-9E7E-DE7F-E09F-D6971ED09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791" y="377841"/>
            <a:ext cx="10058400" cy="1609344"/>
          </a:xfrm>
        </p:spPr>
        <p:txBody>
          <a:bodyPr>
            <a:normAutofit/>
          </a:bodyPr>
          <a:lstStyle/>
          <a:p>
            <a:r>
              <a:rPr lang="hr-HR" sz="2500" b="1" dirty="0"/>
              <a:t>MIT: Samoubojstvo dolazi bez upozorenja i najave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C5E80-8EA4-FEF4-3A85-E7469206C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791" y="1987185"/>
            <a:ext cx="10058400" cy="405079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9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većina osoba koje počine samoubojstvo daje mnoge znakove upozorenja prije nego što se ubije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9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neki od tih znakova upozorenja su: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hr-HR" sz="19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prejaka reakcija na kritiku i/ili izražena samokritičnost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hr-HR" sz="19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agresivnost usmjerena prema sebi, ljutnja i bijes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hr-HR" sz="19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kupovina oružja, skupljanje lijekova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hr-HR" sz="19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pisanje oporuke i/ili poklanjanje osobnih predmeta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hr-HR" sz="19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završavanje značajnih veza, prijateljstava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hr-HR" sz="1900" dirty="0">
                <a:ea typeface="Calibri" panose="020F0502020204030204" pitchFamily="34" charset="0"/>
                <a:cs typeface="Calibri" panose="020F0502020204030204" pitchFamily="34" charset="0"/>
              </a:rPr>
              <a:t>č</a:t>
            </a:r>
            <a:r>
              <a:rPr lang="hr-HR" sz="19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esti razgovori o samoubojstvu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hr-HR" sz="19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česte misli o krivnji i samooptuživanje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hr-HR" sz="19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sklonost samoozljeđivanju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874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6498E-9380-1EA3-9B41-7A110026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471" y="610467"/>
            <a:ext cx="10058400" cy="1609344"/>
          </a:xfrm>
        </p:spPr>
        <p:txBody>
          <a:bodyPr>
            <a:normAutofit/>
          </a:bodyPr>
          <a:lstStyle/>
          <a:p>
            <a:r>
              <a:rPr lang="hr-HR" sz="2500" b="1" dirty="0"/>
              <a:t>MIT: RAZGOVOR O SAMOUBOJSTVU SAMO ĆE POTAKNUTI OSOBU DA SAMOUBOJSTVO I POČINI </a:t>
            </a:r>
            <a:br>
              <a:rPr lang="hr-HR" sz="2500" b="1" dirty="0"/>
            </a:br>
            <a:endParaRPr lang="hr-HR" sz="25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912D7-A249-C698-F884-638B1A749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471" y="2381466"/>
            <a:ext cx="10058400" cy="4050792"/>
          </a:xfrm>
        </p:spPr>
        <p:txBody>
          <a:bodyPr/>
          <a:lstStyle/>
          <a:p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ne razgovarati o samoubojstvu znači odustati od pokušaja da se ono spriječi</a:t>
            </a:r>
          </a:p>
          <a:p>
            <a:pPr marL="0" indent="0">
              <a:buNone/>
            </a:pPr>
            <a:endParaRPr lang="hr-HR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razgovor o samoubojstvu pokazuje da razumijete ozbiljnost situacije i da brinete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23102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950CA-4B65-2C7B-5C1D-645163ABA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068" y="417520"/>
            <a:ext cx="10058400" cy="1609344"/>
          </a:xfrm>
        </p:spPr>
        <p:txBody>
          <a:bodyPr>
            <a:normAutofit/>
          </a:bodyPr>
          <a:lstStyle/>
          <a:p>
            <a:r>
              <a:rPr lang="hr-HR" sz="2500" b="1" dirty="0"/>
              <a:t>MIT: </a:t>
            </a:r>
            <a:r>
              <a:rPr lang="hr-HR" sz="2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Osobe koje jednom postanu suicidalne bit će </a:t>
            </a:r>
            <a:r>
              <a:rPr lang="hr-HR" sz="2500" b="1" dirty="0">
                <a:ea typeface="Calibri" panose="020F0502020204030204" pitchFamily="34" charset="0"/>
                <a:cs typeface="Times New Roman" panose="02020603050405020304" pitchFamily="18" charset="0"/>
              </a:rPr>
              <a:t>suicidalne</a:t>
            </a:r>
            <a:r>
              <a:rPr lang="hr-HR" sz="2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cijeli život</a:t>
            </a:r>
            <a:endParaRPr lang="hr-HR" sz="25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664FF-6E39-EDB1-C5CB-13E697737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068" y="2279035"/>
            <a:ext cx="10058400" cy="4050792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visoki rizik za suicid obično je kratkotrajan i vezan uz specifičnu situaciju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pružanje adekvatne podrške povećava šansu za oporavak i nastavak života bez ponavljanja razdoblja suicidalnosti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438A49B-DC1A-F48F-023B-683A4A7FC1D3}"/>
              </a:ext>
            </a:extLst>
          </p:cNvPr>
          <p:cNvSpPr txBox="1">
            <a:spLocks/>
          </p:cNvSpPr>
          <p:nvPr/>
        </p:nvSpPr>
        <p:spPr>
          <a:xfrm>
            <a:off x="838200" y="43044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2200" b="1" dirty="0">
                <a:ea typeface="Calibri" panose="020F0502020204030204" pitchFamily="34" charset="0"/>
                <a:cs typeface="Calibri" panose="020F0502020204030204" pitchFamily="34" charset="0"/>
              </a:rPr>
              <a:t>VS.</a:t>
            </a:r>
          </a:p>
          <a:p>
            <a:pPr algn="ctr"/>
            <a:endParaRPr lang="hr-HR" sz="2200" b="1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r-HR" sz="2200" dirty="0">
                <a:ea typeface="Calibri" panose="020F0502020204030204" pitchFamily="34" charset="0"/>
                <a:cs typeface="Calibri" panose="020F0502020204030204" pitchFamily="34" charset="0"/>
              </a:rPr>
              <a:t>...</a:t>
            </a:r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3227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0E413-C27D-E91B-8CAF-B9E0D4501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297" y="669022"/>
            <a:ext cx="10058400" cy="1609344"/>
          </a:xfrm>
        </p:spPr>
        <p:txBody>
          <a:bodyPr>
            <a:normAutofit fontScale="90000"/>
          </a:bodyPr>
          <a:lstStyle/>
          <a:p>
            <a:r>
              <a:rPr lang="hr-HR" sz="25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MIT: Kada se osoba počne osjećati bolje nakon što je željela ili nakon što je pokušala počiniti samoubojstvo, rizik od sljedećih pokušaja je prošao</a:t>
            </a:r>
            <a: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997FF-5AE6-75CB-7FBE-9EE550F8C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297" y="2138186"/>
            <a:ext cx="10058400" cy="405079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Rizik i dalje postoji!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ponekad se suicidalna osoba može osjećati bolje jer je odlučila izvršiti suicid – može početi osjećati olakšanje jer zna da će patnja uskoro završiti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većina samoubojstava se dogodi upravo onda kada osoba skupi dovoljno snage da može ono o čemu je razmišljala sprovesti u djelo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četiri od pet počinjenih samoubojstava postojao je barem jedan pokušaj u prošlosti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rema nekim istraživanjima, najrizičnija je prva godina nakon pokušaja suicida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sobe koje su pokušale samoubojstvo pod povećanim su rizikom od budućih ozbiljnijih pokušaja i mogućeg izvršenog samoubojstva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r-HR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r-HR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hr-H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7700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681DF-6246-CA68-9086-BB72E8AA7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846" y="224573"/>
            <a:ext cx="10058400" cy="1609344"/>
          </a:xfrm>
        </p:spPr>
        <p:txBody>
          <a:bodyPr>
            <a:normAutofit/>
          </a:bodyPr>
          <a:lstStyle/>
          <a:p>
            <a:r>
              <a:rPr lang="hr-HR" sz="2500" b="1" dirty="0"/>
              <a:t>MIT: Samo psihički oboljele osobe su suicidalne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0B548-EF76-7E34-8B47-88874345B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8846" y="2003962"/>
            <a:ext cx="10058400" cy="4050792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dređeni psihički poremećaji predstavljaju povećani rizik od počinjenja suicida, no nisu sve psihički oboljele osobe suicidalne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suicidalne osobe nose se sa stanjem intenzivne patnje, no nemaju nužno psihički poremećaj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hr-HR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no što je zajedničko osobama koje su pokušale počiniti ili su počinile samoubojstvo je to da su vrlo nesretne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959286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og od drveta">
  <a:themeElements>
    <a:clrScheme name="Slog od drvet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Slog od drvet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log od drvet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TM03090434[[fn=Slog od drveta]]</Template>
  <TotalTime>126</TotalTime>
  <Words>729</Words>
  <Application>Microsoft Office PowerPoint</Application>
  <PresentationFormat>Widescreen</PresentationFormat>
  <Paragraphs>78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Rockwell</vt:lpstr>
      <vt:lpstr>Rockwell Condensed</vt:lpstr>
      <vt:lpstr>Times New Roman</vt:lpstr>
      <vt:lpstr>Wingdings</vt:lpstr>
      <vt:lpstr>Slog od drveta</vt:lpstr>
      <vt:lpstr>Mitovi o suicidu</vt:lpstr>
      <vt:lpstr>MIT: Svako samoubojstvo se može spriječiti </vt:lpstr>
      <vt:lpstr>MIT: Samoubojstvo se ne može spriječiti</vt:lpstr>
      <vt:lpstr>MIT: Ljudi koji govore o samoubojstvu neće ga počiniti i samo traže pažnju</vt:lpstr>
      <vt:lpstr>MIT: Samoubojstvo dolazi bez upozorenja i najave</vt:lpstr>
      <vt:lpstr>MIT: RAZGOVOR O SAMOUBOJSTVU SAMO ĆE POTAKNUTI OSOBU DA SAMOUBOJSTVO I POČINI  </vt:lpstr>
      <vt:lpstr>MIT: Osobe koje jednom postanu suicidalne bit će suicidalne cijeli život</vt:lpstr>
      <vt:lpstr>MIT: Kada se osoba počne osjećati bolje nakon što je željela ili nakon što je pokušala počiniti samoubojstvo, rizik od sljedećih pokušaja je prošao </vt:lpstr>
      <vt:lpstr>MIT: Samo psihički oboljele osobe su suicidalne</vt:lpstr>
      <vt:lpstr>MIT: Sklonost suicidu je nasljedna i genetski predodređena</vt:lpstr>
      <vt:lpstr>MIT: Samoubojstvo JE ČEŠĆE MEĐU BOGATIMA/MEĐU SIROMAŠNIMA</vt:lpstr>
      <vt:lpstr>MIT: Većina samoubojstava događa se u vrijeme zimskih blagdana </vt:lpstr>
      <vt:lpstr>MIT: Suicid kod djece ne postoji</vt:lpstr>
      <vt:lpstr>LITERATURA </vt:lpstr>
      <vt:lpstr>HVALA NA PAŽNJI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Klara Boraska</dc:creator>
  <cp:lastModifiedBy>hubikotvr@outlook.com</cp:lastModifiedBy>
  <cp:revision>4</cp:revision>
  <dcterms:created xsi:type="dcterms:W3CDTF">2023-04-11T20:20:23Z</dcterms:created>
  <dcterms:modified xsi:type="dcterms:W3CDTF">2023-04-19T08:52:54Z</dcterms:modified>
</cp:coreProperties>
</file>