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8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9FD038-5158-4E4E-BC71-D2ECDB0EDBE6}" v="3" dt="2023-06-29T13:57:07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351" autoAdjust="0"/>
  </p:normalViewPr>
  <p:slideViewPr>
    <p:cSldViewPr snapToGrid="0">
      <p:cViewPr varScale="1">
        <p:scale>
          <a:sx n="95" d="100"/>
          <a:sy n="95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Spasojević" userId="c7939b53-f04c-440b-9521-1b9984d5f79d" providerId="ADAL" clId="{A69FD038-5158-4E4E-BC71-D2ECDB0EDBE6}"/>
    <pc:docChg chg="custSel delSld modSld">
      <pc:chgData name="Ana Spasojević" userId="c7939b53-f04c-440b-9521-1b9984d5f79d" providerId="ADAL" clId="{A69FD038-5158-4E4E-BC71-D2ECDB0EDBE6}" dt="2023-06-29T14:04:10.449" v="184" actId="113"/>
      <pc:docMkLst>
        <pc:docMk/>
      </pc:docMkLst>
      <pc:sldChg chg="modSp mod">
        <pc:chgData name="Ana Spasojević" userId="c7939b53-f04c-440b-9521-1b9984d5f79d" providerId="ADAL" clId="{A69FD038-5158-4E4E-BC71-D2ECDB0EDBE6}" dt="2023-06-29T13:55:32.519" v="16" actId="14100"/>
        <pc:sldMkLst>
          <pc:docMk/>
          <pc:sldMk cId="1913413437" sldId="258"/>
        </pc:sldMkLst>
        <pc:spChg chg="mod">
          <ac:chgData name="Ana Spasojević" userId="c7939b53-f04c-440b-9521-1b9984d5f79d" providerId="ADAL" clId="{A69FD038-5158-4E4E-BC71-D2ECDB0EDBE6}" dt="2023-06-29T13:55:32.519" v="16" actId="14100"/>
          <ac:spMkLst>
            <pc:docMk/>
            <pc:sldMk cId="1913413437" sldId="258"/>
            <ac:spMk id="3" creationId="{BAD7BB73-141D-2592-DB1E-597B1A601DB6}"/>
          </ac:spMkLst>
        </pc:spChg>
      </pc:sldChg>
      <pc:sldChg chg="delSp modSp mod">
        <pc:chgData name="Ana Spasojević" userId="c7939b53-f04c-440b-9521-1b9984d5f79d" providerId="ADAL" clId="{A69FD038-5158-4E4E-BC71-D2ECDB0EDBE6}" dt="2023-06-29T13:56:22.383" v="37" actId="207"/>
        <pc:sldMkLst>
          <pc:docMk/>
          <pc:sldMk cId="1638237844" sldId="261"/>
        </pc:sldMkLst>
        <pc:spChg chg="mod">
          <ac:chgData name="Ana Spasojević" userId="c7939b53-f04c-440b-9521-1b9984d5f79d" providerId="ADAL" clId="{A69FD038-5158-4E4E-BC71-D2ECDB0EDBE6}" dt="2023-06-29T13:56:22.383" v="37" actId="207"/>
          <ac:spMkLst>
            <pc:docMk/>
            <pc:sldMk cId="1638237844" sldId="261"/>
            <ac:spMk id="3" creationId="{79B0A33D-C55A-843A-24FF-1A7C8B9C663E}"/>
          </ac:spMkLst>
        </pc:spChg>
        <pc:spChg chg="del">
          <ac:chgData name="Ana Spasojević" userId="c7939b53-f04c-440b-9521-1b9984d5f79d" providerId="ADAL" clId="{A69FD038-5158-4E4E-BC71-D2ECDB0EDBE6}" dt="2023-06-29T13:55:53.615" v="20" actId="478"/>
          <ac:spMkLst>
            <pc:docMk/>
            <pc:sldMk cId="1638237844" sldId="261"/>
            <ac:spMk id="4" creationId="{81F1C3DB-DADE-421B-587C-50C2A99AC68C}"/>
          </ac:spMkLst>
        </pc:spChg>
      </pc:sldChg>
      <pc:sldChg chg="delSp modSp del mod">
        <pc:chgData name="Ana Spasojević" userId="c7939b53-f04c-440b-9521-1b9984d5f79d" providerId="ADAL" clId="{A69FD038-5158-4E4E-BC71-D2ECDB0EDBE6}" dt="2023-06-29T13:56:05.629" v="26" actId="47"/>
        <pc:sldMkLst>
          <pc:docMk/>
          <pc:sldMk cId="3407027053" sldId="262"/>
        </pc:sldMkLst>
        <pc:spChg chg="mod">
          <ac:chgData name="Ana Spasojević" userId="c7939b53-f04c-440b-9521-1b9984d5f79d" providerId="ADAL" clId="{A69FD038-5158-4E4E-BC71-D2ECDB0EDBE6}" dt="2023-06-29T13:55:59.824" v="23" actId="21"/>
          <ac:spMkLst>
            <pc:docMk/>
            <pc:sldMk cId="3407027053" sldId="262"/>
            <ac:spMk id="3" creationId="{607F64AD-25CD-8C6D-6AC7-F9E2BF3E4695}"/>
          </ac:spMkLst>
        </pc:spChg>
        <pc:spChg chg="del">
          <ac:chgData name="Ana Spasojević" userId="c7939b53-f04c-440b-9521-1b9984d5f79d" providerId="ADAL" clId="{A69FD038-5158-4E4E-BC71-D2ECDB0EDBE6}" dt="2023-06-29T13:55:50.112" v="19" actId="478"/>
          <ac:spMkLst>
            <pc:docMk/>
            <pc:sldMk cId="3407027053" sldId="262"/>
            <ac:spMk id="4" creationId="{D67504B2-F300-C55D-B1F9-632CA4A5D045}"/>
          </ac:spMkLst>
        </pc:spChg>
        <pc:spChg chg="del mod">
          <ac:chgData name="Ana Spasojević" userId="c7939b53-f04c-440b-9521-1b9984d5f79d" providerId="ADAL" clId="{A69FD038-5158-4E4E-BC71-D2ECDB0EDBE6}" dt="2023-06-29T13:55:48.693" v="18" actId="478"/>
          <ac:spMkLst>
            <pc:docMk/>
            <pc:sldMk cId="3407027053" sldId="262"/>
            <ac:spMk id="6" creationId="{2438EFBD-EE0C-C20F-F3EB-C0D140D8D3AB}"/>
          </ac:spMkLst>
        </pc:spChg>
      </pc:sldChg>
      <pc:sldChg chg="modSp mod">
        <pc:chgData name="Ana Spasojević" userId="c7939b53-f04c-440b-9521-1b9984d5f79d" providerId="ADAL" clId="{A69FD038-5158-4E4E-BC71-D2ECDB0EDBE6}" dt="2023-06-29T14:04:10.449" v="184" actId="113"/>
        <pc:sldMkLst>
          <pc:docMk/>
          <pc:sldMk cId="3736824365" sldId="263"/>
        </pc:sldMkLst>
        <pc:spChg chg="mod">
          <ac:chgData name="Ana Spasojević" userId="c7939b53-f04c-440b-9521-1b9984d5f79d" providerId="ADAL" clId="{A69FD038-5158-4E4E-BC71-D2ECDB0EDBE6}" dt="2023-06-29T14:03:54.153" v="177" actId="113"/>
          <ac:spMkLst>
            <pc:docMk/>
            <pc:sldMk cId="3736824365" sldId="263"/>
            <ac:spMk id="4" creationId="{E73B664D-1271-72A7-D792-DB6AC3D7B354}"/>
          </ac:spMkLst>
        </pc:spChg>
        <pc:spChg chg="mod">
          <ac:chgData name="Ana Spasojević" userId="c7939b53-f04c-440b-9521-1b9984d5f79d" providerId="ADAL" clId="{A69FD038-5158-4E4E-BC71-D2ECDB0EDBE6}" dt="2023-06-29T14:03:57.713" v="179" actId="113"/>
          <ac:spMkLst>
            <pc:docMk/>
            <pc:sldMk cId="3736824365" sldId="263"/>
            <ac:spMk id="8" creationId="{71D6C3AD-D819-99F1-1954-19403FA32420}"/>
          </ac:spMkLst>
        </pc:spChg>
        <pc:spChg chg="mod">
          <ac:chgData name="Ana Spasojević" userId="c7939b53-f04c-440b-9521-1b9984d5f79d" providerId="ADAL" clId="{A69FD038-5158-4E4E-BC71-D2ECDB0EDBE6}" dt="2023-06-29T14:04:01.512" v="181" actId="113"/>
          <ac:spMkLst>
            <pc:docMk/>
            <pc:sldMk cId="3736824365" sldId="263"/>
            <ac:spMk id="11" creationId="{44451649-DC17-D925-C43C-B69483F9AE21}"/>
          </ac:spMkLst>
        </pc:spChg>
        <pc:spChg chg="mod">
          <ac:chgData name="Ana Spasojević" userId="c7939b53-f04c-440b-9521-1b9984d5f79d" providerId="ADAL" clId="{A69FD038-5158-4E4E-BC71-D2ECDB0EDBE6}" dt="2023-06-29T14:04:04.601" v="182" actId="113"/>
          <ac:spMkLst>
            <pc:docMk/>
            <pc:sldMk cId="3736824365" sldId="263"/>
            <ac:spMk id="17" creationId="{EC923B06-9F8F-D040-7101-EB1C9408C64D}"/>
          </ac:spMkLst>
        </pc:spChg>
        <pc:spChg chg="mod">
          <ac:chgData name="Ana Spasojević" userId="c7939b53-f04c-440b-9521-1b9984d5f79d" providerId="ADAL" clId="{A69FD038-5158-4E4E-BC71-D2ECDB0EDBE6}" dt="2023-06-29T14:04:07.849" v="183" actId="113"/>
          <ac:spMkLst>
            <pc:docMk/>
            <pc:sldMk cId="3736824365" sldId="263"/>
            <ac:spMk id="20" creationId="{C1B8B54F-B9C3-6619-CDE5-4EED9DADC889}"/>
          </ac:spMkLst>
        </pc:spChg>
        <pc:spChg chg="mod">
          <ac:chgData name="Ana Spasojević" userId="c7939b53-f04c-440b-9521-1b9984d5f79d" providerId="ADAL" clId="{A69FD038-5158-4E4E-BC71-D2ECDB0EDBE6}" dt="2023-06-29T14:04:10.449" v="184" actId="113"/>
          <ac:spMkLst>
            <pc:docMk/>
            <pc:sldMk cId="3736824365" sldId="263"/>
            <ac:spMk id="23" creationId="{0FCCC8D7-BD5C-6094-F34B-322E4E9A803B}"/>
          </ac:spMkLst>
        </pc:spChg>
      </pc:sldChg>
      <pc:sldChg chg="modSp mod modNotesTx">
        <pc:chgData name="Ana Spasojević" userId="c7939b53-f04c-440b-9521-1b9984d5f79d" providerId="ADAL" clId="{A69FD038-5158-4E4E-BC71-D2ECDB0EDBE6}" dt="2023-06-29T13:57:38.948" v="93" actId="20577"/>
        <pc:sldMkLst>
          <pc:docMk/>
          <pc:sldMk cId="812607349" sldId="264"/>
        </pc:sldMkLst>
        <pc:spChg chg="mod">
          <ac:chgData name="Ana Spasojević" userId="c7939b53-f04c-440b-9521-1b9984d5f79d" providerId="ADAL" clId="{A69FD038-5158-4E4E-BC71-D2ECDB0EDBE6}" dt="2023-06-29T13:57:35.527" v="92" actId="13926"/>
          <ac:spMkLst>
            <pc:docMk/>
            <pc:sldMk cId="812607349" sldId="264"/>
            <ac:spMk id="5" creationId="{ABF46AAF-1D09-700A-108E-8313EA3FF763}"/>
          </ac:spMkLst>
        </pc:spChg>
      </pc:sldChg>
      <pc:sldChg chg="modSp mod modNotesTx">
        <pc:chgData name="Ana Spasojević" userId="c7939b53-f04c-440b-9521-1b9984d5f79d" providerId="ADAL" clId="{A69FD038-5158-4E4E-BC71-D2ECDB0EDBE6}" dt="2023-06-29T13:58:06.098" v="98" actId="20577"/>
        <pc:sldMkLst>
          <pc:docMk/>
          <pc:sldMk cId="3091416173" sldId="265"/>
        </pc:sldMkLst>
        <pc:spChg chg="mod">
          <ac:chgData name="Ana Spasojević" userId="c7939b53-f04c-440b-9521-1b9984d5f79d" providerId="ADAL" clId="{A69FD038-5158-4E4E-BC71-D2ECDB0EDBE6}" dt="2023-06-29T13:57:57.640" v="97" actId="114"/>
          <ac:spMkLst>
            <pc:docMk/>
            <pc:sldMk cId="3091416173" sldId="265"/>
            <ac:spMk id="3" creationId="{FC9A27C2-3401-EF27-099B-56AD70E3123D}"/>
          </ac:spMkLst>
        </pc:spChg>
      </pc:sldChg>
      <pc:sldChg chg="modSp mod modNotesTx">
        <pc:chgData name="Ana Spasojević" userId="c7939b53-f04c-440b-9521-1b9984d5f79d" providerId="ADAL" clId="{A69FD038-5158-4E4E-BC71-D2ECDB0EDBE6}" dt="2023-06-29T14:03:16.640" v="175" actId="20577"/>
        <pc:sldMkLst>
          <pc:docMk/>
          <pc:sldMk cId="695938770" sldId="268"/>
        </pc:sldMkLst>
        <pc:spChg chg="mod">
          <ac:chgData name="Ana Spasojević" userId="c7939b53-f04c-440b-9521-1b9984d5f79d" providerId="ADAL" clId="{A69FD038-5158-4E4E-BC71-D2ECDB0EDBE6}" dt="2023-06-29T14:03:16.640" v="175" actId="20577"/>
          <ac:spMkLst>
            <pc:docMk/>
            <pc:sldMk cId="695938770" sldId="268"/>
            <ac:spMk id="3" creationId="{BD2D4E4F-1A22-5CCD-EAEA-54242AF212B7}"/>
          </ac:spMkLst>
        </pc:spChg>
      </pc:sldChg>
      <pc:sldChg chg="modSp mod modNotesTx">
        <pc:chgData name="Ana Spasojević" userId="c7939b53-f04c-440b-9521-1b9984d5f79d" providerId="ADAL" clId="{A69FD038-5158-4E4E-BC71-D2ECDB0EDBE6}" dt="2023-06-29T14:02:28.387" v="135" actId="20577"/>
        <pc:sldMkLst>
          <pc:docMk/>
          <pc:sldMk cId="280229056" sldId="269"/>
        </pc:sldMkLst>
        <pc:spChg chg="mod">
          <ac:chgData name="Ana Spasojević" userId="c7939b53-f04c-440b-9521-1b9984d5f79d" providerId="ADAL" clId="{A69FD038-5158-4E4E-BC71-D2ECDB0EDBE6}" dt="2023-06-29T14:02:25.888" v="134" actId="207"/>
          <ac:spMkLst>
            <pc:docMk/>
            <pc:sldMk cId="280229056" sldId="269"/>
            <ac:spMk id="3" creationId="{EFF13230-F0FD-27CC-364B-BDA5DBF2620C}"/>
          </ac:spMkLst>
        </pc:spChg>
      </pc:sldChg>
      <pc:sldChg chg="delSp mod">
        <pc:chgData name="Ana Spasojević" userId="c7939b53-f04c-440b-9521-1b9984d5f79d" providerId="ADAL" clId="{A69FD038-5158-4E4E-BC71-D2ECDB0EDBE6}" dt="2023-06-29T14:02:06.080" v="99" actId="478"/>
        <pc:sldMkLst>
          <pc:docMk/>
          <pc:sldMk cId="613959237" sldId="280"/>
        </pc:sldMkLst>
        <pc:spChg chg="del">
          <ac:chgData name="Ana Spasojević" userId="c7939b53-f04c-440b-9521-1b9984d5f79d" providerId="ADAL" clId="{A69FD038-5158-4E4E-BC71-D2ECDB0EDBE6}" dt="2023-06-29T14:02:06.080" v="99" actId="478"/>
          <ac:spMkLst>
            <pc:docMk/>
            <pc:sldMk cId="613959237" sldId="280"/>
            <ac:spMk id="21" creationId="{847B3617-EA6A-D355-7B08-D487F3848193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14T15:42:14.509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8814 192 24575,'-7'1'0,"0"0"0,0 0 0,0 1 0,0 0 0,-10 4 0,-22 5 0,-21-5 0,-1-3 0,0-3 0,0-3 0,-67-11 0,-41-1 0,102 12 0,37 3 0,0-1 0,0-1 0,1-2 0,-1-1 0,-34-11 0,16 2 0,-1 2 0,-52-5 0,-22-5 0,67 11 0,-1 2 0,-106-3 0,123 9 0,-1-2 0,-67-16 0,-41-5 0,-429 17 0,329 12 0,-1453-3 0,1524 14 0,39 0 0,44-5 0,-131 29 0,-59 7 0,217-39 0,-1 2 0,2 4 0,-90 26 0,-622 218 0,664-219 0,-96 36 0,74-13 0,-244 115 0,296-130 0,3 3 0,-106 81 0,46-10 0,-158 174 0,275-266 0,2 1 0,1 2 0,-35 62 0,-37 104 0,-145 489 0,165-448 0,-32 150 0,82-296 0,3 1 0,4 1 0,-6 122 0,14 286 0,10-402 0,0-65 0,1 0 0,3 0 0,0-1 0,20 65 0,61 121 0,-35-72 0,-40-109 0,2 1 0,1-2 0,28 53 0,61 111 0,-27-48 0,-15-46 0,135 177 0,-89-139 0,62 77 0,-135-183 0,1-2 0,2-1 0,61 46 0,-39-38 0,-9-6 0,74 42 0,-105-70 0,0 0 0,0-2 0,1 0 0,0-1 0,1-2 0,-1 0 0,43 5 0,20-8 0,-56-3 0,-1 2 0,0 1 0,1 1 0,27 6 0,18 8 0,85 9 0,159 26 0,-313-51 0,13 2 0,500 68 0,-455-64 0,0 3 0,92 27 0,24 4 0,444 57 0,-191-42 0,-14-3 0,-98 0 0,-223-42 0,128-1 0,1129-13 0,-753 4 0,-537-7-1365,-35 0-5461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14T15:42:17.860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0 0 24575,'7'5'0,"-1"0"0,1-1 0,-1 0 0,1-1 0,0 1 0,0-1 0,1 0 0,8 1 0,34 17 0,-17 2 0,-1 2 0,-1 1 0,-2 1 0,47 55 0,1 1 0,-56-64 0,-12-11 0,0 0 0,-1 0 0,0 0 0,11 15 0,-18-21 0,0-1 0,0 1 0,0 0 0,0-1 0,0 1 0,-1 0 0,1-1 0,0 1 0,-1 0 0,0 0 0,1 0 0,-1-1 0,0 1 0,0 0 0,0 0 0,0 0 0,0 0 0,0 0 0,-1-1 0,1 1 0,-1 0 0,1 0 0,-1 0 0,1-1 0,-1 1 0,0 0 0,0-1 0,0 1 0,0-1 0,0 1 0,0-1 0,-1 1 0,-2 1 0,-8 7 0,0-2 0,-1 1 0,0-1 0,-18 7 0,-21 14 0,1 7-183,-87 80 0,103-84-816,14-14-5827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14T15:42:14.509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8814 192 24575,'-7'1'0,"0"0"0,0 0 0,0 1 0,0 0 0,-10 4 0,-22 5 0,-21-5 0,-1-3 0,0-3 0,0-3 0,-67-11 0,-41-1 0,102 12 0,37 3 0,0-1 0,0-1 0,1-2 0,-1-1 0,-34-11 0,16 2 0,-1 2 0,-52-5 0,-22-5 0,67 11 0,-1 2 0,-106-3 0,123 9 0,-1-2 0,-67-16 0,-41-5 0,-429 17 0,329 12 0,-1453-3 0,1524 14 0,39 0 0,44-5 0,-131 29 0,-59 7 0,217-39 0,-1 2 0,2 4 0,-90 26 0,-622 218 0,664-219 0,-96 36 0,74-13 0,-244 115 0,296-130 0,3 3 0,-106 81 0,46-10 0,-158 174 0,275-266 0,2 1 0,1 2 0,-35 62 0,-37 104 0,-145 489 0,165-448 0,-32 150 0,82-296 0,3 1 0,4 1 0,-6 122 0,14 286 0,10-402 0,0-65 0,1 0 0,3 0 0,0-1 0,20 65 0,61 121 0,-35-72 0,-40-109 0,2 1 0,1-2 0,28 53 0,61 111 0,-27-48 0,-15-46 0,135 177 0,-89-139 0,62 77 0,-135-183 0,1-2 0,2-1 0,61 46 0,-39-38 0,-9-6 0,74 42 0,-105-70 0,0 0 0,0-2 0,1 0 0,0-1 0,1-2 0,-1 0 0,43 5 0,20-8 0,-56-3 0,-1 2 0,0 1 0,1 1 0,27 6 0,18 8 0,85 9 0,159 26 0,-313-51 0,13 2 0,500 68 0,-455-64 0,0 3 0,92 27 0,24 4 0,444 57 0,-191-42 0,-14-3 0,-98 0 0,-223-42 0,128-1 0,1129-13 0,-753 4 0,-537-7-1365,-35 0-5461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6-14T15:42:17.860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0 0 24575,'7'5'0,"-1"0"0,1-1 0,-1 0 0,1-1 0,0 1 0,0-1 0,1 0 0,8 1 0,34 17 0,-17 2 0,-1 2 0,-1 1 0,-2 1 0,47 55 0,1 1 0,-56-64 0,-12-11 0,0 0 0,-1 0 0,0 0 0,11 15 0,-18-21 0,0-1 0,0 1 0,0 0 0,0-1 0,0 1 0,-1 0 0,1-1 0,0 1 0,-1 0 0,0 0 0,1 0 0,-1-1 0,0 1 0,0 0 0,0 0 0,0 0 0,0 0 0,0 0 0,-1-1 0,1 1 0,-1 0 0,1 0 0,-1 0 0,1-1 0,-1 1 0,0 0 0,0-1 0,0 1 0,0-1 0,0 1 0,0-1 0,-1 1 0,-2 1 0,-8 7 0,0-2 0,-1 1 0,0-1 0,-18 7 0,-21 14 0,1 7-183,-87 80 0,103-84-816,14-14-5827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ADC56-09C5-4CB8-926D-FA2724A1EA5E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DB29C-4E97-4B94-9F8F-5ECF782BD3F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32164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DB29C-4E97-4B94-9F8F-5ECF782BD3FA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0839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DB29C-4E97-4B94-9F8F-5ECF782BD3FA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3199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DB29C-4E97-4B94-9F8F-5ECF782BD3FA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5062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DB29C-4E97-4B94-9F8F-5ECF782BD3FA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8815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DB29C-4E97-4B94-9F8F-5ECF782BD3FA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4211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23886-B666-43D7-8C3A-B93E1FB34E5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47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1DB29C-4E97-4B94-9F8F-5ECF782BD3FA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0784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8167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981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4067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0398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0812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5620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0705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509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402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247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8919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0017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341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524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8594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901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AD0AF-9BB6-4465-B783-B2D2BD7AFE01}" type="datetimeFigureOut">
              <a:rPr lang="hr-HR" smtClean="0"/>
              <a:t>29.06.2023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2683057-8434-4B68-95B3-07912B07EE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4499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12B7E-60D2-1EE4-8F93-1359E27F97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VJEROVANJA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86578D-79B0-C654-AABA-CDA61D9BB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Ana Spasojević </a:t>
            </a:r>
          </a:p>
        </p:txBody>
      </p:sp>
    </p:spTree>
    <p:extLst>
      <p:ext uri="{BB962C8B-B14F-4D97-AF65-F5344CB8AC3E}">
        <p14:creationId xmlns:p14="http://schemas.microsoft.com/office/powerpoint/2010/main" val="1989193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19EE1-148B-2F82-63BF-D8171458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110133" cy="660400"/>
          </a:xfrm>
        </p:spPr>
        <p:txBody>
          <a:bodyPr>
            <a:normAutofit/>
          </a:bodyPr>
          <a:lstStyle/>
          <a:p>
            <a:r>
              <a:rPr lang="hr-HR" sz="2800" dirty="0"/>
              <a:t>Hoćemo li ili ne modificirati disfunkcionalno vjerovanje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AB307-94FC-95EA-D66F-C260375F8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70001"/>
            <a:ext cx="8596668" cy="1498600"/>
          </a:xfrm>
        </p:spPr>
        <p:txBody>
          <a:bodyPr/>
          <a:lstStyle/>
          <a:p>
            <a:r>
              <a:rPr lang="hr-HR" dirty="0"/>
              <a:t>Kada identificiramo ovo vjerovanje donosimo odluku hoćemo li na njemu raditi ili ne</a:t>
            </a:r>
          </a:p>
          <a:p>
            <a:r>
              <a:rPr lang="hr-HR" dirty="0"/>
              <a:t>Radimo na onim vjerovanjima koja povezujemo s najnegativnijim emocijama ili disfunkcionalnim ponašanjem 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2593AB7-0E23-4BCF-FAD9-22333C213B8A}"/>
              </a:ext>
            </a:extLst>
          </p:cNvPr>
          <p:cNvSpPr txBox="1">
            <a:spLocks/>
          </p:cNvSpPr>
          <p:nvPr/>
        </p:nvSpPr>
        <p:spPr>
          <a:xfrm>
            <a:off x="677332" y="2768600"/>
            <a:ext cx="9110133" cy="6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r-HR" sz="2800" dirty="0"/>
              <a:t>Kada ćemo modificirati disfunkcionalno vjerovanje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55F907F-B54D-8F42-8F52-30870B77E419}"/>
              </a:ext>
            </a:extLst>
          </p:cNvPr>
          <p:cNvSpPr txBox="1">
            <a:spLocks/>
          </p:cNvSpPr>
          <p:nvPr/>
        </p:nvSpPr>
        <p:spPr>
          <a:xfrm>
            <a:off x="677332" y="3665539"/>
            <a:ext cx="8596668" cy="1498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/>
              <a:t>Najčešće počinjemo s modifikacijom bazičnih vjerovanja što ranije u tretmanu </a:t>
            </a:r>
          </a:p>
          <a:p>
            <a:r>
              <a:rPr lang="hr-HR" dirty="0"/>
              <a:t>Čekamo ako su </a:t>
            </a:r>
            <a:r>
              <a:rPr lang="hr-HR" dirty="0" err="1"/>
              <a:t>klijentova</a:t>
            </a:r>
            <a:r>
              <a:rPr lang="hr-HR" dirty="0"/>
              <a:t> vjerovanja dugotrajna, sveobuhvatna i tvrdokorna – kod ovih klijenata prvo radimo na tome da klijent može identificirati, evaluirati i adekvatno reagirati na automatske misli, a tek onda na vjerovanja </a:t>
            </a:r>
          </a:p>
          <a:p>
            <a:pPr marL="0" indent="0">
              <a:buFont typeface="Wingdings 3" charset="2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06416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EC549-E43D-3406-A81E-B498EB609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9911"/>
          </a:xfrm>
        </p:spPr>
        <p:txBody>
          <a:bodyPr>
            <a:normAutofit/>
          </a:bodyPr>
          <a:lstStyle/>
          <a:p>
            <a:r>
              <a:rPr lang="hr-HR" sz="2800" dirty="0"/>
              <a:t>Edukacija klijenata o disfunkcionalnim vjerovanjima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05913-B71D-2276-D135-5C44D733A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9511"/>
            <a:ext cx="8596668" cy="4731851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Važno je da klijent razumije (nauči):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Vjerovanja su ideje, ne nužno istine i činjenice i mogu se testirati i mijenjati </a:t>
            </a:r>
          </a:p>
          <a:p>
            <a:r>
              <a:rPr lang="hr-HR" dirty="0"/>
              <a:t>Vjerovanja su naučena i mogu se revidirati </a:t>
            </a:r>
          </a:p>
          <a:p>
            <a:r>
              <a:rPr lang="hr-HR" dirty="0"/>
              <a:t>Vjerovanja se mogu činiti u potpunosti točnima ali često znaju biti u potpunosti netočna </a:t>
            </a:r>
          </a:p>
          <a:p>
            <a:r>
              <a:rPr lang="hr-HR" dirty="0"/>
              <a:t>Vjerovanja potječu od iskustava iz ranijeg života, a ta iskustva su i tada mogla biti krivo shvaćena </a:t>
            </a:r>
          </a:p>
          <a:p>
            <a:r>
              <a:rPr lang="hr-HR" dirty="0"/>
              <a:t>Kada se aktiviraju sheme, klijent ih često iskoristi da podupre bazična vjerovanja i ne razmišlja o onim aspektima koji bi ih mogli opovrgnuti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90953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D4E4F-1A22-5CCD-EAEA-54242AF21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6089"/>
            <a:ext cx="8596668" cy="5725273"/>
          </a:xfrm>
        </p:spPr>
        <p:txBody>
          <a:bodyPr/>
          <a:lstStyle/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Postavljanje hipoteza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Npr. Idemo vidjeti jeste li uspješni i naći više primjera u kojima ste bili i možete biti uspješni i idemo vidjeti jeste li zaista neuspješni kada se osjećate neuspješnim. </a:t>
            </a:r>
          </a:p>
          <a:p>
            <a:pPr marL="0" indent="0">
              <a:buNone/>
            </a:pPr>
            <a:endParaRPr lang="hr-HR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Korištenje metafora u objašnjenju procesiranja informacija </a:t>
            </a:r>
          </a:p>
          <a:p>
            <a:pPr marL="0" indent="0">
              <a:buNone/>
            </a:pPr>
            <a:r>
              <a:rPr lang="hr-HR" dirty="0"/>
              <a:t>Npr. Korištenje metafore velikog ekrana na kojem su tisuće poruka </a:t>
            </a:r>
            <a:r>
              <a:rPr lang="hr-HR" i="1" dirty="0"/>
              <a:t>nisi kompetentan – </a:t>
            </a:r>
            <a:r>
              <a:rPr lang="hr-HR" dirty="0"/>
              <a:t>svaka ta poruka ulazi u naše misli, a ne stane ni jedna druga pozitivna poruka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Pokušati doznati od kuda potječe vjerovanje ili kada je podržano </a:t>
            </a:r>
          </a:p>
          <a:p>
            <a:pPr marL="0" indent="0">
              <a:buNone/>
            </a:pPr>
            <a:r>
              <a:rPr lang="hr-HR" dirty="0">
                <a:solidFill>
                  <a:schemeClr val="tx1"/>
                </a:solidFill>
              </a:rPr>
              <a:t>Pitamo klijenta da se prisjeti kada je došlo do tog vjerovanja – je li isto vjerovanje imao u djetinjstvu? </a:t>
            </a:r>
          </a:p>
          <a:p>
            <a:pPr marL="0" indent="0">
              <a:buNone/>
            </a:pPr>
            <a:endParaRPr lang="hr-H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Objašnjenje upotrebom dijagrama </a:t>
            </a:r>
          </a:p>
          <a:p>
            <a:pPr marL="0" indent="0">
              <a:buNone/>
            </a:pP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38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eft Bracket 5">
            <a:extLst>
              <a:ext uri="{FF2B5EF4-FFF2-40B4-BE49-F238E27FC236}">
                <a16:creationId xmlns:a16="http://schemas.microsoft.com/office/drawing/2014/main" id="{9B87B1F2-E957-4D00-C63C-2816A7EFCFF5}"/>
              </a:ext>
            </a:extLst>
          </p:cNvPr>
          <p:cNvSpPr/>
          <p:nvPr/>
        </p:nvSpPr>
        <p:spPr>
          <a:xfrm>
            <a:off x="3178069" y="1816100"/>
            <a:ext cx="1189715" cy="2124076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ket 6">
            <a:extLst>
              <a:ext uri="{FF2B5EF4-FFF2-40B4-BE49-F238E27FC236}">
                <a16:creationId xmlns:a16="http://schemas.microsoft.com/office/drawing/2014/main" id="{07B21D4A-0037-246D-562B-E15B131CA97C}"/>
              </a:ext>
            </a:extLst>
          </p:cNvPr>
          <p:cNvSpPr/>
          <p:nvPr/>
        </p:nvSpPr>
        <p:spPr>
          <a:xfrm rot="10800000">
            <a:off x="5494445" y="1816100"/>
            <a:ext cx="1311737" cy="2124076"/>
          </a:xfrm>
          <a:prstGeom prst="leftBracket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02B7806-B35B-E8F3-4601-D3F56929090D}"/>
              </a:ext>
            </a:extLst>
          </p:cNvPr>
          <p:cNvCxnSpPr>
            <a:cxnSpLocks/>
            <a:stCxn id="14" idx="0"/>
          </p:cNvCxnSpPr>
          <p:nvPr/>
        </p:nvCxnSpPr>
        <p:spPr>
          <a:xfrm flipH="1" flipV="1">
            <a:off x="4950241" y="3906029"/>
            <a:ext cx="254833" cy="1186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>
            <a:extLst>
              <a:ext uri="{FF2B5EF4-FFF2-40B4-BE49-F238E27FC236}">
                <a16:creationId xmlns:a16="http://schemas.microsoft.com/office/drawing/2014/main" id="{1B04BBC0-B816-691D-BFFA-98EA9C2C9B0F}"/>
              </a:ext>
            </a:extLst>
          </p:cNvPr>
          <p:cNvSpPr/>
          <p:nvPr/>
        </p:nvSpPr>
        <p:spPr>
          <a:xfrm>
            <a:off x="5756910" y="4283074"/>
            <a:ext cx="1582378" cy="1411727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Ali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nisam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ga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ni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trebala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toliko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odgađati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.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F6A55935-2601-613B-FF18-9E5A5DD47A70}"/>
              </a:ext>
            </a:extLst>
          </p:cNvPr>
          <p:cNvSpPr/>
          <p:nvPr/>
        </p:nvSpPr>
        <p:spPr>
          <a:xfrm>
            <a:off x="6899002" y="4363229"/>
            <a:ext cx="3058576" cy="1917596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Georgia Pro Light"/>
              </a:rPr>
              <a:t>Dovršila</a:t>
            </a:r>
            <a:r>
              <a:rPr lang="en-US" sz="1400" dirty="0">
                <a:latin typeface="Georgia Pro Light"/>
              </a:rPr>
              <a:t> </a:t>
            </a:r>
            <a:r>
              <a:rPr lang="en-US" sz="1400" dirty="0" err="1">
                <a:latin typeface="Georgia Pro Light"/>
              </a:rPr>
              <a:t>sam</a:t>
            </a:r>
            <a:r>
              <a:rPr lang="en-US" sz="1400" dirty="0">
                <a:latin typeface="Georgia Pro Light"/>
              </a:rPr>
              <a:t> </a:t>
            </a:r>
            <a:r>
              <a:rPr lang="en-US" sz="1400" dirty="0" err="1">
                <a:latin typeface="Georgia Pro Light"/>
              </a:rPr>
              <a:t>posao</a:t>
            </a:r>
            <a:r>
              <a:rPr lang="en-US" sz="1400" dirty="0">
                <a:latin typeface="Georgia Pro Light"/>
              </a:rPr>
              <a:t> koji </a:t>
            </a:r>
            <a:r>
              <a:rPr lang="en-US" sz="1400" dirty="0" err="1">
                <a:latin typeface="Georgia Pro Light"/>
              </a:rPr>
              <a:t>sam</a:t>
            </a:r>
            <a:r>
              <a:rPr lang="en-US" sz="1400" dirty="0">
                <a:latin typeface="Georgia Pro Light"/>
              </a:rPr>
              <a:t> </a:t>
            </a:r>
            <a:r>
              <a:rPr lang="en-US" sz="1400" dirty="0" err="1">
                <a:latin typeface="Georgia Pro Light"/>
              </a:rPr>
              <a:t>odgađala</a:t>
            </a:r>
            <a:r>
              <a:rPr lang="en-US" sz="1400" dirty="0">
                <a:latin typeface="Georgia Pro Light"/>
              </a:rPr>
              <a:t>.</a:t>
            </a:r>
          </a:p>
        </p:txBody>
      </p:sp>
      <p:sp>
        <p:nvSpPr>
          <p:cNvPr id="14" name="Flowchart: Connector 13">
            <a:extLst>
              <a:ext uri="{FF2B5EF4-FFF2-40B4-BE49-F238E27FC236}">
                <a16:creationId xmlns:a16="http://schemas.microsoft.com/office/drawing/2014/main" id="{887B5EBF-8629-2C59-3EF5-A72249F062CB}"/>
              </a:ext>
            </a:extLst>
          </p:cNvPr>
          <p:cNvSpPr/>
          <p:nvPr/>
        </p:nvSpPr>
        <p:spPr>
          <a:xfrm>
            <a:off x="4413885" y="5092699"/>
            <a:ext cx="1582378" cy="1411727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Zaboravila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sam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na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bratićev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rođendan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.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723265B-BB40-F1A8-9E20-43290330018C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5312190" y="3725054"/>
            <a:ext cx="676454" cy="764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1D7B6F8-0937-0D6F-3A8F-63E95FC04319}"/>
              </a:ext>
            </a:extLst>
          </p:cNvPr>
          <p:cNvSpPr/>
          <p:nvPr/>
        </p:nvSpPr>
        <p:spPr>
          <a:xfrm>
            <a:off x="159257" y="2492374"/>
            <a:ext cx="2911696" cy="2211706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err="1">
                <a:latin typeface="Georgia Pro Light"/>
              </a:rPr>
              <a:t>Skuhala</a:t>
            </a:r>
            <a:r>
              <a:rPr lang="en-US" sz="1400" dirty="0">
                <a:latin typeface="Georgia Pro Light"/>
              </a:rPr>
              <a:t> </a:t>
            </a:r>
            <a:r>
              <a:rPr lang="en-US" sz="1400" dirty="0" err="1">
                <a:latin typeface="Georgia Pro Light"/>
              </a:rPr>
              <a:t>sam</a:t>
            </a:r>
            <a:r>
              <a:rPr lang="en-US" sz="1400" dirty="0">
                <a:latin typeface="Georgia Pro Light"/>
              </a:rPr>
              <a:t> </a:t>
            </a:r>
            <a:r>
              <a:rPr lang="en-US" sz="1400" dirty="0" err="1">
                <a:latin typeface="Georgia Pro Light"/>
              </a:rPr>
              <a:t>ručak</a:t>
            </a:r>
            <a:r>
              <a:rPr lang="en-US" sz="1400" dirty="0">
                <a:latin typeface="Georgia Pro Light"/>
              </a:rPr>
              <a:t> </a:t>
            </a:r>
            <a:r>
              <a:rPr lang="en-US" sz="1400" dirty="0" err="1">
                <a:latin typeface="Georgia Pro Light"/>
              </a:rPr>
              <a:t>i</a:t>
            </a:r>
            <a:r>
              <a:rPr lang="en-US" sz="1400" dirty="0">
                <a:latin typeface="Georgia Pro Light"/>
              </a:rPr>
              <a:t> </a:t>
            </a:r>
            <a:r>
              <a:rPr lang="en-US" sz="1400" dirty="0" err="1">
                <a:latin typeface="Georgia Pro Light"/>
              </a:rPr>
              <a:t>oprala</a:t>
            </a:r>
            <a:r>
              <a:rPr lang="en-US" sz="1400" dirty="0">
                <a:latin typeface="Georgia Pro Light"/>
              </a:rPr>
              <a:t> </a:t>
            </a:r>
            <a:r>
              <a:rPr lang="en-US" sz="1400" dirty="0" err="1">
                <a:latin typeface="Georgia Pro Light"/>
              </a:rPr>
              <a:t>kupaonicu</a:t>
            </a:r>
            <a:r>
              <a:rPr lang="en-US" sz="1400" dirty="0">
                <a:latin typeface="Georgia Pro Light"/>
              </a:rPr>
              <a:t>.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DB981A07-B98B-3AD4-C905-CB9FCB9BD1D3}"/>
              </a:ext>
            </a:extLst>
          </p:cNvPr>
          <p:cNvSpPr/>
          <p:nvPr/>
        </p:nvSpPr>
        <p:spPr>
          <a:xfrm>
            <a:off x="7884031" y="1816099"/>
            <a:ext cx="3058576" cy="2205994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err="1">
                <a:latin typeface="Georgia Pro Light"/>
              </a:rPr>
              <a:t>Pomogla</a:t>
            </a:r>
            <a:r>
              <a:rPr lang="en-US" sz="1400" dirty="0">
                <a:latin typeface="Georgia Pro Light"/>
              </a:rPr>
              <a:t> </a:t>
            </a:r>
            <a:r>
              <a:rPr lang="en-US" sz="1400" dirty="0" err="1">
                <a:latin typeface="Georgia Pro Light"/>
              </a:rPr>
              <a:t>sam</a:t>
            </a:r>
            <a:r>
              <a:rPr lang="en-US" sz="1400" dirty="0">
                <a:latin typeface="Georgia Pro Light"/>
              </a:rPr>
              <a:t> </a:t>
            </a:r>
            <a:r>
              <a:rPr lang="en-US" sz="1400" dirty="0" err="1">
                <a:latin typeface="Georgia Pro Light"/>
              </a:rPr>
              <a:t>prijatelju</a:t>
            </a:r>
            <a:r>
              <a:rPr lang="en-US" sz="1400" dirty="0">
                <a:latin typeface="Georgia Pro Light"/>
              </a:rPr>
              <a:t> </a:t>
            </a:r>
            <a:r>
              <a:rPr lang="en-US" sz="1400" dirty="0" err="1">
                <a:latin typeface="Georgia Pro Light"/>
              </a:rPr>
              <a:t>riješiti</a:t>
            </a:r>
            <a:r>
              <a:rPr lang="en-US" sz="1400" dirty="0">
                <a:latin typeface="Georgia Pro Light"/>
              </a:rPr>
              <a:t> problem.</a:t>
            </a:r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207A60B9-11F1-B25C-18E5-D479FDC4891A}"/>
              </a:ext>
            </a:extLst>
          </p:cNvPr>
          <p:cNvSpPr/>
          <p:nvPr/>
        </p:nvSpPr>
        <p:spPr>
          <a:xfrm>
            <a:off x="3070860" y="4283073"/>
            <a:ext cx="1582378" cy="1411727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Pogriješila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sam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pri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unosu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podataka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 u </a:t>
            </a:r>
            <a:r>
              <a:rPr lang="en-US" sz="1400" dirty="0" err="1">
                <a:solidFill>
                  <a:sysClr val="windowText" lastClr="000000"/>
                </a:solidFill>
                <a:latin typeface="Georgia Pro Light"/>
              </a:rPr>
              <a:t>tablicu</a:t>
            </a:r>
            <a:r>
              <a:rPr lang="en-US" sz="1400" dirty="0">
                <a:solidFill>
                  <a:sysClr val="windowText" lastClr="000000"/>
                </a:solidFill>
                <a:latin typeface="Georgia Pro Light"/>
              </a:rPr>
              <a:t>.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EE0A448-47F6-6F45-EDBF-49C96FF3460B}"/>
              </a:ext>
            </a:extLst>
          </p:cNvPr>
          <p:cNvCxnSpPr>
            <a:cxnSpLocks/>
          </p:cNvCxnSpPr>
          <p:nvPr/>
        </p:nvCxnSpPr>
        <p:spPr>
          <a:xfrm flipV="1">
            <a:off x="4207290" y="3706004"/>
            <a:ext cx="323850" cy="657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568610" y="2763292"/>
            <a:ext cx="2939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Nesposobna sam</a:t>
            </a:r>
            <a:endParaRPr lang="en-GB" dirty="0"/>
          </a:p>
        </p:txBody>
      </p:sp>
      <p:cxnSp>
        <p:nvCxnSpPr>
          <p:cNvPr id="5" name="Straight Arrow Connector 4"/>
          <p:cNvCxnSpPr>
            <a:cxnSpLocks/>
            <a:endCxn id="12" idx="6"/>
          </p:cNvCxnSpPr>
          <p:nvPr/>
        </p:nvCxnSpPr>
        <p:spPr>
          <a:xfrm flipH="1">
            <a:off x="7339288" y="4988938"/>
            <a:ext cx="54474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cxnSpLocks/>
            <a:stCxn id="6" idx="1"/>
          </p:cNvCxnSpPr>
          <p:nvPr/>
        </p:nvCxnSpPr>
        <p:spPr>
          <a:xfrm flipH="1" flipV="1">
            <a:off x="2794328" y="2607912"/>
            <a:ext cx="383741" cy="270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806183" y="1969165"/>
            <a:ext cx="392996" cy="638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  <a:stCxn id="16" idx="5"/>
            <a:endCxn id="6" idx="1"/>
          </p:cNvCxnSpPr>
          <p:nvPr/>
        </p:nvCxnSpPr>
        <p:spPr>
          <a:xfrm flipV="1">
            <a:off x="2343029" y="2878138"/>
            <a:ext cx="835040" cy="720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  <a:stCxn id="17" idx="1"/>
          </p:cNvCxnSpPr>
          <p:nvPr/>
        </p:nvCxnSpPr>
        <p:spPr>
          <a:xfrm flipH="1" flipV="1">
            <a:off x="6806183" y="2607912"/>
            <a:ext cx="1842492" cy="311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959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7EDD7-D36C-F0E3-FE32-46AEE701C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Motiviranje klijenta na modifikaciju disfunkcionalnih vjerovanja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13230-F0FD-27CC-364B-BDA5DBF26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519589"/>
          </a:xfrm>
        </p:spPr>
        <p:txBody>
          <a:bodyPr/>
          <a:lstStyle/>
          <a:p>
            <a:r>
              <a:rPr lang="hr-HR" dirty="0"/>
              <a:t>Tablica – prednosti i nedostatci zadržavanja ovog bazičnog vjerovanja </a:t>
            </a:r>
          </a:p>
          <a:p>
            <a:r>
              <a:rPr lang="hr-HR" dirty="0"/>
              <a:t>Tablica - prednosti i nedostatci novog, funkcionalnog vjerovanja </a:t>
            </a:r>
          </a:p>
          <a:p>
            <a:r>
              <a:rPr lang="hr-HR" dirty="0">
                <a:solidFill>
                  <a:schemeClr val="tx1"/>
                </a:solidFill>
              </a:rPr>
              <a:t>Imaginacija ili zamišljanje </a:t>
            </a:r>
            <a:r>
              <a:rPr lang="hr-HR" dirty="0"/>
              <a:t>– zamislite dan bez tog vjerovanja ili jedan dan da mislite drugačije </a:t>
            </a:r>
          </a:p>
        </p:txBody>
      </p:sp>
    </p:spTree>
    <p:extLst>
      <p:ext uri="{BB962C8B-B14F-4D97-AF65-F5344CB8AC3E}">
        <p14:creationId xmlns:p14="http://schemas.microsoft.com/office/powerpoint/2010/main" val="28022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AE66C-E681-C908-9FBB-16AC13FF2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hr-HR" dirty="0"/>
              <a:t>Vjerovanja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97B94-FD9D-56AF-7B31-E4C607717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6287" y="2160589"/>
            <a:ext cx="2934714" cy="3880773"/>
          </a:xfrm>
        </p:spPr>
        <p:txBody>
          <a:bodyPr>
            <a:normAutofit/>
          </a:bodyPr>
          <a:lstStyle/>
          <a:p>
            <a:r>
              <a:rPr lang="hr-HR" b="1"/>
              <a:t>Bazična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/>
              <a:t>Općenite ideje o sebi, drugima i svijetu </a:t>
            </a:r>
          </a:p>
          <a:p>
            <a:r>
              <a:rPr lang="hr-HR" b="1"/>
              <a:t>Posredujuća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r-HR"/>
              <a:t>Pravila, stavovi i pretpostavke</a:t>
            </a:r>
          </a:p>
          <a:p>
            <a:pPr marL="457200" lvl="1" indent="0">
              <a:buNone/>
            </a:pPr>
            <a:endParaRPr lang="hr-HR"/>
          </a:p>
        </p:txBody>
      </p:sp>
      <p:pic>
        <p:nvPicPr>
          <p:cNvPr id="5" name="Picture 4" descr="A picture containing clipart, graphics, drawing, cartoon&#10;&#10;Description automatically generated">
            <a:extLst>
              <a:ext uri="{FF2B5EF4-FFF2-40B4-BE49-F238E27FC236}">
                <a16:creationId xmlns:a16="http://schemas.microsoft.com/office/drawing/2014/main" id="{3154C3A9-0957-901A-FAE2-5EEE03E4DF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17"/>
          <a:stretch/>
        </p:blipFill>
        <p:spPr>
          <a:xfrm>
            <a:off x="677334" y="2159331"/>
            <a:ext cx="5423429" cy="38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949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17C3D-A91F-7BBB-FE4B-3ED7395C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458"/>
          </a:xfrm>
        </p:spPr>
        <p:txBody>
          <a:bodyPr>
            <a:normAutofit fontScale="90000"/>
          </a:bodyPr>
          <a:lstStyle/>
          <a:p>
            <a:r>
              <a:rPr lang="hr-HR" sz="3600" dirty="0"/>
              <a:t>1. BAZIČNA VJEROVANJA, SHEME i MODALITETI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7BB73-141D-2592-DB1E-597B1A601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63878"/>
            <a:ext cx="9143999" cy="4584522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Bazična vjerovanja – centralna vjerovanja osobe o svijetu, sebi i drugima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</a:rPr>
              <a:t>Adaptivna vjerovanja – realistična i funkcionalna i bez ekstrema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r-HR" dirty="0">
                <a:solidFill>
                  <a:schemeClr val="tx1"/>
                </a:solidFill>
              </a:rPr>
              <a:t>Neadaptivna vjerovanja – disfunkcionalna, rigidna, apsolutna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hr-HR" dirty="0">
              <a:solidFill>
                <a:schemeClr val="tx1"/>
              </a:solidFill>
            </a:endParaRPr>
          </a:p>
          <a:p>
            <a:r>
              <a:rPr lang="hr-HR" dirty="0"/>
              <a:t>Vjerovanje o bespomoćnosti - nekompetentna, beskorisna, slaba, nemoćna, inferiorna, manje vrijedna, nedovoljno dobra</a:t>
            </a:r>
          </a:p>
          <a:p>
            <a:r>
              <a:rPr lang="hr-HR" dirty="0"/>
              <a:t>Vjerovanje o nevoljenosti – imam osobne kvalitete koje onemogućuju dobivanje ljubavi i bliskost od strane drugih</a:t>
            </a:r>
          </a:p>
          <a:p>
            <a:r>
              <a:rPr lang="hr-HR" dirty="0"/>
              <a:t>Vjerovanje o bezvrijednosti – nemoralna, opasna za druge, ne zaslužujem živjeti</a:t>
            </a:r>
          </a:p>
          <a:p>
            <a:pPr marL="361950" lvl="1" indent="-361950">
              <a:buFont typeface="Wingdings" panose="05000000000000000000" pitchFamily="2" charset="2"/>
              <a:buChar char="Ø"/>
            </a:pPr>
            <a:endParaRPr lang="hr-H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hr-HR" dirty="0">
              <a:solidFill>
                <a:schemeClr val="tx1"/>
              </a:solidFill>
            </a:endParaRPr>
          </a:p>
          <a:p>
            <a:pPr marL="285750" lvl="1">
              <a:buFont typeface="Wingdings" panose="05000000000000000000" pitchFamily="2" charset="2"/>
              <a:buChar char="Ø"/>
            </a:pPr>
            <a:r>
              <a:rPr lang="hr-HR" dirty="0"/>
              <a:t>Sheme – kognitivne strukture uma </a:t>
            </a:r>
          </a:p>
          <a:p>
            <a:pPr marL="685800" lvl="2">
              <a:buFont typeface="Wingdings" panose="05000000000000000000" pitchFamily="2" charset="2"/>
              <a:buChar char="Ø"/>
            </a:pPr>
            <a:r>
              <a:rPr lang="hr-HR" dirty="0"/>
              <a:t>Promjenjivost (koliko su otporne na promjenu)</a:t>
            </a:r>
          </a:p>
          <a:p>
            <a:pPr marL="685800" lvl="2">
              <a:buFont typeface="Wingdings" panose="05000000000000000000" pitchFamily="2" charset="2"/>
              <a:buChar char="Ø"/>
            </a:pPr>
            <a:r>
              <a:rPr lang="hr-HR" dirty="0"/>
              <a:t>Opseg </a:t>
            </a:r>
          </a:p>
          <a:p>
            <a:pPr marL="685800" lvl="2">
              <a:buFont typeface="Wingdings" panose="05000000000000000000" pitchFamily="2" charset="2"/>
              <a:buChar char="Ø"/>
            </a:pPr>
            <a:r>
              <a:rPr lang="hr-HR" dirty="0"/>
              <a:t>Jačina </a:t>
            </a:r>
          </a:p>
          <a:p>
            <a:pPr marL="685800" lvl="2">
              <a:buFont typeface="Wingdings" panose="05000000000000000000" pitchFamily="2" charset="2"/>
              <a:buChar char="Ø"/>
            </a:pPr>
            <a:r>
              <a:rPr lang="hr-HR" dirty="0"/>
              <a:t>Sadržaj (kognitivne, motivacijske, bihevioralne, emocionalne i fiziološke)</a:t>
            </a:r>
          </a:p>
          <a:p>
            <a:pPr marL="457200" lvl="2" indent="0">
              <a:buNone/>
            </a:pPr>
            <a:endParaRPr lang="hr-HR" dirty="0"/>
          </a:p>
          <a:p>
            <a:pPr marL="685800" lvl="2">
              <a:buFont typeface="Wingdings" panose="05000000000000000000" pitchFamily="2" charset="2"/>
              <a:buChar char="Ø"/>
            </a:pPr>
            <a:endParaRPr lang="hr-HR" dirty="0"/>
          </a:p>
          <a:p>
            <a:pPr lvl="1">
              <a:buFont typeface="Wingdings" panose="05000000000000000000" pitchFamily="2" charset="2"/>
              <a:buChar char="Ø"/>
            </a:pPr>
            <a:endParaRPr lang="hr-HR" dirty="0"/>
          </a:p>
          <a:p>
            <a:pPr lvl="1"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3413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48EB3-998C-5432-1569-7EB0C185A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178" y="609600"/>
            <a:ext cx="9584266" cy="666044"/>
          </a:xfrm>
        </p:spPr>
        <p:txBody>
          <a:bodyPr>
            <a:normAutofit/>
          </a:bodyPr>
          <a:lstStyle/>
          <a:p>
            <a:r>
              <a:rPr lang="hr-HR" sz="3200" dirty="0"/>
              <a:t>1. BAZIČNA VJEROVANJA, SHEME i MODALITETI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3F7EC-CDE9-DE32-9D60-241323C28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45" y="1607434"/>
            <a:ext cx="8596668" cy="3880773"/>
          </a:xfrm>
        </p:spPr>
        <p:txBody>
          <a:bodyPr/>
          <a:lstStyle/>
          <a:p>
            <a:r>
              <a:rPr lang="hr-HR" dirty="0"/>
              <a:t>Bazična vjerovanja formiraju se od rane dobi (prema interakciji s važnim osobama u okolini, genetskim predispozicijama i prema značenju koje pridaju okolnostima i iskustvima)</a:t>
            </a:r>
          </a:p>
          <a:p>
            <a:r>
              <a:rPr lang="hr-HR" dirty="0"/>
              <a:t>Kada osoba dođe u neku situaciju koja je povezana s vjerovanjima, shema se aktivira. </a:t>
            </a:r>
          </a:p>
          <a:p>
            <a:r>
              <a:rPr lang="hr-HR" dirty="0"/>
              <a:t>Kada se shema aktivira, slijede tri stvari: </a:t>
            </a:r>
          </a:p>
          <a:p>
            <a:pPr lvl="1"/>
            <a:r>
              <a:rPr lang="hr-HR" dirty="0"/>
              <a:t>Osoba interpretira novo iskustvo prema bazičnom vjerovanju</a:t>
            </a:r>
          </a:p>
          <a:p>
            <a:pPr lvl="1"/>
            <a:r>
              <a:rPr lang="hr-HR" dirty="0"/>
              <a:t>Aktivacija sheme ojača bazično vjerovanje </a:t>
            </a:r>
          </a:p>
          <a:p>
            <a:pPr lvl="1"/>
            <a:r>
              <a:rPr lang="hr-HR" dirty="0"/>
              <a:t>Aktiviraju se ostale sheme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8631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C26CED8-7CE7-E679-6671-6CF5A59F9990}"/>
              </a:ext>
            </a:extLst>
          </p:cNvPr>
          <p:cNvSpPr/>
          <p:nvPr/>
        </p:nvSpPr>
        <p:spPr>
          <a:xfrm>
            <a:off x="609600" y="2946400"/>
            <a:ext cx="9019822" cy="32512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3B664D-1271-72A7-D792-DB6AC3D7B354}"/>
              </a:ext>
            </a:extLst>
          </p:cNvPr>
          <p:cNvSpPr/>
          <p:nvPr/>
        </p:nvSpPr>
        <p:spPr>
          <a:xfrm>
            <a:off x="993422" y="626905"/>
            <a:ext cx="7936085" cy="6213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Životno iskustvo: </a:t>
            </a:r>
          </a:p>
          <a:p>
            <a:pPr algn="ctr"/>
            <a:r>
              <a:rPr lang="hr-HR" sz="1400" b="1" dirty="0" err="1"/>
              <a:t>Abe</a:t>
            </a:r>
            <a:r>
              <a:rPr lang="hr-HR" sz="1400" b="1" dirty="0"/>
              <a:t> je bio uspješan u školi , sportu i pomagao je drugima, dobivao pohvale na poslu, puno je radio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1BA0AE-BDF2-AADD-FF11-7F9EEA8A2197}"/>
              </a:ext>
            </a:extLst>
          </p:cNvPr>
          <p:cNvSpPr txBox="1"/>
          <p:nvPr/>
        </p:nvSpPr>
        <p:spPr>
          <a:xfrm>
            <a:off x="993422" y="137815"/>
            <a:ext cx="599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Primjer 1: Utjecaj aktiviranja adaptivne sheme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F08428E-8C2B-3B77-8661-4CE226CFA656}"/>
              </a:ext>
            </a:extLst>
          </p:cNvPr>
          <p:cNvCxnSpPr>
            <a:cxnSpLocks/>
          </p:cNvCxnSpPr>
          <p:nvPr/>
        </p:nvCxnSpPr>
        <p:spPr>
          <a:xfrm>
            <a:off x="4823176" y="1248264"/>
            <a:ext cx="0" cy="353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1D6C3AD-D819-99F1-1954-19403FA32420}"/>
              </a:ext>
            </a:extLst>
          </p:cNvPr>
          <p:cNvSpPr/>
          <p:nvPr/>
        </p:nvSpPr>
        <p:spPr>
          <a:xfrm>
            <a:off x="3685821" y="1602221"/>
            <a:ext cx="3173037" cy="397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Bazično vjerovanje</a:t>
            </a:r>
            <a:r>
              <a:rPr lang="hr-HR" sz="1400" dirty="0"/>
              <a:t>: ja sam sposoban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2C1B60D-5896-98C4-D953-D0B0A027FDCC}"/>
              </a:ext>
            </a:extLst>
          </p:cNvPr>
          <p:cNvCxnSpPr>
            <a:cxnSpLocks/>
          </p:cNvCxnSpPr>
          <p:nvPr/>
        </p:nvCxnSpPr>
        <p:spPr>
          <a:xfrm flipH="1">
            <a:off x="4809064" y="1976057"/>
            <a:ext cx="1" cy="451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4451649-DC17-D925-C43C-B69483F9AE21}"/>
              </a:ext>
            </a:extLst>
          </p:cNvPr>
          <p:cNvSpPr/>
          <p:nvPr/>
        </p:nvSpPr>
        <p:spPr>
          <a:xfrm>
            <a:off x="1950153" y="2330506"/>
            <a:ext cx="5810953" cy="4131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Povijesna situacija</a:t>
            </a:r>
            <a:r>
              <a:rPr lang="hr-HR" sz="1400" dirty="0"/>
              <a:t>: razmišljanja o novim odgovornostima kao nadređena osoba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F4F3C61-376C-76AD-65FA-A4A16A7683E7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4823176" y="2743701"/>
            <a:ext cx="32454" cy="404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C923B06-9F8F-D040-7101-EB1C9408C64D}"/>
              </a:ext>
            </a:extLst>
          </p:cNvPr>
          <p:cNvSpPr/>
          <p:nvPr/>
        </p:nvSpPr>
        <p:spPr>
          <a:xfrm>
            <a:off x="993421" y="3082017"/>
            <a:ext cx="7992531" cy="478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Interpretacija iskustva kroz prizmu bazičnog vjerovanja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1CE4FF1-F9D6-E199-2585-80C59F9B9D86}"/>
              </a:ext>
            </a:extLst>
          </p:cNvPr>
          <p:cNvCxnSpPr/>
          <p:nvPr/>
        </p:nvCxnSpPr>
        <p:spPr>
          <a:xfrm>
            <a:off x="4823176" y="3606960"/>
            <a:ext cx="0" cy="316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C1B8B54F-B9C3-6619-CDE5-4EED9DADC889}"/>
              </a:ext>
            </a:extLst>
          </p:cNvPr>
          <p:cNvSpPr/>
          <p:nvPr/>
        </p:nvSpPr>
        <p:spPr>
          <a:xfrm>
            <a:off x="3208868" y="3954173"/>
            <a:ext cx="3172175" cy="5388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/>
              <a:t>Automatska misao: bit ću dobar u tom poslu 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9635249-FEC1-225B-841F-EEF6501AE002}"/>
              </a:ext>
            </a:extLst>
          </p:cNvPr>
          <p:cNvCxnSpPr>
            <a:stCxn id="20" idx="2"/>
          </p:cNvCxnSpPr>
          <p:nvPr/>
        </p:nvCxnSpPr>
        <p:spPr>
          <a:xfrm>
            <a:off x="4794956" y="4492978"/>
            <a:ext cx="14108" cy="383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0FCCC8D7-BD5C-6094-F34B-322E4E9A803B}"/>
              </a:ext>
            </a:extLst>
          </p:cNvPr>
          <p:cNvSpPr/>
          <p:nvPr/>
        </p:nvSpPr>
        <p:spPr>
          <a:xfrm>
            <a:off x="3685822" y="4886741"/>
            <a:ext cx="2410178" cy="369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dirty="0"/>
              <a:t>Reakcija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60881FED-CC0A-1B87-F81E-1AA0A82A4623}"/>
                  </a:ext>
                </a:extLst>
              </p14:cNvPr>
              <p14:cNvContentPartPr/>
              <p14:nvPr/>
            </p14:nvContentPartPr>
            <p14:xfrm>
              <a:off x="461822" y="1725693"/>
              <a:ext cx="3173040" cy="255312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60881FED-CC0A-1B87-F81E-1AA0A82A462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3182" y="1717053"/>
                <a:ext cx="3190680" cy="257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3477B21-CE72-C4E8-1F85-9168B00D4E0A}"/>
                  </a:ext>
                </a:extLst>
              </p14:cNvPr>
              <p14:cNvContentPartPr/>
              <p14:nvPr/>
            </p14:nvContentPartPr>
            <p14:xfrm>
              <a:off x="2991182" y="4131213"/>
              <a:ext cx="173880" cy="26568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3477B21-CE72-C4E8-1F85-9168B00D4E0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982182" y="4122213"/>
                <a:ext cx="191520" cy="28332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1188F0D7-B4AC-8600-35FA-97394E75D9B4}"/>
              </a:ext>
            </a:extLst>
          </p:cNvPr>
          <p:cNvSpPr txBox="1"/>
          <p:nvPr/>
        </p:nvSpPr>
        <p:spPr>
          <a:xfrm>
            <a:off x="7761107" y="5645882"/>
            <a:ext cx="148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Shema </a:t>
            </a:r>
          </a:p>
        </p:txBody>
      </p:sp>
    </p:spTree>
    <p:extLst>
      <p:ext uri="{BB962C8B-B14F-4D97-AF65-F5344CB8AC3E}">
        <p14:creationId xmlns:p14="http://schemas.microsoft.com/office/powerpoint/2010/main" val="1034774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C26CED8-7CE7-E679-6671-6CF5A59F9990}"/>
              </a:ext>
            </a:extLst>
          </p:cNvPr>
          <p:cNvSpPr/>
          <p:nvPr/>
        </p:nvSpPr>
        <p:spPr>
          <a:xfrm>
            <a:off x="609600" y="2946400"/>
            <a:ext cx="8802497" cy="286737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3B664D-1271-72A7-D792-DB6AC3D7B354}"/>
              </a:ext>
            </a:extLst>
          </p:cNvPr>
          <p:cNvSpPr/>
          <p:nvPr/>
        </p:nvSpPr>
        <p:spPr>
          <a:xfrm>
            <a:off x="993422" y="799910"/>
            <a:ext cx="7936090" cy="448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Životno iskustvo: </a:t>
            </a:r>
          </a:p>
          <a:p>
            <a:pPr algn="ctr"/>
            <a:r>
              <a:rPr lang="hr-HR" sz="1400" b="1" dirty="0"/>
              <a:t>Majka je vikala kada je kuća bila neuredna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1BA0AE-BDF2-AADD-FF11-7F9EEA8A2197}"/>
              </a:ext>
            </a:extLst>
          </p:cNvPr>
          <p:cNvSpPr txBox="1"/>
          <p:nvPr/>
        </p:nvSpPr>
        <p:spPr>
          <a:xfrm>
            <a:off x="903112" y="124142"/>
            <a:ext cx="599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Primjer 2: Utjecaj aktiviranja neadaptivne sheme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F08428E-8C2B-3B77-8661-4CE226CFA656}"/>
              </a:ext>
            </a:extLst>
          </p:cNvPr>
          <p:cNvCxnSpPr>
            <a:cxnSpLocks/>
          </p:cNvCxnSpPr>
          <p:nvPr/>
        </p:nvCxnSpPr>
        <p:spPr>
          <a:xfrm>
            <a:off x="4823176" y="1248264"/>
            <a:ext cx="0" cy="353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1D6C3AD-D819-99F1-1954-19403FA32420}"/>
              </a:ext>
            </a:extLst>
          </p:cNvPr>
          <p:cNvSpPr/>
          <p:nvPr/>
        </p:nvSpPr>
        <p:spPr>
          <a:xfrm>
            <a:off x="3685822" y="1602221"/>
            <a:ext cx="2218268" cy="397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Bazično vjerovanje: nesposoban sam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2C1B60D-5896-98C4-D953-D0B0A027FDCC}"/>
              </a:ext>
            </a:extLst>
          </p:cNvPr>
          <p:cNvCxnSpPr>
            <a:cxnSpLocks/>
          </p:cNvCxnSpPr>
          <p:nvPr/>
        </p:nvCxnSpPr>
        <p:spPr>
          <a:xfrm flipH="1">
            <a:off x="4809064" y="1976057"/>
            <a:ext cx="1" cy="4515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4451649-DC17-D925-C43C-B69483F9AE21}"/>
              </a:ext>
            </a:extLst>
          </p:cNvPr>
          <p:cNvSpPr/>
          <p:nvPr/>
        </p:nvSpPr>
        <p:spPr>
          <a:xfrm>
            <a:off x="1950154" y="2427612"/>
            <a:ext cx="5746044" cy="3160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situacija: razmišljanje o neplaćenim računima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F4F3C61-376C-76AD-65FA-A4A16A7683E7}"/>
              </a:ext>
            </a:extLst>
          </p:cNvPr>
          <p:cNvCxnSpPr>
            <a:stCxn id="11" idx="2"/>
          </p:cNvCxnSpPr>
          <p:nvPr/>
        </p:nvCxnSpPr>
        <p:spPr>
          <a:xfrm>
            <a:off x="4823176" y="2743701"/>
            <a:ext cx="0" cy="404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C923B06-9F8F-D040-7101-EB1C9408C64D}"/>
              </a:ext>
            </a:extLst>
          </p:cNvPr>
          <p:cNvSpPr/>
          <p:nvPr/>
        </p:nvSpPr>
        <p:spPr>
          <a:xfrm>
            <a:off x="993422" y="3156289"/>
            <a:ext cx="7936090" cy="4041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Interpretacija iskustva kroz prizmu bazičnog vjerovanja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1CE4FF1-F9D6-E199-2585-80C59F9B9D86}"/>
              </a:ext>
            </a:extLst>
          </p:cNvPr>
          <p:cNvCxnSpPr/>
          <p:nvPr/>
        </p:nvCxnSpPr>
        <p:spPr>
          <a:xfrm>
            <a:off x="4823176" y="3606960"/>
            <a:ext cx="0" cy="316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C1B8B54F-B9C3-6619-CDE5-4EED9DADC889}"/>
              </a:ext>
            </a:extLst>
          </p:cNvPr>
          <p:cNvSpPr/>
          <p:nvPr/>
        </p:nvSpPr>
        <p:spPr>
          <a:xfrm>
            <a:off x="3208868" y="3954173"/>
            <a:ext cx="3172175" cy="5388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Automatska misao: ne mogu vjerovati da im još nisam platio 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9635249-FEC1-225B-841F-EEF6501AE002}"/>
              </a:ext>
            </a:extLst>
          </p:cNvPr>
          <p:cNvCxnSpPr>
            <a:stCxn id="20" idx="2"/>
          </p:cNvCxnSpPr>
          <p:nvPr/>
        </p:nvCxnSpPr>
        <p:spPr>
          <a:xfrm>
            <a:off x="4794956" y="4492978"/>
            <a:ext cx="14108" cy="383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0FCCC8D7-BD5C-6094-F34B-322E4E9A803B}"/>
              </a:ext>
            </a:extLst>
          </p:cNvPr>
          <p:cNvSpPr/>
          <p:nvPr/>
        </p:nvSpPr>
        <p:spPr>
          <a:xfrm>
            <a:off x="3685822" y="4886741"/>
            <a:ext cx="2410178" cy="369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Reakcija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60881FED-CC0A-1B87-F81E-1AA0A82A4623}"/>
                  </a:ext>
                </a:extLst>
              </p14:cNvPr>
              <p14:cNvContentPartPr/>
              <p14:nvPr/>
            </p14:nvContentPartPr>
            <p14:xfrm>
              <a:off x="461822" y="1725693"/>
              <a:ext cx="3173040" cy="255312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60881FED-CC0A-1B87-F81E-1AA0A82A462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2822" y="1716693"/>
                <a:ext cx="3190680" cy="257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3477B21-CE72-C4E8-1F85-9168B00D4E0A}"/>
                  </a:ext>
                </a:extLst>
              </p14:cNvPr>
              <p14:cNvContentPartPr/>
              <p14:nvPr/>
            </p14:nvContentPartPr>
            <p14:xfrm>
              <a:off x="2991182" y="4131213"/>
              <a:ext cx="173880" cy="26568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3477B21-CE72-C4E8-1F85-9168B00D4E0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82182" y="4122213"/>
                <a:ext cx="191520" cy="28332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1188F0D7-B4AC-8600-35FA-97394E75D9B4}"/>
              </a:ext>
            </a:extLst>
          </p:cNvPr>
          <p:cNvSpPr txBox="1"/>
          <p:nvPr/>
        </p:nvSpPr>
        <p:spPr>
          <a:xfrm>
            <a:off x="7368825" y="5365424"/>
            <a:ext cx="148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Shema </a:t>
            </a:r>
          </a:p>
        </p:txBody>
      </p:sp>
    </p:spTree>
    <p:extLst>
      <p:ext uri="{BB962C8B-B14F-4D97-AF65-F5344CB8AC3E}">
        <p14:creationId xmlns:p14="http://schemas.microsoft.com/office/powerpoint/2010/main" val="3736824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918D2-9D60-063E-127C-1AD8A95AE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Modaliteti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A33D-C55A-843A-24FF-1A7C8B9C6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dirty="0"/>
              <a:t>Klasteri ili povezane sheme koje se aktiviraju istovremeno</a:t>
            </a:r>
          </a:p>
          <a:p>
            <a:endParaRPr lang="hr-HR" b="1" dirty="0"/>
          </a:p>
          <a:p>
            <a:endParaRPr lang="hr-HR" b="1" dirty="0"/>
          </a:p>
          <a:p>
            <a:r>
              <a:rPr lang="hr-HR" b="1" dirty="0"/>
              <a:t>Adaptivni modalitet- </a:t>
            </a:r>
            <a:r>
              <a:rPr lang="hr-HR" dirty="0"/>
              <a:t>primarno realistična i balansirana bazična vjerovanja koja su barem djelomično pozitivna </a:t>
            </a:r>
          </a:p>
          <a:p>
            <a:r>
              <a:rPr lang="hr-HR" dirty="0"/>
              <a:t>Kada su osobe u </a:t>
            </a:r>
            <a:r>
              <a:rPr lang="hr-HR" dirty="0">
                <a:solidFill>
                  <a:schemeClr val="tx1"/>
                </a:solidFill>
              </a:rPr>
              <a:t>adaptivnom</a:t>
            </a:r>
            <a:r>
              <a:rPr lang="hr-HR" dirty="0"/>
              <a:t> modalitetu, sheme su funkcionalne, realistične i fleksibilne </a:t>
            </a:r>
          </a:p>
          <a:p>
            <a:r>
              <a:rPr lang="hr-HR" dirty="0"/>
              <a:t>Osoba interpretira iskustva jasnije, bez distorzija </a:t>
            </a:r>
          </a:p>
          <a:p>
            <a:r>
              <a:rPr lang="hr-HR" dirty="0"/>
              <a:t>Depresivni modalitet – sheme su disfunkcionalne, vjerovanja </a:t>
            </a:r>
            <a:r>
              <a:rPr lang="hr-HR" dirty="0" err="1"/>
              <a:t>distorzivna</a:t>
            </a:r>
            <a:r>
              <a:rPr lang="hr-HR" dirty="0"/>
              <a:t> i ekstremna </a:t>
            </a:r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8237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E73AF-4E43-8093-2DD5-64CC22094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76266" cy="1320800"/>
          </a:xfrm>
        </p:spPr>
        <p:txBody>
          <a:bodyPr>
            <a:normAutofit/>
          </a:bodyPr>
          <a:lstStyle/>
          <a:p>
            <a:r>
              <a:rPr lang="hr-HR" sz="3200" dirty="0"/>
              <a:t>Identificiranje adekvatnih bazičnih vjerovanja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25502-7ECA-98F7-ED44-1CE56EEF5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2278"/>
            <a:ext cx="8596668" cy="1268411"/>
          </a:xfrm>
        </p:spPr>
        <p:txBody>
          <a:bodyPr/>
          <a:lstStyle/>
          <a:p>
            <a:r>
              <a:rPr lang="hr-HR" dirty="0"/>
              <a:t>Što ranije u tretmanu </a:t>
            </a:r>
          </a:p>
          <a:p>
            <a:r>
              <a:rPr lang="hr-HR" dirty="0"/>
              <a:t>Klijent se već na upoznavanju može pitati: koji je najbolji period u Vašem životu? Kako ste vidjeli sebe kroz taj period a kako druge, a kako svijet?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1095188-2E09-5BA2-9D8B-EC904E5BC505}"/>
              </a:ext>
            </a:extLst>
          </p:cNvPr>
          <p:cNvSpPr txBox="1">
            <a:spLocks/>
          </p:cNvSpPr>
          <p:nvPr/>
        </p:nvSpPr>
        <p:spPr>
          <a:xfrm>
            <a:off x="674602" y="2883078"/>
            <a:ext cx="9076266" cy="7180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r-HR" sz="3200" dirty="0"/>
              <a:t>Identificiranje neadekvatnih bazičnih vjerovanja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F46AAF-1D09-700A-108E-8313EA3FF763}"/>
              </a:ext>
            </a:extLst>
          </p:cNvPr>
          <p:cNvSpPr txBox="1">
            <a:spLocks/>
          </p:cNvSpPr>
          <p:nvPr/>
        </p:nvSpPr>
        <p:spPr>
          <a:xfrm>
            <a:off x="677334" y="3793423"/>
            <a:ext cx="8596668" cy="2454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dirty="0"/>
              <a:t>Nekoliko strategija: </a:t>
            </a:r>
          </a:p>
          <a:p>
            <a:pPr lvl="1"/>
            <a:r>
              <a:rPr lang="hr-HR" dirty="0"/>
              <a:t>Traženje centralnih tema u </a:t>
            </a:r>
            <a:r>
              <a:rPr lang="hr-HR" dirty="0">
                <a:solidFill>
                  <a:schemeClr val="tx1"/>
                </a:solidFill>
              </a:rPr>
              <a:t>njihovim automatskim mislima (kada klijent priča, mi tražimo kategorije vjerovanja i shema</a:t>
            </a:r>
            <a:r>
              <a:rPr lang="hr-HR" dirty="0"/>
              <a:t>: bespomoćnost, nedostojnost ljubavi,…) </a:t>
            </a:r>
          </a:p>
          <a:p>
            <a:pPr lvl="1"/>
            <a:r>
              <a:rPr lang="hr-HR" dirty="0"/>
              <a:t>Tehnika </a:t>
            </a:r>
            <a:r>
              <a:rPr lang="hr-HR" dirty="0">
                <a:solidFill>
                  <a:schemeClr val="tx1"/>
                </a:solidFill>
              </a:rPr>
              <a:t>silazne strelice </a:t>
            </a:r>
            <a:r>
              <a:rPr lang="hr-HR" dirty="0"/>
              <a:t>(nađemo ponavljajuću automatsku misao, pa pitamo klijenta </a:t>
            </a:r>
            <a:r>
              <a:rPr lang="pl-PL" i="1" dirty="0">
                <a:solidFill>
                  <a:schemeClr val="tx1"/>
                </a:solidFill>
              </a:rPr>
              <a:t>“Ako je to točno, što to govori o vama?” “Što je u tome najgore?” </a:t>
            </a:r>
          </a:p>
          <a:p>
            <a:pPr lvl="1"/>
            <a:r>
              <a:rPr lang="hr-HR" dirty="0">
                <a:solidFill>
                  <a:schemeClr val="tx1"/>
                </a:solidFill>
              </a:rPr>
              <a:t>Uočavanje bazičnih vjerovanja koja su izražena kroz automatske misli (možemo i dati klijentu listu </a:t>
            </a:r>
            <a:r>
              <a:rPr lang="hr-HR" dirty="0"/>
              <a:t>bazičnih vjerovanja) </a:t>
            </a:r>
          </a:p>
        </p:txBody>
      </p:sp>
    </p:spTree>
    <p:extLst>
      <p:ext uri="{BB962C8B-B14F-4D97-AF65-F5344CB8AC3E}">
        <p14:creationId xmlns:p14="http://schemas.microsoft.com/office/powerpoint/2010/main" val="812607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F246B-55A2-8F64-66E2-BF30463EC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895644" cy="1320800"/>
          </a:xfrm>
        </p:spPr>
        <p:txBody>
          <a:bodyPr>
            <a:normAutofit fontScale="90000"/>
          </a:bodyPr>
          <a:lstStyle/>
          <a:p>
            <a:r>
              <a:rPr lang="hr-HR" sz="3100" dirty="0"/>
              <a:t>Identificiranje neadekvatnih posredujućih vjerovanja </a:t>
            </a:r>
            <a:r>
              <a:rPr lang="hr-HR" sz="3600" dirty="0"/>
              <a:t/>
            </a:r>
            <a:br>
              <a:rPr lang="hr-HR" sz="3600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A27C2-3401-EF27-099B-56AD70E31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1656"/>
            <a:ext cx="8596668" cy="3880773"/>
          </a:xfrm>
        </p:spPr>
        <p:txBody>
          <a:bodyPr/>
          <a:lstStyle/>
          <a:p>
            <a:r>
              <a:rPr lang="hr-HR" dirty="0"/>
              <a:t>Nekoliko tehnika za identifikaciju: </a:t>
            </a:r>
          </a:p>
          <a:p>
            <a:pPr marL="722313" indent="-360363">
              <a:buNone/>
            </a:pPr>
            <a:r>
              <a:rPr lang="hr-HR" dirty="0"/>
              <a:t>1. Prepoznavanje kada su posredujuća vjerovanja izražena kao automatske misli (ako su općenite, npr. </a:t>
            </a:r>
            <a:r>
              <a:rPr lang="hr-HR" i="1" dirty="0"/>
              <a:t>Uvijek trebam dati sve od sebe </a:t>
            </a:r>
            <a:r>
              <a:rPr lang="hr-HR" dirty="0"/>
              <a:t>ili </a:t>
            </a:r>
            <a:r>
              <a:rPr lang="hr-HR" i="1" dirty="0"/>
              <a:t>Užasno je nekoga iznevjeriti </a:t>
            </a:r>
            <a:r>
              <a:rPr lang="hr-HR" dirty="0"/>
              <a:t>onda je to ujedno i automatska misao i posredujuće vjerovanje)</a:t>
            </a:r>
          </a:p>
          <a:p>
            <a:pPr marL="722313" indent="-360363">
              <a:buNone/>
            </a:pPr>
            <a:r>
              <a:rPr lang="hr-HR" dirty="0"/>
              <a:t>2. Direktno izazivanje posredujućeg vjerovanja (mnoga posredujuća vjerovanja sadrže disfunkcionalnu strategiju suočavanja. Možemo identificirati vjerovanja ako klijenta pitamo o tim ponavljajućim ponašanjima)</a:t>
            </a:r>
          </a:p>
          <a:p>
            <a:pPr marL="722313" indent="-360363">
              <a:buNone/>
            </a:pPr>
            <a:r>
              <a:rPr lang="hr-HR" dirty="0"/>
              <a:t>3. Upitnik vjerovanja </a:t>
            </a:r>
          </a:p>
          <a:p>
            <a:pPr marL="0" lvl="1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914161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247</TotalTime>
  <Words>908</Words>
  <Application>Microsoft Office PowerPoint</Application>
  <PresentationFormat>Widescreen</PresentationFormat>
  <Paragraphs>113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Georgia Pro Light</vt:lpstr>
      <vt:lpstr>Trebuchet MS</vt:lpstr>
      <vt:lpstr>Wingdings</vt:lpstr>
      <vt:lpstr>Wingdings 3</vt:lpstr>
      <vt:lpstr>Facet</vt:lpstr>
      <vt:lpstr>VJEROVANJA </vt:lpstr>
      <vt:lpstr>Vjerovanja </vt:lpstr>
      <vt:lpstr>1. BAZIČNA VJEROVANJA, SHEME i MODALITETI</vt:lpstr>
      <vt:lpstr>1. BAZIČNA VJEROVANJA, SHEME i MODALITETI</vt:lpstr>
      <vt:lpstr>PowerPoint Presentation</vt:lpstr>
      <vt:lpstr>PowerPoint Presentation</vt:lpstr>
      <vt:lpstr>Modaliteti </vt:lpstr>
      <vt:lpstr>Identificiranje adekvatnih bazičnih vjerovanja </vt:lpstr>
      <vt:lpstr>Identificiranje neadekvatnih posredujućih vjerovanja  </vt:lpstr>
      <vt:lpstr>Hoćemo li ili ne modificirati disfunkcionalno vjerovanje </vt:lpstr>
      <vt:lpstr>Edukacija klijenata o disfunkcionalnim vjerovanjima </vt:lpstr>
      <vt:lpstr>PowerPoint Presentation</vt:lpstr>
      <vt:lpstr>PowerPoint Presentation</vt:lpstr>
      <vt:lpstr>Motiviranje klijenta na modifikaciju disfunkcionalnih vjerovanja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VJEROVANJA</dc:title>
  <dc:creator>Ana Spasojević</dc:creator>
  <cp:lastModifiedBy>hubikotvr@outlook.com</cp:lastModifiedBy>
  <cp:revision>9</cp:revision>
  <dcterms:created xsi:type="dcterms:W3CDTF">2023-06-14T11:56:17Z</dcterms:created>
  <dcterms:modified xsi:type="dcterms:W3CDTF">2023-06-29T14:25:57Z</dcterms:modified>
</cp:coreProperties>
</file>