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34" autoAdjust="0"/>
  </p:normalViewPr>
  <p:slideViewPr>
    <p:cSldViewPr snapToGrid="0">
      <p:cViewPr varScale="1">
        <p:scale>
          <a:sx n="78" d="100"/>
          <a:sy n="78" d="100"/>
        </p:scale>
        <p:origin x="17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32F46-8446-4578-B54E-FC06F7D5EF37}" type="datetimeFigureOut">
              <a:rPr lang="hr-HR" smtClean="0"/>
              <a:t>23.11.2023</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A45072-BEC7-4EFD-A2F0-7E6DAE2AAE21}" type="slidenum">
              <a:rPr lang="hr-HR" smtClean="0"/>
              <a:t>‹#›</a:t>
            </a:fld>
            <a:endParaRPr lang="hr-HR"/>
          </a:p>
        </p:txBody>
      </p:sp>
    </p:spTree>
    <p:extLst>
      <p:ext uri="{BB962C8B-B14F-4D97-AF65-F5344CB8AC3E}">
        <p14:creationId xmlns:p14="http://schemas.microsoft.com/office/powerpoint/2010/main" val="1941019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 procjena traje i kroz ostale susrete jer se ne može sve doznati na prvom susretu, nekada klijent neke stvari sakrije, ne želi reći, ne misli da su važne, ne osjeća se ugodno</a:t>
            </a:r>
          </a:p>
          <a:p>
            <a:r>
              <a:rPr lang="hr-HR" dirty="0"/>
              <a:t>- može se dogoditi i da terapeut nešto pogrešno procijeni i pripiše nešto nečemu, a kroz ostale susrete se pokaže suprotno</a:t>
            </a:r>
          </a:p>
        </p:txBody>
      </p:sp>
      <p:sp>
        <p:nvSpPr>
          <p:cNvPr id="4" name="Rezervirano mjesto broja slajda 3"/>
          <p:cNvSpPr>
            <a:spLocks noGrp="1"/>
          </p:cNvSpPr>
          <p:nvPr>
            <p:ph type="sldNum" sz="quarter" idx="5"/>
          </p:nvPr>
        </p:nvSpPr>
        <p:spPr/>
        <p:txBody>
          <a:bodyPr/>
          <a:lstStyle/>
          <a:p>
            <a:fld id="{4DA45072-BEC7-4EFD-A2F0-7E6DAE2AAE21}" type="slidenum">
              <a:rPr lang="hr-HR" smtClean="0"/>
              <a:t>2</a:t>
            </a:fld>
            <a:endParaRPr lang="hr-HR"/>
          </a:p>
        </p:txBody>
      </p:sp>
    </p:spTree>
    <p:extLst>
      <p:ext uri="{BB962C8B-B14F-4D97-AF65-F5344CB8AC3E}">
        <p14:creationId xmlns:p14="http://schemas.microsoft.com/office/powerpoint/2010/main" val="2220546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latin typeface="Book Antiqua" panose="02040602050305030304" pitchFamily="18" charset="0"/>
              </a:rPr>
              <a:t>- pozvati člana obitelji ili prijatelja, ako se klijent složi s tim, provjeriti s njim ima li nešto što ne želi da iznosimo</a:t>
            </a:r>
          </a:p>
          <a:p>
            <a:pPr lvl="1"/>
            <a:r>
              <a:rPr lang="hr-HR" dirty="0">
                <a:latin typeface="Book Antiqua" panose="02040602050305030304" pitchFamily="18" charset="0"/>
              </a:rPr>
              <a:t>-što oni misle da je bitno da znamo, pozitivne strane klijenta, podijeliti s njima dijagnostički dojam i okvirni plan tretmana, tražiti povratnu informacije</a:t>
            </a:r>
          </a:p>
          <a:p>
            <a:endParaRPr lang="hr-HR"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hr-HR" sz="1200" dirty="0">
              <a:latin typeface="Book Antiqua" panose="0204060205030503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sz="1200" dirty="0">
                <a:latin typeface="Book Antiqua" panose="02040602050305030304" pitchFamily="18" charset="0"/>
              </a:rPr>
              <a:t> - istaknuti da je ovo bila </a:t>
            </a:r>
            <a:r>
              <a:rPr lang="hr-HR" sz="1200" b="1" i="1" dirty="0">
                <a:latin typeface="Book Antiqua" panose="02040602050305030304" pitchFamily="18" charset="0"/>
              </a:rPr>
              <a:t>sesija procjene</a:t>
            </a:r>
            <a:r>
              <a:rPr lang="hr-HR" sz="1200" b="1" dirty="0">
                <a:latin typeface="Book Antiqua" panose="02040602050305030304" pitchFamily="18" charset="0"/>
              </a:rPr>
              <a:t> </a:t>
            </a:r>
            <a:r>
              <a:rPr lang="hr-HR" sz="1200" dirty="0">
                <a:latin typeface="Book Antiqua" panose="02040602050305030304" pitchFamily="18" charset="0"/>
              </a:rPr>
              <a:t>a ne </a:t>
            </a:r>
            <a:r>
              <a:rPr lang="hr-HR" sz="1200" b="1" i="1" dirty="0">
                <a:latin typeface="Book Antiqua" panose="02040602050305030304" pitchFamily="18" charset="0"/>
              </a:rPr>
              <a:t>terapijska sesija – </a:t>
            </a:r>
            <a:r>
              <a:rPr lang="hr-HR" sz="1200" b="0" i="0" dirty="0">
                <a:latin typeface="Book Antiqua" panose="02040602050305030304" pitchFamily="18" charset="0"/>
              </a:rPr>
              <a:t>trebaju znati da iduće sesije neće ovako izgledati </a:t>
            </a:r>
            <a:endParaRPr lang="hr-HR" sz="1200" b="1" i="1" dirty="0">
              <a:latin typeface="Book Antiqua" panose="0204060205030503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r-HR" sz="1200" dirty="0">
              <a:latin typeface="Book Antiqua" panose="0204060205030503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sz="1200" dirty="0">
                <a:latin typeface="Book Antiqua" panose="02040602050305030304" pitchFamily="18" charset="0"/>
              </a:rPr>
              <a:t>- dati informaciju kada kreće </a:t>
            </a:r>
            <a:r>
              <a:rPr lang="hr-HR" sz="1200" b="1" i="1" dirty="0">
                <a:latin typeface="Book Antiqua" panose="02040602050305030304" pitchFamily="18" charset="0"/>
              </a:rPr>
              <a:t>prva terapijska sesija</a:t>
            </a:r>
          </a:p>
          <a:p>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12</a:t>
            </a:fld>
            <a:endParaRPr lang="hr-HR"/>
          </a:p>
        </p:txBody>
      </p:sp>
    </p:spTree>
    <p:extLst>
      <p:ext uri="{BB962C8B-B14F-4D97-AF65-F5344CB8AC3E}">
        <p14:creationId xmlns:p14="http://schemas.microsoft.com/office/powerpoint/2010/main" val="1650025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14</a:t>
            </a:fld>
            <a:endParaRPr lang="hr-HR"/>
          </a:p>
        </p:txBody>
      </p:sp>
    </p:spTree>
    <p:extLst>
      <p:ext uri="{BB962C8B-B14F-4D97-AF65-F5344CB8AC3E}">
        <p14:creationId xmlns:p14="http://schemas.microsoft.com/office/powerpoint/2010/main" val="294325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3</a:t>
            </a:fld>
            <a:endParaRPr lang="hr-HR"/>
          </a:p>
        </p:txBody>
      </p:sp>
    </p:spTree>
    <p:extLst>
      <p:ext uri="{BB962C8B-B14F-4D97-AF65-F5344CB8AC3E}">
        <p14:creationId xmlns:p14="http://schemas.microsoft.com/office/powerpoint/2010/main" val="3744788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Prije susreta procjene bitno je da terapeut prikupi što više informacija može</a:t>
            </a:r>
          </a:p>
        </p:txBody>
      </p:sp>
      <p:sp>
        <p:nvSpPr>
          <p:cNvPr id="4" name="Rezervirano mjesto broja slajda 3"/>
          <p:cNvSpPr>
            <a:spLocks noGrp="1"/>
          </p:cNvSpPr>
          <p:nvPr>
            <p:ph type="sldNum" sz="quarter" idx="5"/>
          </p:nvPr>
        </p:nvSpPr>
        <p:spPr/>
        <p:txBody>
          <a:bodyPr/>
          <a:lstStyle/>
          <a:p>
            <a:fld id="{4DA45072-BEC7-4EFD-A2F0-7E6DAE2AAE21}" type="slidenum">
              <a:rPr lang="hr-HR" smtClean="0"/>
              <a:t>4</a:t>
            </a:fld>
            <a:endParaRPr lang="hr-HR"/>
          </a:p>
        </p:txBody>
      </p:sp>
    </p:spTree>
    <p:extLst>
      <p:ext uri="{BB962C8B-B14F-4D97-AF65-F5344CB8AC3E}">
        <p14:creationId xmlns:p14="http://schemas.microsoft.com/office/powerpoint/2010/main" val="3464859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i="0" dirty="0">
                <a:latin typeface="Book Antiqua" panose="02040602050305030304" pitchFamily="18" charset="0"/>
              </a:rPr>
              <a:t>- objasniti da se danas nećemo baviti problemom nego procjenom</a:t>
            </a:r>
          </a:p>
          <a:p>
            <a:pPr marL="0" marR="0" lvl="0" indent="0" algn="l" defTabSz="914400" rtl="0" eaLnBrk="1" fontAlgn="auto" latinLnBrk="0" hangingPunct="1">
              <a:lnSpc>
                <a:spcPct val="100000"/>
              </a:lnSpc>
              <a:spcBef>
                <a:spcPts val="0"/>
              </a:spcBef>
              <a:spcAft>
                <a:spcPts val="0"/>
              </a:spcAft>
              <a:buClrTx/>
              <a:buSzTx/>
              <a:buFontTx/>
              <a:buNone/>
              <a:tabLst/>
              <a:defRPr/>
            </a:pPr>
            <a:r>
              <a:rPr lang="hr-HR" i="0" dirty="0">
                <a:latin typeface="Book Antiqua" panose="02040602050305030304" pitchFamily="18" charset="0"/>
              </a:rPr>
              <a:t>-pripremiti ih da će odgovarati na dosta pitanja</a:t>
            </a:r>
          </a:p>
          <a:p>
            <a:pPr marL="0" marR="0" lvl="0" indent="0" algn="l" defTabSz="914400" rtl="0" eaLnBrk="1" fontAlgn="auto" latinLnBrk="0" hangingPunct="1">
              <a:lnSpc>
                <a:spcPct val="100000"/>
              </a:lnSpc>
              <a:spcBef>
                <a:spcPts val="0"/>
              </a:spcBef>
              <a:spcAft>
                <a:spcPts val="0"/>
              </a:spcAft>
              <a:buClrTx/>
              <a:buSzTx/>
              <a:buFontTx/>
              <a:buNone/>
              <a:tabLst/>
              <a:defRPr/>
            </a:pPr>
            <a:r>
              <a:rPr lang="hr-HR" i="0" dirty="0">
                <a:latin typeface="Book Antiqua" panose="02040602050305030304" pitchFamily="18" charset="0"/>
              </a:rPr>
              <a:t>- da ću na kraju postaviti neku dijagnozu i reći što mislim u čemu je problem i na što se trebamo usmjeriti u tretmanu</a:t>
            </a:r>
          </a:p>
          <a:p>
            <a:pPr marL="0" marR="0" lvl="0" indent="0" algn="l" defTabSz="914400" rtl="0" eaLnBrk="1" fontAlgn="auto" latinLnBrk="0" hangingPunct="1">
              <a:lnSpc>
                <a:spcPct val="100000"/>
              </a:lnSpc>
              <a:spcBef>
                <a:spcPts val="0"/>
              </a:spcBef>
              <a:spcAft>
                <a:spcPts val="0"/>
              </a:spcAft>
              <a:buClrTx/>
              <a:buSzTx/>
              <a:buFontTx/>
              <a:buNone/>
              <a:tabLst/>
              <a:defRPr/>
            </a:pPr>
            <a:r>
              <a:rPr lang="hr-HR" i="0" dirty="0">
                <a:latin typeface="Book Antiqua" panose="02040602050305030304" pitchFamily="18" charset="0"/>
              </a:rPr>
              <a:t>- objasniti vam što je KBT i kako to vama zvuči, postavit ćemo okvirne ciljeve na kraju</a:t>
            </a:r>
          </a:p>
          <a:p>
            <a:pPr marL="0" marR="0" lvl="0" indent="0" algn="l" defTabSz="914400" rtl="0" eaLnBrk="1" fontAlgn="auto" latinLnBrk="0" hangingPunct="1">
              <a:lnSpc>
                <a:spcPct val="100000"/>
              </a:lnSpc>
              <a:spcBef>
                <a:spcPts val="0"/>
              </a:spcBef>
              <a:spcAft>
                <a:spcPts val="0"/>
              </a:spcAft>
              <a:buClrTx/>
              <a:buSzTx/>
              <a:buFontTx/>
              <a:buNone/>
              <a:tabLst/>
              <a:defRPr/>
            </a:pPr>
            <a:endParaRPr lang="hr-HR" i="0" dirty="0">
              <a:latin typeface="Book Antiqua" panose="0204060205030503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b="1" dirty="0">
                <a:latin typeface="Book Antiqua" panose="02040602050305030304" pitchFamily="18" charset="0"/>
              </a:rPr>
              <a:t> </a:t>
            </a:r>
            <a:r>
              <a:rPr lang="hr-HR" dirty="0">
                <a:latin typeface="Book Antiqua" panose="02040602050305030304" pitchFamily="18" charset="0"/>
              </a:rPr>
              <a:t>dogovoriti </a:t>
            </a:r>
            <a:r>
              <a:rPr lang="hr-HR" b="1" dirty="0">
                <a:latin typeface="Book Antiqua" panose="02040602050305030304" pitchFamily="18" charset="0"/>
              </a:rPr>
              <a:t>prisutnost člana obitelji </a:t>
            </a:r>
            <a:r>
              <a:rPr lang="hr-HR" dirty="0">
                <a:latin typeface="Book Antiqua" panose="02040602050305030304" pitchFamily="18" charset="0"/>
              </a:rPr>
              <a:t>ili druge bliske osobe</a:t>
            </a:r>
            <a:r>
              <a:rPr lang="hr-HR" b="1" i="0" dirty="0">
                <a:latin typeface="Book Antiqua" panose="02040602050305030304" pitchFamily="18" charset="0"/>
              </a:rPr>
              <a:t> – </a:t>
            </a:r>
            <a:r>
              <a:rPr lang="hr-HR" b="0" i="0" dirty="0">
                <a:latin typeface="Book Antiqua" panose="02040602050305030304" pitchFamily="18" charset="0"/>
              </a:rPr>
              <a:t>možda na kraju sesije da se zajedno sažme i iznese problem klijenta te se pita njih kako oni to vide i što misle</a:t>
            </a:r>
            <a:endParaRPr lang="hr-HR" i="0" dirty="0">
              <a:latin typeface="Book Antiqua" panose="02040602050305030304" pitchFamily="18" charset="0"/>
            </a:endParaRPr>
          </a:p>
          <a:p>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6</a:t>
            </a:fld>
            <a:endParaRPr lang="hr-HR"/>
          </a:p>
        </p:txBody>
      </p:sp>
    </p:spTree>
    <p:extLst>
      <p:ext uri="{BB962C8B-B14F-4D97-AF65-F5344CB8AC3E}">
        <p14:creationId xmlns:p14="http://schemas.microsoft.com/office/powerpoint/2010/main" val="3109140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b="1" dirty="0">
                <a:latin typeface="Book Antiqua" panose="02040602050305030304" pitchFamily="18" charset="0"/>
              </a:rPr>
              <a:t>opis tipičnog dana </a:t>
            </a:r>
            <a:r>
              <a:rPr lang="hr-HR" dirty="0">
                <a:latin typeface="Book Antiqua" panose="02040602050305030304" pitchFamily="18" charset="0"/>
              </a:rPr>
              <a:t>– pomaže pri postavljanju ciljeva i utvrđivanju problema</a:t>
            </a:r>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7</a:t>
            </a:fld>
            <a:endParaRPr lang="hr-HR"/>
          </a:p>
        </p:txBody>
      </p:sp>
    </p:spTree>
    <p:extLst>
      <p:ext uri="{BB962C8B-B14F-4D97-AF65-F5344CB8AC3E}">
        <p14:creationId xmlns:p14="http://schemas.microsoft.com/office/powerpoint/2010/main" val="2440406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latin typeface="Book Antiqua" panose="02040602050305030304" pitchFamily="18" charset="0"/>
              </a:rPr>
              <a:t>- </a:t>
            </a:r>
            <a:r>
              <a:rPr lang="hr-HR" b="1" dirty="0">
                <a:latin typeface="Book Antiqua" panose="02040602050305030304" pitchFamily="18" charset="0"/>
              </a:rPr>
              <a:t>skepticizam i beznađe </a:t>
            </a:r>
            <a:r>
              <a:rPr lang="hr-HR" dirty="0">
                <a:latin typeface="Book Antiqua" panose="02040602050305030304" pitchFamily="18" charset="0"/>
              </a:rPr>
              <a:t>klijenta glede tretmana – ohrabriti ih i biti realan (nemam čarobnu kuglu, ali ništa od ovog što ste spomenuli meni ne zvuči nerješivo), istaknuti njihove jake strane zbog kojih vjerujete da mogu napredovati, iskoristiti takve izjave za kratku </a:t>
            </a:r>
            <a:r>
              <a:rPr lang="hr-HR" dirty="0" err="1">
                <a:latin typeface="Book Antiqua" panose="02040602050305030304" pitchFamily="18" charset="0"/>
              </a:rPr>
              <a:t>psihoedukaciju</a:t>
            </a:r>
            <a:r>
              <a:rPr lang="hr-HR" dirty="0">
                <a:latin typeface="Book Antiqua" panose="02040602050305030304" pitchFamily="18" charset="0"/>
              </a:rPr>
              <a:t> i ohrabrenje klijenta – evo zato smo ovdje</a:t>
            </a:r>
          </a:p>
          <a:p>
            <a:r>
              <a:rPr lang="hr-HR" i="1" dirty="0">
                <a:latin typeface="Book Antiqua" panose="02040602050305030304" pitchFamily="18" charset="0"/>
              </a:rPr>
              <a:t>„Meni ništa ne može pomoći – </a:t>
            </a:r>
            <a:r>
              <a:rPr lang="hr-HR" i="0" dirty="0">
                <a:latin typeface="Book Antiqua" panose="02040602050305030304" pitchFamily="18" charset="0"/>
              </a:rPr>
              <a:t>upravo ovakve misli bi bile „meta” našeg tretmana</a:t>
            </a:r>
            <a:endParaRPr lang="hr-HR" i="0"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8</a:t>
            </a:fld>
            <a:endParaRPr lang="hr-HR"/>
          </a:p>
        </p:txBody>
      </p:sp>
    </p:spTree>
    <p:extLst>
      <p:ext uri="{BB962C8B-B14F-4D97-AF65-F5344CB8AC3E}">
        <p14:creationId xmlns:p14="http://schemas.microsoft.com/office/powerpoint/2010/main" val="1347777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latin typeface="Book Antiqua" panose="02040602050305030304" pitchFamily="18" charset="0"/>
              </a:rPr>
              <a:t>- okvirna dijagnoza problema i potaknuti nadu u oporavak – davanje imena problemu predstavlja nadu i utjehu za klijenta da je njihov problem stvaran i da se može raditi na njemu</a:t>
            </a:r>
          </a:p>
          <a:p>
            <a:r>
              <a:rPr lang="hr-HR" dirty="0">
                <a:latin typeface="Book Antiqua" panose="02040602050305030304" pitchFamily="18" charset="0"/>
              </a:rPr>
              <a:t>- postaviti okvirne ciljeve i plan tretmana – to daje klijentima veliku nada</a:t>
            </a:r>
          </a:p>
          <a:p>
            <a:r>
              <a:rPr lang="hr-HR" dirty="0">
                <a:latin typeface="Book Antiqua" panose="02040602050305030304" pitchFamily="18" charset="0"/>
              </a:rPr>
              <a:t> tražiti povratnu informaciju – „Kako se to vama čini?”</a:t>
            </a:r>
          </a:p>
          <a:p>
            <a:r>
              <a:rPr lang="hr-HR" dirty="0">
                <a:latin typeface="Book Antiqua" panose="02040602050305030304" pitchFamily="18" charset="0"/>
              </a:rPr>
              <a:t>- napisati ciljeve i dati primjerak klijentu, napomenuti da se mogu mijenjati i da se hoće mijenjati kroz tretman</a:t>
            </a:r>
          </a:p>
          <a:p>
            <a:r>
              <a:rPr lang="hr-HR" dirty="0">
                <a:latin typeface="Book Antiqua" panose="02040602050305030304" pitchFamily="18" charset="0"/>
              </a:rPr>
              <a:t>- istaknuti da nećemo odmah raditi na svim ciljevima, nego postepeno – popis ciljeva može biti preplavljujući</a:t>
            </a:r>
          </a:p>
          <a:p>
            <a:endParaRPr lang="hr-HR" dirty="0"/>
          </a:p>
          <a:p>
            <a:r>
              <a:rPr lang="hr-HR" dirty="0">
                <a:latin typeface="Book Antiqua" panose="02040602050305030304" pitchFamily="18" charset="0"/>
              </a:rPr>
              <a:t>- ukratko opisati plan tretmana: na razumljiv i jednostavan način, mora imati smisla klijentu, inače neće vjerovati u njega</a:t>
            </a:r>
          </a:p>
          <a:p>
            <a:pPr lvl="1"/>
            <a:r>
              <a:rPr lang="hr-HR" dirty="0">
                <a:latin typeface="Book Antiqua" panose="02040602050305030304" pitchFamily="18" charset="0"/>
              </a:rPr>
              <a:t>- npr. učiti evaluirati vlastite depresivne i anksiozne misli, uvođenje aktivnosti koje bi poboljšale svakodnevicu, razvijanje vještina </a:t>
            </a:r>
          </a:p>
          <a:p>
            <a:endParaRPr lang="hr-HR" dirty="0"/>
          </a:p>
        </p:txBody>
      </p:sp>
      <p:sp>
        <p:nvSpPr>
          <p:cNvPr id="4" name="Rezervirano mjesto broja slajda 3"/>
          <p:cNvSpPr>
            <a:spLocks noGrp="1"/>
          </p:cNvSpPr>
          <p:nvPr>
            <p:ph type="sldNum" sz="quarter" idx="5"/>
          </p:nvPr>
        </p:nvSpPr>
        <p:spPr/>
        <p:txBody>
          <a:bodyPr/>
          <a:lstStyle/>
          <a:p>
            <a:fld id="{4DA45072-BEC7-4EFD-A2F0-7E6DAE2AAE21}" type="slidenum">
              <a:rPr lang="hr-HR" smtClean="0"/>
              <a:t>9</a:t>
            </a:fld>
            <a:endParaRPr lang="hr-HR"/>
          </a:p>
        </p:txBody>
      </p:sp>
    </p:spTree>
    <p:extLst>
      <p:ext uri="{BB962C8B-B14F-4D97-AF65-F5344CB8AC3E}">
        <p14:creationId xmlns:p14="http://schemas.microsoft.com/office/powerpoint/2010/main" val="4203458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 objasniti da najveći dio „posla” klijent radi između seansi! Zato postoji akcijski plan</a:t>
            </a:r>
          </a:p>
          <a:p>
            <a:r>
              <a:rPr lang="hr-HR" dirty="0"/>
              <a:t>- slažu ga klijent i terapeut skupa, reći klijentu da ga stavi na vidljivo mjesto. </a:t>
            </a:r>
          </a:p>
          <a:p>
            <a:r>
              <a:rPr lang="hr-HR" dirty="0"/>
              <a:t>- Akcijski plan - što žele reći sebi kada se osjećaju loše i beznadno? To zajednički napisati</a:t>
            </a:r>
          </a:p>
          <a:p>
            <a:r>
              <a:rPr lang="hr-HR" dirty="0"/>
              <a:t>- što učiniti kada se osjeća beznadno i loše? Pročitati akcijski plan </a:t>
            </a:r>
          </a:p>
          <a:p>
            <a:r>
              <a:rPr lang="hr-HR" dirty="0"/>
              <a:t>- </a:t>
            </a:r>
            <a:r>
              <a:rPr lang="hr-HR" dirty="0" err="1"/>
              <a:t>give</a:t>
            </a:r>
            <a:r>
              <a:rPr lang="hr-HR" dirty="0"/>
              <a:t> </a:t>
            </a:r>
            <a:r>
              <a:rPr lang="hr-HR" dirty="0" err="1"/>
              <a:t>credit</a:t>
            </a:r>
            <a:r>
              <a:rPr lang="hr-HR" dirty="0"/>
              <a:t> to </a:t>
            </a:r>
            <a:r>
              <a:rPr lang="hr-HR" dirty="0" err="1"/>
              <a:t>yourself</a:t>
            </a:r>
            <a:r>
              <a:rPr lang="hr-HR" dirty="0"/>
              <a:t>! Jako bitno im to </a:t>
            </a:r>
            <a:r>
              <a:rPr lang="hr-HR" dirty="0" err="1"/>
              <a:t>iskomunicirati</a:t>
            </a:r>
            <a:r>
              <a:rPr lang="hr-HR" dirty="0"/>
              <a:t> i potaknuti na to</a:t>
            </a:r>
          </a:p>
          <a:p>
            <a:r>
              <a:rPr lang="hr-HR" dirty="0"/>
              <a:t>- postoji li nešto što već neko vrijeme niste napravili? Izvesti unuke na sladoled. </a:t>
            </a:r>
          </a:p>
        </p:txBody>
      </p:sp>
      <p:sp>
        <p:nvSpPr>
          <p:cNvPr id="4" name="Rezervirano mjesto broja slajda 3"/>
          <p:cNvSpPr>
            <a:spLocks noGrp="1"/>
          </p:cNvSpPr>
          <p:nvPr>
            <p:ph type="sldNum" sz="quarter" idx="5"/>
          </p:nvPr>
        </p:nvSpPr>
        <p:spPr/>
        <p:txBody>
          <a:bodyPr/>
          <a:lstStyle/>
          <a:p>
            <a:fld id="{4DA45072-BEC7-4EFD-A2F0-7E6DAE2AAE21}" type="slidenum">
              <a:rPr lang="hr-HR" smtClean="0"/>
              <a:t>10</a:t>
            </a:fld>
            <a:endParaRPr lang="hr-HR"/>
          </a:p>
        </p:txBody>
      </p:sp>
    </p:spTree>
    <p:extLst>
      <p:ext uri="{BB962C8B-B14F-4D97-AF65-F5344CB8AC3E}">
        <p14:creationId xmlns:p14="http://schemas.microsoft.com/office/powerpoint/2010/main" val="3332836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 realna očekivanja smanjuju mogućnost prekida terapije i povećavaju ishode tretmana</a:t>
            </a:r>
          </a:p>
          <a:p>
            <a:r>
              <a:rPr lang="hr-HR" dirty="0"/>
              <a:t>- ne uvoditi nikakve promjene (prorjeđivanje tretmana, češći tretmani, prekid tretmana, itd.) bez prethodnih konzultacija sa klijentom</a:t>
            </a:r>
          </a:p>
          <a:p>
            <a:r>
              <a:rPr lang="hr-HR" dirty="0"/>
              <a:t>- cijeli vrijeme je klijent uključen u proces odlučivanja</a:t>
            </a:r>
          </a:p>
        </p:txBody>
      </p:sp>
      <p:sp>
        <p:nvSpPr>
          <p:cNvPr id="4" name="Rezervirano mjesto broja slajda 3"/>
          <p:cNvSpPr>
            <a:spLocks noGrp="1"/>
          </p:cNvSpPr>
          <p:nvPr>
            <p:ph type="sldNum" sz="quarter" idx="5"/>
          </p:nvPr>
        </p:nvSpPr>
        <p:spPr/>
        <p:txBody>
          <a:bodyPr/>
          <a:lstStyle/>
          <a:p>
            <a:fld id="{4DA45072-BEC7-4EFD-A2F0-7E6DAE2AAE21}" type="slidenum">
              <a:rPr lang="hr-HR" smtClean="0"/>
              <a:t>11</a:t>
            </a:fld>
            <a:endParaRPr lang="hr-HR"/>
          </a:p>
        </p:txBody>
      </p:sp>
    </p:spTree>
    <p:extLst>
      <p:ext uri="{BB962C8B-B14F-4D97-AF65-F5344CB8AC3E}">
        <p14:creationId xmlns:p14="http://schemas.microsoft.com/office/powerpoint/2010/main" val="4254804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05B7DEC-DF0E-475E-BEB9-FD8815D823E6}" type="datetimeFigureOut">
              <a:rPr lang="hr-HR" smtClean="0"/>
              <a:t>23.11.2023</a:t>
            </a:fld>
            <a:endParaRPr lang="hr-HR"/>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hr-HR"/>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517EC06-0231-432C-AE13-388C2510AE97}" type="slidenum">
              <a:rPr lang="hr-HR" smtClean="0"/>
              <a:t>‹#›</a:t>
            </a:fld>
            <a:endParaRPr lang="hr-HR"/>
          </a:p>
        </p:txBody>
      </p:sp>
    </p:spTree>
    <p:extLst>
      <p:ext uri="{BB962C8B-B14F-4D97-AF65-F5344CB8AC3E}">
        <p14:creationId xmlns:p14="http://schemas.microsoft.com/office/powerpoint/2010/main" val="270273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F05B7DEC-DF0E-475E-BEB9-FD8815D823E6}" type="datetimeFigureOut">
              <a:rPr lang="hr-HR" smtClean="0"/>
              <a:t>23.11.2023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1986997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F05B7DEC-DF0E-475E-BEB9-FD8815D823E6}" type="datetimeFigureOut">
              <a:rPr lang="hr-HR" smtClean="0"/>
              <a:t>23.11.2023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473262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F05B7DEC-DF0E-475E-BEB9-FD8815D823E6}" type="datetimeFigureOut">
              <a:rPr lang="hr-HR" smtClean="0"/>
              <a:t>23.11.2023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408341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F05B7DEC-DF0E-475E-BEB9-FD8815D823E6}" type="datetimeFigureOut">
              <a:rPr lang="hr-HR" smtClean="0"/>
              <a:t>23.11.2023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268015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F05B7DEC-DF0E-475E-BEB9-FD8815D823E6}" type="datetimeFigureOut">
              <a:rPr lang="hr-HR" smtClean="0"/>
              <a:t>23.11.2023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2174501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F05B7DEC-DF0E-475E-BEB9-FD8815D823E6}" type="datetimeFigureOut">
              <a:rPr lang="hr-HR" smtClean="0"/>
              <a:t>23.11.2023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3781935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F05B7DEC-DF0E-475E-BEB9-FD8815D823E6}" type="datetimeFigureOut">
              <a:rPr lang="hr-HR" smtClean="0"/>
              <a:t>23.11.2023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122440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B7DEC-DF0E-475E-BEB9-FD8815D823E6}" type="datetimeFigureOut">
              <a:rPr lang="hr-HR" smtClean="0"/>
              <a:t>23.11.2023</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517EC06-0231-432C-AE13-388C2510AE97}" type="slidenum">
              <a:rPr lang="hr-HR" smtClean="0"/>
              <a:t>‹#›</a:t>
            </a:fld>
            <a:endParaRPr lang="hr-HR"/>
          </a:p>
        </p:txBody>
      </p:sp>
    </p:spTree>
    <p:extLst>
      <p:ext uri="{BB962C8B-B14F-4D97-AF65-F5344CB8AC3E}">
        <p14:creationId xmlns:p14="http://schemas.microsoft.com/office/powerpoint/2010/main" val="2954718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hr-HR"/>
              <a:t>Kliknite da biste uredili matrice</a:t>
            </a:r>
          </a:p>
        </p:txBody>
      </p:sp>
      <p:sp>
        <p:nvSpPr>
          <p:cNvPr id="5" name="Date Placeholder 4"/>
          <p:cNvSpPr>
            <a:spLocks noGrp="1"/>
          </p:cNvSpPr>
          <p:nvPr>
            <p:ph type="dt" sz="half" idx="10"/>
          </p:nvPr>
        </p:nvSpPr>
        <p:spPr/>
        <p:txBody>
          <a:bodyPr/>
          <a:lstStyle/>
          <a:p>
            <a:fld id="{F05B7DEC-DF0E-475E-BEB9-FD8815D823E6}" type="datetimeFigureOut">
              <a:rPr lang="hr-HR" smtClean="0"/>
              <a:t>23.11.2023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517EC06-0231-432C-AE13-388C2510AE97}" type="slidenum">
              <a:rPr lang="hr-HR" smtClean="0"/>
              <a:t>‹#›</a:t>
            </a:fld>
            <a:endParaRPr lang="hr-HR"/>
          </a:p>
        </p:txBody>
      </p:sp>
    </p:spTree>
    <p:extLst>
      <p:ext uri="{BB962C8B-B14F-4D97-AF65-F5344CB8AC3E}">
        <p14:creationId xmlns:p14="http://schemas.microsoft.com/office/powerpoint/2010/main" val="160986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05B7DEC-DF0E-475E-BEB9-FD8815D823E6}" type="datetimeFigureOut">
              <a:rPr lang="hr-HR" smtClean="0"/>
              <a:t>23.11.2023</a:t>
            </a:fld>
            <a:endParaRPr lang="hr-HR"/>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hr-HR"/>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517EC06-0231-432C-AE13-388C2510AE97}" type="slidenum">
              <a:rPr lang="hr-HR" smtClean="0"/>
              <a:t>‹#›</a:t>
            </a:fld>
            <a:endParaRPr lang="hr-HR"/>
          </a:p>
        </p:txBody>
      </p:sp>
    </p:spTree>
    <p:extLst>
      <p:ext uri="{BB962C8B-B14F-4D97-AF65-F5344CB8AC3E}">
        <p14:creationId xmlns:p14="http://schemas.microsoft.com/office/powerpoint/2010/main" val="344573513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05B7DEC-DF0E-475E-BEB9-FD8815D823E6}" type="datetimeFigureOut">
              <a:rPr lang="hr-HR" smtClean="0"/>
              <a:t>23.11.2023</a:t>
            </a:fld>
            <a:endParaRPr lang="hr-HR"/>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hr-HR"/>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517EC06-0231-432C-AE13-388C2510AE97}" type="slidenum">
              <a:rPr lang="hr-HR" smtClean="0"/>
              <a:t>‹#›</a:t>
            </a:fld>
            <a:endParaRPr lang="hr-HR"/>
          </a:p>
        </p:txBody>
      </p:sp>
    </p:spTree>
    <p:extLst>
      <p:ext uri="{BB962C8B-B14F-4D97-AF65-F5344CB8AC3E}">
        <p14:creationId xmlns:p14="http://schemas.microsoft.com/office/powerpoint/2010/main" val="28696139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CD711FA-FCC3-0BC1-C954-481338C716C1}"/>
              </a:ext>
            </a:extLst>
          </p:cNvPr>
          <p:cNvSpPr>
            <a:spLocks noGrp="1"/>
          </p:cNvSpPr>
          <p:nvPr>
            <p:ph type="ctrTitle"/>
          </p:nvPr>
        </p:nvSpPr>
        <p:spPr>
          <a:xfrm>
            <a:off x="642338" y="0"/>
            <a:ext cx="4205568" cy="2449388"/>
          </a:xfrm>
        </p:spPr>
        <p:txBody>
          <a:bodyPr>
            <a:normAutofit/>
          </a:bodyPr>
          <a:lstStyle/>
          <a:p>
            <a:pPr algn="ctr"/>
            <a:r>
              <a:rPr lang="hr-HR" sz="5400" b="1" dirty="0">
                <a:latin typeface="Book Antiqua" panose="02040602050305030304" pitchFamily="18" charset="0"/>
              </a:rPr>
              <a:t>PROCJENA</a:t>
            </a:r>
            <a:r>
              <a:rPr lang="hr-HR" sz="5400" dirty="0">
                <a:latin typeface="Book Antiqua" panose="02040602050305030304" pitchFamily="18" charset="0"/>
              </a:rPr>
              <a:t> </a:t>
            </a:r>
          </a:p>
        </p:txBody>
      </p:sp>
      <p:sp>
        <p:nvSpPr>
          <p:cNvPr id="3" name="Podnaslov 2">
            <a:extLst>
              <a:ext uri="{FF2B5EF4-FFF2-40B4-BE49-F238E27FC236}">
                <a16:creationId xmlns:a16="http://schemas.microsoft.com/office/drawing/2014/main" id="{DA0B8273-59C1-CA53-75DF-C22C8F880256}"/>
              </a:ext>
            </a:extLst>
          </p:cNvPr>
          <p:cNvSpPr>
            <a:spLocks noGrp="1"/>
          </p:cNvSpPr>
          <p:nvPr>
            <p:ph type="subTitle" idx="1"/>
          </p:nvPr>
        </p:nvSpPr>
        <p:spPr>
          <a:xfrm>
            <a:off x="37707" y="2901517"/>
            <a:ext cx="5414829" cy="3368468"/>
          </a:xfrm>
        </p:spPr>
        <p:txBody>
          <a:bodyPr>
            <a:normAutofit/>
          </a:bodyPr>
          <a:lstStyle/>
          <a:p>
            <a:pPr algn="ctr"/>
            <a:endParaRPr lang="hr-HR" sz="1400" b="1" dirty="0">
              <a:latin typeface="Book Antiqua" panose="02040602050305030304" pitchFamily="18" charset="0"/>
            </a:endParaRPr>
          </a:p>
          <a:p>
            <a:pPr algn="ctr"/>
            <a:r>
              <a:rPr lang="hr-HR" sz="2000" i="1" dirty="0">
                <a:latin typeface="Book Antiqua" panose="02040602050305030304" pitchFamily="18" charset="0"/>
              </a:rPr>
              <a:t>Edukacija iz bihevioralno-kognitivnih terapija</a:t>
            </a:r>
          </a:p>
          <a:p>
            <a:pPr algn="ctr"/>
            <a:r>
              <a:rPr lang="hr-HR" sz="2000" i="1" dirty="0">
                <a:latin typeface="Book Antiqua" panose="02040602050305030304" pitchFamily="18" charset="0"/>
              </a:rPr>
              <a:t>Praktikum II, grupa B</a:t>
            </a:r>
          </a:p>
          <a:p>
            <a:pPr algn="ctr"/>
            <a:endParaRPr lang="hr-HR" sz="2000" dirty="0">
              <a:latin typeface="Book Antiqua" panose="02040602050305030304" pitchFamily="18" charset="0"/>
            </a:endParaRPr>
          </a:p>
          <a:p>
            <a:pPr algn="ctr"/>
            <a:r>
              <a:rPr lang="hr-HR" sz="2000" dirty="0">
                <a:latin typeface="Book Antiqua" panose="02040602050305030304" pitchFamily="18" charset="0"/>
              </a:rPr>
              <a:t>Gabriella-Maria Ostojić, mag. </a:t>
            </a:r>
            <a:r>
              <a:rPr lang="hr-HR" sz="2000" dirty="0" err="1">
                <a:latin typeface="Book Antiqua" panose="02040602050305030304" pitchFamily="18" charset="0"/>
              </a:rPr>
              <a:t>psych</a:t>
            </a:r>
            <a:r>
              <a:rPr lang="hr-HR" sz="2000" dirty="0">
                <a:latin typeface="Book Antiqua" panose="02040602050305030304" pitchFamily="18" charset="0"/>
              </a:rPr>
              <a:t>.</a:t>
            </a:r>
          </a:p>
          <a:p>
            <a:pPr algn="ctr"/>
            <a:endParaRPr lang="hr-HR" sz="2000" dirty="0">
              <a:latin typeface="Book Antiqua" panose="02040602050305030304" pitchFamily="18" charset="0"/>
            </a:endParaRPr>
          </a:p>
          <a:p>
            <a:pPr algn="ctr"/>
            <a:r>
              <a:rPr lang="hr-HR" sz="2000" i="1" dirty="0">
                <a:latin typeface="Book Antiqua" panose="02040602050305030304" pitchFamily="18" charset="0"/>
              </a:rPr>
              <a:t>Zagreb, 25. studeni 2023.</a:t>
            </a:r>
          </a:p>
          <a:p>
            <a:pPr algn="ctr"/>
            <a:endParaRPr lang="hr-HR" sz="1800" dirty="0">
              <a:latin typeface="Book Antiqua" panose="02040602050305030304" pitchFamily="18" charset="0"/>
            </a:endParaRPr>
          </a:p>
          <a:p>
            <a:pPr algn="ctr"/>
            <a:endParaRPr lang="hr-HR" sz="1800" dirty="0">
              <a:latin typeface="Book Antiqua" panose="02040602050305030304" pitchFamily="18" charset="0"/>
            </a:endParaRPr>
          </a:p>
          <a:p>
            <a:endParaRPr lang="hr-HR" sz="1000" dirty="0"/>
          </a:p>
        </p:txBody>
      </p:sp>
      <p:sp>
        <p:nvSpPr>
          <p:cNvPr id="12" name="Rectangle 9">
            <a:extLst>
              <a:ext uri="{FF2B5EF4-FFF2-40B4-BE49-F238E27FC236}">
                <a16:creationId xmlns:a16="http://schemas.microsoft.com/office/drawing/2014/main" id="{FCA118C4-32A6-466D-8453-BA738103A0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2536" y="0"/>
            <a:ext cx="673946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lika 4" descr="Slika na kojoj se prikazuje snimka zaslona, dizajn&#10;&#10;Opis je automatski generiran">
            <a:extLst>
              <a:ext uri="{FF2B5EF4-FFF2-40B4-BE49-F238E27FC236}">
                <a16:creationId xmlns:a16="http://schemas.microsoft.com/office/drawing/2014/main" id="{FFD68857-4D0B-E6FE-AD8E-C3DCAD54CDE2}"/>
              </a:ext>
            </a:extLst>
          </p:cNvPr>
          <p:cNvPicPr>
            <a:picLocks noChangeAspect="1"/>
          </p:cNvPicPr>
          <p:nvPr/>
        </p:nvPicPr>
        <p:blipFill rotWithShape="1">
          <a:blip r:embed="rId2">
            <a:extLst>
              <a:ext uri="{28A0092B-C50C-407E-A947-70E740481C1C}">
                <a14:useLocalDpi xmlns:a14="http://schemas.microsoft.com/office/drawing/2010/main" val="0"/>
              </a:ext>
            </a:extLst>
          </a:blip>
          <a:srcRect r="2375" b="-1"/>
          <a:stretch/>
        </p:blipFill>
        <p:spPr>
          <a:xfrm>
            <a:off x="6796391" y="1047556"/>
            <a:ext cx="4439055" cy="4547118"/>
          </a:xfrm>
          <a:prstGeom prst="rect">
            <a:avLst/>
          </a:prstGeom>
        </p:spPr>
      </p:pic>
    </p:spTree>
    <p:extLst>
      <p:ext uri="{BB962C8B-B14F-4D97-AF65-F5344CB8AC3E}">
        <p14:creationId xmlns:p14="http://schemas.microsoft.com/office/powerpoint/2010/main" val="4289415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41A640-D6AC-88C7-1BA6-994F54959C1A}"/>
              </a:ext>
            </a:extLst>
          </p:cNvPr>
          <p:cNvSpPr>
            <a:spLocks noGrp="1"/>
          </p:cNvSpPr>
          <p:nvPr>
            <p:ph type="title"/>
          </p:nvPr>
        </p:nvSpPr>
        <p:spPr>
          <a:xfrm>
            <a:off x="553529" y="-94355"/>
            <a:ext cx="10772775" cy="1172015"/>
          </a:xfrm>
        </p:spPr>
        <p:txBody>
          <a:bodyPr>
            <a:normAutofit/>
          </a:bodyPr>
          <a:lstStyle/>
          <a:p>
            <a:pPr algn="ctr"/>
            <a:r>
              <a:rPr lang="hr-HR" sz="4000" b="1" dirty="0">
                <a:latin typeface="Book Antiqua" panose="02040602050305030304" pitchFamily="18" charset="0"/>
              </a:rPr>
              <a:t>4. Sastavljanje akcijskog plana</a:t>
            </a:r>
          </a:p>
        </p:txBody>
      </p:sp>
      <p:sp>
        <p:nvSpPr>
          <p:cNvPr id="3" name="Rezervirano mjesto sadržaja 2">
            <a:extLst>
              <a:ext uri="{FF2B5EF4-FFF2-40B4-BE49-F238E27FC236}">
                <a16:creationId xmlns:a16="http://schemas.microsoft.com/office/drawing/2014/main" id="{527558C5-0DBC-5861-C3B3-178B2C8C5049}"/>
              </a:ext>
            </a:extLst>
          </p:cNvPr>
          <p:cNvSpPr>
            <a:spLocks noGrp="1"/>
          </p:cNvSpPr>
          <p:nvPr>
            <p:ph idx="1"/>
          </p:nvPr>
        </p:nvSpPr>
        <p:spPr>
          <a:xfrm>
            <a:off x="638948" y="1077660"/>
            <a:ext cx="10753725" cy="3766185"/>
          </a:xfrm>
        </p:spPr>
        <p:txBody>
          <a:bodyPr/>
          <a:lstStyle/>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Akcijski plan </a:t>
            </a:r>
            <a:r>
              <a:rPr lang="hr-HR" dirty="0">
                <a:latin typeface="Book Antiqua" panose="02040602050305030304" pitchFamily="18" charset="0"/>
              </a:rPr>
              <a:t>je ono što klijent radi između sesija</a:t>
            </a:r>
          </a:p>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Zašto je bitno sastaviti akcijski plan? </a:t>
            </a:r>
            <a:r>
              <a:rPr lang="hr-HR" dirty="0">
                <a:latin typeface="Book Antiqua" panose="02040602050305030304" pitchFamily="18" charset="0"/>
              </a:rPr>
              <a:t>Dati klijentu do znanja da između sesija </a:t>
            </a:r>
            <a:r>
              <a:rPr lang="hr-HR" i="1" dirty="0">
                <a:latin typeface="Book Antiqua" panose="02040602050305030304" pitchFamily="18" charset="0"/>
              </a:rPr>
              <a:t>treba raditi na onome o čemu se razgovaralo na sesiji</a:t>
            </a:r>
          </a:p>
          <a:p>
            <a:endParaRPr lang="hr-HR" dirty="0">
              <a:latin typeface="Book Antiqua" panose="02040602050305030304" pitchFamily="18" charset="0"/>
            </a:endParaRPr>
          </a:p>
          <a:p>
            <a:endParaRPr lang="hr-HR" dirty="0">
              <a:latin typeface="Book Antiqua" panose="02040602050305030304" pitchFamily="18" charset="0"/>
            </a:endParaRPr>
          </a:p>
        </p:txBody>
      </p:sp>
      <p:sp>
        <p:nvSpPr>
          <p:cNvPr id="4" name="Pravokutnik: zaobljeni kutovi 3">
            <a:extLst>
              <a:ext uri="{FF2B5EF4-FFF2-40B4-BE49-F238E27FC236}">
                <a16:creationId xmlns:a16="http://schemas.microsoft.com/office/drawing/2014/main" id="{4DE8717B-B050-B1CF-4A03-604D58E44440}"/>
              </a:ext>
            </a:extLst>
          </p:cNvPr>
          <p:cNvSpPr/>
          <p:nvPr/>
        </p:nvSpPr>
        <p:spPr>
          <a:xfrm>
            <a:off x="2092751" y="2588665"/>
            <a:ext cx="7833674" cy="403760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Book Antiqua" panose="02040602050305030304" pitchFamily="18" charset="0"/>
              </a:rPr>
              <a:t>AKCIJSKI PLAN</a:t>
            </a:r>
          </a:p>
          <a:p>
            <a:pPr algn="ctr"/>
            <a:r>
              <a:rPr lang="hr-HR" i="1" dirty="0">
                <a:latin typeface="Book Antiqua" panose="02040602050305030304" pitchFamily="18" charset="0"/>
              </a:rPr>
              <a:t>Zalijepi na frižider i pročitaj svako jutro i poslijepodne!</a:t>
            </a:r>
          </a:p>
          <a:p>
            <a:pPr algn="ctr"/>
            <a:endParaRPr lang="hr-HR" dirty="0">
              <a:latin typeface="Book Antiqua" panose="02040602050305030304" pitchFamily="18" charset="0"/>
            </a:endParaRPr>
          </a:p>
          <a:p>
            <a:pPr marL="342900" indent="-342900" algn="ctr">
              <a:buAutoNum type="arabicPeriod"/>
            </a:pPr>
            <a:r>
              <a:rPr lang="hr-HR" dirty="0">
                <a:latin typeface="Book Antiqua" panose="02040602050305030304" pitchFamily="18" charset="0"/>
              </a:rPr>
              <a:t>Kada se osjećam depresivno, podsjetiti ću se da terapijski plan ima smisla. Uz pomoć psihoterapeutkinje radit ću na svojim ciljevima korak po korak. Naučit ću evaluirati svoje misli i procjenjivati jesu li realistične i istinite. Moje stanje će se poboljšati tako što ću činiti male promjene u svom ponašanju i razmišljanju svaki dan.</a:t>
            </a:r>
          </a:p>
          <a:p>
            <a:pPr marL="342900" indent="-342900" algn="ctr">
              <a:buAutoNum type="arabicPeriod"/>
            </a:pPr>
            <a:endParaRPr lang="hr-HR" dirty="0">
              <a:latin typeface="Book Antiqua" panose="02040602050305030304" pitchFamily="18" charset="0"/>
            </a:endParaRPr>
          </a:p>
          <a:p>
            <a:pPr marL="342900" indent="-342900" algn="ctr">
              <a:buAutoNum type="arabicPeriod"/>
            </a:pPr>
            <a:r>
              <a:rPr lang="hr-HR" dirty="0">
                <a:latin typeface="Book Antiqua" panose="02040602050305030304" pitchFamily="18" charset="0"/>
              </a:rPr>
              <a:t>Izvedi unuke na sladoled</a:t>
            </a:r>
          </a:p>
          <a:p>
            <a:pPr marL="342900" indent="-342900" algn="ctr">
              <a:buAutoNum type="arabicPeriod"/>
            </a:pPr>
            <a:endParaRPr lang="hr-HR" dirty="0">
              <a:latin typeface="Book Antiqua" panose="02040602050305030304" pitchFamily="18" charset="0"/>
            </a:endParaRPr>
          </a:p>
          <a:p>
            <a:pPr marL="342900" indent="-342900" algn="ctr">
              <a:buAutoNum type="arabicPeriod"/>
            </a:pPr>
            <a:r>
              <a:rPr lang="hr-HR" dirty="0">
                <a:latin typeface="Book Antiqua" panose="02040602050305030304" pitchFamily="18" charset="0"/>
              </a:rPr>
              <a:t>Pohvaliti sebe kada uradim nešto od gore navedenog ili bilo što drugo što mi je izazovno. </a:t>
            </a:r>
            <a:r>
              <a:rPr lang="hr-HR" dirty="0">
                <a:latin typeface="Book Antiqua" panose="02040602050305030304" pitchFamily="18" charset="0"/>
                <a:sym typeface="Wingdings" panose="05000000000000000000" pitchFamily="2" charset="2"/>
              </a:rPr>
              <a:t></a:t>
            </a:r>
            <a:endParaRPr lang="hr-HR" dirty="0">
              <a:latin typeface="Book Antiqua" panose="02040602050305030304" pitchFamily="18" charset="0"/>
            </a:endParaRPr>
          </a:p>
        </p:txBody>
      </p:sp>
    </p:spTree>
    <p:extLst>
      <p:ext uri="{BB962C8B-B14F-4D97-AF65-F5344CB8AC3E}">
        <p14:creationId xmlns:p14="http://schemas.microsoft.com/office/powerpoint/2010/main" val="111695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5C3FE1E-0A7F-41BE-A568-1BF85E2E8D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840" y="0"/>
            <a:ext cx="5471160" cy="6858000"/>
          </a:xfrm>
          <a:prstGeom prst="rect">
            <a:avLst/>
          </a:prstGeom>
          <a:solidFill>
            <a:schemeClr val="bg1">
              <a:lumMod val="8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F58B22F6-E7B1-33E6-9B8A-31FC615B0640}"/>
              </a:ext>
            </a:extLst>
          </p:cNvPr>
          <p:cNvSpPr>
            <a:spLocks noGrp="1"/>
          </p:cNvSpPr>
          <p:nvPr>
            <p:ph type="title"/>
          </p:nvPr>
        </p:nvSpPr>
        <p:spPr>
          <a:xfrm>
            <a:off x="6846292" y="177124"/>
            <a:ext cx="5040908" cy="1658198"/>
          </a:xfrm>
        </p:spPr>
        <p:txBody>
          <a:bodyPr>
            <a:normAutofit/>
          </a:bodyPr>
          <a:lstStyle/>
          <a:p>
            <a:pPr algn="ctr"/>
            <a:r>
              <a:rPr lang="hr-HR" sz="3700" b="1" dirty="0">
                <a:solidFill>
                  <a:srgbClr val="0070C0"/>
                </a:solidFill>
                <a:latin typeface="Book Antiqua" panose="02040602050305030304" pitchFamily="18" charset="0"/>
              </a:rPr>
              <a:t>5. Uspostavljanje očekivanja od tretmana</a:t>
            </a:r>
          </a:p>
        </p:txBody>
      </p:sp>
      <p:pic>
        <p:nvPicPr>
          <p:cNvPr id="5" name="Slika 4" descr="Slika na kojoj se prikazuje električno plava, Font, grafika, dijagram&#10;&#10;Opis je automatski generiran">
            <a:extLst>
              <a:ext uri="{FF2B5EF4-FFF2-40B4-BE49-F238E27FC236}">
                <a16:creationId xmlns:a16="http://schemas.microsoft.com/office/drawing/2014/main" id="{18DE0844-EA97-867E-B0CF-4CB570A486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96634"/>
            <a:ext cx="6720840" cy="3864732"/>
          </a:xfrm>
          <a:prstGeom prst="rect">
            <a:avLst/>
          </a:prstGeom>
        </p:spPr>
      </p:pic>
      <p:sp>
        <p:nvSpPr>
          <p:cNvPr id="3" name="Rezervirano mjesto sadržaja 2">
            <a:extLst>
              <a:ext uri="{FF2B5EF4-FFF2-40B4-BE49-F238E27FC236}">
                <a16:creationId xmlns:a16="http://schemas.microsoft.com/office/drawing/2014/main" id="{6B345C4E-0E2D-6116-12D4-1CB219629206}"/>
              </a:ext>
            </a:extLst>
          </p:cNvPr>
          <p:cNvSpPr>
            <a:spLocks noGrp="1"/>
          </p:cNvSpPr>
          <p:nvPr>
            <p:ph idx="1"/>
          </p:nvPr>
        </p:nvSpPr>
        <p:spPr>
          <a:xfrm>
            <a:off x="6971744" y="1618618"/>
            <a:ext cx="5040908" cy="4882390"/>
          </a:xfrm>
        </p:spPr>
        <p:txBody>
          <a:bodyPr>
            <a:normAutofit/>
          </a:bodyPr>
          <a:lstStyle/>
          <a:p>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realna očekivanja </a:t>
            </a:r>
            <a:r>
              <a:rPr lang="hr-HR" dirty="0">
                <a:latin typeface="Book Antiqua" panose="02040602050305030304" pitchFamily="18" charset="0"/>
              </a:rPr>
              <a:t>s obzirom na vrstu i ozbiljnost problema</a:t>
            </a:r>
          </a:p>
          <a:p>
            <a:pPr lvl="1">
              <a:buFont typeface="Courier New" panose="02070309020205020404" pitchFamily="49" charset="0"/>
              <a:buChar char="o"/>
            </a:pPr>
            <a:r>
              <a:rPr lang="hr-HR" i="1" dirty="0" err="1">
                <a:latin typeface="Book Antiqua" panose="02040602050305030304" pitchFamily="18" charset="0"/>
              </a:rPr>
              <a:t>okviran</a:t>
            </a:r>
            <a:r>
              <a:rPr lang="hr-HR" i="1" dirty="0">
                <a:latin typeface="Book Antiqua" panose="02040602050305030304" pitchFamily="18" charset="0"/>
              </a:rPr>
              <a:t> broj tretmana i u kojim vremenskim razmacima</a:t>
            </a:r>
          </a:p>
          <a:p>
            <a:pPr lvl="1">
              <a:buFont typeface="Courier New" panose="02070309020205020404" pitchFamily="49" charset="0"/>
              <a:buChar char="o"/>
            </a:pPr>
            <a:r>
              <a:rPr lang="hr-HR" i="1" dirty="0">
                <a:latin typeface="Book Antiqua" panose="02040602050305030304" pitchFamily="18" charset="0"/>
              </a:rPr>
              <a:t>čitavo vrijeme u komunikaciji s klijentom</a:t>
            </a:r>
          </a:p>
          <a:p>
            <a:pPr marL="4572" lvl="1" indent="0">
              <a:buNone/>
            </a:pPr>
            <a:endParaRPr lang="hr-HR" i="1" dirty="0">
              <a:latin typeface="Book Antiqua" panose="02040602050305030304" pitchFamily="18" charset="0"/>
            </a:endParaRPr>
          </a:p>
          <a:p>
            <a:pPr lvl="1">
              <a:buFont typeface="Arial" panose="020B0604020202020204" pitchFamily="34" charset="0"/>
              <a:buChar char="•"/>
            </a:pPr>
            <a:r>
              <a:rPr lang="hr-HR" dirty="0">
                <a:latin typeface="Book Antiqua" panose="02040602050305030304" pitchFamily="18" charset="0"/>
              </a:rPr>
              <a:t>smanjuju vjerojatnost </a:t>
            </a:r>
            <a:r>
              <a:rPr lang="hr-HR" b="1" dirty="0">
                <a:latin typeface="Book Antiqua" panose="02040602050305030304" pitchFamily="18" charset="0"/>
              </a:rPr>
              <a:t>prekida terapije</a:t>
            </a:r>
            <a:r>
              <a:rPr lang="hr-HR" dirty="0">
                <a:latin typeface="Book Antiqua" panose="02040602050305030304" pitchFamily="18" charset="0"/>
              </a:rPr>
              <a:t> i povećavaju </a:t>
            </a:r>
            <a:r>
              <a:rPr lang="hr-HR" b="1" dirty="0">
                <a:latin typeface="Book Antiqua" panose="02040602050305030304" pitchFamily="18" charset="0"/>
              </a:rPr>
              <a:t>uspješnost terapije</a:t>
            </a:r>
          </a:p>
          <a:p>
            <a:pPr marL="4572" lvl="1" indent="0">
              <a:buNone/>
            </a:pPr>
            <a:endParaRPr lang="hr-HR" dirty="0">
              <a:latin typeface="Book Antiqua" panose="02040602050305030304" pitchFamily="18" charset="0"/>
            </a:endParaRPr>
          </a:p>
        </p:txBody>
      </p:sp>
    </p:spTree>
    <p:extLst>
      <p:ext uri="{BB962C8B-B14F-4D97-AF65-F5344CB8AC3E}">
        <p14:creationId xmlns:p14="http://schemas.microsoft.com/office/powerpoint/2010/main" val="232972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643467"/>
            <a:ext cx="4010828" cy="5571066"/>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4" y="809244"/>
            <a:ext cx="3685032" cy="5239512"/>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74C84E6B-E436-2703-D49C-F7FC3486FB03}"/>
              </a:ext>
            </a:extLst>
          </p:cNvPr>
          <p:cNvSpPr>
            <a:spLocks noGrp="1"/>
          </p:cNvSpPr>
          <p:nvPr>
            <p:ph type="title"/>
          </p:nvPr>
        </p:nvSpPr>
        <p:spPr>
          <a:xfrm>
            <a:off x="961292" y="1031634"/>
            <a:ext cx="3368431" cy="4844777"/>
          </a:xfrm>
        </p:spPr>
        <p:txBody>
          <a:bodyPr>
            <a:normAutofit/>
          </a:bodyPr>
          <a:lstStyle/>
          <a:p>
            <a:pPr algn="ctr"/>
            <a:r>
              <a:rPr lang="hr-HR" sz="3600" b="1" dirty="0">
                <a:solidFill>
                  <a:srgbClr val="FFFFFF"/>
                </a:solidFill>
                <a:latin typeface="Book Antiqua" panose="02040602050305030304" pitchFamily="18" charset="0"/>
              </a:rPr>
              <a:t>6. Sažimanje i traženje povratne informacije</a:t>
            </a:r>
          </a:p>
        </p:txBody>
      </p:sp>
      <p:sp>
        <p:nvSpPr>
          <p:cNvPr id="3" name="Rezervirano mjesto sadržaja 2">
            <a:extLst>
              <a:ext uri="{FF2B5EF4-FFF2-40B4-BE49-F238E27FC236}">
                <a16:creationId xmlns:a16="http://schemas.microsoft.com/office/drawing/2014/main" id="{885A6526-0114-20F0-442D-9F7D0B20F8F3}"/>
              </a:ext>
            </a:extLst>
          </p:cNvPr>
          <p:cNvSpPr>
            <a:spLocks noGrp="1"/>
          </p:cNvSpPr>
          <p:nvPr>
            <p:ph idx="1"/>
          </p:nvPr>
        </p:nvSpPr>
        <p:spPr>
          <a:xfrm>
            <a:off x="5042490" y="432119"/>
            <a:ext cx="6731510" cy="6169128"/>
          </a:xfrm>
        </p:spPr>
        <p:txBody>
          <a:bodyPr anchor="ctr">
            <a:noAutofit/>
          </a:bodyPr>
          <a:lstStyle/>
          <a:p>
            <a:pPr algn="just">
              <a:buFont typeface="Arial" panose="020B0604020202020204" pitchFamily="34" charset="0"/>
              <a:buChar char="•"/>
            </a:pPr>
            <a:r>
              <a:rPr lang="hr-HR" sz="2200" dirty="0">
                <a:latin typeface="Book Antiqua" panose="02040602050305030304" pitchFamily="18" charset="0"/>
              </a:rPr>
              <a:t> pozvati </a:t>
            </a:r>
            <a:r>
              <a:rPr lang="hr-HR" sz="2200" b="1" i="1" dirty="0">
                <a:latin typeface="Book Antiqua" panose="02040602050305030304" pitchFamily="18" charset="0"/>
              </a:rPr>
              <a:t>člana obitelji </a:t>
            </a:r>
            <a:r>
              <a:rPr lang="hr-HR" sz="2200" dirty="0">
                <a:latin typeface="Book Antiqua" panose="02040602050305030304" pitchFamily="18" charset="0"/>
              </a:rPr>
              <a:t>ili</a:t>
            </a:r>
            <a:r>
              <a:rPr lang="hr-HR" sz="2200" b="1" i="1" dirty="0">
                <a:latin typeface="Book Antiqua" panose="02040602050305030304" pitchFamily="18" charset="0"/>
              </a:rPr>
              <a:t> prijatelja</a:t>
            </a:r>
          </a:p>
          <a:p>
            <a:pPr algn="just">
              <a:buFont typeface="Arial" panose="020B0604020202020204" pitchFamily="34" charset="0"/>
              <a:buChar char="•"/>
            </a:pPr>
            <a:r>
              <a:rPr lang="hr-HR" sz="2200" b="1" i="1" dirty="0">
                <a:latin typeface="Book Antiqua" panose="02040602050305030304" pitchFamily="18" charset="0"/>
              </a:rPr>
              <a:t> sesija procjene</a:t>
            </a:r>
            <a:r>
              <a:rPr lang="hr-HR" sz="2200" b="1" dirty="0">
                <a:latin typeface="Book Antiqua" panose="02040602050305030304" pitchFamily="18" charset="0"/>
              </a:rPr>
              <a:t> </a:t>
            </a:r>
            <a:r>
              <a:rPr lang="hr-HR" sz="2200" dirty="0">
                <a:latin typeface="Book Antiqua" panose="02040602050305030304" pitchFamily="18" charset="0"/>
              </a:rPr>
              <a:t>a ne </a:t>
            </a:r>
            <a:r>
              <a:rPr lang="hr-HR" sz="2200" b="1" i="1" dirty="0">
                <a:latin typeface="Book Antiqua" panose="02040602050305030304" pitchFamily="18" charset="0"/>
              </a:rPr>
              <a:t>terapijska sesija</a:t>
            </a:r>
          </a:p>
          <a:p>
            <a:pPr algn="just">
              <a:buFont typeface="Arial" panose="020B0604020202020204" pitchFamily="34" charset="0"/>
              <a:buChar char="•"/>
            </a:pPr>
            <a:endParaRPr lang="hr-HR" sz="2200" dirty="0">
              <a:latin typeface="Book Antiqua" panose="02040602050305030304" pitchFamily="18" charset="0"/>
            </a:endParaRPr>
          </a:p>
          <a:p>
            <a:pPr marL="0" indent="0" algn="just">
              <a:buNone/>
            </a:pPr>
            <a:r>
              <a:rPr lang="hr-HR" sz="2200" i="1" dirty="0">
                <a:latin typeface="Book Antiqua" panose="02040602050305030304" pitchFamily="18" charset="0"/>
              </a:rPr>
              <a:t>„Postavila sam Vam puno pitanja i na osnovu toga iznijela neku okvirnu dijagnozu. Rekli ste mi dosta informacija o tome kako provodite svoje dane. Razgovarali smo o Vašim mislima i o tome kako mogu biti istinite, neistine ili negdje između. Također, kratko sam Vas uputila u to što je BKT te kako mislim da može biti od koristi za Vaš problem. Zajednički smo sastavili akcijski plan za naredni tjedan. Dogovorili smo okvirno koliko često ćemo se vidjeti i koliko će trajati tretman. </a:t>
            </a:r>
            <a:r>
              <a:rPr lang="hr-HR" sz="2200" b="1" i="1" dirty="0">
                <a:latin typeface="Book Antiqua" panose="02040602050305030304" pitchFamily="18" charset="0"/>
              </a:rPr>
              <a:t>Postoji li nešto što je ostalo nejasno i imate li nekih pitanja za kraj?”</a:t>
            </a:r>
          </a:p>
          <a:p>
            <a:pPr algn="just">
              <a:buFont typeface="Arial" panose="020B0604020202020204" pitchFamily="34" charset="0"/>
              <a:buChar char="•"/>
            </a:pPr>
            <a:endParaRPr lang="hr-HR" sz="2200" i="1" dirty="0">
              <a:latin typeface="Book Antiqua" panose="02040602050305030304" pitchFamily="18" charset="0"/>
            </a:endParaRPr>
          </a:p>
          <a:p>
            <a:pPr marL="0" indent="0" algn="just">
              <a:buNone/>
            </a:pPr>
            <a:r>
              <a:rPr lang="hr-HR" sz="2200" i="1" dirty="0">
                <a:latin typeface="Book Antiqua" panose="02040602050305030304" pitchFamily="18" charset="0"/>
              </a:rPr>
              <a:t>„Vidimo se idući tjedan na prvoj terapijskoj seansi!” </a:t>
            </a:r>
            <a:r>
              <a:rPr lang="hr-HR" sz="2200" dirty="0">
                <a:latin typeface="Book Antiqua" panose="02040602050305030304" pitchFamily="18" charset="0"/>
                <a:sym typeface="Wingdings" panose="05000000000000000000" pitchFamily="2" charset="2"/>
              </a:rPr>
              <a:t></a:t>
            </a:r>
            <a:endParaRPr lang="hr-HR" sz="2200" dirty="0">
              <a:latin typeface="Book Antiqua" panose="02040602050305030304" pitchFamily="18" charset="0"/>
            </a:endParaRPr>
          </a:p>
        </p:txBody>
      </p:sp>
    </p:spTree>
    <p:extLst>
      <p:ext uri="{BB962C8B-B14F-4D97-AF65-F5344CB8AC3E}">
        <p14:creationId xmlns:p14="http://schemas.microsoft.com/office/powerpoint/2010/main" val="2484917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E7CFAA6-1DBB-43B0-BD82-2FB83CF4E4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0B6497DA-11E4-2BAE-4F4E-07BEFDA5D9B1}"/>
              </a:ext>
            </a:extLst>
          </p:cNvPr>
          <p:cNvSpPr>
            <a:spLocks noGrp="1"/>
          </p:cNvSpPr>
          <p:nvPr>
            <p:ph type="title"/>
          </p:nvPr>
        </p:nvSpPr>
        <p:spPr>
          <a:xfrm>
            <a:off x="706299" y="639763"/>
            <a:ext cx="3947998" cy="5492750"/>
          </a:xfrm>
        </p:spPr>
        <p:txBody>
          <a:bodyPr>
            <a:normAutofit/>
          </a:bodyPr>
          <a:lstStyle/>
          <a:p>
            <a:pPr algn="ctr"/>
            <a:r>
              <a:rPr lang="hr-HR" sz="3600" b="1" dirty="0">
                <a:solidFill>
                  <a:srgbClr val="FFFFFF"/>
                </a:solidFill>
                <a:latin typeface="Book Antiqua" panose="02040602050305030304" pitchFamily="18" charset="0"/>
              </a:rPr>
              <a:t>Između seanse procjene i prve terapijske seanse</a:t>
            </a:r>
          </a:p>
        </p:txBody>
      </p:sp>
      <p:cxnSp>
        <p:nvCxnSpPr>
          <p:cNvPr id="10" name="Straight Connector 9">
            <a:extLst>
              <a:ext uri="{FF2B5EF4-FFF2-40B4-BE49-F238E27FC236}">
                <a16:creationId xmlns:a16="http://schemas.microsoft.com/office/drawing/2014/main" id="{9E13708B-D2E3-41E3-BD49-F910056473E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1323" y="2211346"/>
            <a:ext cx="0" cy="2349584"/>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9058748A-60BD-8E7F-25C0-5DB280214A24}"/>
              </a:ext>
            </a:extLst>
          </p:cNvPr>
          <p:cNvSpPr>
            <a:spLocks noGrp="1"/>
          </p:cNvSpPr>
          <p:nvPr>
            <p:ph idx="1"/>
          </p:nvPr>
        </p:nvSpPr>
        <p:spPr>
          <a:xfrm>
            <a:off x="5193619" y="1666899"/>
            <a:ext cx="6142032" cy="4658746"/>
          </a:xfrm>
        </p:spPr>
        <p:txBody>
          <a:bodyPr anchor="ctr">
            <a:normAutofit/>
          </a:bodyPr>
          <a:lstStyle/>
          <a:p>
            <a:pPr>
              <a:buFont typeface="Arial" panose="020B0604020202020204" pitchFamily="34" charset="0"/>
              <a:buChar char="•"/>
            </a:pPr>
            <a:r>
              <a:rPr lang="hr-HR" dirty="0">
                <a:latin typeface="Book Antiqua" panose="02040602050305030304" pitchFamily="18" charset="0"/>
              </a:rPr>
              <a:t> proći bilješke i napraviti </a:t>
            </a:r>
            <a:r>
              <a:rPr lang="hr-HR" b="1" dirty="0">
                <a:latin typeface="Book Antiqua" panose="02040602050305030304" pitchFamily="18" charset="0"/>
              </a:rPr>
              <a:t>plan tretmana</a:t>
            </a:r>
            <a:r>
              <a:rPr lang="hr-HR" dirty="0">
                <a:latin typeface="Book Antiqua" panose="02040602050305030304" pitchFamily="18" charset="0"/>
              </a:rPr>
              <a:t> i </a:t>
            </a:r>
            <a:r>
              <a:rPr lang="hr-HR" b="1" dirty="0">
                <a:latin typeface="Book Antiqua" panose="02040602050305030304" pitchFamily="18" charset="0"/>
              </a:rPr>
              <a:t>kognitivnu konceptualizaciju</a:t>
            </a:r>
          </a:p>
          <a:p>
            <a:pPr marL="0" indent="0">
              <a:buNone/>
            </a:pPr>
            <a:endParaRPr lang="hr-HR" b="1"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kontaktirati </a:t>
            </a:r>
            <a:r>
              <a:rPr lang="hr-HR" b="1" dirty="0">
                <a:latin typeface="Book Antiqua" panose="02040602050305030304" pitchFamily="18" charset="0"/>
              </a:rPr>
              <a:t>druge stručnjake </a:t>
            </a:r>
            <a:r>
              <a:rPr lang="hr-HR" dirty="0">
                <a:latin typeface="Book Antiqua" panose="02040602050305030304" pitchFamily="18" charset="0"/>
              </a:rPr>
              <a:t>koji su radili s klijentom (ukoliko ih ima) i razmijeniti informacije – prethodno tražiti </a:t>
            </a:r>
            <a:r>
              <a:rPr lang="hr-HR" i="1" dirty="0">
                <a:latin typeface="Book Antiqua" panose="02040602050305030304" pitchFamily="18" charset="0"/>
              </a:rPr>
              <a:t>pristanak klijenta</a:t>
            </a:r>
          </a:p>
          <a:p>
            <a:pPr marL="0" indent="0">
              <a:buNone/>
            </a:pPr>
            <a:endParaRPr lang="hr-HR" i="1"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kontaktirati </a:t>
            </a:r>
            <a:r>
              <a:rPr lang="hr-HR" b="1" dirty="0">
                <a:latin typeface="Book Antiqua" panose="02040602050305030304" pitchFamily="18" charset="0"/>
              </a:rPr>
              <a:t>kolege i stručnjake </a:t>
            </a:r>
            <a:r>
              <a:rPr lang="hr-HR" dirty="0">
                <a:latin typeface="Book Antiqua" panose="02040602050305030304" pitchFamily="18" charset="0"/>
              </a:rPr>
              <a:t>u slučaju dileme i nejasnoća</a:t>
            </a:r>
          </a:p>
          <a:p>
            <a:pPr marL="0" indent="0">
              <a:buNone/>
            </a:pPr>
            <a:endParaRPr lang="hr-HR" dirty="0">
              <a:latin typeface="Book Antiqua" panose="02040602050305030304" pitchFamily="18" charset="0"/>
            </a:endParaRPr>
          </a:p>
          <a:p>
            <a:pPr>
              <a:buFont typeface="Arial" panose="020B0604020202020204" pitchFamily="34" charset="0"/>
              <a:buChar char="•"/>
            </a:pPr>
            <a:endParaRPr lang="hr-HR" dirty="0">
              <a:latin typeface="Book Antiqua" panose="02040602050305030304" pitchFamily="18" charset="0"/>
            </a:endParaRPr>
          </a:p>
        </p:txBody>
      </p:sp>
    </p:spTree>
    <p:extLst>
      <p:ext uri="{BB962C8B-B14F-4D97-AF65-F5344CB8AC3E}">
        <p14:creationId xmlns:p14="http://schemas.microsoft.com/office/powerpoint/2010/main" val="4877110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D976C13-68E6-4E25-B13E-FC3A2D3F66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2FE3A7B-DDFF-4F81-8AAE-11D96D138C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9825ADD-F95C-4747-9B41-5DB21C28E6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5" cy="5571066"/>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6791A8E-B2BA-467D-BB87-8CFBFB13AF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3900" y="726948"/>
            <a:ext cx="10744200" cy="5404104"/>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98B4FBF-12E6-C763-BD6D-DD7D549F8CEC}"/>
              </a:ext>
            </a:extLst>
          </p:cNvPr>
          <p:cNvSpPr>
            <a:spLocks noGrp="1"/>
          </p:cNvSpPr>
          <p:nvPr>
            <p:ph type="title"/>
          </p:nvPr>
        </p:nvSpPr>
        <p:spPr>
          <a:xfrm>
            <a:off x="1286503" y="1285196"/>
            <a:ext cx="9607160" cy="4845856"/>
          </a:xfrm>
        </p:spPr>
        <p:txBody>
          <a:bodyPr vert="horz" lIns="91440" tIns="45720" rIns="91440" bIns="45720" rtlCol="0" anchor="b">
            <a:normAutofit/>
          </a:bodyPr>
          <a:lstStyle/>
          <a:p>
            <a:pPr algn="ctr">
              <a:lnSpc>
                <a:spcPct val="80000"/>
              </a:lnSpc>
            </a:pPr>
            <a:r>
              <a:rPr lang="en-US" sz="7200" b="1" dirty="0">
                <a:solidFill>
                  <a:srgbClr val="FFFFFF"/>
                </a:solidFill>
                <a:latin typeface="Book Antiqua" panose="02040602050305030304" pitchFamily="18" charset="0"/>
              </a:rPr>
              <a:t>HVALA NA POZORNOSTI!</a:t>
            </a:r>
            <a:br>
              <a:rPr lang="en-US" sz="7200" b="1" dirty="0">
                <a:solidFill>
                  <a:srgbClr val="FFFFFF"/>
                </a:solidFill>
                <a:latin typeface="Book Antiqua" panose="02040602050305030304" pitchFamily="18" charset="0"/>
              </a:rPr>
            </a:br>
            <a:r>
              <a:rPr lang="en-US" sz="7200" dirty="0">
                <a:solidFill>
                  <a:srgbClr val="FFFFFF"/>
                </a:solidFill>
                <a:latin typeface="Book Antiqua" panose="02040602050305030304" pitchFamily="18" charset="0"/>
                <a:sym typeface="Wingdings" panose="05000000000000000000" pitchFamily="2" charset="2"/>
              </a:rPr>
              <a:t></a:t>
            </a:r>
            <a:r>
              <a:rPr lang="en-US" sz="7200" dirty="0">
                <a:solidFill>
                  <a:srgbClr val="FFFFFF"/>
                </a:solidFill>
              </a:rPr>
              <a:t/>
            </a:r>
            <a:br>
              <a:rPr lang="en-US" sz="7200" dirty="0">
                <a:solidFill>
                  <a:srgbClr val="FFFFFF"/>
                </a:solidFill>
              </a:rPr>
            </a:br>
            <a:endParaRPr lang="en-US" sz="7200" dirty="0">
              <a:solidFill>
                <a:srgbClr val="FFFFFF"/>
              </a:solidFill>
            </a:endParaRPr>
          </a:p>
        </p:txBody>
      </p:sp>
    </p:spTree>
    <p:extLst>
      <p:ext uri="{BB962C8B-B14F-4D97-AF65-F5344CB8AC3E}">
        <p14:creationId xmlns:p14="http://schemas.microsoft.com/office/powerpoint/2010/main" val="19864930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5"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5" y="806204"/>
            <a:ext cx="10579608"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D4F5EE4-4DD6-16BB-23D4-EE56307F0079}"/>
              </a:ext>
            </a:extLst>
          </p:cNvPr>
          <p:cNvSpPr>
            <a:spLocks noGrp="1"/>
          </p:cNvSpPr>
          <p:nvPr>
            <p:ph type="title"/>
          </p:nvPr>
        </p:nvSpPr>
        <p:spPr>
          <a:xfrm>
            <a:off x="1071846" y="1059736"/>
            <a:ext cx="10040233" cy="1228130"/>
          </a:xfrm>
        </p:spPr>
        <p:txBody>
          <a:bodyPr>
            <a:normAutofit/>
          </a:bodyPr>
          <a:lstStyle/>
          <a:p>
            <a:pPr algn="ctr"/>
            <a:r>
              <a:rPr lang="hr-HR" sz="4400" b="1" dirty="0">
                <a:solidFill>
                  <a:srgbClr val="FFFFFF"/>
                </a:solidFill>
                <a:latin typeface="Book Antiqua" panose="02040602050305030304" pitchFamily="18" charset="0"/>
              </a:rPr>
              <a:t>Zašto je važna procjena?</a:t>
            </a:r>
          </a:p>
        </p:txBody>
      </p:sp>
      <p:sp>
        <p:nvSpPr>
          <p:cNvPr id="3" name="Rezervirano mjesto sadržaja 2">
            <a:extLst>
              <a:ext uri="{FF2B5EF4-FFF2-40B4-BE49-F238E27FC236}">
                <a16:creationId xmlns:a16="http://schemas.microsoft.com/office/drawing/2014/main" id="{E78D6E7D-9B6D-A8A4-B3B1-9285F3A16339}"/>
              </a:ext>
            </a:extLst>
          </p:cNvPr>
          <p:cNvSpPr>
            <a:spLocks noGrp="1"/>
          </p:cNvSpPr>
          <p:nvPr>
            <p:ph idx="1"/>
          </p:nvPr>
        </p:nvSpPr>
        <p:spPr>
          <a:xfrm>
            <a:off x="1071846" y="2973313"/>
            <a:ext cx="10040233" cy="3465065"/>
          </a:xfrm>
        </p:spPr>
        <p:txBody>
          <a:bodyPr>
            <a:normAutofit/>
          </a:bodyPr>
          <a:lstStyle/>
          <a:p>
            <a:pPr>
              <a:buFont typeface="Arial" panose="020B0604020202020204" pitchFamily="34" charset="0"/>
              <a:buChar char="•"/>
            </a:pPr>
            <a:r>
              <a:rPr lang="hr-HR" dirty="0">
                <a:latin typeface="Book Antiqua" panose="02040602050305030304" pitchFamily="18" charset="0"/>
              </a:rPr>
              <a:t> informacije o </a:t>
            </a:r>
            <a:r>
              <a:rPr lang="hr-HR" b="1" dirty="0">
                <a:latin typeface="Book Antiqua" panose="02040602050305030304" pitchFamily="18" charset="0"/>
              </a:rPr>
              <a:t>funkcioniranju i karakteristikama </a:t>
            </a:r>
            <a:r>
              <a:rPr lang="hr-HR" dirty="0">
                <a:latin typeface="Book Antiqua" panose="02040602050305030304" pitchFamily="18" charset="0"/>
              </a:rPr>
              <a:t>klijenta</a:t>
            </a:r>
          </a:p>
          <a:p>
            <a:pPr>
              <a:buFont typeface="Arial" panose="020B0604020202020204" pitchFamily="34" charset="0"/>
              <a:buChar char="•"/>
            </a:pPr>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a:t>
            </a:r>
            <a:r>
              <a:rPr lang="hr-HR" i="1" dirty="0">
                <a:latin typeface="Book Antiqua" panose="02040602050305030304" pitchFamily="18" charset="0"/>
              </a:rPr>
              <a:t>bez procjene se ne započinje tretman!</a:t>
            </a:r>
          </a:p>
          <a:p>
            <a:pPr>
              <a:buFont typeface="Arial" panose="020B0604020202020204" pitchFamily="34" charset="0"/>
              <a:buChar char="•"/>
            </a:pPr>
            <a:endParaRPr lang="hr-HR" i="1"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1-2 sata</a:t>
            </a:r>
          </a:p>
          <a:p>
            <a:pPr>
              <a:buFont typeface="Arial" panose="020B0604020202020204" pitchFamily="34" charset="0"/>
              <a:buChar char="•"/>
            </a:pPr>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1. susret, ali ne isključivo </a:t>
            </a:r>
          </a:p>
        </p:txBody>
      </p:sp>
    </p:spTree>
    <p:extLst>
      <p:ext uri="{BB962C8B-B14F-4D97-AF65-F5344CB8AC3E}">
        <p14:creationId xmlns:p14="http://schemas.microsoft.com/office/powerpoint/2010/main" val="336547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1B759252-36E2-8979-F23D-5FB6E71E2230}"/>
              </a:ext>
            </a:extLst>
          </p:cNvPr>
          <p:cNvSpPr>
            <a:spLocks noGrp="1"/>
          </p:cNvSpPr>
          <p:nvPr>
            <p:ph type="title"/>
          </p:nvPr>
        </p:nvSpPr>
        <p:spPr>
          <a:xfrm>
            <a:off x="657224" y="936711"/>
            <a:ext cx="2988265" cy="4984578"/>
          </a:xfrm>
        </p:spPr>
        <p:txBody>
          <a:bodyPr>
            <a:normAutofit/>
          </a:bodyPr>
          <a:lstStyle/>
          <a:p>
            <a:pPr algn="ctr"/>
            <a:r>
              <a:rPr lang="hr-HR" sz="4400" b="1" dirty="0">
                <a:solidFill>
                  <a:srgbClr val="FFFFFF"/>
                </a:solidFill>
                <a:latin typeface="Book Antiqua" panose="02040602050305030304" pitchFamily="18" charset="0"/>
              </a:rPr>
              <a:t>Ciljevi procjene</a:t>
            </a:r>
          </a:p>
        </p:txBody>
      </p:sp>
      <p:sp>
        <p:nvSpPr>
          <p:cNvPr id="3" name="Rezervirano mjesto sadržaja 2">
            <a:extLst>
              <a:ext uri="{FF2B5EF4-FFF2-40B4-BE49-F238E27FC236}">
                <a16:creationId xmlns:a16="http://schemas.microsoft.com/office/drawing/2014/main" id="{3369768C-4243-2723-146C-5220190CC13E}"/>
              </a:ext>
            </a:extLst>
          </p:cNvPr>
          <p:cNvSpPr>
            <a:spLocks noGrp="1"/>
          </p:cNvSpPr>
          <p:nvPr>
            <p:ph idx="1"/>
          </p:nvPr>
        </p:nvSpPr>
        <p:spPr>
          <a:xfrm>
            <a:off x="4614389" y="936711"/>
            <a:ext cx="6815992" cy="4984578"/>
          </a:xfrm>
        </p:spPr>
        <p:txBody>
          <a:bodyPr anchor="ctr">
            <a:normAutofit/>
          </a:bodyPr>
          <a:lstStyle/>
          <a:p>
            <a:pPr>
              <a:buFont typeface="Arial" panose="020B0604020202020204" pitchFamily="34" charset="0"/>
              <a:buChar char="•"/>
            </a:pPr>
            <a:r>
              <a:rPr lang="hr-HR" dirty="0">
                <a:latin typeface="Book Antiqua" panose="02040602050305030304" pitchFamily="18" charset="0"/>
              </a:rPr>
              <a:t> prikupiti </a:t>
            </a:r>
            <a:r>
              <a:rPr lang="hr-HR" b="1" dirty="0">
                <a:latin typeface="Book Antiqua" panose="02040602050305030304" pitchFamily="18" charset="0"/>
              </a:rPr>
              <a:t>informacije</a:t>
            </a:r>
            <a:r>
              <a:rPr lang="hr-HR" dirty="0">
                <a:latin typeface="Book Antiqua" panose="02040602050305030304" pitchFamily="18" charset="0"/>
              </a:rPr>
              <a:t> s ciljem postavljanja dijagnoze i kreiranja kognitivne konceptualizacije i plana tretmana</a:t>
            </a:r>
          </a:p>
          <a:p>
            <a:pPr>
              <a:buFont typeface="Arial" panose="020B0604020202020204" pitchFamily="34" charset="0"/>
              <a:buChar char="•"/>
            </a:pPr>
            <a:r>
              <a:rPr lang="hr-HR" dirty="0">
                <a:latin typeface="Book Antiqua" panose="02040602050305030304" pitchFamily="18" charset="0"/>
              </a:rPr>
              <a:t> utvrditi </a:t>
            </a:r>
            <a:r>
              <a:rPr lang="hr-HR" b="1" dirty="0">
                <a:latin typeface="Book Antiqua" panose="02040602050305030304" pitchFamily="18" charset="0"/>
              </a:rPr>
              <a:t>primjerenost BKT-a </a:t>
            </a:r>
            <a:r>
              <a:rPr lang="hr-HR" dirty="0">
                <a:latin typeface="Book Antiqua" panose="02040602050305030304" pitchFamily="18" charset="0"/>
              </a:rPr>
              <a:t>i terapeuta za problem</a:t>
            </a:r>
          </a:p>
          <a:p>
            <a:pPr>
              <a:buFont typeface="Arial" panose="020B0604020202020204" pitchFamily="34" charset="0"/>
              <a:buChar char="•"/>
            </a:pPr>
            <a:r>
              <a:rPr lang="hr-HR" dirty="0">
                <a:latin typeface="Book Antiqua" panose="02040602050305030304" pitchFamily="18" charset="0"/>
              </a:rPr>
              <a:t> utvrditi postoji li potreba za </a:t>
            </a:r>
            <a:r>
              <a:rPr lang="hr-HR" b="1" dirty="0">
                <a:latin typeface="Book Antiqua" panose="02040602050305030304" pitchFamily="18" charset="0"/>
              </a:rPr>
              <a:t>dodatnim sredstvima pomoći </a:t>
            </a:r>
            <a:r>
              <a:rPr lang="hr-HR" dirty="0">
                <a:latin typeface="Book Antiqua" panose="02040602050305030304" pitchFamily="18" charset="0"/>
              </a:rPr>
              <a:t>(npr. medikamenti)</a:t>
            </a:r>
          </a:p>
          <a:p>
            <a:pPr>
              <a:buFont typeface="Arial" panose="020B0604020202020204" pitchFamily="34" charset="0"/>
              <a:buChar char="•"/>
            </a:pPr>
            <a:r>
              <a:rPr lang="hr-HR" dirty="0">
                <a:latin typeface="Book Antiqua" panose="02040602050305030304" pitchFamily="18" charset="0"/>
              </a:rPr>
              <a:t> inicirati </a:t>
            </a:r>
            <a:r>
              <a:rPr lang="hr-HR" b="1" dirty="0">
                <a:latin typeface="Book Antiqua" panose="02040602050305030304" pitchFamily="18" charset="0"/>
              </a:rPr>
              <a:t>terapijski savez </a:t>
            </a:r>
            <a:r>
              <a:rPr lang="hr-HR" dirty="0">
                <a:latin typeface="Book Antiqua" panose="02040602050305030304" pitchFamily="18" charset="0"/>
              </a:rPr>
              <a:t>sa klijentom</a:t>
            </a:r>
          </a:p>
          <a:p>
            <a:pPr>
              <a:buFont typeface="Arial" panose="020B0604020202020204" pitchFamily="34" charset="0"/>
              <a:buChar char="•"/>
            </a:pPr>
            <a:r>
              <a:rPr lang="hr-HR" dirty="0">
                <a:latin typeface="Book Antiqua" panose="02040602050305030304" pitchFamily="18" charset="0"/>
              </a:rPr>
              <a:t> </a:t>
            </a:r>
            <a:r>
              <a:rPr lang="hr-HR" b="1" dirty="0" err="1">
                <a:latin typeface="Book Antiqua" panose="02040602050305030304" pitchFamily="18" charset="0"/>
              </a:rPr>
              <a:t>psihoedukacija</a:t>
            </a:r>
            <a:r>
              <a:rPr lang="hr-HR" dirty="0">
                <a:latin typeface="Book Antiqua" panose="02040602050305030304" pitchFamily="18" charset="0"/>
              </a:rPr>
              <a:t> klijenta o BKT-u</a:t>
            </a:r>
          </a:p>
          <a:p>
            <a:pPr>
              <a:buFont typeface="Arial" panose="020B0604020202020204" pitchFamily="34" charset="0"/>
              <a:buChar char="•"/>
            </a:pPr>
            <a:r>
              <a:rPr lang="hr-HR" dirty="0">
                <a:latin typeface="Book Antiqua" panose="02040602050305030304" pitchFamily="18" charset="0"/>
              </a:rPr>
              <a:t> postaviti </a:t>
            </a:r>
            <a:r>
              <a:rPr lang="hr-HR" b="1" dirty="0">
                <a:latin typeface="Book Antiqua" panose="02040602050305030304" pitchFamily="18" charset="0"/>
              </a:rPr>
              <a:t>okvirne ciljeve</a:t>
            </a:r>
          </a:p>
          <a:p>
            <a:pPr>
              <a:buFont typeface="Arial" panose="020B0604020202020204" pitchFamily="34" charset="0"/>
              <a:buChar char="•"/>
            </a:pPr>
            <a:r>
              <a:rPr lang="hr-HR" dirty="0">
                <a:latin typeface="Book Antiqua" panose="02040602050305030304" pitchFamily="18" charset="0"/>
              </a:rPr>
              <a:t> sastaviti jednostavan </a:t>
            </a:r>
            <a:r>
              <a:rPr lang="hr-HR" b="1" dirty="0">
                <a:latin typeface="Book Antiqua" panose="02040602050305030304" pitchFamily="18" charset="0"/>
              </a:rPr>
              <a:t>akcijski plan</a:t>
            </a:r>
          </a:p>
        </p:txBody>
      </p:sp>
    </p:spTree>
    <p:extLst>
      <p:ext uri="{BB962C8B-B14F-4D97-AF65-F5344CB8AC3E}">
        <p14:creationId xmlns:p14="http://schemas.microsoft.com/office/powerpoint/2010/main" val="112157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643467"/>
            <a:ext cx="4010828" cy="5571066"/>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4" y="809244"/>
            <a:ext cx="3685032" cy="5239512"/>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4F2F2CC6-53B5-A284-C495-65B9B18A4AAA}"/>
              </a:ext>
            </a:extLst>
          </p:cNvPr>
          <p:cNvSpPr>
            <a:spLocks noGrp="1"/>
          </p:cNvSpPr>
          <p:nvPr>
            <p:ph type="title"/>
          </p:nvPr>
        </p:nvSpPr>
        <p:spPr>
          <a:xfrm>
            <a:off x="961292" y="1031634"/>
            <a:ext cx="3368431" cy="4844777"/>
          </a:xfrm>
        </p:spPr>
        <p:txBody>
          <a:bodyPr>
            <a:normAutofit/>
          </a:bodyPr>
          <a:lstStyle/>
          <a:p>
            <a:pPr algn="ctr"/>
            <a:r>
              <a:rPr lang="hr-HR" sz="4400" b="1" dirty="0">
                <a:solidFill>
                  <a:srgbClr val="FFFFFF"/>
                </a:solidFill>
                <a:latin typeface="Book Antiqua" panose="02040602050305030304" pitchFamily="18" charset="0"/>
              </a:rPr>
              <a:t>Prije procjene:</a:t>
            </a:r>
          </a:p>
        </p:txBody>
      </p:sp>
      <p:sp>
        <p:nvSpPr>
          <p:cNvPr id="3" name="Rezervirano mjesto sadržaja 2">
            <a:extLst>
              <a:ext uri="{FF2B5EF4-FFF2-40B4-BE49-F238E27FC236}">
                <a16:creationId xmlns:a16="http://schemas.microsoft.com/office/drawing/2014/main" id="{2981D2C7-8857-F619-61D0-67C5CEF5427D}"/>
              </a:ext>
            </a:extLst>
          </p:cNvPr>
          <p:cNvSpPr>
            <a:spLocks noGrp="1"/>
          </p:cNvSpPr>
          <p:nvPr>
            <p:ph idx="1"/>
          </p:nvPr>
        </p:nvSpPr>
        <p:spPr>
          <a:xfrm>
            <a:off x="5289791" y="1031633"/>
            <a:ext cx="6140590" cy="5707369"/>
          </a:xfrm>
        </p:spPr>
        <p:txBody>
          <a:bodyPr anchor="ctr">
            <a:normAutofit/>
          </a:bodyPr>
          <a:lstStyle/>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medicinski pregled i dokumentacija</a:t>
            </a:r>
            <a:r>
              <a:rPr lang="hr-HR" dirty="0">
                <a:latin typeface="Book Antiqua" panose="02040602050305030304" pitchFamily="18" charset="0"/>
              </a:rPr>
              <a:t> – mogući organski uzroci</a:t>
            </a:r>
          </a:p>
          <a:p>
            <a:pPr>
              <a:buFont typeface="Arial" panose="020B0604020202020204" pitchFamily="34" charset="0"/>
              <a:buChar char="•"/>
            </a:pPr>
            <a:r>
              <a:rPr lang="hr-HR" dirty="0">
                <a:latin typeface="Book Antiqua" panose="02040602050305030304" pitchFamily="18" charset="0"/>
              </a:rPr>
              <a:t> ostali </a:t>
            </a:r>
            <a:r>
              <a:rPr lang="hr-HR" b="1" dirty="0">
                <a:latin typeface="Book Antiqua" panose="02040602050305030304" pitchFamily="18" charset="0"/>
              </a:rPr>
              <a:t>relevantni podaci i nalazi</a:t>
            </a:r>
            <a:r>
              <a:rPr lang="hr-HR" dirty="0">
                <a:latin typeface="Book Antiqua" panose="02040602050305030304" pitchFamily="18" charset="0"/>
              </a:rPr>
              <a:t>, prijašnje terapije i mišljenja</a:t>
            </a:r>
          </a:p>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upitnici i samoprocjene</a:t>
            </a:r>
            <a:r>
              <a:rPr lang="hr-HR" dirty="0">
                <a:latin typeface="Book Antiqua" panose="02040602050305030304" pitchFamily="18" charset="0"/>
              </a:rPr>
              <a:t> – ušteda na vremenu</a:t>
            </a:r>
          </a:p>
          <a:p>
            <a:pPr>
              <a:buFont typeface="Arial" panose="020B0604020202020204" pitchFamily="34" charset="0"/>
              <a:buChar char="•"/>
            </a:pPr>
            <a:r>
              <a:rPr lang="hr-HR" dirty="0">
                <a:latin typeface="Book Antiqua" panose="02040602050305030304" pitchFamily="18" charset="0"/>
              </a:rPr>
              <a:t> uključiti </a:t>
            </a:r>
            <a:r>
              <a:rPr lang="hr-HR" b="1" dirty="0">
                <a:latin typeface="Book Antiqua" panose="02040602050305030304" pitchFamily="18" charset="0"/>
              </a:rPr>
              <a:t>člana obitelji, partnera, bliskog prijatelja</a:t>
            </a:r>
            <a:r>
              <a:rPr lang="hr-HR" dirty="0">
                <a:latin typeface="Book Antiqua" panose="02040602050305030304" pitchFamily="18" charset="0"/>
              </a:rPr>
              <a:t> – dodatne informacije</a:t>
            </a:r>
          </a:p>
          <a:p>
            <a:pPr>
              <a:buFont typeface="Arial" panose="020B0604020202020204" pitchFamily="34" charset="0"/>
              <a:buChar char="•"/>
            </a:pPr>
            <a:r>
              <a:rPr lang="hr-HR" dirty="0">
                <a:latin typeface="Book Antiqua" panose="02040602050305030304" pitchFamily="18" charset="0"/>
              </a:rPr>
              <a:t> objasniti klijentu zašto je </a:t>
            </a:r>
            <a:r>
              <a:rPr lang="hr-HR" b="1" dirty="0">
                <a:latin typeface="Book Antiqua" panose="02040602050305030304" pitchFamily="18" charset="0"/>
              </a:rPr>
              <a:t>procjena bitna </a:t>
            </a:r>
            <a:r>
              <a:rPr lang="hr-HR" dirty="0">
                <a:latin typeface="Book Antiqua" panose="02040602050305030304" pitchFamily="18" charset="0"/>
              </a:rPr>
              <a:t>– da se utvrdi jesu li dobar kandidat za BKT</a:t>
            </a:r>
          </a:p>
          <a:p>
            <a:endParaRPr lang="hr-HR" dirty="0">
              <a:latin typeface="Book Antiqua" panose="02040602050305030304" pitchFamily="18" charset="0"/>
            </a:endParaRPr>
          </a:p>
        </p:txBody>
      </p:sp>
    </p:spTree>
    <p:extLst>
      <p:ext uri="{BB962C8B-B14F-4D97-AF65-F5344CB8AC3E}">
        <p14:creationId xmlns:p14="http://schemas.microsoft.com/office/powerpoint/2010/main" val="3652114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FAC032C4-BCDD-CE91-6288-5848047E3A40}"/>
              </a:ext>
            </a:extLst>
          </p:cNvPr>
          <p:cNvSpPr>
            <a:spLocks noGrp="1"/>
          </p:cNvSpPr>
          <p:nvPr>
            <p:ph type="title"/>
          </p:nvPr>
        </p:nvSpPr>
        <p:spPr>
          <a:xfrm>
            <a:off x="657224" y="936711"/>
            <a:ext cx="2988265" cy="4984578"/>
          </a:xfrm>
        </p:spPr>
        <p:txBody>
          <a:bodyPr>
            <a:normAutofit/>
          </a:bodyPr>
          <a:lstStyle/>
          <a:p>
            <a:pPr algn="ctr"/>
            <a:r>
              <a:rPr lang="hr-HR" sz="4400" b="1" dirty="0">
                <a:solidFill>
                  <a:srgbClr val="FFFFFF"/>
                </a:solidFill>
                <a:latin typeface="Book Antiqua" panose="02040602050305030304" pitchFamily="18" charset="0"/>
              </a:rPr>
              <a:t>Struktura seanse procjene</a:t>
            </a:r>
          </a:p>
        </p:txBody>
      </p:sp>
      <p:sp>
        <p:nvSpPr>
          <p:cNvPr id="3" name="Rezervirano mjesto sadržaja 2">
            <a:extLst>
              <a:ext uri="{FF2B5EF4-FFF2-40B4-BE49-F238E27FC236}">
                <a16:creationId xmlns:a16="http://schemas.microsoft.com/office/drawing/2014/main" id="{C6319FCA-87E4-48E5-71B5-F48E4348CF30}"/>
              </a:ext>
            </a:extLst>
          </p:cNvPr>
          <p:cNvSpPr>
            <a:spLocks noGrp="1"/>
          </p:cNvSpPr>
          <p:nvPr>
            <p:ph idx="1"/>
          </p:nvPr>
        </p:nvSpPr>
        <p:spPr>
          <a:xfrm>
            <a:off x="4584198" y="634325"/>
            <a:ext cx="7097447" cy="5589349"/>
          </a:xfrm>
        </p:spPr>
        <p:txBody>
          <a:bodyPr anchor="ctr">
            <a:normAutofit/>
          </a:bodyPr>
          <a:lstStyle/>
          <a:p>
            <a:pPr>
              <a:buFont typeface="Arial" panose="020B0604020202020204" pitchFamily="34" charset="0"/>
              <a:buChar char="•"/>
            </a:pPr>
            <a:r>
              <a:rPr lang="hr-HR" dirty="0">
                <a:latin typeface="Book Antiqua" panose="02040602050305030304" pitchFamily="18" charset="0"/>
              </a:rPr>
              <a:t> uvodni </a:t>
            </a:r>
            <a:r>
              <a:rPr lang="hr-HR" b="1" dirty="0">
                <a:latin typeface="Book Antiqua" panose="02040602050305030304" pitchFamily="18" charset="0"/>
              </a:rPr>
              <a:t>pozdrav</a:t>
            </a:r>
          </a:p>
          <a:p>
            <a:pPr>
              <a:buFont typeface="Arial" panose="020B0604020202020204" pitchFamily="34" charset="0"/>
              <a:buChar char="•"/>
            </a:pPr>
            <a:r>
              <a:rPr lang="hr-HR" dirty="0">
                <a:latin typeface="Book Antiqua" panose="02040602050305030304" pitchFamily="18" charset="0"/>
              </a:rPr>
              <a:t> dogovoriti </a:t>
            </a:r>
            <a:r>
              <a:rPr lang="hr-HR" b="1" dirty="0">
                <a:latin typeface="Book Antiqua" panose="02040602050305030304" pitchFamily="18" charset="0"/>
              </a:rPr>
              <a:t>prisutnost člana obitelji ili prijatelja</a:t>
            </a:r>
          </a:p>
          <a:p>
            <a:pPr>
              <a:buFont typeface="Arial" panose="020B0604020202020204" pitchFamily="34" charset="0"/>
              <a:buChar char="•"/>
            </a:pPr>
            <a:r>
              <a:rPr lang="hr-HR" dirty="0">
                <a:latin typeface="Book Antiqua" panose="02040602050305030304" pitchFamily="18" charset="0"/>
              </a:rPr>
              <a:t> predstaviti </a:t>
            </a:r>
            <a:r>
              <a:rPr lang="hr-HR" b="1" dirty="0">
                <a:latin typeface="Book Antiqua" panose="02040602050305030304" pitchFamily="18" charset="0"/>
              </a:rPr>
              <a:t>dnevni red i očekivanja</a:t>
            </a:r>
            <a:r>
              <a:rPr lang="hr-HR" dirty="0">
                <a:latin typeface="Book Antiqua" panose="02040602050305030304" pitchFamily="18" charset="0"/>
              </a:rPr>
              <a:t> od susreta</a:t>
            </a:r>
          </a:p>
          <a:p>
            <a:pPr>
              <a:buFont typeface="Arial" panose="020B0604020202020204" pitchFamily="34" charset="0"/>
              <a:buChar char="•"/>
            </a:pPr>
            <a:r>
              <a:rPr lang="hr-HR" dirty="0">
                <a:latin typeface="Book Antiqua" panose="02040602050305030304" pitchFamily="18" charset="0"/>
              </a:rPr>
              <a:t> provesti psihosocijalnu </a:t>
            </a:r>
            <a:r>
              <a:rPr lang="hr-HR" b="1" dirty="0">
                <a:latin typeface="Book Antiqua" panose="02040602050305030304" pitchFamily="18" charset="0"/>
              </a:rPr>
              <a:t>procjenu</a:t>
            </a:r>
          </a:p>
          <a:p>
            <a:pPr>
              <a:buFont typeface="Arial" panose="020B0604020202020204" pitchFamily="34" charset="0"/>
              <a:buChar char="•"/>
            </a:pPr>
            <a:r>
              <a:rPr lang="hr-HR" dirty="0">
                <a:latin typeface="Book Antiqua" panose="02040602050305030304" pitchFamily="18" charset="0"/>
              </a:rPr>
              <a:t> postaviti okvirne </a:t>
            </a:r>
            <a:r>
              <a:rPr lang="hr-HR" b="1" dirty="0">
                <a:latin typeface="Book Antiqua" panose="02040602050305030304" pitchFamily="18" charset="0"/>
              </a:rPr>
              <a:t>ciljeve</a:t>
            </a:r>
          </a:p>
          <a:p>
            <a:pPr>
              <a:buFont typeface="Arial" panose="020B0604020202020204" pitchFamily="34" charset="0"/>
              <a:buChar char="•"/>
            </a:pPr>
            <a:r>
              <a:rPr lang="hr-HR" dirty="0">
                <a:latin typeface="Book Antiqua" panose="02040602050305030304" pitchFamily="18" charset="0"/>
              </a:rPr>
              <a:t> postaviti </a:t>
            </a:r>
            <a:r>
              <a:rPr lang="hr-HR" dirty="0" err="1">
                <a:latin typeface="Book Antiqua" panose="02040602050305030304" pitchFamily="18" charset="0"/>
              </a:rPr>
              <a:t>okviran</a:t>
            </a:r>
            <a:r>
              <a:rPr lang="hr-HR" dirty="0">
                <a:latin typeface="Book Antiqua" panose="02040602050305030304" pitchFamily="18" charset="0"/>
              </a:rPr>
              <a:t> </a:t>
            </a:r>
            <a:r>
              <a:rPr lang="hr-HR" b="1" dirty="0">
                <a:latin typeface="Book Antiqua" panose="02040602050305030304" pitchFamily="18" charset="0"/>
              </a:rPr>
              <a:t>plan terapije</a:t>
            </a:r>
            <a:endParaRPr lang="hr-HR" dirty="0">
              <a:latin typeface="Book Antiqua" panose="02040602050305030304" pitchFamily="18" charset="0"/>
            </a:endParaRPr>
          </a:p>
          <a:p>
            <a:pPr>
              <a:buFont typeface="Arial" panose="020B0604020202020204" pitchFamily="34" charset="0"/>
              <a:buChar char="•"/>
            </a:pPr>
            <a:r>
              <a:rPr lang="hr-HR" b="1" dirty="0">
                <a:latin typeface="Book Antiqua" panose="02040602050305030304" pitchFamily="18" charset="0"/>
              </a:rPr>
              <a:t> </a:t>
            </a:r>
            <a:r>
              <a:rPr lang="hr-HR" b="1" dirty="0" err="1">
                <a:latin typeface="Book Antiqua" panose="02040602050305030304" pitchFamily="18" charset="0"/>
              </a:rPr>
              <a:t>psihoedukacija</a:t>
            </a:r>
            <a:r>
              <a:rPr lang="hr-HR" b="1" dirty="0">
                <a:latin typeface="Book Antiqua" panose="02040602050305030304" pitchFamily="18" charset="0"/>
              </a:rPr>
              <a:t> </a:t>
            </a:r>
            <a:r>
              <a:rPr lang="hr-HR" dirty="0">
                <a:latin typeface="Book Antiqua" panose="02040602050305030304" pitchFamily="18" charset="0"/>
              </a:rPr>
              <a:t>o BKT-u</a:t>
            </a:r>
          </a:p>
          <a:p>
            <a:pPr>
              <a:buFont typeface="Arial" panose="020B0604020202020204" pitchFamily="34" charset="0"/>
              <a:buChar char="•"/>
            </a:pPr>
            <a:r>
              <a:rPr lang="hr-HR" dirty="0">
                <a:latin typeface="Book Antiqua" panose="02040602050305030304" pitchFamily="18" charset="0"/>
              </a:rPr>
              <a:t> zajednički sastaviti </a:t>
            </a:r>
            <a:r>
              <a:rPr lang="hr-HR" b="1" dirty="0">
                <a:latin typeface="Book Antiqua" panose="02040602050305030304" pitchFamily="18" charset="0"/>
              </a:rPr>
              <a:t>akcijski plan</a:t>
            </a:r>
          </a:p>
          <a:p>
            <a:pPr>
              <a:buFont typeface="Arial" panose="020B0604020202020204" pitchFamily="34" charset="0"/>
              <a:buChar char="•"/>
            </a:pPr>
            <a:r>
              <a:rPr lang="hr-HR" dirty="0">
                <a:latin typeface="Book Antiqua" panose="02040602050305030304" pitchFamily="18" charset="0"/>
              </a:rPr>
              <a:t> uspostaviti </a:t>
            </a:r>
            <a:r>
              <a:rPr lang="hr-HR" b="1" dirty="0">
                <a:latin typeface="Book Antiqua" panose="02040602050305030304" pitchFamily="18" charset="0"/>
              </a:rPr>
              <a:t>očekivanja</a:t>
            </a:r>
            <a:r>
              <a:rPr lang="hr-HR" dirty="0">
                <a:latin typeface="Book Antiqua" panose="02040602050305030304" pitchFamily="18" charset="0"/>
              </a:rPr>
              <a:t> od terapije</a:t>
            </a:r>
          </a:p>
          <a:p>
            <a:pPr>
              <a:buFont typeface="Arial" panose="020B0604020202020204" pitchFamily="34" charset="0"/>
              <a:buChar char="•"/>
            </a:pPr>
            <a:r>
              <a:rPr lang="hr-HR" dirty="0">
                <a:latin typeface="Book Antiqua" panose="02040602050305030304" pitchFamily="18" charset="0"/>
              </a:rPr>
              <a:t> sažeti susret i tražiti </a:t>
            </a:r>
            <a:r>
              <a:rPr lang="hr-HR" b="1" dirty="0">
                <a:latin typeface="Book Antiqua" panose="02040602050305030304" pitchFamily="18" charset="0"/>
              </a:rPr>
              <a:t>povratnu informaciju</a:t>
            </a:r>
          </a:p>
        </p:txBody>
      </p:sp>
    </p:spTree>
    <p:extLst>
      <p:ext uri="{BB962C8B-B14F-4D97-AF65-F5344CB8AC3E}">
        <p14:creationId xmlns:p14="http://schemas.microsoft.com/office/powerpoint/2010/main" val="1581839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8" y="643467"/>
            <a:ext cx="4010828" cy="5571066"/>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4" y="809244"/>
            <a:ext cx="3685032" cy="5239512"/>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614573A6-E41D-C0FF-FF9F-15FF37C14C23}"/>
              </a:ext>
            </a:extLst>
          </p:cNvPr>
          <p:cNvSpPr>
            <a:spLocks noGrp="1"/>
          </p:cNvSpPr>
          <p:nvPr>
            <p:ph type="title"/>
          </p:nvPr>
        </p:nvSpPr>
        <p:spPr>
          <a:xfrm>
            <a:off x="961292" y="1031634"/>
            <a:ext cx="3368431" cy="4844777"/>
          </a:xfrm>
        </p:spPr>
        <p:txBody>
          <a:bodyPr>
            <a:normAutofit/>
          </a:bodyPr>
          <a:lstStyle/>
          <a:p>
            <a:pPr algn="ctr"/>
            <a:r>
              <a:rPr lang="hr-HR" sz="4400" b="1" dirty="0">
                <a:solidFill>
                  <a:srgbClr val="FFFFFF"/>
                </a:solidFill>
                <a:latin typeface="Book Antiqua" panose="02040602050305030304" pitchFamily="18" charset="0"/>
              </a:rPr>
              <a:t>1. Početak seanse procjene</a:t>
            </a:r>
          </a:p>
        </p:txBody>
      </p:sp>
      <p:sp>
        <p:nvSpPr>
          <p:cNvPr id="3" name="Rezervirano mjesto sadržaja 2">
            <a:extLst>
              <a:ext uri="{FF2B5EF4-FFF2-40B4-BE49-F238E27FC236}">
                <a16:creationId xmlns:a16="http://schemas.microsoft.com/office/drawing/2014/main" id="{3A2F0FF5-760C-E772-3275-AD335E031BB4}"/>
              </a:ext>
            </a:extLst>
          </p:cNvPr>
          <p:cNvSpPr>
            <a:spLocks noGrp="1"/>
          </p:cNvSpPr>
          <p:nvPr>
            <p:ph idx="1"/>
          </p:nvPr>
        </p:nvSpPr>
        <p:spPr>
          <a:xfrm>
            <a:off x="5289791" y="1031634"/>
            <a:ext cx="6140590" cy="5571066"/>
          </a:xfrm>
        </p:spPr>
        <p:txBody>
          <a:bodyPr anchor="ctr">
            <a:normAutofit/>
          </a:bodyPr>
          <a:lstStyle/>
          <a:p>
            <a:pPr>
              <a:buFont typeface="Arial" panose="020B0604020202020204" pitchFamily="34" charset="0"/>
              <a:buChar char="•"/>
            </a:pPr>
            <a:r>
              <a:rPr lang="hr-HR" dirty="0">
                <a:latin typeface="Book Antiqua" panose="02040602050305030304" pitchFamily="18" charset="0"/>
              </a:rPr>
              <a:t> predstaviti se i izložiti </a:t>
            </a:r>
            <a:r>
              <a:rPr lang="hr-HR" b="1" dirty="0">
                <a:latin typeface="Book Antiqua" panose="02040602050305030304" pitchFamily="18" charset="0"/>
              </a:rPr>
              <a:t>dnevni red </a:t>
            </a:r>
          </a:p>
          <a:p>
            <a:pPr>
              <a:buFont typeface="Arial" panose="020B0604020202020204" pitchFamily="34" charset="0"/>
              <a:buChar char="•"/>
            </a:pPr>
            <a:r>
              <a:rPr lang="hr-HR" b="1" dirty="0">
                <a:latin typeface="Book Antiqua" panose="02040602050305030304" pitchFamily="18" charset="0"/>
              </a:rPr>
              <a:t> </a:t>
            </a:r>
            <a:r>
              <a:rPr lang="hr-HR" dirty="0">
                <a:latin typeface="Book Antiqua" panose="02040602050305030304" pitchFamily="18" charset="0"/>
              </a:rPr>
              <a:t>dogovoriti </a:t>
            </a:r>
            <a:r>
              <a:rPr lang="hr-HR" b="1" dirty="0">
                <a:latin typeface="Book Antiqua" panose="02040602050305030304" pitchFamily="18" charset="0"/>
              </a:rPr>
              <a:t>prisutnost člana obitelji </a:t>
            </a:r>
            <a:r>
              <a:rPr lang="hr-HR" dirty="0">
                <a:latin typeface="Book Antiqua" panose="02040602050305030304" pitchFamily="18" charset="0"/>
              </a:rPr>
              <a:t>ili druge bliske osobe</a:t>
            </a:r>
            <a:endParaRPr lang="hr-HR" b="1"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objasniti im što </a:t>
            </a:r>
            <a:r>
              <a:rPr lang="hr-HR" b="1" dirty="0">
                <a:latin typeface="Book Antiqua" panose="02040602050305030304" pitchFamily="18" charset="0"/>
              </a:rPr>
              <a:t>očekivati</a:t>
            </a:r>
            <a:r>
              <a:rPr lang="hr-HR" dirty="0">
                <a:latin typeface="Book Antiqua" panose="02040602050305030304" pitchFamily="18" charset="0"/>
              </a:rPr>
              <a:t> od današnjeg susreta  </a:t>
            </a:r>
          </a:p>
          <a:p>
            <a:pPr lvl="2">
              <a:buFont typeface="Arial" panose="020B0604020202020204" pitchFamily="34" charset="0"/>
              <a:buChar char="•"/>
            </a:pPr>
            <a:r>
              <a:rPr lang="hr-HR" i="1" dirty="0">
                <a:latin typeface="Book Antiqua" panose="02040602050305030304" pitchFamily="18" charset="0"/>
              </a:rPr>
              <a:t>nećemo se baviti problemom nego procjenom</a:t>
            </a:r>
          </a:p>
          <a:p>
            <a:pPr lvl="2">
              <a:buFont typeface="Arial" panose="020B0604020202020204" pitchFamily="34" charset="0"/>
              <a:buChar char="•"/>
            </a:pPr>
            <a:r>
              <a:rPr lang="hr-HR" i="1" dirty="0">
                <a:latin typeface="Book Antiqua" panose="02040602050305030304" pitchFamily="18" charset="0"/>
              </a:rPr>
              <a:t>odgovarati će na dosta pitanja</a:t>
            </a:r>
          </a:p>
          <a:p>
            <a:pPr lvl="2">
              <a:buFont typeface="Arial" panose="020B0604020202020204" pitchFamily="34" charset="0"/>
              <a:buChar char="•"/>
            </a:pPr>
            <a:r>
              <a:rPr lang="hr-HR" i="1" dirty="0">
                <a:latin typeface="Book Antiqua" panose="02040602050305030304" pitchFamily="18" charset="0"/>
              </a:rPr>
              <a:t>postaviti će se okvirna dijagnoza i problem</a:t>
            </a:r>
          </a:p>
          <a:p>
            <a:pPr lvl="2">
              <a:buFont typeface="Arial" panose="020B0604020202020204" pitchFamily="34" charset="0"/>
              <a:buChar char="•"/>
            </a:pPr>
            <a:r>
              <a:rPr lang="hr-HR" i="1" dirty="0">
                <a:latin typeface="Book Antiqua" panose="02040602050305030304" pitchFamily="18" charset="0"/>
              </a:rPr>
              <a:t>predstaviti će se što je BKT i kako će se odvijati tretman</a:t>
            </a:r>
          </a:p>
          <a:p>
            <a:pPr lvl="2">
              <a:buFont typeface="Arial" panose="020B0604020202020204" pitchFamily="34" charset="0"/>
              <a:buChar char="•"/>
            </a:pPr>
            <a:r>
              <a:rPr lang="hr-HR" i="1" dirty="0">
                <a:latin typeface="Book Antiqua" panose="02040602050305030304" pitchFamily="18" charset="0"/>
              </a:rPr>
              <a:t>postavit će se okvirni ciljevi</a:t>
            </a:r>
          </a:p>
          <a:p>
            <a:endParaRPr lang="hr-HR" dirty="0">
              <a:latin typeface="Book Antiqua" panose="02040602050305030304" pitchFamily="18" charset="0"/>
            </a:endParaRPr>
          </a:p>
        </p:txBody>
      </p:sp>
    </p:spTree>
    <p:extLst>
      <p:ext uri="{BB962C8B-B14F-4D97-AF65-F5344CB8AC3E}">
        <p14:creationId xmlns:p14="http://schemas.microsoft.com/office/powerpoint/2010/main" val="121421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5C3FE1E-0A7F-41BE-A568-1BF85E2E8D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840" y="0"/>
            <a:ext cx="5471160" cy="6858000"/>
          </a:xfrm>
          <a:prstGeom prst="rect">
            <a:avLst/>
          </a:prstGeom>
          <a:solidFill>
            <a:schemeClr val="bg1">
              <a:lumMod val="8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9A2A507-2D65-A600-D252-B24E5249AF58}"/>
              </a:ext>
            </a:extLst>
          </p:cNvPr>
          <p:cNvSpPr>
            <a:spLocks noGrp="1"/>
          </p:cNvSpPr>
          <p:nvPr>
            <p:ph type="title"/>
          </p:nvPr>
        </p:nvSpPr>
        <p:spPr>
          <a:xfrm>
            <a:off x="6616456" y="267993"/>
            <a:ext cx="5679927" cy="1242837"/>
          </a:xfrm>
        </p:spPr>
        <p:txBody>
          <a:bodyPr>
            <a:normAutofit/>
          </a:bodyPr>
          <a:lstStyle/>
          <a:p>
            <a:pPr algn="ctr"/>
            <a:r>
              <a:rPr lang="hr-HR" sz="4000" b="1" dirty="0">
                <a:solidFill>
                  <a:srgbClr val="188363"/>
                </a:solidFill>
                <a:latin typeface="Book Antiqua" panose="02040602050305030304" pitchFamily="18" charset="0"/>
              </a:rPr>
              <a:t>2. Provođenje procjene</a:t>
            </a:r>
          </a:p>
        </p:txBody>
      </p:sp>
      <p:pic>
        <p:nvPicPr>
          <p:cNvPr id="5" name="Slika 4" descr="Slika na kojoj se prikazuje grafika, ukrasni isječci, grafički dizajn, ilustracija&#10;&#10;Opis je automatski generiran">
            <a:extLst>
              <a:ext uri="{FF2B5EF4-FFF2-40B4-BE49-F238E27FC236}">
                <a16:creationId xmlns:a16="http://schemas.microsoft.com/office/drawing/2014/main" id="{5F4FB5EE-19B8-D22C-F650-D386EF5D04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192" y="1510830"/>
            <a:ext cx="5451627" cy="3516299"/>
          </a:xfrm>
          <a:prstGeom prst="rect">
            <a:avLst/>
          </a:prstGeom>
        </p:spPr>
      </p:pic>
      <p:sp>
        <p:nvSpPr>
          <p:cNvPr id="3" name="Rezervirano mjesto sadržaja 2">
            <a:extLst>
              <a:ext uri="{FF2B5EF4-FFF2-40B4-BE49-F238E27FC236}">
                <a16:creationId xmlns:a16="http://schemas.microsoft.com/office/drawing/2014/main" id="{2F550933-147B-7FB1-E546-C76E2F43528E}"/>
              </a:ext>
            </a:extLst>
          </p:cNvPr>
          <p:cNvSpPr>
            <a:spLocks noGrp="1"/>
          </p:cNvSpPr>
          <p:nvPr>
            <p:ph idx="1"/>
          </p:nvPr>
        </p:nvSpPr>
        <p:spPr>
          <a:xfrm>
            <a:off x="6799055" y="1128319"/>
            <a:ext cx="5314727" cy="5461688"/>
          </a:xfrm>
        </p:spPr>
        <p:txBody>
          <a:bodyPr>
            <a:normAutofit lnSpcReduction="10000"/>
          </a:bodyPr>
          <a:lstStyle/>
          <a:p>
            <a:pPr>
              <a:buFont typeface="Arial" panose="020B0604020202020204" pitchFamily="34" charset="0"/>
              <a:buChar char="•"/>
            </a:pPr>
            <a:endParaRPr lang="hr-HR" sz="1500" dirty="0">
              <a:latin typeface="Book Antiqua" panose="02040602050305030304" pitchFamily="18" charset="0"/>
            </a:endParaRPr>
          </a:p>
          <a:p>
            <a:pPr algn="ctr">
              <a:buFont typeface="Arial" panose="020B0604020202020204" pitchFamily="34" charset="0"/>
              <a:buChar char="•"/>
            </a:pPr>
            <a:r>
              <a:rPr lang="hr-HR" sz="2000" dirty="0">
                <a:latin typeface="Book Antiqua" panose="02040602050305030304" pitchFamily="18" charset="0"/>
              </a:rPr>
              <a:t> </a:t>
            </a:r>
            <a:r>
              <a:rPr lang="hr-HR" dirty="0">
                <a:latin typeface="Book Antiqua" panose="02040602050305030304" pitchFamily="18" charset="0"/>
              </a:rPr>
              <a:t>doznati bitne informacije o </a:t>
            </a:r>
            <a:r>
              <a:rPr lang="hr-HR" dirty="0" err="1">
                <a:latin typeface="Book Antiqua" panose="02040602050305030304" pitchFamily="18" charset="0"/>
              </a:rPr>
              <a:t>klijentovu</a:t>
            </a:r>
            <a:r>
              <a:rPr lang="hr-HR" dirty="0">
                <a:latin typeface="Book Antiqua" panose="02040602050305030304" pitchFamily="18" charset="0"/>
              </a:rPr>
              <a:t> sadašnjem i prijašnjem iskustvu – </a:t>
            </a:r>
            <a:r>
              <a:rPr lang="hr-HR" b="1" dirty="0">
                <a:latin typeface="Book Antiqua" panose="02040602050305030304" pitchFamily="18" charset="0"/>
              </a:rPr>
              <a:t>BKT intervju</a:t>
            </a:r>
          </a:p>
          <a:p>
            <a:pPr algn="ctr">
              <a:buFont typeface="Arial" panose="020B0604020202020204" pitchFamily="34" charset="0"/>
              <a:buChar char="•"/>
            </a:pPr>
            <a:endParaRPr lang="hr-HR" b="1" dirty="0">
              <a:latin typeface="Book Antiqua" panose="02040602050305030304" pitchFamily="18" charset="0"/>
            </a:endParaRPr>
          </a:p>
          <a:p>
            <a:pPr algn="ctr">
              <a:buFont typeface="Arial" panose="020B0604020202020204" pitchFamily="34" charset="0"/>
              <a:buChar char="•"/>
            </a:pPr>
            <a:r>
              <a:rPr lang="hr-HR" b="1" dirty="0">
                <a:latin typeface="Book Antiqua" panose="02040602050305030304" pitchFamily="18" charset="0"/>
              </a:rPr>
              <a:t> </a:t>
            </a:r>
            <a:r>
              <a:rPr lang="hr-HR" dirty="0">
                <a:latin typeface="Book Antiqua" panose="02040602050305030304" pitchFamily="18" charset="0"/>
              </a:rPr>
              <a:t>utvrditi </a:t>
            </a:r>
            <a:r>
              <a:rPr lang="hr-HR" i="1" dirty="0">
                <a:latin typeface="Book Antiqua" panose="02040602050305030304" pitchFamily="18" charset="0"/>
              </a:rPr>
              <a:t>suicidalnost</a:t>
            </a:r>
          </a:p>
          <a:p>
            <a:pPr algn="ctr">
              <a:buFont typeface="Arial" panose="020B0604020202020204" pitchFamily="34" charset="0"/>
              <a:buChar char="•"/>
            </a:pPr>
            <a:endParaRPr lang="hr-HR" i="1" dirty="0">
              <a:latin typeface="Book Antiqua" panose="02040602050305030304" pitchFamily="18" charset="0"/>
            </a:endParaRPr>
          </a:p>
          <a:p>
            <a:pPr algn="ctr">
              <a:buFont typeface="Arial" panose="020B0604020202020204" pitchFamily="34" charset="0"/>
              <a:buChar char="•"/>
            </a:pPr>
            <a:r>
              <a:rPr lang="hr-HR" b="1" i="1" dirty="0">
                <a:latin typeface="Book Antiqua" panose="02040602050305030304" pitchFamily="18" charset="0"/>
              </a:rPr>
              <a:t> </a:t>
            </a:r>
            <a:r>
              <a:rPr lang="hr-HR" b="1" dirty="0">
                <a:latin typeface="Book Antiqua" panose="02040602050305030304" pitchFamily="18" charset="0"/>
              </a:rPr>
              <a:t>opis tipičnog dana</a:t>
            </a:r>
            <a:r>
              <a:rPr lang="hr-HR" dirty="0">
                <a:latin typeface="Book Antiqua" panose="02040602050305030304" pitchFamily="18" charset="0"/>
              </a:rPr>
              <a:t> - raspoloženja, interakcije s drugima, aktivnosti, stupanj funkcioniranja, hranjenje, spavanje, slobodno vrijeme, vikendi</a:t>
            </a:r>
          </a:p>
          <a:p>
            <a:pPr algn="ctr">
              <a:buFont typeface="Arial" panose="020B0604020202020204" pitchFamily="34" charset="0"/>
              <a:buChar char="•"/>
            </a:pPr>
            <a:endParaRPr lang="hr-HR" i="1" dirty="0">
              <a:latin typeface="Book Antiqua" panose="02040602050305030304" pitchFamily="18" charset="0"/>
            </a:endParaRPr>
          </a:p>
          <a:p>
            <a:pPr algn="ctr">
              <a:buFont typeface="Arial" panose="020B0604020202020204" pitchFamily="34" charset="0"/>
              <a:buChar char="•"/>
            </a:pPr>
            <a:r>
              <a:rPr lang="hr-HR" i="1" dirty="0">
                <a:latin typeface="Book Antiqua" panose="02040602050305030304" pitchFamily="18" charset="0"/>
              </a:rPr>
              <a:t> Savjet</a:t>
            </a:r>
            <a:r>
              <a:rPr lang="hr-HR" dirty="0">
                <a:latin typeface="Book Antiqua" panose="02040602050305030304" pitchFamily="18" charset="0"/>
              </a:rPr>
              <a:t>: strukturirati </a:t>
            </a:r>
            <a:r>
              <a:rPr lang="hr-HR" dirty="0" err="1">
                <a:latin typeface="Book Antiqua" panose="02040602050305030304" pitchFamily="18" charset="0"/>
              </a:rPr>
              <a:t>klijentove</a:t>
            </a:r>
            <a:r>
              <a:rPr lang="hr-HR" dirty="0">
                <a:latin typeface="Book Antiqua" panose="02040602050305030304" pitchFamily="18" charset="0"/>
              </a:rPr>
              <a:t> odgovore ako krene </a:t>
            </a:r>
            <a:r>
              <a:rPr lang="hr-HR" dirty="0" err="1">
                <a:latin typeface="Book Antiqua" panose="02040602050305030304" pitchFamily="18" charset="0"/>
              </a:rPr>
              <a:t>predetaljno</a:t>
            </a:r>
            <a:r>
              <a:rPr lang="hr-HR" dirty="0">
                <a:latin typeface="Book Antiqua" panose="02040602050305030304" pitchFamily="18" charset="0"/>
              </a:rPr>
              <a:t> odgovarati!</a:t>
            </a:r>
          </a:p>
        </p:txBody>
      </p:sp>
    </p:spTree>
    <p:extLst>
      <p:ext uri="{BB962C8B-B14F-4D97-AF65-F5344CB8AC3E}">
        <p14:creationId xmlns:p14="http://schemas.microsoft.com/office/powerpoint/2010/main" val="610381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8624730-1668-907B-3EE7-D0D19ACF337E}"/>
              </a:ext>
            </a:extLst>
          </p:cNvPr>
          <p:cNvSpPr>
            <a:spLocks noGrp="1"/>
          </p:cNvSpPr>
          <p:nvPr>
            <p:ph type="title"/>
          </p:nvPr>
        </p:nvSpPr>
        <p:spPr>
          <a:xfrm>
            <a:off x="657224" y="936711"/>
            <a:ext cx="2988265" cy="4984578"/>
          </a:xfrm>
        </p:spPr>
        <p:txBody>
          <a:bodyPr>
            <a:normAutofit/>
          </a:bodyPr>
          <a:lstStyle/>
          <a:p>
            <a:endParaRPr lang="hr-HR" sz="4400">
              <a:solidFill>
                <a:srgbClr val="FFFFFF"/>
              </a:solidFill>
            </a:endParaRPr>
          </a:p>
        </p:txBody>
      </p:sp>
      <p:sp>
        <p:nvSpPr>
          <p:cNvPr id="3" name="Rezervirano mjesto sadržaja 2">
            <a:extLst>
              <a:ext uri="{FF2B5EF4-FFF2-40B4-BE49-F238E27FC236}">
                <a16:creationId xmlns:a16="http://schemas.microsoft.com/office/drawing/2014/main" id="{4553D398-0264-DFC5-3A65-41BA9EBC5A5C}"/>
              </a:ext>
            </a:extLst>
          </p:cNvPr>
          <p:cNvSpPr>
            <a:spLocks noGrp="1"/>
          </p:cNvSpPr>
          <p:nvPr>
            <p:ph idx="1"/>
          </p:nvPr>
        </p:nvSpPr>
        <p:spPr>
          <a:xfrm>
            <a:off x="4614389" y="936711"/>
            <a:ext cx="6815992" cy="4984578"/>
          </a:xfrm>
        </p:spPr>
        <p:txBody>
          <a:bodyPr anchor="ctr">
            <a:normAutofit/>
          </a:bodyPr>
          <a:lstStyle/>
          <a:p>
            <a:pPr>
              <a:buFont typeface="Arial" panose="020B0604020202020204" pitchFamily="34" charset="0"/>
              <a:buChar char="•"/>
            </a:pPr>
            <a:r>
              <a:rPr lang="hr-HR" dirty="0">
                <a:latin typeface="Book Antiqua" panose="02040602050305030304" pitchFamily="18" charset="0"/>
              </a:rPr>
              <a:t> </a:t>
            </a:r>
            <a:r>
              <a:rPr lang="hr-HR" b="1" dirty="0">
                <a:latin typeface="Book Antiqua" panose="02040602050305030304" pitchFamily="18" charset="0"/>
              </a:rPr>
              <a:t>skepticizam i beznađe </a:t>
            </a:r>
            <a:r>
              <a:rPr lang="hr-HR" dirty="0">
                <a:latin typeface="Book Antiqua" panose="02040602050305030304" pitchFamily="18" charset="0"/>
              </a:rPr>
              <a:t>klijenta glede tretmana </a:t>
            </a:r>
          </a:p>
          <a:p>
            <a:pPr marL="0" indent="0">
              <a:buNone/>
            </a:pPr>
            <a:r>
              <a:rPr lang="hr-HR" i="1" dirty="0">
                <a:latin typeface="Book Antiqua" panose="02040602050305030304" pitchFamily="18" charset="0"/>
              </a:rPr>
              <a:t>„Meni ništa ne može pomoći.” </a:t>
            </a:r>
          </a:p>
          <a:p>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pitati za </a:t>
            </a:r>
            <a:r>
              <a:rPr lang="hr-HR" b="1" dirty="0">
                <a:latin typeface="Book Antiqua" panose="02040602050305030304" pitchFamily="18" charset="0"/>
              </a:rPr>
              <a:t>dodatne informacije</a:t>
            </a:r>
            <a:endParaRPr lang="hr-HR" dirty="0">
              <a:latin typeface="Book Antiqua" panose="02040602050305030304" pitchFamily="18" charset="0"/>
            </a:endParaRPr>
          </a:p>
          <a:p>
            <a:pPr marL="0" indent="0">
              <a:buNone/>
            </a:pPr>
            <a:r>
              <a:rPr lang="hr-HR" i="1" dirty="0">
                <a:latin typeface="Book Antiqua" panose="02040602050305030304" pitchFamily="18" charset="0"/>
              </a:rPr>
              <a:t>„Postoji li još nešto što mislite da bih trebala znati?”</a:t>
            </a:r>
          </a:p>
        </p:txBody>
      </p:sp>
    </p:spTree>
    <p:extLst>
      <p:ext uri="{BB962C8B-B14F-4D97-AF65-F5344CB8AC3E}">
        <p14:creationId xmlns:p14="http://schemas.microsoft.com/office/powerpoint/2010/main" val="64999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51D3DF-B3B8-F41A-043D-C37A43586FFF}"/>
              </a:ext>
            </a:extLst>
          </p:cNvPr>
          <p:cNvSpPr>
            <a:spLocks noGrp="1"/>
          </p:cNvSpPr>
          <p:nvPr>
            <p:ph type="title"/>
          </p:nvPr>
        </p:nvSpPr>
        <p:spPr>
          <a:xfrm>
            <a:off x="485725" y="0"/>
            <a:ext cx="11220549" cy="1658198"/>
          </a:xfrm>
        </p:spPr>
        <p:txBody>
          <a:bodyPr>
            <a:noAutofit/>
          </a:bodyPr>
          <a:lstStyle/>
          <a:p>
            <a:pPr algn="ctr"/>
            <a:r>
              <a:rPr lang="hr-HR" sz="3600" b="1" dirty="0">
                <a:latin typeface="Book Antiqua" panose="02040602050305030304" pitchFamily="18" charset="0"/>
              </a:rPr>
              <a:t>3. Iznošenje dijagnostičkog dojma, postavljanje okvirnih ciljeva i iznošenje okvirnog plana terapije</a:t>
            </a:r>
          </a:p>
        </p:txBody>
      </p:sp>
      <p:sp>
        <p:nvSpPr>
          <p:cNvPr id="3" name="Rezervirano mjesto sadržaja 2">
            <a:extLst>
              <a:ext uri="{FF2B5EF4-FFF2-40B4-BE49-F238E27FC236}">
                <a16:creationId xmlns:a16="http://schemas.microsoft.com/office/drawing/2014/main" id="{BAD886F8-356C-38FA-6596-FB28768C9DBA}"/>
              </a:ext>
            </a:extLst>
          </p:cNvPr>
          <p:cNvSpPr>
            <a:spLocks noGrp="1"/>
          </p:cNvSpPr>
          <p:nvPr>
            <p:ph idx="1"/>
          </p:nvPr>
        </p:nvSpPr>
        <p:spPr>
          <a:xfrm>
            <a:off x="485725" y="2111097"/>
            <a:ext cx="5877497" cy="3971836"/>
          </a:xfrm>
        </p:spPr>
        <p:txBody>
          <a:bodyPr>
            <a:normAutofit/>
          </a:bodyPr>
          <a:lstStyle/>
          <a:p>
            <a:pPr>
              <a:buFont typeface="Arial" panose="020B0604020202020204" pitchFamily="34" charset="0"/>
              <a:buChar char="•"/>
            </a:pPr>
            <a:r>
              <a:rPr lang="hr-HR" dirty="0">
                <a:latin typeface="Book Antiqua" panose="02040602050305030304" pitchFamily="18" charset="0"/>
              </a:rPr>
              <a:t> okvirna </a:t>
            </a:r>
            <a:r>
              <a:rPr lang="hr-HR" b="1" dirty="0">
                <a:latin typeface="Book Antiqua" panose="02040602050305030304" pitchFamily="18" charset="0"/>
              </a:rPr>
              <a:t>dijagnoza</a:t>
            </a:r>
            <a:r>
              <a:rPr lang="hr-HR" dirty="0">
                <a:latin typeface="Book Antiqua" panose="02040602050305030304" pitchFamily="18" charset="0"/>
              </a:rPr>
              <a:t> problema - nada u oporavak</a:t>
            </a:r>
          </a:p>
          <a:p>
            <a:pPr>
              <a:buFont typeface="Arial" panose="020B0604020202020204" pitchFamily="34" charset="0"/>
              <a:buChar char="•"/>
            </a:pPr>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postaviti okvirne </a:t>
            </a:r>
            <a:r>
              <a:rPr lang="hr-HR" b="1" dirty="0">
                <a:latin typeface="Book Antiqua" panose="02040602050305030304" pitchFamily="18" charset="0"/>
              </a:rPr>
              <a:t>ciljeve</a:t>
            </a:r>
            <a:r>
              <a:rPr lang="hr-HR" dirty="0">
                <a:latin typeface="Book Antiqua" panose="02040602050305030304" pitchFamily="18" charset="0"/>
              </a:rPr>
              <a:t> i </a:t>
            </a:r>
            <a:r>
              <a:rPr lang="hr-HR" b="1" dirty="0">
                <a:latin typeface="Book Antiqua" panose="02040602050305030304" pitchFamily="18" charset="0"/>
              </a:rPr>
              <a:t>plan tretmana - </a:t>
            </a:r>
            <a:r>
              <a:rPr lang="hr-HR" dirty="0">
                <a:latin typeface="Book Antiqua" panose="02040602050305030304" pitchFamily="18" charset="0"/>
              </a:rPr>
              <a:t>napisati ciljeve i dati primjerak klijentu </a:t>
            </a:r>
            <a:endParaRPr lang="hr-HR" b="1" dirty="0">
              <a:latin typeface="Book Antiqua" panose="02040602050305030304" pitchFamily="18" charset="0"/>
            </a:endParaRPr>
          </a:p>
          <a:p>
            <a:pPr>
              <a:buFont typeface="Arial" panose="020B0604020202020204" pitchFamily="34" charset="0"/>
              <a:buChar char="•"/>
            </a:pPr>
            <a:endParaRPr lang="hr-HR" dirty="0">
              <a:latin typeface="Book Antiqua" panose="02040602050305030304" pitchFamily="18" charset="0"/>
            </a:endParaRPr>
          </a:p>
          <a:p>
            <a:pPr>
              <a:buFont typeface="Arial" panose="020B0604020202020204" pitchFamily="34" charset="0"/>
              <a:buChar char="•"/>
            </a:pPr>
            <a:r>
              <a:rPr lang="hr-HR" dirty="0">
                <a:latin typeface="Book Antiqua" panose="02040602050305030304" pitchFamily="18" charset="0"/>
              </a:rPr>
              <a:t> tražiti </a:t>
            </a:r>
            <a:r>
              <a:rPr lang="hr-HR" b="1" dirty="0">
                <a:latin typeface="Book Antiqua" panose="02040602050305030304" pitchFamily="18" charset="0"/>
              </a:rPr>
              <a:t>povratnu informaciju </a:t>
            </a:r>
            <a:r>
              <a:rPr lang="hr-HR" dirty="0">
                <a:latin typeface="Book Antiqua" panose="02040602050305030304" pitchFamily="18" charset="0"/>
              </a:rPr>
              <a:t>– </a:t>
            </a:r>
            <a:r>
              <a:rPr lang="hr-HR" i="1" dirty="0">
                <a:latin typeface="Book Antiqua" panose="02040602050305030304" pitchFamily="18" charset="0"/>
              </a:rPr>
              <a:t>„Kako se to vama čini?”</a:t>
            </a:r>
          </a:p>
          <a:p>
            <a:pPr>
              <a:buFont typeface="Arial" panose="020B0604020202020204" pitchFamily="34" charset="0"/>
              <a:buChar char="•"/>
            </a:pPr>
            <a:endParaRPr lang="hr-HR" i="1" dirty="0">
              <a:latin typeface="Book Antiqua" panose="02040602050305030304" pitchFamily="18" charset="0"/>
            </a:endParaRPr>
          </a:p>
          <a:p>
            <a:pPr marL="0" indent="0">
              <a:buNone/>
            </a:pPr>
            <a:endParaRPr lang="hr-HR" dirty="0">
              <a:latin typeface="Book Antiqua" panose="02040602050305030304" pitchFamily="18" charset="0"/>
            </a:endParaRPr>
          </a:p>
        </p:txBody>
      </p:sp>
      <p:pic>
        <p:nvPicPr>
          <p:cNvPr id="5" name="Slika 4" descr="Slika na kojoj se prikazuje dizajn, crtić, grafički dizajn, ilustracija&#10;&#10;Opis je automatski generiran">
            <a:extLst>
              <a:ext uri="{FF2B5EF4-FFF2-40B4-BE49-F238E27FC236}">
                <a16:creationId xmlns:a16="http://schemas.microsoft.com/office/drawing/2014/main" id="{0AAAD97C-1925-68B7-4798-057E21C0E8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6268" y="2213268"/>
            <a:ext cx="4860156" cy="3416766"/>
          </a:xfrm>
          <a:prstGeom prst="rect">
            <a:avLst/>
          </a:prstGeom>
        </p:spPr>
      </p:pic>
    </p:spTree>
    <p:extLst>
      <p:ext uri="{BB962C8B-B14F-4D97-AF65-F5344CB8AC3E}">
        <p14:creationId xmlns:p14="http://schemas.microsoft.com/office/powerpoint/2010/main" val="331498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radsko">
  <a:themeElements>
    <a:clrScheme name="Gradsko">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Gradsk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radsko">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Gradsko</Template>
  <TotalTime>646</TotalTime>
  <Words>1401</Words>
  <Application>Microsoft Office PowerPoint</Application>
  <PresentationFormat>Widescreen</PresentationFormat>
  <Paragraphs>150</Paragraphs>
  <Slides>14</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Calibri Light</vt:lpstr>
      <vt:lpstr>Courier New</vt:lpstr>
      <vt:lpstr>Wingdings</vt:lpstr>
      <vt:lpstr>Gradsko</vt:lpstr>
      <vt:lpstr>PROCJENA </vt:lpstr>
      <vt:lpstr>Zašto je važna procjena?</vt:lpstr>
      <vt:lpstr>Ciljevi procjene</vt:lpstr>
      <vt:lpstr>Prije procjene:</vt:lpstr>
      <vt:lpstr>Struktura seanse procjene</vt:lpstr>
      <vt:lpstr>1. Početak seanse procjene</vt:lpstr>
      <vt:lpstr>2. Provođenje procjene</vt:lpstr>
      <vt:lpstr>PowerPoint Presentation</vt:lpstr>
      <vt:lpstr>3. Iznošenje dijagnostičkog dojma, postavljanje okvirnih ciljeva i iznošenje okvirnog plana terapije</vt:lpstr>
      <vt:lpstr>4. Sastavljanje akcijskog plana</vt:lpstr>
      <vt:lpstr>5. Uspostavljanje očekivanja od tretmana</vt:lpstr>
      <vt:lpstr>6. Sažimanje i traženje povratne informacije</vt:lpstr>
      <vt:lpstr>Između seanse procjene i prve terapijske seanse</vt:lpstr>
      <vt:lpstr>HVALA NA POZORNOSTI!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PROCJENA</dc:title>
  <dc:creator>Gabriella-Maria Ostojić</dc:creator>
  <cp:lastModifiedBy>hubikotvr@outlook.com</cp:lastModifiedBy>
  <cp:revision>11</cp:revision>
  <dcterms:created xsi:type="dcterms:W3CDTF">2023-11-07T10:22:31Z</dcterms:created>
  <dcterms:modified xsi:type="dcterms:W3CDTF">2023-11-23T14:23:27Z</dcterms:modified>
</cp:coreProperties>
</file>