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1"/>
  </p:sldMasterIdLst>
  <p:notesMasterIdLst>
    <p:notesMasterId r:id="rId22"/>
  </p:notesMasterIdLst>
  <p:sldIdLst>
    <p:sldId id="256" r:id="rId2"/>
    <p:sldId id="257" r:id="rId3"/>
    <p:sldId id="258" r:id="rId4"/>
    <p:sldId id="259" r:id="rId5"/>
    <p:sldId id="260" r:id="rId6"/>
    <p:sldId id="262" r:id="rId7"/>
    <p:sldId id="266" r:id="rId8"/>
    <p:sldId id="275" r:id="rId9"/>
    <p:sldId id="273" r:id="rId10"/>
    <p:sldId id="274" r:id="rId11"/>
    <p:sldId id="264" r:id="rId12"/>
    <p:sldId id="276" r:id="rId13"/>
    <p:sldId id="277" r:id="rId14"/>
    <p:sldId id="263" r:id="rId15"/>
    <p:sldId id="261" r:id="rId16"/>
    <p:sldId id="270" r:id="rId17"/>
    <p:sldId id="267" r:id="rId18"/>
    <p:sldId id="268" r:id="rId19"/>
    <p:sldId id="271" r:id="rId20"/>
    <p:sldId id="269"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387" autoAdjust="0"/>
  </p:normalViewPr>
  <p:slideViewPr>
    <p:cSldViewPr snapToGrid="0">
      <p:cViewPr varScale="1">
        <p:scale>
          <a:sx n="79" d="100"/>
          <a:sy n="79" d="100"/>
        </p:scale>
        <p:origin x="17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335034-B0C5-42A4-B302-EA00B8E1BFD7}" type="doc">
      <dgm:prSet loTypeId="urn:microsoft.com/office/officeart/2016/7/layout/ChevronBlockProcess" loCatId="process" qsTypeId="urn:microsoft.com/office/officeart/2005/8/quickstyle/simple1" qsCatId="simple" csTypeId="urn:microsoft.com/office/officeart/2005/8/colors/colorful2" csCatId="colorful" phldr="1"/>
      <dgm:spPr/>
      <dgm:t>
        <a:bodyPr/>
        <a:lstStyle/>
        <a:p>
          <a:endParaRPr lang="hr-HR"/>
        </a:p>
      </dgm:t>
    </dgm:pt>
    <dgm:pt modelId="{D4F025DF-16D9-4FC1-B619-E1EF43610718}">
      <dgm:prSet phldrT="[Tekst]" custT="1"/>
      <dgm:spPr/>
      <dgm:t>
        <a:bodyPr/>
        <a:lstStyle/>
        <a:p>
          <a:r>
            <a:rPr lang="hr-HR" sz="2600" dirty="0"/>
            <a:t>Početni dio</a:t>
          </a:r>
        </a:p>
      </dgm:t>
    </dgm:pt>
    <dgm:pt modelId="{F01D451F-F991-4ACF-99F3-FE6A79AE081B}" type="parTrans" cxnId="{7D1C0007-83D3-4714-866F-BF944DE6B63C}">
      <dgm:prSet/>
      <dgm:spPr/>
      <dgm:t>
        <a:bodyPr/>
        <a:lstStyle/>
        <a:p>
          <a:endParaRPr lang="hr-HR"/>
        </a:p>
      </dgm:t>
    </dgm:pt>
    <dgm:pt modelId="{3F9432F2-DF01-4B3F-921A-519E0614ABEA}" type="sibTrans" cxnId="{7D1C0007-83D3-4714-866F-BF944DE6B63C}">
      <dgm:prSet/>
      <dgm:spPr/>
      <dgm:t>
        <a:bodyPr/>
        <a:lstStyle/>
        <a:p>
          <a:endParaRPr lang="hr-HR"/>
        </a:p>
      </dgm:t>
    </dgm:pt>
    <dgm:pt modelId="{EDEAEA9F-5848-4621-99D5-2F88EAE4123C}">
      <dgm:prSet phldrT="[Tekst]" custT="1"/>
      <dgm:spPr/>
      <dgm:t>
        <a:bodyPr/>
        <a:lstStyle/>
        <a:p>
          <a:pPr>
            <a:buFont typeface="+mj-lt"/>
            <a:buAutoNum type="arabicPeriod"/>
          </a:pPr>
          <a:r>
            <a:rPr lang="hr-HR" sz="2200" dirty="0"/>
            <a:t>Provjera raspoloženja (i pridržavanja tretmana).</a:t>
          </a:r>
        </a:p>
      </dgm:t>
    </dgm:pt>
    <dgm:pt modelId="{874C401F-1093-4622-8052-7D7C0F126165}" type="parTrans" cxnId="{FEB7F54F-BE93-4E14-9ED8-CE705D2C352C}">
      <dgm:prSet/>
      <dgm:spPr/>
      <dgm:t>
        <a:bodyPr/>
        <a:lstStyle/>
        <a:p>
          <a:endParaRPr lang="hr-HR"/>
        </a:p>
      </dgm:t>
    </dgm:pt>
    <dgm:pt modelId="{85303EA6-EE0A-484E-BA1B-2A2853FF8C80}" type="sibTrans" cxnId="{FEB7F54F-BE93-4E14-9ED8-CE705D2C352C}">
      <dgm:prSet/>
      <dgm:spPr/>
      <dgm:t>
        <a:bodyPr/>
        <a:lstStyle/>
        <a:p>
          <a:endParaRPr lang="hr-HR"/>
        </a:p>
      </dgm:t>
    </dgm:pt>
    <dgm:pt modelId="{21A5E587-016E-4615-9DE4-ADE185E0D074}">
      <dgm:prSet phldrT="[Tekst]" custT="1"/>
      <dgm:spPr/>
      <dgm:t>
        <a:bodyPr/>
        <a:lstStyle/>
        <a:p>
          <a:pPr>
            <a:buFont typeface="+mj-lt"/>
            <a:buAutoNum type="arabicPeriod"/>
          </a:pPr>
          <a:r>
            <a:rPr lang="hr-HR" sz="2200" dirty="0"/>
            <a:t>Postavljanje agende.</a:t>
          </a:r>
        </a:p>
      </dgm:t>
    </dgm:pt>
    <dgm:pt modelId="{68A913C3-FB23-44A6-91C2-2B1C6469AE8B}" type="parTrans" cxnId="{90809E50-B649-4544-92C3-E45748C64AA4}">
      <dgm:prSet/>
      <dgm:spPr/>
      <dgm:t>
        <a:bodyPr/>
        <a:lstStyle/>
        <a:p>
          <a:endParaRPr lang="hr-HR"/>
        </a:p>
      </dgm:t>
    </dgm:pt>
    <dgm:pt modelId="{B37F1396-6201-4FE9-94CA-D3454D9C662D}" type="sibTrans" cxnId="{90809E50-B649-4544-92C3-E45748C64AA4}">
      <dgm:prSet/>
      <dgm:spPr/>
      <dgm:t>
        <a:bodyPr/>
        <a:lstStyle/>
        <a:p>
          <a:endParaRPr lang="hr-HR"/>
        </a:p>
      </dgm:t>
    </dgm:pt>
    <dgm:pt modelId="{29C11A9F-F9D2-414F-A33B-DF9584464A1E}">
      <dgm:prSet phldrT="[Tekst]" custT="1"/>
      <dgm:spPr/>
      <dgm:t>
        <a:bodyPr/>
        <a:lstStyle/>
        <a:p>
          <a:r>
            <a:rPr lang="hr-HR" sz="2600" dirty="0"/>
            <a:t>Srednji dio</a:t>
          </a:r>
        </a:p>
      </dgm:t>
    </dgm:pt>
    <dgm:pt modelId="{3D761287-28F8-4A63-82CA-EF0B19A9D8E2}" type="parTrans" cxnId="{C38E6CBD-5EF4-4AAB-9E20-EC95948994FE}">
      <dgm:prSet/>
      <dgm:spPr/>
      <dgm:t>
        <a:bodyPr/>
        <a:lstStyle/>
        <a:p>
          <a:endParaRPr lang="hr-HR"/>
        </a:p>
      </dgm:t>
    </dgm:pt>
    <dgm:pt modelId="{31CCCB27-F723-495A-B088-377737840A3B}" type="sibTrans" cxnId="{C38E6CBD-5EF4-4AAB-9E20-EC95948994FE}">
      <dgm:prSet/>
      <dgm:spPr/>
      <dgm:t>
        <a:bodyPr/>
        <a:lstStyle/>
        <a:p>
          <a:endParaRPr lang="hr-HR"/>
        </a:p>
      </dgm:t>
    </dgm:pt>
    <dgm:pt modelId="{E3CA6CB8-4328-4086-A1CD-5E1454E7CF2F}">
      <dgm:prSet phldrT="[Tekst]" custT="1"/>
      <dgm:spPr/>
      <dgm:t>
        <a:bodyPr/>
        <a:lstStyle/>
        <a:p>
          <a:pPr>
            <a:buFont typeface="+mj-lt"/>
            <a:buAutoNum type="arabicPeriod" startAt="5"/>
          </a:pPr>
          <a:r>
            <a:rPr lang="hr-HR" sz="2200" dirty="0"/>
            <a:t>Određivanje </a:t>
          </a:r>
          <a:r>
            <a:rPr lang="hr-HR" sz="2200" dirty="0" err="1"/>
            <a:t>klijentovih</a:t>
          </a:r>
          <a:r>
            <a:rPr lang="hr-HR" sz="2200" dirty="0"/>
            <a:t> težnji, vrijednosti i ciljeva.</a:t>
          </a:r>
        </a:p>
      </dgm:t>
    </dgm:pt>
    <dgm:pt modelId="{9D6FB738-46A3-47D8-A286-D1C8B26B246E}" type="parTrans" cxnId="{97D686B9-F4CC-43EB-814F-ACD0C9495FAB}">
      <dgm:prSet/>
      <dgm:spPr/>
      <dgm:t>
        <a:bodyPr/>
        <a:lstStyle/>
        <a:p>
          <a:endParaRPr lang="hr-HR"/>
        </a:p>
      </dgm:t>
    </dgm:pt>
    <dgm:pt modelId="{6560379C-1486-467A-90E0-61BD11486E4A}" type="sibTrans" cxnId="{97D686B9-F4CC-43EB-814F-ACD0C9495FAB}">
      <dgm:prSet/>
      <dgm:spPr/>
      <dgm:t>
        <a:bodyPr/>
        <a:lstStyle/>
        <a:p>
          <a:endParaRPr lang="hr-HR"/>
        </a:p>
      </dgm:t>
    </dgm:pt>
    <dgm:pt modelId="{BA3459F6-B5C2-4A9C-8AC6-FB7A7F3F50D9}">
      <dgm:prSet phldrT="[Tekst]" custT="1"/>
      <dgm:spPr/>
      <dgm:t>
        <a:bodyPr/>
        <a:lstStyle/>
        <a:p>
          <a:pPr>
            <a:buFont typeface="+mj-lt"/>
            <a:buAutoNum type="arabicPeriod" startAt="5"/>
          </a:pPr>
          <a:r>
            <a:rPr lang="hr-HR" sz="2200" dirty="0"/>
            <a:t>Planiranje rasporeda aktivnosti ili rad na nekom problemu.</a:t>
          </a:r>
        </a:p>
      </dgm:t>
    </dgm:pt>
    <dgm:pt modelId="{59F7AA99-BE5B-4B8A-B91B-1E00B50155BC}" type="parTrans" cxnId="{0D590AA5-3323-4753-A126-4C44EB941354}">
      <dgm:prSet/>
      <dgm:spPr/>
      <dgm:t>
        <a:bodyPr/>
        <a:lstStyle/>
        <a:p>
          <a:endParaRPr lang="hr-HR"/>
        </a:p>
      </dgm:t>
    </dgm:pt>
    <dgm:pt modelId="{297C2E6E-308C-4558-9993-2C59E4AE0AA9}" type="sibTrans" cxnId="{0D590AA5-3323-4753-A126-4C44EB941354}">
      <dgm:prSet/>
      <dgm:spPr/>
      <dgm:t>
        <a:bodyPr/>
        <a:lstStyle/>
        <a:p>
          <a:endParaRPr lang="hr-HR"/>
        </a:p>
      </dgm:t>
    </dgm:pt>
    <dgm:pt modelId="{75CE3476-C516-43EA-A5C0-9AF35049048C}">
      <dgm:prSet phldrT="[Tekst]" custT="1"/>
      <dgm:spPr/>
      <dgm:t>
        <a:bodyPr/>
        <a:lstStyle/>
        <a:p>
          <a:r>
            <a:rPr lang="hr-HR" sz="2600" dirty="0"/>
            <a:t>Kraj</a:t>
          </a:r>
        </a:p>
      </dgm:t>
    </dgm:pt>
    <dgm:pt modelId="{16785D02-7773-4BB4-8CE8-0AE9775FC113}" type="parTrans" cxnId="{64ECDF20-9ADF-444C-AF30-D202F1D40E8D}">
      <dgm:prSet/>
      <dgm:spPr/>
      <dgm:t>
        <a:bodyPr/>
        <a:lstStyle/>
        <a:p>
          <a:endParaRPr lang="hr-HR"/>
        </a:p>
      </dgm:t>
    </dgm:pt>
    <dgm:pt modelId="{3FCF3DD7-46F5-40F3-BEDC-A663FE8B1C1F}" type="sibTrans" cxnId="{64ECDF20-9ADF-444C-AF30-D202F1D40E8D}">
      <dgm:prSet/>
      <dgm:spPr/>
      <dgm:t>
        <a:bodyPr/>
        <a:lstStyle/>
        <a:p>
          <a:endParaRPr lang="hr-HR"/>
        </a:p>
      </dgm:t>
    </dgm:pt>
    <dgm:pt modelId="{21AEAD28-C465-440E-A830-B8572D6384E8}">
      <dgm:prSet phldrT="[Tekst]" custT="1"/>
      <dgm:spPr/>
      <dgm:t>
        <a:bodyPr/>
        <a:lstStyle/>
        <a:p>
          <a:pPr>
            <a:buFont typeface="+mj-lt"/>
            <a:buAutoNum type="arabicPeriod" startAt="8"/>
          </a:pPr>
          <a:r>
            <a:rPr lang="hr-HR" sz="2200" dirty="0"/>
            <a:t>Sumiranje.</a:t>
          </a:r>
        </a:p>
      </dgm:t>
    </dgm:pt>
    <dgm:pt modelId="{1B8D0C03-F248-4E90-92A4-E678C43D6F99}" type="parTrans" cxnId="{2F737E1A-7A28-495A-96F0-1B822BBD72A3}">
      <dgm:prSet/>
      <dgm:spPr/>
      <dgm:t>
        <a:bodyPr/>
        <a:lstStyle/>
        <a:p>
          <a:endParaRPr lang="hr-HR"/>
        </a:p>
      </dgm:t>
    </dgm:pt>
    <dgm:pt modelId="{3927212A-38A5-4E9F-B1E6-3DA00D241D19}" type="sibTrans" cxnId="{2F737E1A-7A28-495A-96F0-1B822BBD72A3}">
      <dgm:prSet/>
      <dgm:spPr/>
      <dgm:t>
        <a:bodyPr/>
        <a:lstStyle/>
        <a:p>
          <a:endParaRPr lang="hr-HR"/>
        </a:p>
      </dgm:t>
    </dgm:pt>
    <dgm:pt modelId="{713FEFC8-6202-4CC3-98E5-71BBEB345D24}">
      <dgm:prSet phldrT="[Tekst]" custT="1"/>
      <dgm:spPr/>
      <dgm:t>
        <a:bodyPr/>
        <a:lstStyle/>
        <a:p>
          <a:pPr>
            <a:buFont typeface="+mj-lt"/>
            <a:buAutoNum type="arabicPeriod" startAt="8"/>
          </a:pPr>
          <a:r>
            <a:rPr lang="hr-HR" sz="2200" dirty="0"/>
            <a:t>Traženje povratne informacije.</a:t>
          </a:r>
        </a:p>
      </dgm:t>
    </dgm:pt>
    <dgm:pt modelId="{44E28D19-1E83-4FBA-84E5-E403AD075A5D}" type="parTrans" cxnId="{320C9F37-6232-4629-B870-559461B43173}">
      <dgm:prSet/>
      <dgm:spPr/>
      <dgm:t>
        <a:bodyPr/>
        <a:lstStyle/>
        <a:p>
          <a:endParaRPr lang="hr-HR"/>
        </a:p>
      </dgm:t>
    </dgm:pt>
    <dgm:pt modelId="{3FE11075-345C-4FC1-9B6A-100D1E2E61A9}" type="sibTrans" cxnId="{320C9F37-6232-4629-B870-559461B43173}">
      <dgm:prSet/>
      <dgm:spPr/>
      <dgm:t>
        <a:bodyPr/>
        <a:lstStyle/>
        <a:p>
          <a:endParaRPr lang="hr-HR"/>
        </a:p>
      </dgm:t>
    </dgm:pt>
    <dgm:pt modelId="{F600D6CA-FDAE-421C-9BF6-152E753C58FF}">
      <dgm:prSet phldrT="[Tekst]" custT="1"/>
      <dgm:spPr/>
      <dgm:t>
        <a:bodyPr/>
        <a:lstStyle/>
        <a:p>
          <a:pPr>
            <a:buFont typeface="+mj-lt"/>
            <a:buAutoNum type="arabicPeriod" startAt="8"/>
          </a:pPr>
          <a:r>
            <a:rPr lang="hr-HR" sz="2200" dirty="0"/>
            <a:t>Provjera koliko je vjerojatno da će se klijent pridržavati novog akcijskog plana.</a:t>
          </a:r>
        </a:p>
      </dgm:t>
    </dgm:pt>
    <dgm:pt modelId="{FE4AB2BE-52A2-4438-8A0B-6C3D17391EDF}" type="parTrans" cxnId="{C70F3AA1-7141-4843-B245-02B4FA2A5521}">
      <dgm:prSet/>
      <dgm:spPr/>
      <dgm:t>
        <a:bodyPr/>
        <a:lstStyle/>
        <a:p>
          <a:endParaRPr lang="hr-HR"/>
        </a:p>
      </dgm:t>
    </dgm:pt>
    <dgm:pt modelId="{81FE8CC8-FBD1-4976-B3B0-A3AF758AD8C2}" type="sibTrans" cxnId="{C70F3AA1-7141-4843-B245-02B4FA2A5521}">
      <dgm:prSet/>
      <dgm:spPr/>
      <dgm:t>
        <a:bodyPr/>
        <a:lstStyle/>
        <a:p>
          <a:endParaRPr lang="hr-HR"/>
        </a:p>
      </dgm:t>
    </dgm:pt>
    <dgm:pt modelId="{97380957-D78C-4478-8FF1-B06A22ADFFB5}">
      <dgm:prSet phldrT="[Tekst]" custT="1"/>
      <dgm:spPr/>
      <dgm:t>
        <a:bodyPr/>
        <a:lstStyle/>
        <a:p>
          <a:pPr>
            <a:buFont typeface="+mj-lt"/>
            <a:buAutoNum type="arabicPeriod"/>
          </a:pPr>
          <a:r>
            <a:rPr lang="hr-HR" sz="2200" dirty="0"/>
            <a:t>Nadopuna i pregled akcijskog plana.</a:t>
          </a:r>
        </a:p>
      </dgm:t>
    </dgm:pt>
    <dgm:pt modelId="{74631A8A-1D67-4F11-8A12-6815C5FA963D}" type="parTrans" cxnId="{963BB079-C834-4165-940E-AD4DBED33DDE}">
      <dgm:prSet/>
      <dgm:spPr/>
      <dgm:t>
        <a:bodyPr/>
        <a:lstStyle/>
        <a:p>
          <a:endParaRPr lang="hr-HR"/>
        </a:p>
      </dgm:t>
    </dgm:pt>
    <dgm:pt modelId="{B14349E8-9EC5-46E3-9EE6-131A992BA20D}" type="sibTrans" cxnId="{963BB079-C834-4165-940E-AD4DBED33DDE}">
      <dgm:prSet/>
      <dgm:spPr/>
      <dgm:t>
        <a:bodyPr/>
        <a:lstStyle/>
        <a:p>
          <a:endParaRPr lang="hr-HR"/>
        </a:p>
      </dgm:t>
    </dgm:pt>
    <dgm:pt modelId="{2CD0229D-371D-4BBC-BE8D-FFB82A002809}">
      <dgm:prSet phldrT="[Tekst]" custT="1"/>
      <dgm:spPr/>
      <dgm:t>
        <a:bodyPr/>
        <a:lstStyle/>
        <a:p>
          <a:pPr>
            <a:buFont typeface="+mj-lt"/>
            <a:buAutoNum type="arabicPeriod"/>
          </a:pPr>
          <a:r>
            <a:rPr lang="hr-HR" sz="2200" dirty="0"/>
            <a:t>Rasprava o </a:t>
          </a:r>
          <a:r>
            <a:rPr lang="hr-HR" sz="2200" dirty="0" err="1"/>
            <a:t>klijentovoj</a:t>
          </a:r>
          <a:r>
            <a:rPr lang="hr-HR" sz="2200" dirty="0"/>
            <a:t> dijagnozi i </a:t>
          </a:r>
          <a:r>
            <a:rPr lang="hr-HR" sz="2200" dirty="0" err="1"/>
            <a:t>psihoedukacija</a:t>
          </a:r>
          <a:r>
            <a:rPr lang="hr-HR" sz="2200" dirty="0"/>
            <a:t>.</a:t>
          </a:r>
        </a:p>
      </dgm:t>
    </dgm:pt>
    <dgm:pt modelId="{BC1C819C-1DB4-4853-A3CE-B2B15E69B638}" type="parTrans" cxnId="{4C9FF910-3FEA-404B-ADA1-F88CF1D1850D}">
      <dgm:prSet/>
      <dgm:spPr/>
      <dgm:t>
        <a:bodyPr/>
        <a:lstStyle/>
        <a:p>
          <a:endParaRPr lang="hr-HR"/>
        </a:p>
      </dgm:t>
    </dgm:pt>
    <dgm:pt modelId="{0713C52F-50DA-45C2-B277-76CBAC4C82D4}" type="sibTrans" cxnId="{4C9FF910-3FEA-404B-ADA1-F88CF1D1850D}">
      <dgm:prSet/>
      <dgm:spPr/>
      <dgm:t>
        <a:bodyPr/>
        <a:lstStyle/>
        <a:p>
          <a:endParaRPr lang="hr-HR"/>
        </a:p>
      </dgm:t>
    </dgm:pt>
    <dgm:pt modelId="{445CD812-23A3-45E2-886B-D2663DA74F98}">
      <dgm:prSet phldrT="[Tekst]" custT="1"/>
      <dgm:spPr/>
      <dgm:t>
        <a:bodyPr/>
        <a:lstStyle/>
        <a:p>
          <a:pPr>
            <a:buFont typeface="+mj-lt"/>
            <a:buAutoNum type="arabicPeriod" startAt="5"/>
          </a:pPr>
          <a:r>
            <a:rPr lang="hr-HR" sz="2200" dirty="0"/>
            <a:t>Kolaborativno postavljanje novog akcijskog plana i provjera vjerojatnosti izvršavanja.</a:t>
          </a:r>
        </a:p>
      </dgm:t>
    </dgm:pt>
    <dgm:pt modelId="{AA7F72EC-2435-48FF-B97C-5FC11B5FF08B}" type="parTrans" cxnId="{5D300D26-68CE-4B09-88F9-80D617DF6FCC}">
      <dgm:prSet/>
      <dgm:spPr/>
      <dgm:t>
        <a:bodyPr/>
        <a:lstStyle/>
        <a:p>
          <a:endParaRPr lang="hr-HR"/>
        </a:p>
      </dgm:t>
    </dgm:pt>
    <dgm:pt modelId="{DBD2A6C9-F811-430C-B0DD-21727740412E}" type="sibTrans" cxnId="{5D300D26-68CE-4B09-88F9-80D617DF6FCC}">
      <dgm:prSet/>
      <dgm:spPr/>
      <dgm:t>
        <a:bodyPr/>
        <a:lstStyle/>
        <a:p>
          <a:endParaRPr lang="hr-HR"/>
        </a:p>
      </dgm:t>
    </dgm:pt>
    <dgm:pt modelId="{4BE597FB-6520-46F0-BC62-3E0AEF5BBFEF}" type="pres">
      <dgm:prSet presAssocID="{52335034-B0C5-42A4-B302-EA00B8E1BFD7}" presName="Name0" presStyleCnt="0">
        <dgm:presLayoutVars>
          <dgm:dir/>
          <dgm:animLvl val="lvl"/>
          <dgm:resizeHandles val="exact"/>
        </dgm:presLayoutVars>
      </dgm:prSet>
      <dgm:spPr/>
      <dgm:t>
        <a:bodyPr/>
        <a:lstStyle/>
        <a:p>
          <a:endParaRPr lang="en-US"/>
        </a:p>
      </dgm:t>
    </dgm:pt>
    <dgm:pt modelId="{FF0D69D3-7F1D-4D73-BF28-B6741D2562E4}" type="pres">
      <dgm:prSet presAssocID="{D4F025DF-16D9-4FC1-B619-E1EF43610718}" presName="composite" presStyleCnt="0"/>
      <dgm:spPr/>
    </dgm:pt>
    <dgm:pt modelId="{BC2ED947-258B-41FD-8BB4-A0623CE53C33}" type="pres">
      <dgm:prSet presAssocID="{D4F025DF-16D9-4FC1-B619-E1EF43610718}" presName="parTx" presStyleLbl="alignNode1" presStyleIdx="0" presStyleCnt="3">
        <dgm:presLayoutVars>
          <dgm:chMax val="0"/>
          <dgm:chPref val="0"/>
        </dgm:presLayoutVars>
      </dgm:prSet>
      <dgm:spPr/>
      <dgm:t>
        <a:bodyPr/>
        <a:lstStyle/>
        <a:p>
          <a:endParaRPr lang="en-US"/>
        </a:p>
      </dgm:t>
    </dgm:pt>
    <dgm:pt modelId="{014FB233-ECD4-47B6-80A3-9C0C25C52857}" type="pres">
      <dgm:prSet presAssocID="{D4F025DF-16D9-4FC1-B619-E1EF43610718}" presName="desTx" presStyleLbl="alignAccFollowNode1" presStyleIdx="0" presStyleCnt="3" custLinFactNeighborX="-278">
        <dgm:presLayoutVars/>
      </dgm:prSet>
      <dgm:spPr/>
      <dgm:t>
        <a:bodyPr/>
        <a:lstStyle/>
        <a:p>
          <a:endParaRPr lang="en-US"/>
        </a:p>
      </dgm:t>
    </dgm:pt>
    <dgm:pt modelId="{EC1C777A-D15C-4746-9B12-733AEC62AC4B}" type="pres">
      <dgm:prSet presAssocID="{3F9432F2-DF01-4B3F-921A-519E0614ABEA}" presName="space" presStyleCnt="0"/>
      <dgm:spPr/>
    </dgm:pt>
    <dgm:pt modelId="{24F87816-8CD1-488D-812E-C618779799EF}" type="pres">
      <dgm:prSet presAssocID="{29C11A9F-F9D2-414F-A33B-DF9584464A1E}" presName="composite" presStyleCnt="0"/>
      <dgm:spPr/>
    </dgm:pt>
    <dgm:pt modelId="{34404A7F-4553-4216-8887-5B7ADF19C68F}" type="pres">
      <dgm:prSet presAssocID="{29C11A9F-F9D2-414F-A33B-DF9584464A1E}" presName="parTx" presStyleLbl="alignNode1" presStyleIdx="1" presStyleCnt="3" custScaleY="100000">
        <dgm:presLayoutVars>
          <dgm:chMax val="0"/>
          <dgm:chPref val="0"/>
        </dgm:presLayoutVars>
      </dgm:prSet>
      <dgm:spPr/>
      <dgm:t>
        <a:bodyPr/>
        <a:lstStyle/>
        <a:p>
          <a:endParaRPr lang="en-US"/>
        </a:p>
      </dgm:t>
    </dgm:pt>
    <dgm:pt modelId="{DB29D033-A02B-47D8-96EA-97BA36EABC7A}" type="pres">
      <dgm:prSet presAssocID="{29C11A9F-F9D2-414F-A33B-DF9584464A1E}" presName="desTx" presStyleLbl="alignAccFollowNode1" presStyleIdx="1" presStyleCnt="3">
        <dgm:presLayoutVars/>
      </dgm:prSet>
      <dgm:spPr/>
      <dgm:t>
        <a:bodyPr/>
        <a:lstStyle/>
        <a:p>
          <a:endParaRPr lang="en-US"/>
        </a:p>
      </dgm:t>
    </dgm:pt>
    <dgm:pt modelId="{0CC65814-E620-4E3A-9C14-EB2E82CAAE5C}" type="pres">
      <dgm:prSet presAssocID="{31CCCB27-F723-495A-B088-377737840A3B}" presName="space" presStyleCnt="0"/>
      <dgm:spPr/>
    </dgm:pt>
    <dgm:pt modelId="{16964B8F-F9D4-4104-A818-2ACFB4915E53}" type="pres">
      <dgm:prSet presAssocID="{75CE3476-C516-43EA-A5C0-9AF35049048C}" presName="composite" presStyleCnt="0"/>
      <dgm:spPr/>
    </dgm:pt>
    <dgm:pt modelId="{75958C1A-42FC-4943-AAC1-203968F4B819}" type="pres">
      <dgm:prSet presAssocID="{75CE3476-C516-43EA-A5C0-9AF35049048C}" presName="parTx" presStyleLbl="alignNode1" presStyleIdx="2" presStyleCnt="3" custScaleY="100000">
        <dgm:presLayoutVars>
          <dgm:chMax val="0"/>
          <dgm:chPref val="0"/>
        </dgm:presLayoutVars>
      </dgm:prSet>
      <dgm:spPr/>
      <dgm:t>
        <a:bodyPr/>
        <a:lstStyle/>
        <a:p>
          <a:endParaRPr lang="en-US"/>
        </a:p>
      </dgm:t>
    </dgm:pt>
    <dgm:pt modelId="{31316B26-5E77-4B90-8CDD-647313E5B9CE}" type="pres">
      <dgm:prSet presAssocID="{75CE3476-C516-43EA-A5C0-9AF35049048C}" presName="desTx" presStyleLbl="alignAccFollowNode1" presStyleIdx="2" presStyleCnt="3">
        <dgm:presLayoutVars/>
      </dgm:prSet>
      <dgm:spPr/>
      <dgm:t>
        <a:bodyPr/>
        <a:lstStyle/>
        <a:p>
          <a:endParaRPr lang="en-US"/>
        </a:p>
      </dgm:t>
    </dgm:pt>
  </dgm:ptLst>
  <dgm:cxnLst>
    <dgm:cxn modelId="{1842F7CF-B91F-454C-8B3F-8D8A07AD28B0}" type="presOf" srcId="{52335034-B0C5-42A4-B302-EA00B8E1BFD7}" destId="{4BE597FB-6520-46F0-BC62-3E0AEF5BBFEF}" srcOrd="0" destOrd="0" presId="urn:microsoft.com/office/officeart/2016/7/layout/ChevronBlockProcess"/>
    <dgm:cxn modelId="{8AC2F27F-CF37-49DC-BB85-82D54B9315E5}" type="presOf" srcId="{2CD0229D-371D-4BBC-BE8D-FFB82A002809}" destId="{014FB233-ECD4-47B6-80A3-9C0C25C52857}" srcOrd="0" destOrd="3" presId="urn:microsoft.com/office/officeart/2016/7/layout/ChevronBlockProcess"/>
    <dgm:cxn modelId="{B754EFE9-A04A-4347-8BA6-783D2F35AC83}" type="presOf" srcId="{D4F025DF-16D9-4FC1-B619-E1EF43610718}" destId="{BC2ED947-258B-41FD-8BB4-A0623CE53C33}" srcOrd="0" destOrd="0" presId="urn:microsoft.com/office/officeart/2016/7/layout/ChevronBlockProcess"/>
    <dgm:cxn modelId="{A84518AE-A4CC-412F-80B1-7774AE2BDCF6}" type="presOf" srcId="{E3CA6CB8-4328-4086-A1CD-5E1454E7CF2F}" destId="{DB29D033-A02B-47D8-96EA-97BA36EABC7A}" srcOrd="0" destOrd="0" presId="urn:microsoft.com/office/officeart/2016/7/layout/ChevronBlockProcess"/>
    <dgm:cxn modelId="{963BB079-C834-4165-940E-AD4DBED33DDE}" srcId="{D4F025DF-16D9-4FC1-B619-E1EF43610718}" destId="{97380957-D78C-4478-8FF1-B06A22ADFFB5}" srcOrd="2" destOrd="0" parTransId="{74631A8A-1D67-4F11-8A12-6815C5FA963D}" sibTransId="{B14349E8-9EC5-46E3-9EE6-131A992BA20D}"/>
    <dgm:cxn modelId="{FEB7F54F-BE93-4E14-9ED8-CE705D2C352C}" srcId="{D4F025DF-16D9-4FC1-B619-E1EF43610718}" destId="{EDEAEA9F-5848-4621-99D5-2F88EAE4123C}" srcOrd="0" destOrd="0" parTransId="{874C401F-1093-4622-8052-7D7C0F126165}" sibTransId="{85303EA6-EE0A-484E-BA1B-2A2853FF8C80}"/>
    <dgm:cxn modelId="{0D590AA5-3323-4753-A126-4C44EB941354}" srcId="{29C11A9F-F9D2-414F-A33B-DF9584464A1E}" destId="{BA3459F6-B5C2-4A9C-8AC6-FB7A7F3F50D9}" srcOrd="1" destOrd="0" parTransId="{59F7AA99-BE5B-4B8A-B91B-1E00B50155BC}" sibTransId="{297C2E6E-308C-4558-9993-2C59E4AE0AA9}"/>
    <dgm:cxn modelId="{C38E6CBD-5EF4-4AAB-9E20-EC95948994FE}" srcId="{52335034-B0C5-42A4-B302-EA00B8E1BFD7}" destId="{29C11A9F-F9D2-414F-A33B-DF9584464A1E}" srcOrd="1" destOrd="0" parTransId="{3D761287-28F8-4A63-82CA-EF0B19A9D8E2}" sibTransId="{31CCCB27-F723-495A-B088-377737840A3B}"/>
    <dgm:cxn modelId="{130BC85C-23FC-4AF9-AB7A-822EDF4AE765}" type="presOf" srcId="{21AEAD28-C465-440E-A830-B8572D6384E8}" destId="{31316B26-5E77-4B90-8CDD-647313E5B9CE}" srcOrd="0" destOrd="0" presId="urn:microsoft.com/office/officeart/2016/7/layout/ChevronBlockProcess"/>
    <dgm:cxn modelId="{BAD54336-8873-467D-BDD5-FF14BD5C13EC}" type="presOf" srcId="{EDEAEA9F-5848-4621-99D5-2F88EAE4123C}" destId="{014FB233-ECD4-47B6-80A3-9C0C25C52857}" srcOrd="0" destOrd="0" presId="urn:microsoft.com/office/officeart/2016/7/layout/ChevronBlockProcess"/>
    <dgm:cxn modelId="{5648B2FF-9969-4201-9C9D-04682CE976BA}" type="presOf" srcId="{75CE3476-C516-43EA-A5C0-9AF35049048C}" destId="{75958C1A-42FC-4943-AAC1-203968F4B819}" srcOrd="0" destOrd="0" presId="urn:microsoft.com/office/officeart/2016/7/layout/ChevronBlockProcess"/>
    <dgm:cxn modelId="{C70F3AA1-7141-4843-B245-02B4FA2A5521}" srcId="{75CE3476-C516-43EA-A5C0-9AF35049048C}" destId="{F600D6CA-FDAE-421C-9BF6-152E753C58FF}" srcOrd="1" destOrd="0" parTransId="{FE4AB2BE-52A2-4438-8A0B-6C3D17391EDF}" sibTransId="{81FE8CC8-FBD1-4976-B3B0-A3AF758AD8C2}"/>
    <dgm:cxn modelId="{A70E29DB-7D14-452F-98D7-2C2956F1B548}" type="presOf" srcId="{97380957-D78C-4478-8FF1-B06A22ADFFB5}" destId="{014FB233-ECD4-47B6-80A3-9C0C25C52857}" srcOrd="0" destOrd="2" presId="urn:microsoft.com/office/officeart/2016/7/layout/ChevronBlockProcess"/>
    <dgm:cxn modelId="{4C9FF910-3FEA-404B-ADA1-F88CF1D1850D}" srcId="{D4F025DF-16D9-4FC1-B619-E1EF43610718}" destId="{2CD0229D-371D-4BBC-BE8D-FFB82A002809}" srcOrd="3" destOrd="0" parTransId="{BC1C819C-1DB4-4853-A3CE-B2B15E69B638}" sibTransId="{0713C52F-50DA-45C2-B277-76CBAC4C82D4}"/>
    <dgm:cxn modelId="{5D300D26-68CE-4B09-88F9-80D617DF6FCC}" srcId="{29C11A9F-F9D2-414F-A33B-DF9584464A1E}" destId="{445CD812-23A3-45E2-886B-D2663DA74F98}" srcOrd="2" destOrd="0" parTransId="{AA7F72EC-2435-48FF-B97C-5FC11B5FF08B}" sibTransId="{DBD2A6C9-F811-430C-B0DD-21727740412E}"/>
    <dgm:cxn modelId="{B37E5B38-4DEB-4813-804B-3BF3C1C4F288}" type="presOf" srcId="{BA3459F6-B5C2-4A9C-8AC6-FB7A7F3F50D9}" destId="{DB29D033-A02B-47D8-96EA-97BA36EABC7A}" srcOrd="0" destOrd="1" presId="urn:microsoft.com/office/officeart/2016/7/layout/ChevronBlockProcess"/>
    <dgm:cxn modelId="{7D1C0007-83D3-4714-866F-BF944DE6B63C}" srcId="{52335034-B0C5-42A4-B302-EA00B8E1BFD7}" destId="{D4F025DF-16D9-4FC1-B619-E1EF43610718}" srcOrd="0" destOrd="0" parTransId="{F01D451F-F991-4ACF-99F3-FE6A79AE081B}" sibTransId="{3F9432F2-DF01-4B3F-921A-519E0614ABEA}"/>
    <dgm:cxn modelId="{90809E50-B649-4544-92C3-E45748C64AA4}" srcId="{D4F025DF-16D9-4FC1-B619-E1EF43610718}" destId="{21A5E587-016E-4615-9DE4-ADE185E0D074}" srcOrd="1" destOrd="0" parTransId="{68A913C3-FB23-44A6-91C2-2B1C6469AE8B}" sibTransId="{B37F1396-6201-4FE9-94CA-D3454D9C662D}"/>
    <dgm:cxn modelId="{2C814D3C-3A60-4B59-9D69-D54197FCDE3B}" type="presOf" srcId="{29C11A9F-F9D2-414F-A33B-DF9584464A1E}" destId="{34404A7F-4553-4216-8887-5B7ADF19C68F}" srcOrd="0" destOrd="0" presId="urn:microsoft.com/office/officeart/2016/7/layout/ChevronBlockProcess"/>
    <dgm:cxn modelId="{320C9F37-6232-4629-B870-559461B43173}" srcId="{75CE3476-C516-43EA-A5C0-9AF35049048C}" destId="{713FEFC8-6202-4CC3-98E5-71BBEB345D24}" srcOrd="2" destOrd="0" parTransId="{44E28D19-1E83-4FBA-84E5-E403AD075A5D}" sibTransId="{3FE11075-345C-4FC1-9B6A-100D1E2E61A9}"/>
    <dgm:cxn modelId="{2F737E1A-7A28-495A-96F0-1B822BBD72A3}" srcId="{75CE3476-C516-43EA-A5C0-9AF35049048C}" destId="{21AEAD28-C465-440E-A830-B8572D6384E8}" srcOrd="0" destOrd="0" parTransId="{1B8D0C03-F248-4E90-92A4-E678C43D6F99}" sibTransId="{3927212A-38A5-4E9F-B1E6-3DA00D241D19}"/>
    <dgm:cxn modelId="{64ECDF20-9ADF-444C-AF30-D202F1D40E8D}" srcId="{52335034-B0C5-42A4-B302-EA00B8E1BFD7}" destId="{75CE3476-C516-43EA-A5C0-9AF35049048C}" srcOrd="2" destOrd="0" parTransId="{16785D02-7773-4BB4-8CE8-0AE9775FC113}" sibTransId="{3FCF3DD7-46F5-40F3-BEDC-A663FE8B1C1F}"/>
    <dgm:cxn modelId="{1B80E973-5714-4796-940C-610F66F8DA38}" type="presOf" srcId="{21A5E587-016E-4615-9DE4-ADE185E0D074}" destId="{014FB233-ECD4-47B6-80A3-9C0C25C52857}" srcOrd="0" destOrd="1" presId="urn:microsoft.com/office/officeart/2016/7/layout/ChevronBlockProcess"/>
    <dgm:cxn modelId="{F15C7CD2-45FE-42BA-8601-9BAE7B69A9D2}" type="presOf" srcId="{445CD812-23A3-45E2-886B-D2663DA74F98}" destId="{DB29D033-A02B-47D8-96EA-97BA36EABC7A}" srcOrd="0" destOrd="2" presId="urn:microsoft.com/office/officeart/2016/7/layout/ChevronBlockProcess"/>
    <dgm:cxn modelId="{3B28B598-9451-4DDD-9A5D-05B0E8DE0E61}" type="presOf" srcId="{F600D6CA-FDAE-421C-9BF6-152E753C58FF}" destId="{31316B26-5E77-4B90-8CDD-647313E5B9CE}" srcOrd="0" destOrd="1" presId="urn:microsoft.com/office/officeart/2016/7/layout/ChevronBlockProcess"/>
    <dgm:cxn modelId="{97D686B9-F4CC-43EB-814F-ACD0C9495FAB}" srcId="{29C11A9F-F9D2-414F-A33B-DF9584464A1E}" destId="{E3CA6CB8-4328-4086-A1CD-5E1454E7CF2F}" srcOrd="0" destOrd="0" parTransId="{9D6FB738-46A3-47D8-A286-D1C8B26B246E}" sibTransId="{6560379C-1486-467A-90E0-61BD11486E4A}"/>
    <dgm:cxn modelId="{E3215C92-0047-4DAE-923F-0162099E87B7}" type="presOf" srcId="{713FEFC8-6202-4CC3-98E5-71BBEB345D24}" destId="{31316B26-5E77-4B90-8CDD-647313E5B9CE}" srcOrd="0" destOrd="2" presId="urn:microsoft.com/office/officeart/2016/7/layout/ChevronBlockProcess"/>
    <dgm:cxn modelId="{2EAC0397-07D6-4B33-898D-82A64C91EDD4}" type="presParOf" srcId="{4BE597FB-6520-46F0-BC62-3E0AEF5BBFEF}" destId="{FF0D69D3-7F1D-4D73-BF28-B6741D2562E4}" srcOrd="0" destOrd="0" presId="urn:microsoft.com/office/officeart/2016/7/layout/ChevronBlockProcess"/>
    <dgm:cxn modelId="{A9C2C524-5352-44EA-9546-AA7AC7CA090D}" type="presParOf" srcId="{FF0D69D3-7F1D-4D73-BF28-B6741D2562E4}" destId="{BC2ED947-258B-41FD-8BB4-A0623CE53C33}" srcOrd="0" destOrd="0" presId="urn:microsoft.com/office/officeart/2016/7/layout/ChevronBlockProcess"/>
    <dgm:cxn modelId="{7C93429A-23D1-4483-A65F-48BAEC62527A}" type="presParOf" srcId="{FF0D69D3-7F1D-4D73-BF28-B6741D2562E4}" destId="{014FB233-ECD4-47B6-80A3-9C0C25C52857}" srcOrd="1" destOrd="0" presId="urn:microsoft.com/office/officeart/2016/7/layout/ChevronBlockProcess"/>
    <dgm:cxn modelId="{F8374E8E-2366-4CB7-893E-0CEEA59DFC51}" type="presParOf" srcId="{4BE597FB-6520-46F0-BC62-3E0AEF5BBFEF}" destId="{EC1C777A-D15C-4746-9B12-733AEC62AC4B}" srcOrd="1" destOrd="0" presId="urn:microsoft.com/office/officeart/2016/7/layout/ChevronBlockProcess"/>
    <dgm:cxn modelId="{1490D11B-8104-4D5F-B408-57925228BDAE}" type="presParOf" srcId="{4BE597FB-6520-46F0-BC62-3E0AEF5BBFEF}" destId="{24F87816-8CD1-488D-812E-C618779799EF}" srcOrd="2" destOrd="0" presId="urn:microsoft.com/office/officeart/2016/7/layout/ChevronBlockProcess"/>
    <dgm:cxn modelId="{D936C79F-0CF8-49AE-8C9D-AF15CBA8EB92}" type="presParOf" srcId="{24F87816-8CD1-488D-812E-C618779799EF}" destId="{34404A7F-4553-4216-8887-5B7ADF19C68F}" srcOrd="0" destOrd="0" presId="urn:microsoft.com/office/officeart/2016/7/layout/ChevronBlockProcess"/>
    <dgm:cxn modelId="{CA89B212-3D7B-4C28-A364-91DE63F32368}" type="presParOf" srcId="{24F87816-8CD1-488D-812E-C618779799EF}" destId="{DB29D033-A02B-47D8-96EA-97BA36EABC7A}" srcOrd="1" destOrd="0" presId="urn:microsoft.com/office/officeart/2016/7/layout/ChevronBlockProcess"/>
    <dgm:cxn modelId="{0E8278F2-FEFF-41F8-9E90-8A5A8A317BEE}" type="presParOf" srcId="{4BE597FB-6520-46F0-BC62-3E0AEF5BBFEF}" destId="{0CC65814-E620-4E3A-9C14-EB2E82CAAE5C}" srcOrd="3" destOrd="0" presId="urn:microsoft.com/office/officeart/2016/7/layout/ChevronBlockProcess"/>
    <dgm:cxn modelId="{6DB574C5-F325-4CC5-BF48-A96FAC5C000B}" type="presParOf" srcId="{4BE597FB-6520-46F0-BC62-3E0AEF5BBFEF}" destId="{16964B8F-F9D4-4104-A818-2ACFB4915E53}" srcOrd="4" destOrd="0" presId="urn:microsoft.com/office/officeart/2016/7/layout/ChevronBlockProcess"/>
    <dgm:cxn modelId="{C20431C9-6C19-4291-9564-4644BAF7BC77}" type="presParOf" srcId="{16964B8F-F9D4-4104-A818-2ACFB4915E53}" destId="{75958C1A-42FC-4943-AAC1-203968F4B819}" srcOrd="0" destOrd="0" presId="urn:microsoft.com/office/officeart/2016/7/layout/ChevronBlockProcess"/>
    <dgm:cxn modelId="{F2D2DE3C-D1B8-45AD-9CDC-630200A67CC7}" type="presParOf" srcId="{16964B8F-F9D4-4104-A818-2ACFB4915E53}" destId="{31316B26-5E77-4B90-8CDD-647313E5B9CE}" srcOrd="1" destOrd="0" presId="urn:microsoft.com/office/officeart/2016/7/layout/ChevronBlock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865061-FB43-49AC-A7CB-CB3393A6BA9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hr-HR"/>
        </a:p>
      </dgm:t>
    </dgm:pt>
    <dgm:pt modelId="{3B3EEFC5-B896-42AB-AC9E-F7001204BDB2}">
      <dgm:prSet phldrT="[Tekst]" custT="1"/>
      <dgm:spPr/>
      <dgm:t>
        <a:bodyPr/>
        <a:lstStyle/>
        <a:p>
          <a:r>
            <a:rPr lang="hr-HR" sz="2600" dirty="0"/>
            <a:t>Teškoće u smišljanju ciljeva</a:t>
          </a:r>
        </a:p>
      </dgm:t>
    </dgm:pt>
    <dgm:pt modelId="{88E75271-88D9-4455-B0F3-0F87E3AD4FB1}" type="parTrans" cxnId="{5480F126-D9EB-4276-8CEF-B23504A378DC}">
      <dgm:prSet/>
      <dgm:spPr/>
      <dgm:t>
        <a:bodyPr/>
        <a:lstStyle/>
        <a:p>
          <a:endParaRPr lang="hr-HR"/>
        </a:p>
      </dgm:t>
    </dgm:pt>
    <dgm:pt modelId="{0A5FD5E0-1F56-49C2-94AB-C9D221C6BD22}" type="sibTrans" cxnId="{5480F126-D9EB-4276-8CEF-B23504A378DC}">
      <dgm:prSet/>
      <dgm:spPr/>
      <dgm:t>
        <a:bodyPr/>
        <a:lstStyle/>
        <a:p>
          <a:endParaRPr lang="hr-HR"/>
        </a:p>
      </dgm:t>
    </dgm:pt>
    <dgm:pt modelId="{E4E525D4-0D87-4A22-A5D5-204802F92FAD}">
      <dgm:prSet phldrT="[Tekst]" custT="1"/>
      <dgm:spPr/>
      <dgm:t>
        <a:bodyPr/>
        <a:lstStyle/>
        <a:p>
          <a:r>
            <a:rPr lang="hr-HR" sz="2200" dirty="0"/>
            <a:t>Pitanje o čudu / čarobnom štapiću.</a:t>
          </a:r>
        </a:p>
      </dgm:t>
    </dgm:pt>
    <dgm:pt modelId="{BD41B046-25D4-4B1F-B7BD-74CE3A17B4E1}" type="parTrans" cxnId="{685DB783-6E83-407B-B629-69766C60BDF5}">
      <dgm:prSet/>
      <dgm:spPr/>
      <dgm:t>
        <a:bodyPr/>
        <a:lstStyle/>
        <a:p>
          <a:endParaRPr lang="hr-HR"/>
        </a:p>
      </dgm:t>
    </dgm:pt>
    <dgm:pt modelId="{20E369A6-2311-4E4F-95C6-6DC109183BEC}" type="sibTrans" cxnId="{685DB783-6E83-407B-B629-69766C60BDF5}">
      <dgm:prSet/>
      <dgm:spPr/>
      <dgm:t>
        <a:bodyPr/>
        <a:lstStyle/>
        <a:p>
          <a:endParaRPr lang="hr-HR"/>
        </a:p>
      </dgm:t>
    </dgm:pt>
    <dgm:pt modelId="{6F7944E5-8DB9-45D0-BC61-0C7F6BB583D9}">
      <dgm:prSet phldrT="[Tekst]" custT="1"/>
      <dgm:spPr/>
      <dgm:t>
        <a:bodyPr/>
        <a:lstStyle/>
        <a:p>
          <a:r>
            <a:rPr lang="hr-HR" sz="2200" dirty="0"/>
            <a:t>Provjeriti misli li klijent da postavljanje ciljeva donosi neki nedostatak.</a:t>
          </a:r>
        </a:p>
      </dgm:t>
    </dgm:pt>
    <dgm:pt modelId="{930ED2C3-1EB1-45F2-9792-FAB64602F65B}" type="parTrans" cxnId="{9381B690-E3DA-4596-B7DF-9E949145E8CA}">
      <dgm:prSet/>
      <dgm:spPr/>
      <dgm:t>
        <a:bodyPr/>
        <a:lstStyle/>
        <a:p>
          <a:endParaRPr lang="hr-HR"/>
        </a:p>
      </dgm:t>
    </dgm:pt>
    <dgm:pt modelId="{F38E3B53-0BC3-4092-AB0E-7A3605135F78}" type="sibTrans" cxnId="{9381B690-E3DA-4596-B7DF-9E949145E8CA}">
      <dgm:prSet/>
      <dgm:spPr/>
      <dgm:t>
        <a:bodyPr/>
        <a:lstStyle/>
        <a:p>
          <a:endParaRPr lang="hr-HR"/>
        </a:p>
      </dgm:t>
    </dgm:pt>
    <dgm:pt modelId="{F0A6E8C8-8F19-44C9-A72B-B30B4772B763}">
      <dgm:prSet phldrT="[Tekst]" custT="1"/>
      <dgm:spPr/>
      <dgm:t>
        <a:bodyPr/>
        <a:lstStyle/>
        <a:p>
          <a:r>
            <a:rPr lang="hr-HR" sz="2600" dirty="0"/>
            <a:t>Postavljanje preširokih ciljeva</a:t>
          </a:r>
        </a:p>
      </dgm:t>
    </dgm:pt>
    <dgm:pt modelId="{24905EAC-AD27-469B-9E93-81B7D985C35D}" type="parTrans" cxnId="{BE80CCF5-FBC1-4CAE-A109-36B8834CB0C0}">
      <dgm:prSet/>
      <dgm:spPr/>
      <dgm:t>
        <a:bodyPr/>
        <a:lstStyle/>
        <a:p>
          <a:endParaRPr lang="hr-HR"/>
        </a:p>
      </dgm:t>
    </dgm:pt>
    <dgm:pt modelId="{D40DE630-58C6-44B5-8C97-3F446AB32810}" type="sibTrans" cxnId="{BE80CCF5-FBC1-4CAE-A109-36B8834CB0C0}">
      <dgm:prSet/>
      <dgm:spPr/>
      <dgm:t>
        <a:bodyPr/>
        <a:lstStyle/>
        <a:p>
          <a:endParaRPr lang="hr-HR"/>
        </a:p>
      </dgm:t>
    </dgm:pt>
    <dgm:pt modelId="{D6D10C85-108E-4DBF-88AC-6F1FA92AB287}">
      <dgm:prSet phldrT="[Tekst]" custT="1"/>
      <dgm:spPr/>
      <dgm:t>
        <a:bodyPr/>
        <a:lstStyle/>
        <a:p>
          <a:r>
            <a:rPr lang="hr-HR" sz="2200" dirty="0" err="1"/>
            <a:t>Podpitanja</a:t>
          </a:r>
          <a:r>
            <a:rPr lang="hr-HR" sz="2200" dirty="0"/>
            <a:t> kako bismo došli do specifičnijeg cilja.</a:t>
          </a:r>
        </a:p>
      </dgm:t>
    </dgm:pt>
    <dgm:pt modelId="{92D27CA7-D504-4526-8FDC-AC83DBBC8107}" type="parTrans" cxnId="{328D8DCC-7AE3-49C8-9BF9-02F331C0CC06}">
      <dgm:prSet/>
      <dgm:spPr/>
      <dgm:t>
        <a:bodyPr/>
        <a:lstStyle/>
        <a:p>
          <a:endParaRPr lang="hr-HR"/>
        </a:p>
      </dgm:t>
    </dgm:pt>
    <dgm:pt modelId="{EF015B57-CEF7-4296-B613-44ACEC171D90}" type="sibTrans" cxnId="{328D8DCC-7AE3-49C8-9BF9-02F331C0CC06}">
      <dgm:prSet/>
      <dgm:spPr/>
      <dgm:t>
        <a:bodyPr/>
        <a:lstStyle/>
        <a:p>
          <a:endParaRPr lang="hr-HR"/>
        </a:p>
      </dgm:t>
    </dgm:pt>
    <dgm:pt modelId="{B53B9EDF-B534-4088-BB3E-93456C901C6C}">
      <dgm:prSet phldrT="[Tekst]" custT="1"/>
      <dgm:spPr/>
      <dgm:t>
        <a:bodyPr/>
        <a:lstStyle/>
        <a:p>
          <a:r>
            <a:rPr lang="hr-HR" sz="2200" dirty="0"/>
            <a:t>npr. „Da ste sretniji / da niste depresivni / … , što biste drukčije radili?”</a:t>
          </a:r>
        </a:p>
      </dgm:t>
    </dgm:pt>
    <dgm:pt modelId="{ED8DF2BF-C126-44F8-BA49-F98CFBEAB693}" type="parTrans" cxnId="{50BAC352-A812-4144-9095-710D3626BCE0}">
      <dgm:prSet/>
      <dgm:spPr/>
      <dgm:t>
        <a:bodyPr/>
        <a:lstStyle/>
        <a:p>
          <a:endParaRPr lang="hr-HR"/>
        </a:p>
      </dgm:t>
    </dgm:pt>
    <dgm:pt modelId="{14A7E224-50FD-452B-8473-1F9C57CCFF60}" type="sibTrans" cxnId="{50BAC352-A812-4144-9095-710D3626BCE0}">
      <dgm:prSet/>
      <dgm:spPr/>
      <dgm:t>
        <a:bodyPr/>
        <a:lstStyle/>
        <a:p>
          <a:endParaRPr lang="hr-HR"/>
        </a:p>
      </dgm:t>
    </dgm:pt>
    <dgm:pt modelId="{093743F1-D9AD-4CB1-9471-A231A3499996}">
      <dgm:prSet phldrT="[Tekst]" custT="1"/>
      <dgm:spPr/>
      <dgm:t>
        <a:bodyPr/>
        <a:lstStyle/>
        <a:p>
          <a:r>
            <a:rPr lang="hr-HR" sz="2600" dirty="0"/>
            <a:t>Postavljanje ciljeva za druge ljude</a:t>
          </a:r>
        </a:p>
      </dgm:t>
    </dgm:pt>
    <dgm:pt modelId="{256AEAB9-37B0-4F77-8B00-ACFD73C1544C}" type="parTrans" cxnId="{5029A249-4935-4515-9174-4089C156001E}">
      <dgm:prSet/>
      <dgm:spPr/>
      <dgm:t>
        <a:bodyPr/>
        <a:lstStyle/>
        <a:p>
          <a:endParaRPr lang="hr-HR"/>
        </a:p>
      </dgm:t>
    </dgm:pt>
    <dgm:pt modelId="{26BB25B0-FDCF-4EC9-9268-BC58F93FA25C}" type="sibTrans" cxnId="{5029A249-4935-4515-9174-4089C156001E}">
      <dgm:prSet/>
      <dgm:spPr/>
      <dgm:t>
        <a:bodyPr/>
        <a:lstStyle/>
        <a:p>
          <a:endParaRPr lang="hr-HR"/>
        </a:p>
      </dgm:t>
    </dgm:pt>
    <dgm:pt modelId="{B10FAEDB-EDE5-4D48-ACF9-856026814BF2}">
      <dgm:prSet phldrT="[Tekst]" custT="1"/>
      <dgm:spPr/>
      <dgm:t>
        <a:bodyPr/>
        <a:lstStyle/>
        <a:p>
          <a:r>
            <a:rPr lang="hr-HR" sz="2200" dirty="0"/>
            <a:t>Oblikovati cilj tako da se odnosi na nešto nad čime klijent ima kontrolu.</a:t>
          </a:r>
        </a:p>
      </dgm:t>
    </dgm:pt>
    <dgm:pt modelId="{7EA7A5C4-34A4-4C85-A732-13D54EEACE6A}" type="parTrans" cxnId="{869ADF36-A51D-4BDC-A506-83116065BC81}">
      <dgm:prSet/>
      <dgm:spPr/>
      <dgm:t>
        <a:bodyPr/>
        <a:lstStyle/>
        <a:p>
          <a:endParaRPr lang="hr-HR"/>
        </a:p>
      </dgm:t>
    </dgm:pt>
    <dgm:pt modelId="{D2478E96-6B62-43F7-9CB5-352813C9E2B3}" type="sibTrans" cxnId="{869ADF36-A51D-4BDC-A506-83116065BC81}">
      <dgm:prSet/>
      <dgm:spPr/>
      <dgm:t>
        <a:bodyPr/>
        <a:lstStyle/>
        <a:p>
          <a:endParaRPr lang="hr-HR"/>
        </a:p>
      </dgm:t>
    </dgm:pt>
    <dgm:pt modelId="{88C634E2-99F2-4259-B410-74836AE510B2}">
      <dgm:prSet phldrT="[Tekst]" custT="1"/>
      <dgm:spPr/>
      <dgm:t>
        <a:bodyPr/>
        <a:lstStyle/>
        <a:p>
          <a:r>
            <a:rPr lang="hr-HR" sz="2200" dirty="0"/>
            <a:t>Objasniti da promjene u našem ponašanju mogu utjecati na to kako se drugi ponašaju, ali da ne možemo garantirati da će se drugi ponašati kako bismo mi to htjeli.</a:t>
          </a:r>
        </a:p>
      </dgm:t>
    </dgm:pt>
    <dgm:pt modelId="{EE22447A-6D7E-492B-825A-A15B44FD359C}" type="parTrans" cxnId="{EF21FA3F-F592-4024-9A5B-BD3AB20026E1}">
      <dgm:prSet/>
      <dgm:spPr/>
      <dgm:t>
        <a:bodyPr/>
        <a:lstStyle/>
        <a:p>
          <a:endParaRPr lang="hr-HR"/>
        </a:p>
      </dgm:t>
    </dgm:pt>
    <dgm:pt modelId="{80822028-402A-4A7C-8AC1-0A3B01556395}" type="sibTrans" cxnId="{EF21FA3F-F592-4024-9A5B-BD3AB20026E1}">
      <dgm:prSet/>
      <dgm:spPr/>
      <dgm:t>
        <a:bodyPr/>
        <a:lstStyle/>
        <a:p>
          <a:endParaRPr lang="hr-HR"/>
        </a:p>
      </dgm:t>
    </dgm:pt>
    <dgm:pt modelId="{8867F721-FC89-44B5-93D2-CA17BE277FDE}" type="pres">
      <dgm:prSet presAssocID="{A3865061-FB43-49AC-A7CB-CB3393A6BA97}" presName="linear" presStyleCnt="0">
        <dgm:presLayoutVars>
          <dgm:animLvl val="lvl"/>
          <dgm:resizeHandles val="exact"/>
        </dgm:presLayoutVars>
      </dgm:prSet>
      <dgm:spPr/>
      <dgm:t>
        <a:bodyPr/>
        <a:lstStyle/>
        <a:p>
          <a:endParaRPr lang="en-US"/>
        </a:p>
      </dgm:t>
    </dgm:pt>
    <dgm:pt modelId="{4D95388A-463C-4FC7-ADB6-559F2DEB30AD}" type="pres">
      <dgm:prSet presAssocID="{3B3EEFC5-B896-42AB-AC9E-F7001204BDB2}" presName="parentText" presStyleLbl="node1" presStyleIdx="0" presStyleCnt="3">
        <dgm:presLayoutVars>
          <dgm:chMax val="0"/>
          <dgm:bulletEnabled val="1"/>
        </dgm:presLayoutVars>
      </dgm:prSet>
      <dgm:spPr/>
      <dgm:t>
        <a:bodyPr/>
        <a:lstStyle/>
        <a:p>
          <a:endParaRPr lang="en-US"/>
        </a:p>
      </dgm:t>
    </dgm:pt>
    <dgm:pt modelId="{79E2D633-CA35-4B40-AC93-2011D7A8C5C6}" type="pres">
      <dgm:prSet presAssocID="{3B3EEFC5-B896-42AB-AC9E-F7001204BDB2}" presName="childText" presStyleLbl="revTx" presStyleIdx="0" presStyleCnt="3">
        <dgm:presLayoutVars>
          <dgm:bulletEnabled val="1"/>
        </dgm:presLayoutVars>
      </dgm:prSet>
      <dgm:spPr/>
      <dgm:t>
        <a:bodyPr/>
        <a:lstStyle/>
        <a:p>
          <a:endParaRPr lang="en-US"/>
        </a:p>
      </dgm:t>
    </dgm:pt>
    <dgm:pt modelId="{CC67E2F8-63EA-4C47-84BA-6BA312235D47}" type="pres">
      <dgm:prSet presAssocID="{F0A6E8C8-8F19-44C9-A72B-B30B4772B763}" presName="parentText" presStyleLbl="node1" presStyleIdx="1" presStyleCnt="3">
        <dgm:presLayoutVars>
          <dgm:chMax val="0"/>
          <dgm:bulletEnabled val="1"/>
        </dgm:presLayoutVars>
      </dgm:prSet>
      <dgm:spPr/>
      <dgm:t>
        <a:bodyPr/>
        <a:lstStyle/>
        <a:p>
          <a:endParaRPr lang="en-US"/>
        </a:p>
      </dgm:t>
    </dgm:pt>
    <dgm:pt modelId="{05207B1E-343E-4939-AAB7-3361FB7B0317}" type="pres">
      <dgm:prSet presAssocID="{F0A6E8C8-8F19-44C9-A72B-B30B4772B763}" presName="childText" presStyleLbl="revTx" presStyleIdx="1" presStyleCnt="3">
        <dgm:presLayoutVars>
          <dgm:bulletEnabled val="1"/>
        </dgm:presLayoutVars>
      </dgm:prSet>
      <dgm:spPr/>
      <dgm:t>
        <a:bodyPr/>
        <a:lstStyle/>
        <a:p>
          <a:endParaRPr lang="en-US"/>
        </a:p>
      </dgm:t>
    </dgm:pt>
    <dgm:pt modelId="{2204079C-B333-4D00-B5DF-3125CECC592E}" type="pres">
      <dgm:prSet presAssocID="{093743F1-D9AD-4CB1-9471-A231A3499996}" presName="parentText" presStyleLbl="node1" presStyleIdx="2" presStyleCnt="3">
        <dgm:presLayoutVars>
          <dgm:chMax val="0"/>
          <dgm:bulletEnabled val="1"/>
        </dgm:presLayoutVars>
      </dgm:prSet>
      <dgm:spPr/>
      <dgm:t>
        <a:bodyPr/>
        <a:lstStyle/>
        <a:p>
          <a:endParaRPr lang="en-US"/>
        </a:p>
      </dgm:t>
    </dgm:pt>
    <dgm:pt modelId="{41002490-B216-446C-AA2D-45D8D19FE0EA}" type="pres">
      <dgm:prSet presAssocID="{093743F1-D9AD-4CB1-9471-A231A3499996}" presName="childText" presStyleLbl="revTx" presStyleIdx="2" presStyleCnt="3">
        <dgm:presLayoutVars>
          <dgm:bulletEnabled val="1"/>
        </dgm:presLayoutVars>
      </dgm:prSet>
      <dgm:spPr/>
      <dgm:t>
        <a:bodyPr/>
        <a:lstStyle/>
        <a:p>
          <a:endParaRPr lang="en-US"/>
        </a:p>
      </dgm:t>
    </dgm:pt>
  </dgm:ptLst>
  <dgm:cxnLst>
    <dgm:cxn modelId="{328D8DCC-7AE3-49C8-9BF9-02F331C0CC06}" srcId="{F0A6E8C8-8F19-44C9-A72B-B30B4772B763}" destId="{D6D10C85-108E-4DBF-88AC-6F1FA92AB287}" srcOrd="0" destOrd="0" parTransId="{92D27CA7-D504-4526-8FDC-AC83DBBC8107}" sibTransId="{EF015B57-CEF7-4296-B613-44ACEC171D90}"/>
    <dgm:cxn modelId="{5029A249-4935-4515-9174-4089C156001E}" srcId="{A3865061-FB43-49AC-A7CB-CB3393A6BA97}" destId="{093743F1-D9AD-4CB1-9471-A231A3499996}" srcOrd="2" destOrd="0" parTransId="{256AEAB9-37B0-4F77-8B00-ACFD73C1544C}" sibTransId="{26BB25B0-FDCF-4EC9-9268-BC58F93FA25C}"/>
    <dgm:cxn modelId="{3F314A4B-7E5E-4207-A4A7-0CA982B1C29B}" type="presOf" srcId="{E4E525D4-0D87-4A22-A5D5-204802F92FAD}" destId="{79E2D633-CA35-4B40-AC93-2011D7A8C5C6}" srcOrd="0" destOrd="0" presId="urn:microsoft.com/office/officeart/2005/8/layout/vList2"/>
    <dgm:cxn modelId="{50BAC352-A812-4144-9095-710D3626BCE0}" srcId="{F0A6E8C8-8F19-44C9-A72B-B30B4772B763}" destId="{B53B9EDF-B534-4088-BB3E-93456C901C6C}" srcOrd="1" destOrd="0" parTransId="{ED8DF2BF-C126-44F8-BA49-F98CFBEAB693}" sibTransId="{14A7E224-50FD-452B-8473-1F9C57CCFF60}"/>
    <dgm:cxn modelId="{869ADF36-A51D-4BDC-A506-83116065BC81}" srcId="{093743F1-D9AD-4CB1-9471-A231A3499996}" destId="{B10FAEDB-EDE5-4D48-ACF9-856026814BF2}" srcOrd="0" destOrd="0" parTransId="{7EA7A5C4-34A4-4C85-A732-13D54EEACE6A}" sibTransId="{D2478E96-6B62-43F7-9CB5-352813C9E2B3}"/>
    <dgm:cxn modelId="{07B8D66C-7D2C-4D45-AF7A-03508ECC81FD}" type="presOf" srcId="{3B3EEFC5-B896-42AB-AC9E-F7001204BDB2}" destId="{4D95388A-463C-4FC7-ADB6-559F2DEB30AD}" srcOrd="0" destOrd="0" presId="urn:microsoft.com/office/officeart/2005/8/layout/vList2"/>
    <dgm:cxn modelId="{EF21FA3F-F592-4024-9A5B-BD3AB20026E1}" srcId="{093743F1-D9AD-4CB1-9471-A231A3499996}" destId="{88C634E2-99F2-4259-B410-74836AE510B2}" srcOrd="1" destOrd="0" parTransId="{EE22447A-6D7E-492B-825A-A15B44FD359C}" sibTransId="{80822028-402A-4A7C-8AC1-0A3B01556395}"/>
    <dgm:cxn modelId="{13AE1D09-81BE-4672-9D1A-2A7EBA07EE7B}" type="presOf" srcId="{B53B9EDF-B534-4088-BB3E-93456C901C6C}" destId="{05207B1E-343E-4939-AAB7-3361FB7B0317}" srcOrd="0" destOrd="1" presId="urn:microsoft.com/office/officeart/2005/8/layout/vList2"/>
    <dgm:cxn modelId="{9381B690-E3DA-4596-B7DF-9E949145E8CA}" srcId="{3B3EEFC5-B896-42AB-AC9E-F7001204BDB2}" destId="{6F7944E5-8DB9-45D0-BC61-0C7F6BB583D9}" srcOrd="1" destOrd="0" parTransId="{930ED2C3-1EB1-45F2-9792-FAB64602F65B}" sibTransId="{F38E3B53-0BC3-4092-AB0E-7A3605135F78}"/>
    <dgm:cxn modelId="{F1080601-9191-4C7B-9995-D8F2815C4A90}" type="presOf" srcId="{B10FAEDB-EDE5-4D48-ACF9-856026814BF2}" destId="{41002490-B216-446C-AA2D-45D8D19FE0EA}" srcOrd="0" destOrd="0" presId="urn:microsoft.com/office/officeart/2005/8/layout/vList2"/>
    <dgm:cxn modelId="{99AE1E64-D09F-48EE-97F3-EAC7379B4B27}" type="presOf" srcId="{D6D10C85-108E-4DBF-88AC-6F1FA92AB287}" destId="{05207B1E-343E-4939-AAB7-3361FB7B0317}" srcOrd="0" destOrd="0" presId="urn:microsoft.com/office/officeart/2005/8/layout/vList2"/>
    <dgm:cxn modelId="{1FDF78E2-29C3-4584-BE7F-B054579952A4}" type="presOf" srcId="{A3865061-FB43-49AC-A7CB-CB3393A6BA97}" destId="{8867F721-FC89-44B5-93D2-CA17BE277FDE}" srcOrd="0" destOrd="0" presId="urn:microsoft.com/office/officeart/2005/8/layout/vList2"/>
    <dgm:cxn modelId="{00452658-09CB-421C-99C1-5C4B68922DA1}" type="presOf" srcId="{6F7944E5-8DB9-45D0-BC61-0C7F6BB583D9}" destId="{79E2D633-CA35-4B40-AC93-2011D7A8C5C6}" srcOrd="0" destOrd="1" presId="urn:microsoft.com/office/officeart/2005/8/layout/vList2"/>
    <dgm:cxn modelId="{4A411844-C615-4AF9-974A-A1B070827266}" type="presOf" srcId="{093743F1-D9AD-4CB1-9471-A231A3499996}" destId="{2204079C-B333-4D00-B5DF-3125CECC592E}" srcOrd="0" destOrd="0" presId="urn:microsoft.com/office/officeart/2005/8/layout/vList2"/>
    <dgm:cxn modelId="{6160A4ED-2036-409A-ACF1-B96E1021E44F}" type="presOf" srcId="{88C634E2-99F2-4259-B410-74836AE510B2}" destId="{41002490-B216-446C-AA2D-45D8D19FE0EA}" srcOrd="0" destOrd="1" presId="urn:microsoft.com/office/officeart/2005/8/layout/vList2"/>
    <dgm:cxn modelId="{BE80CCF5-FBC1-4CAE-A109-36B8834CB0C0}" srcId="{A3865061-FB43-49AC-A7CB-CB3393A6BA97}" destId="{F0A6E8C8-8F19-44C9-A72B-B30B4772B763}" srcOrd="1" destOrd="0" parTransId="{24905EAC-AD27-469B-9E93-81B7D985C35D}" sibTransId="{D40DE630-58C6-44B5-8C97-3F446AB32810}"/>
    <dgm:cxn modelId="{685DB783-6E83-407B-B629-69766C60BDF5}" srcId="{3B3EEFC5-B896-42AB-AC9E-F7001204BDB2}" destId="{E4E525D4-0D87-4A22-A5D5-204802F92FAD}" srcOrd="0" destOrd="0" parTransId="{BD41B046-25D4-4B1F-B7BD-74CE3A17B4E1}" sibTransId="{20E369A6-2311-4E4F-95C6-6DC109183BEC}"/>
    <dgm:cxn modelId="{5480F126-D9EB-4276-8CEF-B23504A378DC}" srcId="{A3865061-FB43-49AC-A7CB-CB3393A6BA97}" destId="{3B3EEFC5-B896-42AB-AC9E-F7001204BDB2}" srcOrd="0" destOrd="0" parTransId="{88E75271-88D9-4455-B0F3-0F87E3AD4FB1}" sibTransId="{0A5FD5E0-1F56-49C2-94AB-C9D221C6BD22}"/>
    <dgm:cxn modelId="{78E44996-58BA-4B2F-937A-7DC173EDA2A0}" type="presOf" srcId="{F0A6E8C8-8F19-44C9-A72B-B30B4772B763}" destId="{CC67E2F8-63EA-4C47-84BA-6BA312235D47}" srcOrd="0" destOrd="0" presId="urn:microsoft.com/office/officeart/2005/8/layout/vList2"/>
    <dgm:cxn modelId="{AB431C98-090F-4A3D-B904-64CB29848CEC}" type="presParOf" srcId="{8867F721-FC89-44B5-93D2-CA17BE277FDE}" destId="{4D95388A-463C-4FC7-ADB6-559F2DEB30AD}" srcOrd="0" destOrd="0" presId="urn:microsoft.com/office/officeart/2005/8/layout/vList2"/>
    <dgm:cxn modelId="{4CD7DD22-A8DE-4764-B581-EECAB0C4A729}" type="presParOf" srcId="{8867F721-FC89-44B5-93D2-CA17BE277FDE}" destId="{79E2D633-CA35-4B40-AC93-2011D7A8C5C6}" srcOrd="1" destOrd="0" presId="urn:microsoft.com/office/officeart/2005/8/layout/vList2"/>
    <dgm:cxn modelId="{AA3D5A00-B1AF-4EBF-BA82-B0396BD0E69C}" type="presParOf" srcId="{8867F721-FC89-44B5-93D2-CA17BE277FDE}" destId="{CC67E2F8-63EA-4C47-84BA-6BA312235D47}" srcOrd="2" destOrd="0" presId="urn:microsoft.com/office/officeart/2005/8/layout/vList2"/>
    <dgm:cxn modelId="{D3CE9E51-E949-494A-8F78-E0C49947096C}" type="presParOf" srcId="{8867F721-FC89-44B5-93D2-CA17BE277FDE}" destId="{05207B1E-343E-4939-AAB7-3361FB7B0317}" srcOrd="3" destOrd="0" presId="urn:microsoft.com/office/officeart/2005/8/layout/vList2"/>
    <dgm:cxn modelId="{524191FD-E1A6-4DB7-9AC3-C0EB506506B7}" type="presParOf" srcId="{8867F721-FC89-44B5-93D2-CA17BE277FDE}" destId="{2204079C-B333-4D00-B5DF-3125CECC592E}" srcOrd="4" destOrd="0" presId="urn:microsoft.com/office/officeart/2005/8/layout/vList2"/>
    <dgm:cxn modelId="{742E8526-32A6-4525-8D21-17BC21F83DC6}" type="presParOf" srcId="{8867F721-FC89-44B5-93D2-CA17BE277FDE}" destId="{41002490-B216-446C-AA2D-45D8D19FE0EA}" srcOrd="5"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2ED947-258B-41FD-8BB4-A0623CE53C33}">
      <dsp:nvSpPr>
        <dsp:cNvPr id="0" name=""/>
        <dsp:cNvSpPr/>
      </dsp:nvSpPr>
      <dsp:spPr>
        <a:xfrm>
          <a:off x="2818" y="143664"/>
          <a:ext cx="2624122" cy="787236"/>
        </a:xfrm>
        <a:prstGeom prst="chevron">
          <a:avLst>
            <a:gd name="adj" fmla="val 30000"/>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202" tIns="97202" rIns="97202" bIns="97202" numCol="1" spcCol="1270" anchor="ctr" anchorCtr="0">
          <a:noAutofit/>
        </a:bodyPr>
        <a:lstStyle/>
        <a:p>
          <a:pPr lvl="0" algn="ctr" defTabSz="1155700">
            <a:lnSpc>
              <a:spcPct val="90000"/>
            </a:lnSpc>
            <a:spcBef>
              <a:spcPct val="0"/>
            </a:spcBef>
            <a:spcAft>
              <a:spcPct val="35000"/>
            </a:spcAft>
          </a:pPr>
          <a:r>
            <a:rPr lang="hr-HR" sz="2600" kern="1200" dirty="0"/>
            <a:t>Početni dio</a:t>
          </a:r>
        </a:p>
      </dsp:txBody>
      <dsp:txXfrm>
        <a:off x="238989" y="143664"/>
        <a:ext cx="2151780" cy="787236"/>
      </dsp:txXfrm>
    </dsp:sp>
    <dsp:sp modelId="{014FB233-ECD4-47B6-80A3-9C0C25C52857}">
      <dsp:nvSpPr>
        <dsp:cNvPr id="0" name=""/>
        <dsp:cNvSpPr/>
      </dsp:nvSpPr>
      <dsp:spPr>
        <a:xfrm>
          <a:off x="0" y="930901"/>
          <a:ext cx="2387951" cy="4998941"/>
        </a:xfrm>
        <a:prstGeom prst="rect">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8701" tIns="188701" rIns="188701" bIns="377403" numCol="1" spcCol="1270" anchor="t" anchorCtr="0">
          <a:noAutofit/>
        </a:bodyPr>
        <a:lstStyle/>
        <a:p>
          <a:pPr lvl="0" algn="l" defTabSz="977900">
            <a:lnSpc>
              <a:spcPct val="90000"/>
            </a:lnSpc>
            <a:spcBef>
              <a:spcPct val="0"/>
            </a:spcBef>
            <a:spcAft>
              <a:spcPct val="35000"/>
            </a:spcAft>
            <a:buFont typeface="+mj-lt"/>
            <a:buAutoNum type="arabicPeriod"/>
          </a:pPr>
          <a:r>
            <a:rPr lang="hr-HR" sz="2200" kern="1200" dirty="0"/>
            <a:t>Provjera raspoloženja (i pridržavanja tretmana).</a:t>
          </a:r>
        </a:p>
        <a:p>
          <a:pPr lvl="0" algn="l" defTabSz="977900">
            <a:lnSpc>
              <a:spcPct val="90000"/>
            </a:lnSpc>
            <a:spcBef>
              <a:spcPct val="0"/>
            </a:spcBef>
            <a:spcAft>
              <a:spcPct val="35000"/>
            </a:spcAft>
            <a:buFont typeface="+mj-lt"/>
            <a:buAutoNum type="arabicPeriod"/>
          </a:pPr>
          <a:r>
            <a:rPr lang="hr-HR" sz="2200" kern="1200" dirty="0"/>
            <a:t>Postavljanje agende.</a:t>
          </a:r>
        </a:p>
        <a:p>
          <a:pPr lvl="0" algn="l" defTabSz="977900">
            <a:lnSpc>
              <a:spcPct val="90000"/>
            </a:lnSpc>
            <a:spcBef>
              <a:spcPct val="0"/>
            </a:spcBef>
            <a:spcAft>
              <a:spcPct val="35000"/>
            </a:spcAft>
            <a:buFont typeface="+mj-lt"/>
            <a:buAutoNum type="arabicPeriod"/>
          </a:pPr>
          <a:r>
            <a:rPr lang="hr-HR" sz="2200" kern="1200" dirty="0"/>
            <a:t>Nadopuna i pregled akcijskog plana.</a:t>
          </a:r>
        </a:p>
        <a:p>
          <a:pPr lvl="0" algn="l" defTabSz="977900">
            <a:lnSpc>
              <a:spcPct val="90000"/>
            </a:lnSpc>
            <a:spcBef>
              <a:spcPct val="0"/>
            </a:spcBef>
            <a:spcAft>
              <a:spcPct val="35000"/>
            </a:spcAft>
            <a:buFont typeface="+mj-lt"/>
            <a:buAutoNum type="arabicPeriod"/>
          </a:pPr>
          <a:r>
            <a:rPr lang="hr-HR" sz="2200" kern="1200" dirty="0"/>
            <a:t>Rasprava o </a:t>
          </a:r>
          <a:r>
            <a:rPr lang="hr-HR" sz="2200" kern="1200" dirty="0" err="1"/>
            <a:t>klijentovoj</a:t>
          </a:r>
          <a:r>
            <a:rPr lang="hr-HR" sz="2200" kern="1200" dirty="0"/>
            <a:t> dijagnozi i </a:t>
          </a:r>
          <a:r>
            <a:rPr lang="hr-HR" sz="2200" kern="1200" dirty="0" err="1"/>
            <a:t>psihoedukacija</a:t>
          </a:r>
          <a:r>
            <a:rPr lang="hr-HR" sz="2200" kern="1200" dirty="0"/>
            <a:t>.</a:t>
          </a:r>
        </a:p>
      </dsp:txBody>
      <dsp:txXfrm>
        <a:off x="0" y="930901"/>
        <a:ext cx="2387951" cy="4998941"/>
      </dsp:txXfrm>
    </dsp:sp>
    <dsp:sp modelId="{34404A7F-4553-4216-8887-5B7ADF19C68F}">
      <dsp:nvSpPr>
        <dsp:cNvPr id="0" name=""/>
        <dsp:cNvSpPr/>
      </dsp:nvSpPr>
      <dsp:spPr>
        <a:xfrm>
          <a:off x="2587941" y="123490"/>
          <a:ext cx="2624122" cy="787236"/>
        </a:xfrm>
        <a:prstGeom prst="chevron">
          <a:avLst>
            <a:gd name="adj" fmla="val 30000"/>
          </a:avLst>
        </a:prstGeom>
        <a:solidFill>
          <a:schemeClr val="accent2">
            <a:hueOff val="56720"/>
            <a:satOff val="6519"/>
            <a:lumOff val="-5196"/>
            <a:alphaOff val="0"/>
          </a:schemeClr>
        </a:solidFill>
        <a:ln w="15875" cap="flat" cmpd="sng" algn="ctr">
          <a:solidFill>
            <a:schemeClr val="accent2">
              <a:hueOff val="56720"/>
              <a:satOff val="6519"/>
              <a:lumOff val="-519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202" tIns="97202" rIns="97202" bIns="97202" numCol="1" spcCol="1270" anchor="ctr" anchorCtr="0">
          <a:noAutofit/>
        </a:bodyPr>
        <a:lstStyle/>
        <a:p>
          <a:pPr lvl="0" algn="ctr" defTabSz="1155700">
            <a:lnSpc>
              <a:spcPct val="90000"/>
            </a:lnSpc>
            <a:spcBef>
              <a:spcPct val="0"/>
            </a:spcBef>
            <a:spcAft>
              <a:spcPct val="35000"/>
            </a:spcAft>
          </a:pPr>
          <a:r>
            <a:rPr lang="hr-HR" sz="2600" kern="1200" dirty="0"/>
            <a:t>Srednji dio</a:t>
          </a:r>
        </a:p>
      </dsp:txBody>
      <dsp:txXfrm>
        <a:off x="2824112" y="123490"/>
        <a:ext cx="2151780" cy="787236"/>
      </dsp:txXfrm>
    </dsp:sp>
    <dsp:sp modelId="{DB29D033-A02B-47D8-96EA-97BA36EABC7A}">
      <dsp:nvSpPr>
        <dsp:cNvPr id="0" name=""/>
        <dsp:cNvSpPr/>
      </dsp:nvSpPr>
      <dsp:spPr>
        <a:xfrm>
          <a:off x="2587941" y="910727"/>
          <a:ext cx="2387951" cy="5039290"/>
        </a:xfrm>
        <a:prstGeom prst="rect">
          <a:avLst/>
        </a:prstGeom>
        <a:solidFill>
          <a:schemeClr val="accent2">
            <a:tint val="40000"/>
            <a:alpha val="90000"/>
            <a:hueOff val="214651"/>
            <a:satOff val="3964"/>
            <a:lumOff val="-442"/>
            <a:alphaOff val="0"/>
          </a:schemeClr>
        </a:solidFill>
        <a:ln w="15875" cap="flat" cmpd="sng" algn="ctr">
          <a:solidFill>
            <a:schemeClr val="accent2">
              <a:tint val="40000"/>
              <a:alpha val="90000"/>
              <a:hueOff val="214651"/>
              <a:satOff val="3964"/>
              <a:lumOff val="-44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8701" tIns="188701" rIns="188701" bIns="377403" numCol="1" spcCol="1270" anchor="t" anchorCtr="0">
          <a:noAutofit/>
        </a:bodyPr>
        <a:lstStyle/>
        <a:p>
          <a:pPr lvl="0" algn="l" defTabSz="977900">
            <a:lnSpc>
              <a:spcPct val="90000"/>
            </a:lnSpc>
            <a:spcBef>
              <a:spcPct val="0"/>
            </a:spcBef>
            <a:spcAft>
              <a:spcPct val="35000"/>
            </a:spcAft>
            <a:buFont typeface="+mj-lt"/>
            <a:buAutoNum type="arabicPeriod" startAt="5"/>
          </a:pPr>
          <a:r>
            <a:rPr lang="hr-HR" sz="2200" kern="1200" dirty="0"/>
            <a:t>Određivanje </a:t>
          </a:r>
          <a:r>
            <a:rPr lang="hr-HR" sz="2200" kern="1200" dirty="0" err="1"/>
            <a:t>klijentovih</a:t>
          </a:r>
          <a:r>
            <a:rPr lang="hr-HR" sz="2200" kern="1200" dirty="0"/>
            <a:t> težnji, vrijednosti i ciljeva.</a:t>
          </a:r>
        </a:p>
        <a:p>
          <a:pPr lvl="0" algn="l" defTabSz="977900">
            <a:lnSpc>
              <a:spcPct val="90000"/>
            </a:lnSpc>
            <a:spcBef>
              <a:spcPct val="0"/>
            </a:spcBef>
            <a:spcAft>
              <a:spcPct val="35000"/>
            </a:spcAft>
            <a:buFont typeface="+mj-lt"/>
            <a:buAutoNum type="arabicPeriod" startAt="5"/>
          </a:pPr>
          <a:r>
            <a:rPr lang="hr-HR" sz="2200" kern="1200" dirty="0"/>
            <a:t>Planiranje rasporeda aktivnosti ili rad na nekom problemu.</a:t>
          </a:r>
        </a:p>
        <a:p>
          <a:pPr lvl="0" algn="l" defTabSz="977900">
            <a:lnSpc>
              <a:spcPct val="90000"/>
            </a:lnSpc>
            <a:spcBef>
              <a:spcPct val="0"/>
            </a:spcBef>
            <a:spcAft>
              <a:spcPct val="35000"/>
            </a:spcAft>
            <a:buFont typeface="+mj-lt"/>
            <a:buAutoNum type="arabicPeriod" startAt="5"/>
          </a:pPr>
          <a:r>
            <a:rPr lang="hr-HR" sz="2200" kern="1200" dirty="0"/>
            <a:t>Kolaborativno postavljanje novog akcijskog plana i provjera vjerojatnosti izvršavanja.</a:t>
          </a:r>
        </a:p>
      </dsp:txBody>
      <dsp:txXfrm>
        <a:off x="2587941" y="910727"/>
        <a:ext cx="2387951" cy="5039290"/>
      </dsp:txXfrm>
    </dsp:sp>
    <dsp:sp modelId="{75958C1A-42FC-4943-AAC1-203968F4B819}">
      <dsp:nvSpPr>
        <dsp:cNvPr id="0" name=""/>
        <dsp:cNvSpPr/>
      </dsp:nvSpPr>
      <dsp:spPr>
        <a:xfrm>
          <a:off x="5173064" y="143664"/>
          <a:ext cx="2624122" cy="787236"/>
        </a:xfrm>
        <a:prstGeom prst="chevron">
          <a:avLst>
            <a:gd name="adj" fmla="val 30000"/>
          </a:avLst>
        </a:prstGeom>
        <a:solidFill>
          <a:schemeClr val="accent2">
            <a:hueOff val="113439"/>
            <a:satOff val="13039"/>
            <a:lumOff val="-10393"/>
            <a:alphaOff val="0"/>
          </a:schemeClr>
        </a:solidFill>
        <a:ln w="15875" cap="flat" cmpd="sng" algn="ctr">
          <a:solidFill>
            <a:schemeClr val="accent2">
              <a:hueOff val="113439"/>
              <a:satOff val="13039"/>
              <a:lumOff val="-1039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202" tIns="97202" rIns="97202" bIns="97202" numCol="1" spcCol="1270" anchor="ctr" anchorCtr="0">
          <a:noAutofit/>
        </a:bodyPr>
        <a:lstStyle/>
        <a:p>
          <a:pPr lvl="0" algn="ctr" defTabSz="1155700">
            <a:lnSpc>
              <a:spcPct val="90000"/>
            </a:lnSpc>
            <a:spcBef>
              <a:spcPct val="0"/>
            </a:spcBef>
            <a:spcAft>
              <a:spcPct val="35000"/>
            </a:spcAft>
          </a:pPr>
          <a:r>
            <a:rPr lang="hr-HR" sz="2600" kern="1200" dirty="0"/>
            <a:t>Kraj</a:t>
          </a:r>
        </a:p>
      </dsp:txBody>
      <dsp:txXfrm>
        <a:off x="5409235" y="143664"/>
        <a:ext cx="2151780" cy="787236"/>
      </dsp:txXfrm>
    </dsp:sp>
    <dsp:sp modelId="{31316B26-5E77-4B90-8CDD-647313E5B9CE}">
      <dsp:nvSpPr>
        <dsp:cNvPr id="0" name=""/>
        <dsp:cNvSpPr/>
      </dsp:nvSpPr>
      <dsp:spPr>
        <a:xfrm>
          <a:off x="5173064" y="930901"/>
          <a:ext cx="2387951" cy="4998941"/>
        </a:xfrm>
        <a:prstGeom prst="rect">
          <a:avLst/>
        </a:prstGeom>
        <a:solidFill>
          <a:schemeClr val="accent2">
            <a:tint val="40000"/>
            <a:alpha val="90000"/>
            <a:hueOff val="429303"/>
            <a:satOff val="7928"/>
            <a:lumOff val="-885"/>
            <a:alphaOff val="0"/>
          </a:schemeClr>
        </a:solidFill>
        <a:ln w="15875" cap="flat" cmpd="sng" algn="ctr">
          <a:solidFill>
            <a:schemeClr val="accent2">
              <a:tint val="40000"/>
              <a:alpha val="90000"/>
              <a:hueOff val="429303"/>
              <a:satOff val="7928"/>
              <a:lumOff val="-88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8701" tIns="188701" rIns="188701" bIns="377403" numCol="1" spcCol="1270" anchor="t" anchorCtr="0">
          <a:noAutofit/>
        </a:bodyPr>
        <a:lstStyle/>
        <a:p>
          <a:pPr lvl="0" algn="l" defTabSz="977900">
            <a:lnSpc>
              <a:spcPct val="90000"/>
            </a:lnSpc>
            <a:spcBef>
              <a:spcPct val="0"/>
            </a:spcBef>
            <a:spcAft>
              <a:spcPct val="35000"/>
            </a:spcAft>
            <a:buFont typeface="+mj-lt"/>
            <a:buAutoNum type="arabicPeriod" startAt="8"/>
          </a:pPr>
          <a:r>
            <a:rPr lang="hr-HR" sz="2200" kern="1200" dirty="0"/>
            <a:t>Sumiranje.</a:t>
          </a:r>
        </a:p>
        <a:p>
          <a:pPr lvl="0" algn="l" defTabSz="977900">
            <a:lnSpc>
              <a:spcPct val="90000"/>
            </a:lnSpc>
            <a:spcBef>
              <a:spcPct val="0"/>
            </a:spcBef>
            <a:spcAft>
              <a:spcPct val="35000"/>
            </a:spcAft>
            <a:buFont typeface="+mj-lt"/>
            <a:buAutoNum type="arabicPeriod" startAt="8"/>
          </a:pPr>
          <a:r>
            <a:rPr lang="hr-HR" sz="2200" kern="1200" dirty="0"/>
            <a:t>Provjera koliko je vjerojatno da će se klijent pridržavati novog akcijskog plana.</a:t>
          </a:r>
        </a:p>
        <a:p>
          <a:pPr lvl="0" algn="l" defTabSz="977900">
            <a:lnSpc>
              <a:spcPct val="90000"/>
            </a:lnSpc>
            <a:spcBef>
              <a:spcPct val="0"/>
            </a:spcBef>
            <a:spcAft>
              <a:spcPct val="35000"/>
            </a:spcAft>
            <a:buFont typeface="+mj-lt"/>
            <a:buAutoNum type="arabicPeriod" startAt="8"/>
          </a:pPr>
          <a:r>
            <a:rPr lang="hr-HR" sz="2200" kern="1200" dirty="0"/>
            <a:t>Traženje povratne informacije.</a:t>
          </a:r>
        </a:p>
      </dsp:txBody>
      <dsp:txXfrm>
        <a:off x="5173064" y="930901"/>
        <a:ext cx="2387951" cy="49989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95388A-463C-4FC7-ADB6-559F2DEB30AD}">
      <dsp:nvSpPr>
        <dsp:cNvPr id="0" name=""/>
        <dsp:cNvSpPr/>
      </dsp:nvSpPr>
      <dsp:spPr>
        <a:xfrm>
          <a:off x="0" y="4710"/>
          <a:ext cx="7859713" cy="59913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hr-HR" sz="2600" kern="1200" dirty="0"/>
            <a:t>Teškoće u smišljanju ciljeva</a:t>
          </a:r>
        </a:p>
      </dsp:txBody>
      <dsp:txXfrm>
        <a:off x="29247" y="33957"/>
        <a:ext cx="7801219" cy="540636"/>
      </dsp:txXfrm>
    </dsp:sp>
    <dsp:sp modelId="{79E2D633-CA35-4B40-AC93-2011D7A8C5C6}">
      <dsp:nvSpPr>
        <dsp:cNvPr id="0" name=""/>
        <dsp:cNvSpPr/>
      </dsp:nvSpPr>
      <dsp:spPr>
        <a:xfrm>
          <a:off x="0" y="603841"/>
          <a:ext cx="7859713" cy="10011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9546" tIns="27940" rIns="156464" bIns="27940" numCol="1" spcCol="1270" anchor="t" anchorCtr="0">
          <a:noAutofit/>
        </a:bodyPr>
        <a:lstStyle/>
        <a:p>
          <a:pPr marL="228600" lvl="1" indent="-228600" algn="l" defTabSz="977900">
            <a:lnSpc>
              <a:spcPct val="90000"/>
            </a:lnSpc>
            <a:spcBef>
              <a:spcPct val="0"/>
            </a:spcBef>
            <a:spcAft>
              <a:spcPct val="20000"/>
            </a:spcAft>
            <a:buChar char="••"/>
          </a:pPr>
          <a:r>
            <a:rPr lang="hr-HR" sz="2200" kern="1200" dirty="0"/>
            <a:t>Pitanje o čudu / čarobnom štapiću.</a:t>
          </a:r>
        </a:p>
        <a:p>
          <a:pPr marL="228600" lvl="1" indent="-228600" algn="l" defTabSz="977900">
            <a:lnSpc>
              <a:spcPct val="90000"/>
            </a:lnSpc>
            <a:spcBef>
              <a:spcPct val="0"/>
            </a:spcBef>
            <a:spcAft>
              <a:spcPct val="20000"/>
            </a:spcAft>
            <a:buChar char="••"/>
          </a:pPr>
          <a:r>
            <a:rPr lang="hr-HR" sz="2200" kern="1200" dirty="0"/>
            <a:t>Provjeriti misli li klijent da postavljanje ciljeva donosi neki nedostatak.</a:t>
          </a:r>
        </a:p>
      </dsp:txBody>
      <dsp:txXfrm>
        <a:off x="0" y="603841"/>
        <a:ext cx="7859713" cy="1001111"/>
      </dsp:txXfrm>
    </dsp:sp>
    <dsp:sp modelId="{CC67E2F8-63EA-4C47-84BA-6BA312235D47}">
      <dsp:nvSpPr>
        <dsp:cNvPr id="0" name=""/>
        <dsp:cNvSpPr/>
      </dsp:nvSpPr>
      <dsp:spPr>
        <a:xfrm>
          <a:off x="0" y="1604952"/>
          <a:ext cx="7859713" cy="59913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hr-HR" sz="2600" kern="1200" dirty="0"/>
            <a:t>Postavljanje preširokih ciljeva</a:t>
          </a:r>
        </a:p>
      </dsp:txBody>
      <dsp:txXfrm>
        <a:off x="29247" y="1634199"/>
        <a:ext cx="7801219" cy="540636"/>
      </dsp:txXfrm>
    </dsp:sp>
    <dsp:sp modelId="{05207B1E-343E-4939-AAB7-3361FB7B0317}">
      <dsp:nvSpPr>
        <dsp:cNvPr id="0" name=""/>
        <dsp:cNvSpPr/>
      </dsp:nvSpPr>
      <dsp:spPr>
        <a:xfrm>
          <a:off x="0" y="2204083"/>
          <a:ext cx="7859713" cy="10011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9546" tIns="27940" rIns="156464" bIns="27940" numCol="1" spcCol="1270" anchor="t" anchorCtr="0">
          <a:noAutofit/>
        </a:bodyPr>
        <a:lstStyle/>
        <a:p>
          <a:pPr marL="228600" lvl="1" indent="-228600" algn="l" defTabSz="977900">
            <a:lnSpc>
              <a:spcPct val="90000"/>
            </a:lnSpc>
            <a:spcBef>
              <a:spcPct val="0"/>
            </a:spcBef>
            <a:spcAft>
              <a:spcPct val="20000"/>
            </a:spcAft>
            <a:buChar char="••"/>
          </a:pPr>
          <a:r>
            <a:rPr lang="hr-HR" sz="2200" kern="1200" dirty="0" err="1"/>
            <a:t>Podpitanja</a:t>
          </a:r>
          <a:r>
            <a:rPr lang="hr-HR" sz="2200" kern="1200" dirty="0"/>
            <a:t> kako bismo došli do specifičnijeg cilja.</a:t>
          </a:r>
        </a:p>
        <a:p>
          <a:pPr marL="228600" lvl="1" indent="-228600" algn="l" defTabSz="977900">
            <a:lnSpc>
              <a:spcPct val="90000"/>
            </a:lnSpc>
            <a:spcBef>
              <a:spcPct val="0"/>
            </a:spcBef>
            <a:spcAft>
              <a:spcPct val="20000"/>
            </a:spcAft>
            <a:buChar char="••"/>
          </a:pPr>
          <a:r>
            <a:rPr lang="hr-HR" sz="2200" kern="1200" dirty="0"/>
            <a:t>npr. „Da ste sretniji / da niste depresivni / … , što biste drukčije radili?”</a:t>
          </a:r>
        </a:p>
      </dsp:txBody>
      <dsp:txXfrm>
        <a:off x="0" y="2204083"/>
        <a:ext cx="7859713" cy="1001111"/>
      </dsp:txXfrm>
    </dsp:sp>
    <dsp:sp modelId="{2204079C-B333-4D00-B5DF-3125CECC592E}">
      <dsp:nvSpPr>
        <dsp:cNvPr id="0" name=""/>
        <dsp:cNvSpPr/>
      </dsp:nvSpPr>
      <dsp:spPr>
        <a:xfrm>
          <a:off x="0" y="3205195"/>
          <a:ext cx="7859713" cy="59913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hr-HR" sz="2600" kern="1200" dirty="0"/>
            <a:t>Postavljanje ciljeva za druge ljude</a:t>
          </a:r>
        </a:p>
      </dsp:txBody>
      <dsp:txXfrm>
        <a:off x="29247" y="3234442"/>
        <a:ext cx="7801219" cy="540636"/>
      </dsp:txXfrm>
    </dsp:sp>
    <dsp:sp modelId="{41002490-B216-446C-AA2D-45D8D19FE0EA}">
      <dsp:nvSpPr>
        <dsp:cNvPr id="0" name=""/>
        <dsp:cNvSpPr/>
      </dsp:nvSpPr>
      <dsp:spPr>
        <a:xfrm>
          <a:off x="0" y="3804326"/>
          <a:ext cx="7859713" cy="16096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9546" tIns="27940" rIns="156464" bIns="27940" numCol="1" spcCol="1270" anchor="t" anchorCtr="0">
          <a:noAutofit/>
        </a:bodyPr>
        <a:lstStyle/>
        <a:p>
          <a:pPr marL="228600" lvl="1" indent="-228600" algn="l" defTabSz="977900">
            <a:lnSpc>
              <a:spcPct val="90000"/>
            </a:lnSpc>
            <a:spcBef>
              <a:spcPct val="0"/>
            </a:spcBef>
            <a:spcAft>
              <a:spcPct val="20000"/>
            </a:spcAft>
            <a:buChar char="••"/>
          </a:pPr>
          <a:r>
            <a:rPr lang="hr-HR" sz="2200" kern="1200" dirty="0"/>
            <a:t>Oblikovati cilj tako da se odnosi na nešto nad čime klijent ima kontrolu.</a:t>
          </a:r>
        </a:p>
        <a:p>
          <a:pPr marL="228600" lvl="1" indent="-228600" algn="l" defTabSz="977900">
            <a:lnSpc>
              <a:spcPct val="90000"/>
            </a:lnSpc>
            <a:spcBef>
              <a:spcPct val="0"/>
            </a:spcBef>
            <a:spcAft>
              <a:spcPct val="20000"/>
            </a:spcAft>
            <a:buChar char="••"/>
          </a:pPr>
          <a:r>
            <a:rPr lang="hr-HR" sz="2200" kern="1200" dirty="0"/>
            <a:t>Objasniti da promjene u našem ponašanju mogu utjecati na to kako se drugi ponašaju, ali da ne možemo garantirati da će se drugi ponašati kako bismo mi to htjeli.</a:t>
          </a:r>
        </a:p>
      </dsp:txBody>
      <dsp:txXfrm>
        <a:off x="0" y="3804326"/>
        <a:ext cx="7859713" cy="1609630"/>
      </dsp:txXfrm>
    </dsp:sp>
  </dsp:spTree>
</dsp:drawing>
</file>

<file path=ppt/diagrams/layout1.xml><?xml version="1.0" encoding="utf-8"?>
<dgm:layoutDef xmlns:dgm="http://schemas.openxmlformats.org/drawingml/2006/diagram" xmlns:a="http://schemas.openxmlformats.org/drawingml/2006/main" uniqueId="urn:microsoft.com/office/officeart/2016/7/layout/ChevronBlockProcess">
  <dgm:title val="Chevron Block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28"/>
      <dgm:constr type="primFontSz" for="des" forName="desTx" refType="primFontSz" refFor="des" refForName="parTx" op="lte" fact="0.75"/>
      <dgm:constr type="h" for="des" forName="desTx" op="equ"/>
      <dgm:constr type="w" for="ch" forName="space" refType="w" op="equ" fact="-0.005"/>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91"/>
              <dgm:constr type="t" for="ch" forName="desTx" refType="h" refFor="ch" refForName="parTx"/>
            </dgm:constrLst>
          </dgm:if>
          <dgm:else name="Name9">
            <dgm:constrLst>
              <dgm:constr type="l" for="ch" forName="parTx"/>
              <dgm:constr type="w" for="ch" forName="parTx" refType="w"/>
              <dgm:constr type="t" for="ch" forName="parTx"/>
              <dgm:constr type="l" for="ch" forName="desTx" refType="w" fact="0.09"/>
              <dgm:constr type="w" for="ch" forName="desTx" refType="w" refFor="ch" refForName="parTx" fact="0.91"/>
              <dgm:constr type="t" for="ch" forName="desTx" refType="h" refFor="ch" refForName="parTx"/>
            </dgm:constrLst>
          </dgm:else>
        </dgm:choose>
        <dgm:ruleLst>
          <dgm:rule type="h" val="INF" fact="NaN" max="NaN"/>
        </dgm:ruleLst>
        <dgm:layoutNode name="parTx" styleLbl="alignNode1">
          <dgm:varLst>
            <dgm:chMax val="0"/>
            <dgm:chPref val="0"/>
          </dgm:varLst>
          <dgm:alg type="tx"/>
          <dgm:choose name="Name10">
            <dgm:if name="Name11" func="var" arg="dir" op="equ" val="norm">
              <dgm:shape xmlns:r="http://schemas.openxmlformats.org/officeDocument/2006/relationships" type="chevron" r:blip="">
                <dgm:adjLst>
                  <dgm:adj idx="1" val="0.3"/>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3"/>
                <dgm:constr type="h"/>
                <dgm:constr type="tMarg" refType="w" fact="0.105"/>
                <dgm:constr type="bMarg" refType="w" fact="0.105"/>
                <dgm:constr type="lMarg" refType="w" fact="0.105"/>
                <dgm:constr type="rMarg" refType="w" fact="0.105"/>
              </dgm:constrLst>
            </dgm:if>
            <dgm:else name="Name15">
              <dgm:constrLst>
                <dgm:constr type="h" refType="w" op="lte" fact="0.3"/>
                <dgm:constr type="h"/>
                <dgm:constr type="tMarg" refType="w" fact="0.105"/>
                <dgm:constr type="bMarg" refType="w" fact="0.105"/>
                <dgm:constr type="lMarg" refType="w" fact="0.105"/>
                <dgm:constr type="rMarg" refType="w" fact="0.105"/>
              </dgm:constrLst>
            </dgm:else>
          </dgm:choose>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0"/>
            <dgm:constr type="tMarg" refType="w" fact="0.224"/>
            <dgm:constr type="bMarg" refType="w" fact="0.448"/>
            <dgm:constr type="lMarg" refType="w" fact="0.224"/>
            <dgm:constr type="rMarg" refType="w" fact="0.224"/>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414C8C-CF1D-499F-88A9-96347B1DF252}" type="datetimeFigureOut">
              <a:rPr lang="hr-HR" smtClean="0"/>
              <a:t>01.12.2023</a:t>
            </a:fld>
            <a:endParaRPr lang="hr-HR"/>
          </a:p>
        </p:txBody>
      </p:sp>
      <p:sp>
        <p:nvSpPr>
          <p:cNvPr id="4" name="Rezervirano mjesto slike slajd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18A6FD-B2B9-4B55-B246-E8143D50F38B}" type="slidenum">
              <a:rPr lang="hr-HR" smtClean="0"/>
              <a:t>‹#›</a:t>
            </a:fld>
            <a:endParaRPr lang="hr-HR"/>
          </a:p>
        </p:txBody>
      </p:sp>
    </p:spTree>
    <p:extLst>
      <p:ext uri="{BB962C8B-B14F-4D97-AF65-F5344CB8AC3E}">
        <p14:creationId xmlns:p14="http://schemas.microsoft.com/office/powerpoint/2010/main" val="4102099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Najvažniji cilj je potaknuti nadu (kroz </a:t>
            </a:r>
            <a:r>
              <a:rPr lang="hr-HR" dirty="0" err="1"/>
              <a:t>psihoedukaciju</a:t>
            </a:r>
            <a:r>
              <a:rPr lang="hr-HR" dirty="0"/>
              <a:t>, ponavljanje općeg plana tretmana, izražavanje svoje sigurnosti da možemo pomoći klijentu da se osjeća bolje te kroz određivanje </a:t>
            </a:r>
            <a:r>
              <a:rPr lang="hr-HR" dirty="0" err="1"/>
              <a:t>klijentovih</a:t>
            </a:r>
            <a:r>
              <a:rPr lang="hr-HR" dirty="0"/>
              <a:t> vrijednosti, nadanja i ciljeva). Također uspostavljamo odnos i povjerenje, socijaliziramo klijenta na tretman, provjeravamo raspoloženje, prikupljamo dodatne informacije za konceptualizaciju slučaja, poučavamo klijenta kognitivnom modelu, pravimo raspored aktivnosti ili radimo na nekom problemu, razvijamo novi akcijski plan i tražimo povratnu informaciju.</a:t>
            </a:r>
          </a:p>
          <a:p>
            <a:endParaRPr lang="hr-HR" dirty="0"/>
          </a:p>
          <a:p>
            <a:r>
              <a:rPr lang="hr-HR" dirty="0"/>
              <a:t>Prije prve seanse pogledati </a:t>
            </a:r>
            <a:r>
              <a:rPr lang="hr-HR" dirty="0" err="1"/>
              <a:t>intake</a:t>
            </a:r>
            <a:r>
              <a:rPr lang="hr-HR" dirty="0"/>
              <a:t> </a:t>
            </a:r>
            <a:r>
              <a:rPr lang="hr-HR" dirty="0" err="1"/>
              <a:t>evaluation</a:t>
            </a:r>
            <a:r>
              <a:rPr lang="hr-HR" dirty="0"/>
              <a:t> i imati na umu konceptualizaciju i plan tretmana, ali biti fleksibilan za prilagođavanje tretmana klijentu.</a:t>
            </a:r>
          </a:p>
          <a:p>
            <a:r>
              <a:rPr lang="hr-HR" dirty="0"/>
              <a:t>Ova seansa uglavnom traje oko sat vremena (inače 45-50 min).</a:t>
            </a:r>
          </a:p>
          <a:p>
            <a:endParaRPr lang="hr-HR" dirty="0"/>
          </a:p>
          <a:p>
            <a:r>
              <a:rPr lang="hr-HR" dirty="0"/>
              <a:t>Pokušati identificirati jednu ili više AM. Tražiti priliku za generiranje ugodnih emocija, npr. tražiti da se klijent vizualizira kako ostvaruje svoja nadanja, ili razgovarati o njegovim interesima i vrijednostima, ili koristiti </a:t>
            </a:r>
            <a:r>
              <a:rPr lang="hr-HR" dirty="0" err="1"/>
              <a:t>samootkrivanje</a:t>
            </a:r>
            <a:r>
              <a:rPr lang="hr-HR" dirty="0"/>
              <a:t>.</a:t>
            </a:r>
          </a:p>
          <a:p>
            <a:endParaRPr lang="hr-HR" dirty="0"/>
          </a:p>
          <a:p>
            <a:r>
              <a:rPr lang="hr-HR" dirty="0"/>
              <a:t>Zabilježiti si ključne riječi u bilješke sa seanse. Na prvom susretu ima puno </a:t>
            </a:r>
            <a:r>
              <a:rPr lang="hr-HR" dirty="0" err="1"/>
              <a:t>psihoedukacije</a:t>
            </a:r>
            <a:r>
              <a:rPr lang="hr-HR" dirty="0"/>
              <a:t>, možemo i u akcijskom planu preporučiti da pročitaju neki </a:t>
            </a:r>
            <a:r>
              <a:rPr lang="hr-HR" dirty="0" err="1"/>
              <a:t>psihoedukativni</a:t>
            </a:r>
            <a:r>
              <a:rPr lang="hr-HR" dirty="0"/>
              <a:t> materijal.</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2</a:t>
            </a:fld>
            <a:endParaRPr lang="hr-HR"/>
          </a:p>
        </p:txBody>
      </p:sp>
    </p:spTree>
    <p:extLst>
      <p:ext uri="{BB962C8B-B14F-4D97-AF65-F5344CB8AC3E}">
        <p14:creationId xmlns:p14="http://schemas.microsoft.com/office/powerpoint/2010/main" val="1706250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Kad smo odredili </a:t>
            </a:r>
            <a:r>
              <a:rPr lang="hr-HR" dirty="0" err="1"/>
              <a:t>klijentove</a:t>
            </a:r>
            <a:r>
              <a:rPr lang="hr-HR" dirty="0"/>
              <a:t> vrijednosti i težnje, kolaborativno postavljamo ciljeve i zabilježimo ih. Ovi su ciljevi više specifični od onih o kojima smo raspravljali tijekom procjene.</a:t>
            </a:r>
          </a:p>
          <a:p>
            <a:endParaRPr lang="hr-HR" dirty="0"/>
          </a:p>
          <a:p>
            <a:r>
              <a:rPr lang="hr-HR" dirty="0"/>
              <a:t>Ovisno o konceptualizaciji možemo se posvetiti AM. Istaknuti da je dolaženje na tretman znak snage.</a:t>
            </a:r>
          </a:p>
          <a:p>
            <a:endParaRPr lang="hr-HR" dirty="0"/>
          </a:p>
          <a:p>
            <a:endParaRPr lang="hr-HR" dirty="0"/>
          </a:p>
          <a:p>
            <a:r>
              <a:rPr lang="hr-HR" dirty="0"/>
              <a:t>Nakon što smo odgovorili na disfunkcionalno mišljenje, možemo se vratiti na postavljanje ciljeva.</a:t>
            </a:r>
          </a:p>
          <a:p>
            <a:endParaRPr lang="hr-HR" dirty="0"/>
          </a:p>
          <a:p>
            <a:r>
              <a:rPr lang="hr-HR" dirty="0"/>
              <a:t>Možemo i predložiti ciljeve, ali na klijentu je hoće li ih prihvatiti. Ciljeve može gledati tijekom tjedna i odlučiti želi li nešto dodati, oduzeti ili promijeniti.</a:t>
            </a:r>
          </a:p>
          <a:p>
            <a:endParaRPr lang="hr-HR" dirty="0"/>
          </a:p>
          <a:p>
            <a:endParaRPr lang="hr-HR" dirty="0"/>
          </a:p>
          <a:p>
            <a:r>
              <a:rPr lang="hr-HR" dirty="0"/>
              <a:t>Pitanje o čudu: „Kad bi se dogodilo čudo i kad sutra odjednom ne biste bili depresivni, što bi bilo drukčije? Kako bi netko znao da više niste depresivni?”</a:t>
            </a:r>
          </a:p>
          <a:p>
            <a:endParaRPr lang="hr-HR" dirty="0"/>
          </a:p>
          <a:p>
            <a:r>
              <a:rPr lang="hr-HR" dirty="0"/>
              <a:t>Preširoki ciljevi su npr. „ne želim više biti depresivan”, „želim biti sretnija”, „samo želim da sve bude bolje.”</a:t>
            </a:r>
          </a:p>
          <a:p>
            <a:endParaRPr lang="hr-HR" dirty="0"/>
          </a:p>
          <a:p>
            <a:r>
              <a:rPr lang="hr-HR" dirty="0"/>
              <a:t>Ponekad klijent postavi cilj nad kojim nema direktnu kontrolu, npr. „želim da moj partner bude bolji prema meni”, „želim da šef ne stavlja toliki pritisak na mene”, „želim da me djeca slušaju.” </a:t>
            </a:r>
            <a:r>
              <a:rPr lang="hr-HR" dirty="0">
                <a:sym typeface="Wingdings" panose="05000000000000000000" pitchFamily="2" charset="2"/>
              </a:rPr>
              <a:t> Takvi se ciljevi mogu preoblikovati u npr. „</a:t>
            </a:r>
            <a:r>
              <a:rPr lang="hr-HR" dirty="0"/>
              <a:t>Naučiti nove načine kako pričati sa sestrom.”</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11</a:t>
            </a:fld>
            <a:endParaRPr lang="hr-HR"/>
          </a:p>
        </p:txBody>
      </p:sp>
    </p:spTree>
    <p:extLst>
      <p:ext uri="{BB962C8B-B14F-4D97-AF65-F5344CB8AC3E}">
        <p14:creationId xmlns:p14="http://schemas.microsoft.com/office/powerpoint/2010/main" val="52202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Kad smo odredili </a:t>
            </a:r>
            <a:r>
              <a:rPr lang="hr-HR" dirty="0" err="1"/>
              <a:t>klijentove</a:t>
            </a:r>
            <a:r>
              <a:rPr lang="hr-HR" dirty="0"/>
              <a:t> vrijednosti i težnje, kolaborativno postavljamo ciljeve i zabilježimo ih. Ovi su ciljevi više specifični od onih o kojima smo raspravljali tijekom procjene.</a:t>
            </a:r>
          </a:p>
          <a:p>
            <a:endParaRPr lang="hr-HR" dirty="0"/>
          </a:p>
          <a:p>
            <a:r>
              <a:rPr lang="hr-HR" dirty="0"/>
              <a:t>Ovisno o konceptualizaciji možemo se posvetiti AM. Istaknuti da je dolaženje na tretman znak snage.</a:t>
            </a:r>
          </a:p>
          <a:p>
            <a:endParaRPr lang="hr-HR" dirty="0"/>
          </a:p>
          <a:p>
            <a:endParaRPr lang="hr-HR" dirty="0"/>
          </a:p>
          <a:p>
            <a:r>
              <a:rPr lang="hr-HR" dirty="0"/>
              <a:t>Nakon što smo odgovorili na disfunkcionalno mišljenje, možemo se vratiti na postavljanje ciljeva.</a:t>
            </a:r>
          </a:p>
          <a:p>
            <a:endParaRPr lang="hr-HR" dirty="0"/>
          </a:p>
          <a:p>
            <a:r>
              <a:rPr lang="hr-HR" dirty="0"/>
              <a:t>Možemo i predložiti ciljeve, ali na klijentu je hoće li ih prihvatiti. Ciljeve može gledati tijekom tjedna i odlučiti želi li nešto dodati, oduzeti ili promijeniti.</a:t>
            </a:r>
          </a:p>
          <a:p>
            <a:endParaRPr lang="hr-HR" dirty="0"/>
          </a:p>
          <a:p>
            <a:endParaRPr lang="hr-HR" dirty="0"/>
          </a:p>
          <a:p>
            <a:r>
              <a:rPr lang="hr-HR" dirty="0"/>
              <a:t>Pitanje o čudu: „Kad bi se dogodilo čudo i kad sutra odjednom ne biste bili depresivni, što bi bilo drukčije? Kako bi netko znao da više niste depresivni?”</a:t>
            </a:r>
          </a:p>
          <a:p>
            <a:endParaRPr lang="hr-HR" dirty="0"/>
          </a:p>
          <a:p>
            <a:r>
              <a:rPr lang="hr-HR" dirty="0"/>
              <a:t>Preširoki ciljevi su npr. „ne želim više biti depresivan”, „želim biti sretnija”, „samo želim da sve bude bolje.”</a:t>
            </a:r>
          </a:p>
          <a:p>
            <a:endParaRPr lang="hr-HR" dirty="0"/>
          </a:p>
          <a:p>
            <a:r>
              <a:rPr lang="hr-HR" dirty="0"/>
              <a:t>Ponekad klijent postavi cilj nad kojim nema direktnu kontrolu, npr. „želim da moj partner bude bolji prema meni”, „želim da šef ne stavlja toliki pritisak na mene”, „želim da me djeca slušaju.” </a:t>
            </a:r>
            <a:r>
              <a:rPr lang="hr-HR" dirty="0">
                <a:sym typeface="Wingdings" panose="05000000000000000000" pitchFamily="2" charset="2"/>
              </a:rPr>
              <a:t> Takvi se ciljevi mogu preoblikovati u npr. „</a:t>
            </a:r>
            <a:r>
              <a:rPr lang="hr-HR" dirty="0"/>
              <a:t>Naučiti nove načine kako pričati sa sestrom.”</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12</a:t>
            </a:fld>
            <a:endParaRPr lang="hr-HR"/>
          </a:p>
        </p:txBody>
      </p:sp>
    </p:spTree>
    <p:extLst>
      <p:ext uri="{BB962C8B-B14F-4D97-AF65-F5344CB8AC3E}">
        <p14:creationId xmlns:p14="http://schemas.microsoft.com/office/powerpoint/2010/main" val="24714337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Kad smo odredili </a:t>
            </a:r>
            <a:r>
              <a:rPr lang="hr-HR" dirty="0" err="1"/>
              <a:t>klijentove</a:t>
            </a:r>
            <a:r>
              <a:rPr lang="hr-HR" dirty="0"/>
              <a:t> vrijednosti i težnje, kolaborativno postavljamo ciljeve i zabilježimo ih. Ovi su ciljevi više specifični od onih o kojima smo raspravljali tijekom procjene.</a:t>
            </a:r>
          </a:p>
          <a:p>
            <a:endParaRPr lang="hr-HR" dirty="0"/>
          </a:p>
          <a:p>
            <a:r>
              <a:rPr lang="hr-HR" dirty="0"/>
              <a:t>Ovisno o konceptualizaciji možemo se posvetiti AM. Istaknuti da je dolaženje na tretman znak snage.</a:t>
            </a:r>
          </a:p>
          <a:p>
            <a:endParaRPr lang="hr-HR" dirty="0"/>
          </a:p>
          <a:p>
            <a:endParaRPr lang="hr-HR" dirty="0"/>
          </a:p>
          <a:p>
            <a:r>
              <a:rPr lang="hr-HR" dirty="0"/>
              <a:t>Nakon što smo odgovorili na disfunkcionalno mišljenje, možemo se vratiti na postavljanje ciljeva.</a:t>
            </a:r>
          </a:p>
          <a:p>
            <a:endParaRPr lang="hr-HR" dirty="0"/>
          </a:p>
          <a:p>
            <a:r>
              <a:rPr lang="hr-HR" dirty="0"/>
              <a:t>Možemo i predložiti ciljeve, ali na klijentu je hoće li ih prihvatiti. Ciljeve može gledati tijekom tjedna i odlučiti želi li nešto dodati, oduzeti ili promijeniti.</a:t>
            </a:r>
          </a:p>
          <a:p>
            <a:endParaRPr lang="hr-HR" dirty="0"/>
          </a:p>
          <a:p>
            <a:endParaRPr lang="hr-HR" dirty="0"/>
          </a:p>
          <a:p>
            <a:r>
              <a:rPr lang="hr-HR" dirty="0"/>
              <a:t>Pitanje o čudu: „Kad bi se dogodilo čudo i kad sutra odjednom ne biste bili depresivni, što bi bilo drukčije? Kako bi netko znao da više niste depresivni?”</a:t>
            </a:r>
          </a:p>
          <a:p>
            <a:endParaRPr lang="hr-HR" dirty="0"/>
          </a:p>
          <a:p>
            <a:r>
              <a:rPr lang="hr-HR" dirty="0"/>
              <a:t>Preširoki ciljevi su npr. „ne želim više biti depresivan”, „želim biti sretnija”, „samo želim da sve bude bolje.”</a:t>
            </a:r>
          </a:p>
          <a:p>
            <a:endParaRPr lang="hr-HR" dirty="0"/>
          </a:p>
          <a:p>
            <a:r>
              <a:rPr lang="hr-HR" dirty="0"/>
              <a:t>Ponekad klijent postavi cilj nad kojim nema direktnu kontrolu, npr. „želim da moj partner bude bolji prema meni”, „želim da šef ne stavlja toliki pritisak na mene”, „želim da me djeca slušaju.” </a:t>
            </a:r>
            <a:r>
              <a:rPr lang="hr-HR" dirty="0">
                <a:sym typeface="Wingdings" panose="05000000000000000000" pitchFamily="2" charset="2"/>
              </a:rPr>
              <a:t> Takvi se ciljevi mogu preoblikovati u npr. „</a:t>
            </a:r>
            <a:r>
              <a:rPr lang="hr-HR" dirty="0"/>
              <a:t>Naučiti nove načine kako pričati sa sestrom.”</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13</a:t>
            </a:fld>
            <a:endParaRPr lang="hr-HR"/>
          </a:p>
        </p:txBody>
      </p:sp>
    </p:spTree>
    <p:extLst>
      <p:ext uri="{BB962C8B-B14F-4D97-AF65-F5344CB8AC3E}">
        <p14:creationId xmlns:p14="http://schemas.microsoft.com/office/powerpoint/2010/main" val="14877751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DD18A6FD-B2B9-4B55-B246-E8143D50F38B}" type="slidenum">
              <a:rPr lang="hr-HR" smtClean="0"/>
              <a:t>14</a:t>
            </a:fld>
            <a:endParaRPr lang="hr-HR"/>
          </a:p>
        </p:txBody>
      </p:sp>
    </p:spTree>
    <p:extLst>
      <p:ext uri="{BB962C8B-B14F-4D97-AF65-F5344CB8AC3E}">
        <p14:creationId xmlns:p14="http://schemas.microsoft.com/office/powerpoint/2010/main" val="20763044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Na početku mi radimo sumiranje, kasnije to može raditi klijent kako bismo dodatno provjerili njegovo razumijevanje i što je upamtio sa seanse.</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15</a:t>
            </a:fld>
            <a:endParaRPr lang="hr-HR"/>
          </a:p>
        </p:txBody>
      </p:sp>
    </p:spTree>
    <p:extLst>
      <p:ext uri="{BB962C8B-B14F-4D97-AF65-F5344CB8AC3E}">
        <p14:creationId xmlns:p14="http://schemas.microsoft.com/office/powerpoint/2010/main" val="24058192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U ovom trenutku većina klijenata ima pozitivno mišljenje o terapeutu i o terapiji. Traženje povratne informacije dodatno osnažuje odnos s klijentom i šalje poruku da nam je stalo do toga što klijent misli, a daje mu i šansu da izrazi i razriješi eventualne nesporazume. Klijenti nekada negativno interpretiraju nešto što smo rekli ili napravili pa je dobro pitati ih ima li nešto što ih je zasmetalo kako bismo im dali priliku da izraze i testiraju svoje zaključke.</a:t>
            </a:r>
          </a:p>
          <a:p>
            <a:endParaRPr lang="hr-HR" dirty="0"/>
          </a:p>
          <a:p>
            <a:r>
              <a:rPr lang="hr-HR" dirty="0"/>
              <a:t>Možemo dati i pismenu formu za povratne informacije.</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17</a:t>
            </a:fld>
            <a:endParaRPr lang="hr-HR"/>
          </a:p>
        </p:txBody>
      </p:sp>
    </p:spTree>
    <p:extLst>
      <p:ext uri="{BB962C8B-B14F-4D97-AF65-F5344CB8AC3E}">
        <p14:creationId xmlns:p14="http://schemas.microsoft.com/office/powerpoint/2010/main" val="23145461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DD18A6FD-B2B9-4B55-B246-E8143D50F38B}" type="slidenum">
              <a:rPr lang="hr-HR" smtClean="0"/>
              <a:t>18</a:t>
            </a:fld>
            <a:endParaRPr lang="hr-HR"/>
          </a:p>
        </p:txBody>
      </p:sp>
    </p:spTree>
    <p:extLst>
      <p:ext uri="{BB962C8B-B14F-4D97-AF65-F5344CB8AC3E}">
        <p14:creationId xmlns:p14="http://schemas.microsoft.com/office/powerpoint/2010/main" val="9767107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DD18A6FD-B2B9-4B55-B246-E8143D50F38B}" type="slidenum">
              <a:rPr lang="hr-HR" smtClean="0"/>
              <a:t>19</a:t>
            </a:fld>
            <a:endParaRPr lang="hr-HR"/>
          </a:p>
        </p:txBody>
      </p:sp>
    </p:spTree>
    <p:extLst>
      <p:ext uri="{BB962C8B-B14F-4D97-AF65-F5344CB8AC3E}">
        <p14:creationId xmlns:p14="http://schemas.microsoft.com/office/powerpoint/2010/main" val="364668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DD18A6FD-B2B9-4B55-B246-E8143D50F38B}" type="slidenum">
              <a:rPr lang="hr-HR" smtClean="0"/>
              <a:t>3</a:t>
            </a:fld>
            <a:endParaRPr lang="hr-HR"/>
          </a:p>
        </p:txBody>
      </p:sp>
    </p:spTree>
    <p:extLst>
      <p:ext uri="{BB962C8B-B14F-4D97-AF65-F5344CB8AC3E}">
        <p14:creationId xmlns:p14="http://schemas.microsoft.com/office/powerpoint/2010/main" val="1732295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Najaviti da ćemo na početku svake seanse provjeravati </a:t>
            </a:r>
            <a:r>
              <a:rPr lang="hr-HR" dirty="0" err="1"/>
              <a:t>klijentovo</a:t>
            </a:r>
            <a:r>
              <a:rPr lang="hr-HR" dirty="0"/>
              <a:t> raspoloženje. To nam služi kao rutinska provjera napretka, a korištenje te povratne informacije kako bismo poboljšali tretman poboljšava ishode tretmana. Možemo koristiti upitnike ili usmenu procjenu 0-10. Provjeriti slaže li se rezultat na upitniku s usmenom procjenom kako se ne bi dogodilo da klijent ispunjava upitnik samo za taj dan, a ne za cijeli tjedan.</a:t>
            </a:r>
          </a:p>
          <a:p>
            <a:endParaRPr lang="hr-HR" dirty="0"/>
          </a:p>
          <a:p>
            <a:r>
              <a:rPr lang="hr-HR" dirty="0"/>
              <a:t>Provjeravamo dobrobit jer ne želimo samo smanjiti neugodne simptome, nego i povećati </a:t>
            </a:r>
            <a:r>
              <a:rPr lang="hr-HR" dirty="0" err="1"/>
              <a:t>klijentovu</a:t>
            </a:r>
            <a:r>
              <a:rPr lang="hr-HR" dirty="0"/>
              <a:t> opću dobrobit i postići da se općenito bolje osjeća.</a:t>
            </a:r>
          </a:p>
          <a:p>
            <a:endParaRPr lang="hr-HR" dirty="0"/>
          </a:p>
          <a:p>
            <a:r>
              <a:rPr lang="hr-HR" dirty="0"/>
              <a:t>Provjeriti i druge simptome ili ponašanja koja su na agendi (npr. anksioznost, spavanje). Ako klijent uzima lijekove ili prolazi neki drugi tretman, kratko provjeriti čini li to na vrijeme, ima li kakvih teškoća ili nuspojava.</a:t>
            </a:r>
          </a:p>
          <a:p>
            <a:endParaRPr lang="hr-HR" dirty="0"/>
          </a:p>
          <a:p>
            <a:r>
              <a:rPr lang="hr-HR" b="1" dirty="0"/>
              <a:t>Kratko!</a:t>
            </a:r>
            <a:r>
              <a:rPr lang="hr-HR" dirty="0"/>
              <a:t> Ako klijent produži, pristojno ga prekinuti i pitati da sažme u par rečenica ili da to o čemu priča stavimo na agendu za taj susret.</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4</a:t>
            </a:fld>
            <a:endParaRPr lang="hr-HR"/>
          </a:p>
        </p:txBody>
      </p:sp>
    </p:spTree>
    <p:extLst>
      <p:ext uri="{BB962C8B-B14F-4D97-AF65-F5344CB8AC3E}">
        <p14:creationId xmlns:p14="http://schemas.microsoft.com/office/powerpoint/2010/main" val="3255797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Kratko kažemo kako bismo voljeli strukturirati današnju seansu. Tako proces terapije postaje razumljiviji, što pomaže motivirati klijenta na aktivno sudjelovanje na strukturiran i produktivan način.</a:t>
            </a:r>
          </a:p>
          <a:p>
            <a:endParaRPr lang="hr-HR" dirty="0"/>
          </a:p>
          <a:p>
            <a:r>
              <a:rPr lang="hr-HR" dirty="0"/>
              <a:t>Moguće je da se tijekom seanse pojavi neki novi problem za koji procijenimo da je važniji od originalnog plana, ali paziti da klijent ne počne pričati o nekom drugom problemu bez da mu to damo do znanja i onda odlučimo želimo li se baviti time</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5</a:t>
            </a:fld>
            <a:endParaRPr lang="hr-HR"/>
          </a:p>
        </p:txBody>
      </p:sp>
    </p:spTree>
    <p:extLst>
      <p:ext uri="{BB962C8B-B14F-4D97-AF65-F5344CB8AC3E}">
        <p14:creationId xmlns:p14="http://schemas.microsoft.com/office/powerpoint/2010/main" val="1229293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Tradicionalno pitamo što se dogodilo od prošlog susreta što bismo trebali znati, ali onda klijenti često pričaju samo negativno, pogotovo na početku tretmana. Dobro je početi s pozitivnim iskustvima i potaknuti klijenta da iz toga izvuče neki pozitivni zaključak o sebi.</a:t>
            </a:r>
          </a:p>
          <a:p>
            <a:endParaRPr lang="hr-HR" dirty="0"/>
          </a:p>
          <a:p>
            <a:r>
              <a:rPr lang="hr-HR" dirty="0"/>
              <a:t>Ako se javi negativna AM, uklopiti je u kognitivni model.</a:t>
            </a:r>
          </a:p>
          <a:p>
            <a:endParaRPr lang="hr-HR" dirty="0"/>
          </a:p>
          <a:p>
            <a:r>
              <a:rPr lang="hr-HR" dirty="0"/>
              <a:t>Malo sumiranje služi tome da proces terapije bude razumljiviji i da se držimo rasporeda.</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6</a:t>
            </a:fld>
            <a:endParaRPr lang="hr-HR"/>
          </a:p>
        </p:txBody>
      </p:sp>
    </p:spTree>
    <p:extLst>
      <p:ext uri="{BB962C8B-B14F-4D97-AF65-F5344CB8AC3E}">
        <p14:creationId xmlns:p14="http://schemas.microsoft.com/office/powerpoint/2010/main" val="11485247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Većina klijenata želi znati svoju opću dijagnozu i uvjeriti se da ne mislimo da su ludi, čudni ili nenormalni. Dobro je izbjegavati davanje dijagnoze na prvoj seansi i umjesto doga opisati teškoće koje klijent doživljava.</a:t>
            </a:r>
          </a:p>
          <a:p>
            <a:endParaRPr lang="hr-HR" dirty="0"/>
          </a:p>
          <a:p>
            <a:r>
              <a:rPr lang="hr-HR" dirty="0"/>
              <a:t>Poželjno je objasniti kako smo došli do dijagnoze i dati neku početnu </a:t>
            </a:r>
            <a:r>
              <a:rPr lang="hr-HR" dirty="0" err="1"/>
              <a:t>psihoedukaciju</a:t>
            </a:r>
            <a:r>
              <a:rPr lang="hr-HR" dirty="0"/>
              <a:t> o njoj kako bi klijent svoje probleme atribuirao dijagnozi, a ne svojem karakteru. Misao „Ne valjam” ima loš utjecaj na raspoloženje, što će vjerojatno imati loš utjecaj na ponašanje i posljedično smanjiti motivaciju. </a:t>
            </a:r>
          </a:p>
          <a:p>
            <a:endParaRPr lang="hr-HR" dirty="0"/>
          </a:p>
          <a:p>
            <a:r>
              <a:rPr lang="hr-HR" dirty="0"/>
              <a:t>Klijenti često dobro reagiraju na metafore.</a:t>
            </a:r>
          </a:p>
          <a:p>
            <a:endParaRPr lang="hr-HR" dirty="0"/>
          </a:p>
          <a:p>
            <a:r>
              <a:rPr lang="hr-HR" dirty="0"/>
              <a:t>Kada klijent ponovi svojim riječima, tako provjeravamo koliko razumije, aktiviramo ga i utvrđujemo adaptivni odgovor.</a:t>
            </a:r>
          </a:p>
          <a:p>
            <a:endParaRPr lang="hr-HR" dirty="0"/>
          </a:p>
          <a:p>
            <a:r>
              <a:rPr lang="hr-HR" dirty="0"/>
              <a:t>Možemo u akcijski plan uključiti vježbanje kognitivnog modela: tražite AM tijekom tjedna i podsjetite se da one ne moraju biti istinite, primijetite kad se osjećate loše i zapitate se što Vam prolazi kroz glavu. Ponuditi neki oblik podsjetnika na to.</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7</a:t>
            </a:fld>
            <a:endParaRPr lang="hr-HR"/>
          </a:p>
        </p:txBody>
      </p:sp>
    </p:spTree>
    <p:extLst>
      <p:ext uri="{BB962C8B-B14F-4D97-AF65-F5344CB8AC3E}">
        <p14:creationId xmlns:p14="http://schemas.microsoft.com/office/powerpoint/2010/main" val="2135773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Većina klijenata želi znati svoju opću dijagnozu i uvjeriti se da ne mislimo da su ludi, čudni ili nenormalni. Dobro je izbjegavati davanje dijagnoze na prvoj seansi i umjesto doga opisati teškoće koje klijent doživljava.</a:t>
            </a:r>
          </a:p>
          <a:p>
            <a:endParaRPr lang="hr-HR" dirty="0"/>
          </a:p>
          <a:p>
            <a:r>
              <a:rPr lang="hr-HR" dirty="0"/>
              <a:t>Poželjno je objasniti kako smo došli do dijagnoze i dati neku početnu </a:t>
            </a:r>
            <a:r>
              <a:rPr lang="hr-HR" dirty="0" err="1"/>
              <a:t>psihoedukaciju</a:t>
            </a:r>
            <a:r>
              <a:rPr lang="hr-HR" dirty="0"/>
              <a:t> o njoj kako bi klijent svoje probleme atribuirao dijagnozi, a ne svojem karakteru. Misao „Ne valjam” ima loš utjecaj na raspoloženje, što će vjerojatno imati loš utjecaj na ponašanje i posljedično smanjiti motivaciju. </a:t>
            </a:r>
          </a:p>
          <a:p>
            <a:endParaRPr lang="hr-HR" dirty="0"/>
          </a:p>
          <a:p>
            <a:r>
              <a:rPr lang="hr-HR" dirty="0"/>
              <a:t>Klijenti često dobro reagiraju na metafore.</a:t>
            </a:r>
          </a:p>
          <a:p>
            <a:endParaRPr lang="hr-HR" dirty="0"/>
          </a:p>
          <a:p>
            <a:r>
              <a:rPr lang="hr-HR" dirty="0"/>
              <a:t>Kada klijent ponovi svojim riječima, tako provjeravamo koliko razumije, aktiviramo ga i utvrđujemo adaptivni odgovor.</a:t>
            </a:r>
          </a:p>
          <a:p>
            <a:endParaRPr lang="hr-HR" dirty="0"/>
          </a:p>
          <a:p>
            <a:r>
              <a:rPr lang="hr-HR" dirty="0"/>
              <a:t>Možemo u akcijski plana uključiti vježbanje kognitivnog modela: tražite AM tijekom tjedna i podsjetite se da one ne moraju biti istinite, primijetite kad se osjećate loše i zapitate se što Vam prolazi kroz glavu. Ponuditi neki oblik podsjetnika na to.</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8</a:t>
            </a:fld>
            <a:endParaRPr lang="hr-HR"/>
          </a:p>
        </p:txBody>
      </p:sp>
    </p:spTree>
    <p:extLst>
      <p:ext uri="{BB962C8B-B14F-4D97-AF65-F5344CB8AC3E}">
        <p14:creationId xmlns:p14="http://schemas.microsoft.com/office/powerpoint/2010/main" val="3150820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Vrijednosti su dugoročna vjerovanja o tome što je najvažnije u životu koja oblikuju naše izbore i ponašanje. Važno ih je saznati jer ako imamo dojam da ne živimo u skladu sa svojim vrijednostima, često postanemo uznemireni. Razmišljanje o tome što nam je važno pomaže nam da odredimo svoje težnje i postavimo ciljeve. Time možemo i potaknuti nadu, motivirati klijenta na tretman i izvršavanje akcijskih planova, kao i pomoći mu da se nosi sa svakodnevnim preprekama i problemima.</a:t>
            </a:r>
          </a:p>
          <a:p>
            <a:endParaRPr lang="hr-HR" dirty="0"/>
          </a:p>
          <a:p>
            <a:r>
              <a:rPr lang="hr-HR" dirty="0"/>
              <a:t>Ako je klijentu teško odgovoriti ili kaže da mu se ništa ne čini važnim, pitati koliko su mu važna ova česta područja vrijednosti.</a:t>
            </a:r>
          </a:p>
          <a:p>
            <a:endParaRPr lang="hr-HR" dirty="0"/>
          </a:p>
          <a:p>
            <a:r>
              <a:rPr lang="hr-HR" dirty="0"/>
              <a:t>Nisu važne težnje i iskustva, nego značenje koje im klijent pridaje. Da bismo klijentu pomogli da donese zaključke o tome koliko je postigao svoje ciljeve i težnje, možemo ga pitati: „Što bi bilo posebno dobro kada biste to ostvarili? Kako biste se osjećali u vezi sebe? Što bi to govorilo o Vama? Kako bi Vas drugi vidjeli ili se drugačije ponašali prema Vama? Što bi to govorilo o Vašoj budućnosti? Kako biste se osjećali kad bi se sve to ostvarilo? Možete li sada prizvati taj osjećaj?”</a:t>
            </a:r>
          </a:p>
          <a:p>
            <a:endParaRPr lang="hr-HR" dirty="0"/>
          </a:p>
          <a:p>
            <a:r>
              <a:rPr lang="hr-HR" dirty="0"/>
              <a:t>Vođena imaginacija služi konkretiziranju težnji i kako bi klijent doživio ugodne emocije tijekom seanse. Pitanjima vodimo klijenta kroz detaljno zamišljanje tog dana u budućnosti.</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9</a:t>
            </a:fld>
            <a:endParaRPr lang="hr-HR"/>
          </a:p>
        </p:txBody>
      </p:sp>
    </p:spTree>
    <p:extLst>
      <p:ext uri="{BB962C8B-B14F-4D97-AF65-F5344CB8AC3E}">
        <p14:creationId xmlns:p14="http://schemas.microsoft.com/office/powerpoint/2010/main" val="30781479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Vrijednosti su dugoročna vjerovanja o tome što je najvažnije u životu koja oblikuju naše izbore i ponašanje. Važno ih je saznati jer ako imamo dojam da ne živimo u skladu sa svojim vrijednostima, često postanemo uznemireni. Razmišljanje o tome što nam je važno pomaže nam da odredimo svoje težnje i postavimo ciljeve. Time možemo i potaknuti nadu, motivirati klijenta na tretman i izvršavanje akcijskih planova, kao i pomoći mu da se nosi sa svakodnevnim preprekama i problemima.</a:t>
            </a:r>
          </a:p>
          <a:p>
            <a:endParaRPr lang="hr-HR" dirty="0"/>
          </a:p>
          <a:p>
            <a:r>
              <a:rPr lang="hr-HR" dirty="0"/>
              <a:t>Ako je klijentu teško odgovoriti ili kaže da mu se ništa ne čini važnim, pitati koliko su mu važna ova česta područja vrijednosti.</a:t>
            </a:r>
          </a:p>
          <a:p>
            <a:endParaRPr lang="hr-HR" dirty="0"/>
          </a:p>
          <a:p>
            <a:r>
              <a:rPr lang="hr-HR" dirty="0"/>
              <a:t>Nisu važne težnje i iskustva, nego značenje koje im klijent pridaje. Da bismo klijentu pomogli da donese zaključke o tome koliko je postigao svoje ciljeve i težnje, možemo ga pitati: „Što bi bilo posebno dobro kada biste to ostvarili? Kako biste se osjećali u vezi sebe? Što bi to govorilo o Vama? Kako bi Vas drugi vidjeli ili se drugačije ponašali prema Vama? Što bi to govorilo o Vašoj budućnosti? Kako biste se osjećali kad bi se sve to ostvarilo? Možete li sada prizvati taj osjećaj?”</a:t>
            </a:r>
          </a:p>
          <a:p>
            <a:endParaRPr lang="hr-HR" dirty="0"/>
          </a:p>
          <a:p>
            <a:r>
              <a:rPr lang="hr-HR" dirty="0"/>
              <a:t>Vođena imaginacija služi konkretiziranju težnji i kako bi klijent doživio ugodne emocije tijekom seanse. Pitanjima vodimo klijenta kroz detaljno zamišljanje tog dana u budućnosti.</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10</a:t>
            </a:fld>
            <a:endParaRPr lang="hr-HR"/>
          </a:p>
        </p:txBody>
      </p:sp>
    </p:spTree>
    <p:extLst>
      <p:ext uri="{BB962C8B-B14F-4D97-AF65-F5344CB8AC3E}">
        <p14:creationId xmlns:p14="http://schemas.microsoft.com/office/powerpoint/2010/main" val="245003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EB2AC6EB-4422-4D7A-B6D3-0B1DE2EA2566}" type="datetimeFigureOut">
              <a:rPr lang="hr-HR" smtClean="0"/>
              <a:t>01.12.2023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2D89C8C-89A7-4D22-9A82-9AB7485040C8}" type="slidenum">
              <a:rPr lang="hr-HR" smtClean="0"/>
              <a:t>‹#›</a:t>
            </a:fld>
            <a:endParaRPr lang="hr-H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7244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B2AC6EB-4422-4D7A-B6D3-0B1DE2EA2566}" type="datetimeFigureOut">
              <a:rPr lang="hr-HR" smtClean="0"/>
              <a:t>01.12.2023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2D89C8C-89A7-4D22-9A82-9AB7485040C8}" type="slidenum">
              <a:rPr lang="hr-HR" smtClean="0"/>
              <a:t>‹#›</a:t>
            </a:fld>
            <a:endParaRPr lang="hr-HR"/>
          </a:p>
        </p:txBody>
      </p:sp>
    </p:spTree>
    <p:extLst>
      <p:ext uri="{BB962C8B-B14F-4D97-AF65-F5344CB8AC3E}">
        <p14:creationId xmlns:p14="http://schemas.microsoft.com/office/powerpoint/2010/main" val="2384160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Okomiti naslov i teks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B2AC6EB-4422-4D7A-B6D3-0B1DE2EA2566}" type="datetimeFigureOut">
              <a:rPr lang="hr-HR" smtClean="0"/>
              <a:t>01.12.2023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2D89C8C-89A7-4D22-9A82-9AB7485040C8}" type="slidenum">
              <a:rPr lang="hr-HR" smtClean="0"/>
              <a:t>‹#›</a:t>
            </a:fld>
            <a:endParaRPr lang="hr-HR"/>
          </a:p>
        </p:txBody>
      </p:sp>
    </p:spTree>
    <p:extLst>
      <p:ext uri="{BB962C8B-B14F-4D97-AF65-F5344CB8AC3E}">
        <p14:creationId xmlns:p14="http://schemas.microsoft.com/office/powerpoint/2010/main" val="104399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B2AC6EB-4422-4D7A-B6D3-0B1DE2EA2566}" type="datetimeFigureOut">
              <a:rPr lang="hr-HR" smtClean="0"/>
              <a:t>01.12.2023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2D89C8C-89A7-4D22-9A82-9AB7485040C8}" type="slidenum">
              <a:rPr lang="hr-HR" smtClean="0"/>
              <a:t>‹#›</a:t>
            </a:fld>
            <a:endParaRPr lang="hr-HR"/>
          </a:p>
        </p:txBody>
      </p:sp>
    </p:spTree>
    <p:extLst>
      <p:ext uri="{BB962C8B-B14F-4D97-AF65-F5344CB8AC3E}">
        <p14:creationId xmlns:p14="http://schemas.microsoft.com/office/powerpoint/2010/main" val="2465987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sekcij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B2AC6EB-4422-4D7A-B6D3-0B1DE2EA2566}" type="datetimeFigureOut">
              <a:rPr lang="hr-HR" smtClean="0"/>
              <a:t>01.12.2023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2D89C8C-89A7-4D22-9A82-9AB7485040C8}" type="slidenum">
              <a:rPr lang="hr-HR" smtClean="0"/>
              <a:t>‹#›</a:t>
            </a:fld>
            <a:endParaRPr lang="hr-H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7843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EB2AC6EB-4422-4D7A-B6D3-0B1DE2EA2566}" type="datetimeFigureOut">
              <a:rPr lang="hr-HR" smtClean="0"/>
              <a:t>01.12.2023</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2D89C8C-89A7-4D22-9A82-9AB7485040C8}" type="slidenum">
              <a:rPr lang="hr-HR" smtClean="0"/>
              <a:t>‹#›</a:t>
            </a:fld>
            <a:endParaRPr lang="hr-HR"/>
          </a:p>
        </p:txBody>
      </p:sp>
    </p:spTree>
    <p:extLst>
      <p:ext uri="{BB962C8B-B14F-4D97-AF65-F5344CB8AC3E}">
        <p14:creationId xmlns:p14="http://schemas.microsoft.com/office/powerpoint/2010/main" val="1652792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hr-HR"/>
              <a:t>Kliknite da biste uredili stil naslova matrice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1097280" y="2582334"/>
            <a:ext cx="4937760" cy="33782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6217920" y="2582334"/>
            <a:ext cx="4937760" cy="33782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EB2AC6EB-4422-4D7A-B6D3-0B1DE2EA2566}" type="datetimeFigureOut">
              <a:rPr lang="hr-HR" smtClean="0"/>
              <a:t>01.12.2023</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C2D89C8C-89A7-4D22-9A82-9AB7485040C8}" type="slidenum">
              <a:rPr lang="hr-HR" smtClean="0"/>
              <a:t>‹#›</a:t>
            </a:fld>
            <a:endParaRPr lang="hr-HR"/>
          </a:p>
        </p:txBody>
      </p:sp>
    </p:spTree>
    <p:extLst>
      <p:ext uri="{BB962C8B-B14F-4D97-AF65-F5344CB8AC3E}">
        <p14:creationId xmlns:p14="http://schemas.microsoft.com/office/powerpoint/2010/main" val="1447710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EB2AC6EB-4422-4D7A-B6D3-0B1DE2EA2566}" type="datetimeFigureOut">
              <a:rPr lang="hr-HR" smtClean="0"/>
              <a:t>01.12.2023</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C2D89C8C-89A7-4D22-9A82-9AB7485040C8}" type="slidenum">
              <a:rPr lang="hr-HR" smtClean="0"/>
              <a:t>‹#›</a:t>
            </a:fld>
            <a:endParaRPr lang="hr-HR"/>
          </a:p>
        </p:txBody>
      </p:sp>
    </p:spTree>
    <p:extLst>
      <p:ext uri="{BB962C8B-B14F-4D97-AF65-F5344CB8AC3E}">
        <p14:creationId xmlns:p14="http://schemas.microsoft.com/office/powerpoint/2010/main" val="4288409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n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B2AC6EB-4422-4D7A-B6D3-0B1DE2EA2566}" type="datetimeFigureOut">
              <a:rPr lang="hr-HR" smtClean="0"/>
              <a:t>01.12.2023</a:t>
            </a:fld>
            <a:endParaRPr lang="hr-H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hr-HR"/>
          </a:p>
        </p:txBody>
      </p:sp>
      <p:sp>
        <p:nvSpPr>
          <p:cNvPr id="9" name="Slide Number Placeholder 8"/>
          <p:cNvSpPr>
            <a:spLocks noGrp="1"/>
          </p:cNvSpPr>
          <p:nvPr>
            <p:ph type="sldNum" sz="quarter" idx="12"/>
          </p:nvPr>
        </p:nvSpPr>
        <p:spPr/>
        <p:txBody>
          <a:bodyPr/>
          <a:lstStyle/>
          <a:p>
            <a:fld id="{C2D89C8C-89A7-4D22-9A82-9AB7485040C8}" type="slidenum">
              <a:rPr lang="hr-HR" smtClean="0"/>
              <a:t>‹#›</a:t>
            </a:fld>
            <a:endParaRPr lang="hr-HR"/>
          </a:p>
        </p:txBody>
      </p:sp>
    </p:spTree>
    <p:extLst>
      <p:ext uri="{BB962C8B-B14F-4D97-AF65-F5344CB8AC3E}">
        <p14:creationId xmlns:p14="http://schemas.microsoft.com/office/powerpoint/2010/main" val="4276497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hr-HR"/>
              <a:t>Kliknite da biste uredili stil naslova matrice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B2AC6EB-4422-4D7A-B6D3-0B1DE2EA2566}" type="datetimeFigureOut">
              <a:rPr lang="hr-HR" smtClean="0"/>
              <a:t>01.12.2023</a:t>
            </a:fld>
            <a:endParaRPr lang="hr-H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hr-H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2D89C8C-89A7-4D22-9A82-9AB7485040C8}" type="slidenum">
              <a:rPr lang="hr-HR" smtClean="0"/>
              <a:t>‹#›</a:t>
            </a:fld>
            <a:endParaRPr lang="hr-HR"/>
          </a:p>
        </p:txBody>
      </p:sp>
    </p:spTree>
    <p:extLst>
      <p:ext uri="{BB962C8B-B14F-4D97-AF65-F5344CB8AC3E}">
        <p14:creationId xmlns:p14="http://schemas.microsoft.com/office/powerpoint/2010/main" val="966876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a:t>Kliknite ikonu da biste dodali  sliku</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EB2AC6EB-4422-4D7A-B6D3-0B1DE2EA2566}" type="datetimeFigureOut">
              <a:rPr lang="hr-HR" smtClean="0"/>
              <a:t>01.12.2023</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2D89C8C-89A7-4D22-9A82-9AB7485040C8}" type="slidenum">
              <a:rPr lang="hr-HR" smtClean="0"/>
              <a:t>‹#›</a:t>
            </a:fld>
            <a:endParaRPr lang="hr-HR"/>
          </a:p>
        </p:txBody>
      </p:sp>
    </p:spTree>
    <p:extLst>
      <p:ext uri="{BB962C8B-B14F-4D97-AF65-F5344CB8AC3E}">
        <p14:creationId xmlns:p14="http://schemas.microsoft.com/office/powerpoint/2010/main" val="3291688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B2AC6EB-4422-4D7A-B6D3-0B1DE2EA2566}" type="datetimeFigureOut">
              <a:rPr lang="hr-HR" smtClean="0"/>
              <a:t>01.12.2023</a:t>
            </a:fld>
            <a:endParaRPr lang="hr-H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hr-H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2D89C8C-89A7-4D22-9A82-9AB7485040C8}" type="slidenum">
              <a:rPr lang="hr-HR" smtClean="0"/>
              <a:t>‹#›</a:t>
            </a:fld>
            <a:endParaRPr lang="hr-H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7518588"/>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notesSlide" Target="../notesSlides/notesSlide12.xml"/><Relationship Id="rId1" Type="http://schemas.openxmlformats.org/officeDocument/2006/relationships/slideLayout" Target="../slideLayouts/slideLayout8.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3BC62C4-CF34-D3F2-CD88-909298C63574}"/>
              </a:ext>
            </a:extLst>
          </p:cNvPr>
          <p:cNvSpPr>
            <a:spLocks noGrp="1"/>
          </p:cNvSpPr>
          <p:nvPr>
            <p:ph type="ctrTitle"/>
          </p:nvPr>
        </p:nvSpPr>
        <p:spPr/>
        <p:txBody>
          <a:bodyPr/>
          <a:lstStyle/>
          <a:p>
            <a:r>
              <a:rPr lang="hr-HR" dirty="0"/>
              <a:t>Struktura prve</a:t>
            </a:r>
            <a:br>
              <a:rPr lang="hr-HR" dirty="0"/>
            </a:br>
            <a:r>
              <a:rPr lang="hr-HR" dirty="0"/>
              <a:t>terapijske seanse</a:t>
            </a:r>
          </a:p>
        </p:txBody>
      </p:sp>
      <p:sp>
        <p:nvSpPr>
          <p:cNvPr id="3" name="Podnaslov 2">
            <a:extLst>
              <a:ext uri="{FF2B5EF4-FFF2-40B4-BE49-F238E27FC236}">
                <a16:creationId xmlns:a16="http://schemas.microsoft.com/office/drawing/2014/main" id="{EC4E5A7D-1417-805D-7E07-ED5895DAFBE3}"/>
              </a:ext>
            </a:extLst>
          </p:cNvPr>
          <p:cNvSpPr>
            <a:spLocks noGrp="1"/>
          </p:cNvSpPr>
          <p:nvPr>
            <p:ph type="subTitle" idx="1"/>
          </p:nvPr>
        </p:nvSpPr>
        <p:spPr>
          <a:xfrm>
            <a:off x="1100051" y="4455619"/>
            <a:ext cx="10058400" cy="1643429"/>
          </a:xfrm>
        </p:spPr>
        <p:txBody>
          <a:bodyPr>
            <a:noAutofit/>
          </a:bodyPr>
          <a:lstStyle/>
          <a:p>
            <a:endParaRPr lang="hr-HR" sz="1800" dirty="0"/>
          </a:p>
          <a:p>
            <a:r>
              <a:rPr lang="hr-HR" sz="1800" dirty="0"/>
              <a:t>Tina Rukavina</a:t>
            </a:r>
          </a:p>
          <a:p>
            <a:endParaRPr lang="hr-HR" sz="1800" dirty="0"/>
          </a:p>
          <a:p>
            <a:r>
              <a:rPr lang="hr-HR" sz="1800" dirty="0"/>
              <a:t>Edukacija iz bihevioralno-kognitivnih terapija, Praktikum II, Radionica 2</a:t>
            </a:r>
          </a:p>
        </p:txBody>
      </p:sp>
      <p:sp>
        <p:nvSpPr>
          <p:cNvPr id="5" name="TekstniOkvir 4">
            <a:extLst>
              <a:ext uri="{FF2B5EF4-FFF2-40B4-BE49-F238E27FC236}">
                <a16:creationId xmlns:a16="http://schemas.microsoft.com/office/drawing/2014/main" id="{D8F9AF5B-0301-3C09-2B9D-02A5E703E61F}"/>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spTree>
    <p:extLst>
      <p:ext uri="{BB962C8B-B14F-4D97-AF65-F5344CB8AC3E}">
        <p14:creationId xmlns:p14="http://schemas.microsoft.com/office/powerpoint/2010/main" val="1259508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utnik: zaobljeni kutovi 5">
            <a:extLst>
              <a:ext uri="{FF2B5EF4-FFF2-40B4-BE49-F238E27FC236}">
                <a16:creationId xmlns:a16="http://schemas.microsoft.com/office/drawing/2014/main" id="{CB593166-F5C1-5A07-67AE-2F3594DA4564}"/>
              </a:ext>
            </a:extLst>
          </p:cNvPr>
          <p:cNvSpPr/>
          <p:nvPr/>
        </p:nvSpPr>
        <p:spPr>
          <a:xfrm>
            <a:off x="714376" y="2071688"/>
            <a:ext cx="10380344" cy="1243012"/>
          </a:xfrm>
          <a:prstGeom prst="round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Naslov 1">
            <a:extLst>
              <a:ext uri="{FF2B5EF4-FFF2-40B4-BE49-F238E27FC236}">
                <a16:creationId xmlns:a16="http://schemas.microsoft.com/office/drawing/2014/main" id="{B4940B66-F609-A6E1-F732-1DF04CAF1AB8}"/>
              </a:ext>
            </a:extLst>
          </p:cNvPr>
          <p:cNvSpPr>
            <a:spLocks noGrp="1"/>
          </p:cNvSpPr>
          <p:nvPr>
            <p:ph type="title"/>
          </p:nvPr>
        </p:nvSpPr>
        <p:spPr/>
        <p:txBody>
          <a:bodyPr/>
          <a:lstStyle/>
          <a:p>
            <a:r>
              <a:rPr lang="hr-HR" dirty="0"/>
              <a:t>Određivanje </a:t>
            </a:r>
            <a:r>
              <a:rPr lang="hr-HR" dirty="0" err="1"/>
              <a:t>klijentovih</a:t>
            </a:r>
            <a:r>
              <a:rPr lang="hr-HR" dirty="0"/>
              <a:t> vrijednosti i težnji</a:t>
            </a:r>
          </a:p>
        </p:txBody>
      </p:sp>
      <p:sp>
        <p:nvSpPr>
          <p:cNvPr id="3" name="Rezervirano mjesto sadržaja 2">
            <a:extLst>
              <a:ext uri="{FF2B5EF4-FFF2-40B4-BE49-F238E27FC236}">
                <a16:creationId xmlns:a16="http://schemas.microsoft.com/office/drawing/2014/main" id="{A667A9D3-BCA1-B6DB-C82E-3FBAD1F1CE22}"/>
              </a:ext>
            </a:extLst>
          </p:cNvPr>
          <p:cNvSpPr>
            <a:spLocks noGrp="1"/>
          </p:cNvSpPr>
          <p:nvPr>
            <p:ph idx="1"/>
          </p:nvPr>
        </p:nvSpPr>
        <p:spPr/>
        <p:txBody>
          <a:bodyPr>
            <a:normAutofit/>
          </a:bodyPr>
          <a:lstStyle/>
          <a:p>
            <a:endParaRPr lang="hr-HR" sz="2600" dirty="0"/>
          </a:p>
          <a:p>
            <a:r>
              <a:rPr lang="hr-HR" sz="2600" dirty="0"/>
              <a:t>„Što želite od života? Čemu se nadate u budućnosti? Kako biste htjeli da Vaša budućnost izgleda?”</a:t>
            </a:r>
          </a:p>
          <a:p>
            <a:endParaRPr lang="hr-HR" sz="2600" dirty="0"/>
          </a:p>
          <a:p>
            <a:endParaRPr lang="hr-HR" sz="2600" dirty="0"/>
          </a:p>
          <a:p>
            <a:pPr>
              <a:buFont typeface="Courier New" panose="02070309020205020404" pitchFamily="49" charset="0"/>
              <a:buChar char="o"/>
            </a:pPr>
            <a:r>
              <a:rPr lang="hr-HR" sz="2600" dirty="0"/>
              <a:t> Nije važna težnja, nego </a:t>
            </a:r>
            <a:r>
              <a:rPr lang="hr-HR" sz="2600" b="1" dirty="0"/>
              <a:t>značenje</a:t>
            </a:r>
            <a:r>
              <a:rPr lang="hr-HR" sz="2600" dirty="0"/>
              <a:t> koje joj klijent pridaje.</a:t>
            </a:r>
          </a:p>
          <a:p>
            <a:pPr>
              <a:buFont typeface="Courier New" panose="02070309020205020404" pitchFamily="49" charset="0"/>
              <a:buChar char="o"/>
            </a:pPr>
            <a:r>
              <a:rPr lang="hr-HR" sz="2600" dirty="0"/>
              <a:t> Vođena vježba imaginacije: neka klijent zamisli dan kada bi se njegove težnje ostvarile, kako bi taj dan izgledao.</a:t>
            </a:r>
          </a:p>
        </p:txBody>
      </p:sp>
      <p:sp>
        <p:nvSpPr>
          <p:cNvPr id="4" name="TekstniOkvir 3">
            <a:extLst>
              <a:ext uri="{FF2B5EF4-FFF2-40B4-BE49-F238E27FC236}">
                <a16:creationId xmlns:a16="http://schemas.microsoft.com/office/drawing/2014/main" id="{10F9C443-83B8-894E-8B2B-FF0A48CB9070}"/>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4B2827A4-AA76-CD08-6EA8-9EF0D7F534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4172896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utnik: zaobljeni kutovi 5">
            <a:extLst>
              <a:ext uri="{FF2B5EF4-FFF2-40B4-BE49-F238E27FC236}">
                <a16:creationId xmlns:a16="http://schemas.microsoft.com/office/drawing/2014/main" id="{7E50B6E2-3C21-7194-F55C-E02A9BBE65AD}"/>
              </a:ext>
            </a:extLst>
          </p:cNvPr>
          <p:cNvSpPr/>
          <p:nvPr/>
        </p:nvSpPr>
        <p:spPr>
          <a:xfrm>
            <a:off x="714376" y="1845734"/>
            <a:ext cx="10380344" cy="1243012"/>
          </a:xfrm>
          <a:prstGeom prst="round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Naslov 1">
            <a:extLst>
              <a:ext uri="{FF2B5EF4-FFF2-40B4-BE49-F238E27FC236}">
                <a16:creationId xmlns:a16="http://schemas.microsoft.com/office/drawing/2014/main" id="{56A005D5-A5D2-C81D-829D-4539DF79ABB4}"/>
              </a:ext>
            </a:extLst>
          </p:cNvPr>
          <p:cNvSpPr>
            <a:spLocks noGrp="1"/>
          </p:cNvSpPr>
          <p:nvPr>
            <p:ph type="title"/>
          </p:nvPr>
        </p:nvSpPr>
        <p:spPr/>
        <p:txBody>
          <a:bodyPr/>
          <a:lstStyle/>
          <a:p>
            <a:r>
              <a:rPr lang="hr-HR" dirty="0"/>
              <a:t>Postavljanje ciljeva</a:t>
            </a:r>
          </a:p>
        </p:txBody>
      </p:sp>
      <p:sp>
        <p:nvSpPr>
          <p:cNvPr id="3" name="Rezervirano mjesto sadržaja 2">
            <a:extLst>
              <a:ext uri="{FF2B5EF4-FFF2-40B4-BE49-F238E27FC236}">
                <a16:creationId xmlns:a16="http://schemas.microsoft.com/office/drawing/2014/main" id="{F31339E2-BA53-FFFA-1FCD-735F71D8318F}"/>
              </a:ext>
            </a:extLst>
          </p:cNvPr>
          <p:cNvSpPr>
            <a:spLocks noGrp="1"/>
          </p:cNvSpPr>
          <p:nvPr>
            <p:ph idx="1"/>
          </p:nvPr>
        </p:nvSpPr>
        <p:spPr/>
        <p:txBody>
          <a:bodyPr>
            <a:normAutofit/>
          </a:bodyPr>
          <a:lstStyle/>
          <a:p>
            <a:endParaRPr lang="hr-HR" sz="400" dirty="0"/>
          </a:p>
          <a:p>
            <a:r>
              <a:rPr lang="hr-HR" sz="2600" dirty="0"/>
              <a:t>„Kako biste voljeli da Vaš život bude drukčiji? Kako biste Vi voljeli biti drukčiji?”</a:t>
            </a:r>
          </a:p>
          <a:p>
            <a:endParaRPr lang="hr-HR" sz="2600" dirty="0"/>
          </a:p>
          <a:p>
            <a:pPr>
              <a:buFont typeface="Courier New" panose="02070309020205020404" pitchFamily="49" charset="0"/>
              <a:buChar char="o"/>
            </a:pPr>
            <a:r>
              <a:rPr lang="hr-HR" sz="2600" dirty="0"/>
              <a:t> Ako automatske misli interferiraju, možemo im posvetiti pažnju.</a:t>
            </a:r>
          </a:p>
          <a:p>
            <a:pPr lvl="1">
              <a:buFont typeface="Courier New" panose="02070309020205020404" pitchFamily="49" charset="0"/>
              <a:buChar char="o"/>
            </a:pPr>
            <a:r>
              <a:rPr lang="hr-HR" sz="2200" dirty="0"/>
              <a:t> </a:t>
            </a:r>
            <a:r>
              <a:rPr lang="hr-HR" sz="2200" dirty="0" err="1"/>
              <a:t>Klijentovo</a:t>
            </a:r>
            <a:r>
              <a:rPr lang="hr-HR" sz="2200" dirty="0"/>
              <a:t> je mišljenje možda pristrano ili netočno, ali radit ćemo zajedno kao tim i imamo dobre razloge misliti da će tretman pomoći.</a:t>
            </a:r>
          </a:p>
          <a:p>
            <a:pPr lvl="1">
              <a:buFont typeface="Courier New" panose="02070309020205020404" pitchFamily="49" charset="0"/>
              <a:buChar char="o"/>
            </a:pPr>
            <a:r>
              <a:rPr lang="hr-HR" sz="2200" dirty="0"/>
              <a:t> Neka se klijent obveže da će napraviti promjenu čak i ako doživljava interferirajuće misli.</a:t>
            </a:r>
          </a:p>
        </p:txBody>
      </p:sp>
      <p:sp>
        <p:nvSpPr>
          <p:cNvPr id="4" name="TekstniOkvir 3">
            <a:extLst>
              <a:ext uri="{FF2B5EF4-FFF2-40B4-BE49-F238E27FC236}">
                <a16:creationId xmlns:a16="http://schemas.microsoft.com/office/drawing/2014/main" id="{63BAFA52-0729-77D1-5C5B-48F207DE3591}"/>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E66AA5D2-B945-3EFB-D6E1-399DFBCABB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1275029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6A005D5-A5D2-C81D-829D-4539DF79ABB4}"/>
              </a:ext>
            </a:extLst>
          </p:cNvPr>
          <p:cNvSpPr>
            <a:spLocks noGrp="1"/>
          </p:cNvSpPr>
          <p:nvPr>
            <p:ph type="title"/>
          </p:nvPr>
        </p:nvSpPr>
        <p:spPr/>
        <p:txBody>
          <a:bodyPr/>
          <a:lstStyle/>
          <a:p>
            <a:r>
              <a:rPr lang="hr-HR" dirty="0"/>
              <a:t>Postavljanje ciljeva</a:t>
            </a:r>
          </a:p>
        </p:txBody>
      </p:sp>
      <p:sp>
        <p:nvSpPr>
          <p:cNvPr id="3" name="Rezervirano mjesto sadržaja 2">
            <a:extLst>
              <a:ext uri="{FF2B5EF4-FFF2-40B4-BE49-F238E27FC236}">
                <a16:creationId xmlns:a16="http://schemas.microsoft.com/office/drawing/2014/main" id="{F31339E2-BA53-FFFA-1FCD-735F71D8318F}"/>
              </a:ext>
            </a:extLst>
          </p:cNvPr>
          <p:cNvSpPr>
            <a:spLocks noGrp="1"/>
          </p:cNvSpPr>
          <p:nvPr>
            <p:ph idx="1"/>
          </p:nvPr>
        </p:nvSpPr>
        <p:spPr/>
        <p:txBody>
          <a:bodyPr>
            <a:normAutofit/>
          </a:bodyPr>
          <a:lstStyle/>
          <a:p>
            <a:pPr>
              <a:buFont typeface="Courier New" panose="02070309020205020404" pitchFamily="49" charset="0"/>
              <a:buChar char="o"/>
            </a:pPr>
            <a:r>
              <a:rPr lang="hr-HR" sz="2600" dirty="0"/>
              <a:t> Nastojati da ne preopteretimo klijenta, treba ostaviti vremena i za izradu rasporeda aktivnosti.</a:t>
            </a:r>
          </a:p>
          <a:p>
            <a:pPr>
              <a:buFont typeface="Courier New" panose="02070309020205020404" pitchFamily="49" charset="0"/>
              <a:buChar char="o"/>
            </a:pPr>
            <a:r>
              <a:rPr lang="hr-HR" sz="2600" dirty="0"/>
              <a:t> Pitamo klijenta za ciljeve (možemo ih i predložiti).</a:t>
            </a:r>
          </a:p>
          <a:p>
            <a:pPr>
              <a:buFont typeface="Courier New" panose="02070309020205020404" pitchFamily="49" charset="0"/>
              <a:buChar char="o"/>
            </a:pPr>
            <a:r>
              <a:rPr lang="hr-HR" sz="2600" dirty="0"/>
              <a:t> Ciljeve bilježimo na kraju akcijskog plana.</a:t>
            </a:r>
          </a:p>
          <a:p>
            <a:pPr>
              <a:buFont typeface="Courier New" panose="02070309020205020404" pitchFamily="49" charset="0"/>
              <a:buChar char="o"/>
            </a:pPr>
            <a:r>
              <a:rPr lang="hr-HR" sz="2600" dirty="0"/>
              <a:t> Dodajemo nove ciljeve kako se budu pojavljivali kroz tretman.</a:t>
            </a:r>
          </a:p>
        </p:txBody>
      </p:sp>
      <p:sp>
        <p:nvSpPr>
          <p:cNvPr id="4" name="TekstniOkvir 3">
            <a:extLst>
              <a:ext uri="{FF2B5EF4-FFF2-40B4-BE49-F238E27FC236}">
                <a16:creationId xmlns:a16="http://schemas.microsoft.com/office/drawing/2014/main" id="{63BAFA52-0729-77D1-5C5B-48F207DE3591}"/>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E66AA5D2-B945-3EFB-D6E1-399DFBCABB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2805725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6A005D5-A5D2-C81D-829D-4539DF79ABB4}"/>
              </a:ext>
            </a:extLst>
          </p:cNvPr>
          <p:cNvSpPr>
            <a:spLocks noGrp="1"/>
          </p:cNvSpPr>
          <p:nvPr>
            <p:ph type="title"/>
          </p:nvPr>
        </p:nvSpPr>
        <p:spPr>
          <a:xfrm>
            <a:off x="428625" y="1680209"/>
            <a:ext cx="3200400" cy="2286000"/>
          </a:xfrm>
        </p:spPr>
        <p:txBody>
          <a:bodyPr>
            <a:normAutofit/>
          </a:bodyPr>
          <a:lstStyle/>
          <a:p>
            <a:r>
              <a:rPr lang="hr-HR" sz="4800" dirty="0"/>
              <a:t>Teškoće u postavljanju ciljeva</a:t>
            </a:r>
          </a:p>
        </p:txBody>
      </p:sp>
      <p:sp>
        <p:nvSpPr>
          <p:cNvPr id="4" name="TekstniOkvir 3">
            <a:extLst>
              <a:ext uri="{FF2B5EF4-FFF2-40B4-BE49-F238E27FC236}">
                <a16:creationId xmlns:a16="http://schemas.microsoft.com/office/drawing/2014/main" id="{63BAFA52-0729-77D1-5C5B-48F207DE3591}"/>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E66AA5D2-B945-3EFB-D6E1-399DFBCABB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graphicFrame>
        <p:nvGraphicFramePr>
          <p:cNvPr id="8" name="Dijagram 7">
            <a:extLst>
              <a:ext uri="{FF2B5EF4-FFF2-40B4-BE49-F238E27FC236}">
                <a16:creationId xmlns:a16="http://schemas.microsoft.com/office/drawing/2014/main" id="{7EA5070D-55EA-B874-F219-DFE7A421CA66}"/>
              </a:ext>
            </a:extLst>
          </p:cNvPr>
          <p:cNvGraphicFramePr/>
          <p:nvPr>
            <p:extLst>
              <p:ext uri="{D42A27DB-BD31-4B8C-83A1-F6EECF244321}">
                <p14:modId xmlns:p14="http://schemas.microsoft.com/office/powerpoint/2010/main" val="3741094400"/>
              </p:ext>
            </p:extLst>
          </p:nvPr>
        </p:nvGraphicFramePr>
        <p:xfrm>
          <a:off x="4175124" y="886537"/>
          <a:ext cx="7859713"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1351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2E8530D-7009-EFEC-D941-DB6228ED6448}"/>
              </a:ext>
            </a:extLst>
          </p:cNvPr>
          <p:cNvSpPr>
            <a:spLocks noGrp="1"/>
          </p:cNvSpPr>
          <p:nvPr>
            <p:ph type="title"/>
          </p:nvPr>
        </p:nvSpPr>
        <p:spPr/>
        <p:txBody>
          <a:bodyPr/>
          <a:lstStyle/>
          <a:p>
            <a:r>
              <a:rPr lang="hr-HR" dirty="0"/>
              <a:t>Raspored aktivnosti</a:t>
            </a:r>
          </a:p>
        </p:txBody>
      </p:sp>
      <p:sp>
        <p:nvSpPr>
          <p:cNvPr id="3" name="Rezervirano mjesto sadržaja 2">
            <a:extLst>
              <a:ext uri="{FF2B5EF4-FFF2-40B4-BE49-F238E27FC236}">
                <a16:creationId xmlns:a16="http://schemas.microsoft.com/office/drawing/2014/main" id="{C6BA73E3-7958-5A92-9E49-D39FD311CD0D}"/>
              </a:ext>
            </a:extLst>
          </p:cNvPr>
          <p:cNvSpPr>
            <a:spLocks noGrp="1"/>
          </p:cNvSpPr>
          <p:nvPr>
            <p:ph idx="1"/>
          </p:nvPr>
        </p:nvSpPr>
        <p:spPr/>
        <p:txBody>
          <a:bodyPr>
            <a:normAutofit/>
          </a:bodyPr>
          <a:lstStyle/>
          <a:p>
            <a:pPr>
              <a:buFont typeface="Courier New" panose="02070309020205020404" pitchFamily="49" charset="0"/>
              <a:buChar char="o"/>
            </a:pPr>
            <a:r>
              <a:rPr lang="hr-HR" sz="2600" dirty="0"/>
              <a:t> Postavimo raspored </a:t>
            </a:r>
            <a:r>
              <a:rPr lang="hr-HR" sz="2600" dirty="0" err="1"/>
              <a:t>klijentovih</a:t>
            </a:r>
            <a:r>
              <a:rPr lang="hr-HR" sz="2600" dirty="0"/>
              <a:t> aktivnosti za sljedeći tjedan i potaknemo ga da se nagradi kada obavi neku aktivnost.</a:t>
            </a:r>
          </a:p>
          <a:p>
            <a:pPr>
              <a:buFont typeface="Courier New" panose="02070309020205020404" pitchFamily="49" charset="0"/>
              <a:buChar char="o"/>
            </a:pPr>
            <a:endParaRPr lang="hr-HR" sz="2600" dirty="0"/>
          </a:p>
          <a:p>
            <a:pPr marL="0" indent="0">
              <a:buNone/>
            </a:pPr>
            <a:r>
              <a:rPr lang="hr-HR" sz="2600" dirty="0"/>
              <a:t>ILI</a:t>
            </a:r>
          </a:p>
          <a:p>
            <a:pPr>
              <a:buFont typeface="Courier New" panose="02070309020205020404" pitchFamily="49" charset="0"/>
              <a:buChar char="o"/>
            </a:pPr>
            <a:endParaRPr lang="hr-HR" sz="2600" dirty="0"/>
          </a:p>
          <a:p>
            <a:pPr>
              <a:buFont typeface="Courier New" panose="02070309020205020404" pitchFamily="49" charset="0"/>
              <a:buChar char="o"/>
            </a:pPr>
            <a:r>
              <a:rPr lang="hr-HR" sz="2600" dirty="0"/>
              <a:t> Ako postoji neki hitniji akutni problem, posvetimo se tome.</a:t>
            </a:r>
          </a:p>
        </p:txBody>
      </p:sp>
      <p:sp>
        <p:nvSpPr>
          <p:cNvPr id="4" name="TekstniOkvir 3">
            <a:extLst>
              <a:ext uri="{FF2B5EF4-FFF2-40B4-BE49-F238E27FC236}">
                <a16:creationId xmlns:a16="http://schemas.microsoft.com/office/drawing/2014/main" id="{D5C43727-641F-412D-5547-478AD105B48E}"/>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D2897EA3-04E2-C9D0-E22D-1E73D525F7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3613279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B60FCA1-D75F-53AE-D68C-86ABB58A9750}"/>
              </a:ext>
            </a:extLst>
          </p:cNvPr>
          <p:cNvSpPr>
            <a:spLocks noGrp="1"/>
          </p:cNvSpPr>
          <p:nvPr>
            <p:ph type="title"/>
          </p:nvPr>
        </p:nvSpPr>
        <p:spPr/>
        <p:txBody>
          <a:bodyPr/>
          <a:lstStyle/>
          <a:p>
            <a:r>
              <a:rPr lang="hr-HR" dirty="0"/>
              <a:t>Sumiranje</a:t>
            </a:r>
          </a:p>
        </p:txBody>
      </p:sp>
      <p:sp>
        <p:nvSpPr>
          <p:cNvPr id="3" name="Rezervirano mjesto sadržaja 2">
            <a:extLst>
              <a:ext uri="{FF2B5EF4-FFF2-40B4-BE49-F238E27FC236}">
                <a16:creationId xmlns:a16="http://schemas.microsoft.com/office/drawing/2014/main" id="{5EC1636A-4329-69D9-03A4-27004AF2A6BA}"/>
              </a:ext>
            </a:extLst>
          </p:cNvPr>
          <p:cNvSpPr>
            <a:spLocks noGrp="1"/>
          </p:cNvSpPr>
          <p:nvPr>
            <p:ph idx="1"/>
          </p:nvPr>
        </p:nvSpPr>
        <p:spPr/>
        <p:txBody>
          <a:bodyPr>
            <a:normAutofit/>
          </a:bodyPr>
          <a:lstStyle/>
          <a:p>
            <a:pPr>
              <a:buFont typeface="Courier New" panose="02070309020205020404" pitchFamily="49" charset="0"/>
              <a:buChar char="o"/>
            </a:pPr>
            <a:r>
              <a:rPr lang="hr-HR" sz="2600" dirty="0"/>
              <a:t> Sumiramo što smo radili i ponovimo najvažnije dijelove seanse.</a:t>
            </a:r>
          </a:p>
          <a:p>
            <a:pPr lvl="1">
              <a:buFont typeface="Courier New" panose="02070309020205020404" pitchFamily="49" charset="0"/>
              <a:buChar char="o"/>
            </a:pPr>
            <a:r>
              <a:rPr lang="hr-HR" sz="2600" dirty="0"/>
              <a:t> </a:t>
            </a:r>
            <a:r>
              <a:rPr lang="hr-HR" sz="2200" dirty="0"/>
              <a:t>Kasnije možemo i klijenta zamoliti da to napravi.</a:t>
            </a:r>
          </a:p>
          <a:p>
            <a:pPr>
              <a:buFont typeface="Courier New" panose="02070309020205020404" pitchFamily="49" charset="0"/>
              <a:buChar char="o"/>
            </a:pPr>
            <a:endParaRPr lang="hr-HR" sz="2600" dirty="0"/>
          </a:p>
          <a:p>
            <a:pPr>
              <a:buFont typeface="Courier New" panose="02070309020205020404" pitchFamily="49" charset="0"/>
              <a:buChar char="o"/>
            </a:pPr>
            <a:r>
              <a:rPr lang="hr-HR" sz="2600" dirty="0"/>
              <a:t> Ponovimo što je klijent pristao napraviti u akcijskom planu i pitamo ga da procijeni koliko je vjerojatno da će to napraviti.</a:t>
            </a:r>
          </a:p>
          <a:p>
            <a:pPr lvl="1">
              <a:buFont typeface="Courier New" panose="02070309020205020404" pitchFamily="49" charset="0"/>
              <a:buChar char="o"/>
            </a:pPr>
            <a:r>
              <a:rPr lang="hr-HR" sz="2200" dirty="0"/>
              <a:t> Damo klijentu akcijski plan i po potrebi radne materijale ili bilješke.</a:t>
            </a:r>
          </a:p>
        </p:txBody>
      </p:sp>
      <p:sp>
        <p:nvSpPr>
          <p:cNvPr id="4" name="TekstniOkvir 3">
            <a:extLst>
              <a:ext uri="{FF2B5EF4-FFF2-40B4-BE49-F238E27FC236}">
                <a16:creationId xmlns:a16="http://schemas.microsoft.com/office/drawing/2014/main" id="{665DDD82-02D7-ADD0-4A5E-7908E91E8F36}"/>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82FA704B-0573-E8D3-3353-420D3BFBF1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37302725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728EE01-D22D-6337-9EC5-36605BB397A9}"/>
              </a:ext>
            </a:extLst>
          </p:cNvPr>
          <p:cNvSpPr>
            <a:spLocks noGrp="1"/>
          </p:cNvSpPr>
          <p:nvPr>
            <p:ph type="title"/>
          </p:nvPr>
        </p:nvSpPr>
        <p:spPr>
          <a:xfrm>
            <a:off x="442912" y="2051684"/>
            <a:ext cx="3200400" cy="2286000"/>
          </a:xfrm>
        </p:spPr>
        <p:txBody>
          <a:bodyPr>
            <a:normAutofit/>
          </a:bodyPr>
          <a:lstStyle/>
          <a:p>
            <a:r>
              <a:rPr lang="hr-HR" sz="4800" dirty="0"/>
              <a:t>Primjer akcijskog plana</a:t>
            </a:r>
          </a:p>
        </p:txBody>
      </p:sp>
      <p:sp>
        <p:nvSpPr>
          <p:cNvPr id="4" name="TekstniOkvir 3">
            <a:extLst>
              <a:ext uri="{FF2B5EF4-FFF2-40B4-BE49-F238E27FC236}">
                <a16:creationId xmlns:a16="http://schemas.microsoft.com/office/drawing/2014/main" id="{2C5B980A-E090-00EF-FBAB-986252F0B907}"/>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BC9D2073-CEAB-C830-8A3E-2842872409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pic>
        <p:nvPicPr>
          <p:cNvPr id="9" name="Slika 8">
            <a:extLst>
              <a:ext uri="{FF2B5EF4-FFF2-40B4-BE49-F238E27FC236}">
                <a16:creationId xmlns:a16="http://schemas.microsoft.com/office/drawing/2014/main" id="{C68C68E6-5D7C-3A46-0DCC-C8C67B46C47F}"/>
              </a:ext>
            </a:extLst>
          </p:cNvPr>
          <p:cNvPicPr>
            <a:picLocks noChangeAspect="1"/>
          </p:cNvPicPr>
          <p:nvPr/>
        </p:nvPicPr>
        <p:blipFill>
          <a:blip r:embed="rId3"/>
          <a:stretch>
            <a:fillRect/>
          </a:stretch>
        </p:blipFill>
        <p:spPr>
          <a:xfrm>
            <a:off x="4726891" y="61442"/>
            <a:ext cx="5239481" cy="6735115"/>
          </a:xfrm>
          <a:prstGeom prst="rect">
            <a:avLst/>
          </a:prstGeom>
        </p:spPr>
      </p:pic>
    </p:spTree>
    <p:extLst>
      <p:ext uri="{BB962C8B-B14F-4D97-AF65-F5344CB8AC3E}">
        <p14:creationId xmlns:p14="http://schemas.microsoft.com/office/powerpoint/2010/main" val="2061893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utnik: zaobljeni kutovi 5">
            <a:extLst>
              <a:ext uri="{FF2B5EF4-FFF2-40B4-BE49-F238E27FC236}">
                <a16:creationId xmlns:a16="http://schemas.microsoft.com/office/drawing/2014/main" id="{B2D916BC-B155-D64D-6AAF-48EB9FCEB6CA}"/>
              </a:ext>
            </a:extLst>
          </p:cNvPr>
          <p:cNvSpPr/>
          <p:nvPr/>
        </p:nvSpPr>
        <p:spPr>
          <a:xfrm>
            <a:off x="671513" y="2021470"/>
            <a:ext cx="10701337" cy="3847624"/>
          </a:xfrm>
          <a:prstGeom prst="round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Naslov 1">
            <a:extLst>
              <a:ext uri="{FF2B5EF4-FFF2-40B4-BE49-F238E27FC236}">
                <a16:creationId xmlns:a16="http://schemas.microsoft.com/office/drawing/2014/main" id="{94A18184-0984-CE63-181D-785D1E6C80D7}"/>
              </a:ext>
            </a:extLst>
          </p:cNvPr>
          <p:cNvSpPr>
            <a:spLocks noGrp="1"/>
          </p:cNvSpPr>
          <p:nvPr>
            <p:ph type="title"/>
          </p:nvPr>
        </p:nvSpPr>
        <p:spPr/>
        <p:txBody>
          <a:bodyPr/>
          <a:lstStyle/>
          <a:p>
            <a:r>
              <a:rPr lang="hr-HR" dirty="0"/>
              <a:t>Povratne informacije</a:t>
            </a:r>
          </a:p>
        </p:txBody>
      </p:sp>
      <p:sp>
        <p:nvSpPr>
          <p:cNvPr id="3" name="Rezervirano mjesto sadržaja 2">
            <a:extLst>
              <a:ext uri="{FF2B5EF4-FFF2-40B4-BE49-F238E27FC236}">
                <a16:creationId xmlns:a16="http://schemas.microsoft.com/office/drawing/2014/main" id="{F619D9E9-D86E-57B9-EE2D-F2A224FFA162}"/>
              </a:ext>
            </a:extLst>
          </p:cNvPr>
          <p:cNvSpPr>
            <a:spLocks noGrp="1"/>
          </p:cNvSpPr>
          <p:nvPr>
            <p:ph idx="1"/>
          </p:nvPr>
        </p:nvSpPr>
        <p:spPr/>
        <p:txBody>
          <a:bodyPr>
            <a:noAutofit/>
          </a:bodyPr>
          <a:lstStyle/>
          <a:p>
            <a:pPr marL="0" indent="0">
              <a:buNone/>
            </a:pPr>
            <a:endParaRPr lang="hr-HR" sz="2600" dirty="0"/>
          </a:p>
          <a:p>
            <a:pPr marL="0" indent="0">
              <a:buNone/>
            </a:pPr>
            <a:r>
              <a:rPr lang="hr-HR" sz="2600" dirty="0"/>
              <a:t>„Možete li mi dati povratnu informaciju na ovu seansu kako bih mogao/la idući put nešto promijeniti ako je potrebno? Ima li nešto što Vas je danas zasmetalo ili možda imate dojam da nešto nisam razumio/razumjela? Mislite li da bismo idući put nešto trebali napraviti drugačije?”</a:t>
            </a:r>
          </a:p>
          <a:p>
            <a:pPr marL="0" indent="0">
              <a:buNone/>
            </a:pPr>
            <a:r>
              <a:rPr lang="hr-HR" sz="2600" dirty="0"/>
              <a:t>„Kada biste imali neku negativnu povratnu informaciju, mislite li da biste mi mogli to reći? Ako mi tako nešto kažete, bit će mi drago što ste to sa mnom podijelili jer želim znati ako Vam nešto ne odgovara kako bih to mogao/la promijeniti.”</a:t>
            </a:r>
          </a:p>
        </p:txBody>
      </p:sp>
      <p:sp>
        <p:nvSpPr>
          <p:cNvPr id="4" name="TekstniOkvir 3">
            <a:extLst>
              <a:ext uri="{FF2B5EF4-FFF2-40B4-BE49-F238E27FC236}">
                <a16:creationId xmlns:a16="http://schemas.microsoft.com/office/drawing/2014/main" id="{2A1C6269-B610-EB62-8EBA-240FC0EAA4DA}"/>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1376C29F-3FE9-5EB6-79BD-8F02429D81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27800315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2DAA350-46A5-B857-8D5C-864C592F67EA}"/>
              </a:ext>
            </a:extLst>
          </p:cNvPr>
          <p:cNvSpPr>
            <a:spLocks noGrp="1"/>
          </p:cNvSpPr>
          <p:nvPr>
            <p:ph type="title"/>
          </p:nvPr>
        </p:nvSpPr>
        <p:spPr>
          <a:xfrm>
            <a:off x="414338" y="1580196"/>
            <a:ext cx="3200400" cy="2286000"/>
          </a:xfrm>
        </p:spPr>
        <p:txBody>
          <a:bodyPr>
            <a:normAutofit/>
          </a:bodyPr>
          <a:lstStyle/>
          <a:p>
            <a:r>
              <a:rPr lang="hr-HR" sz="4800" dirty="0"/>
              <a:t>Pitanje za vas</a:t>
            </a:r>
          </a:p>
        </p:txBody>
      </p:sp>
      <p:sp>
        <p:nvSpPr>
          <p:cNvPr id="4" name="TekstniOkvir 3">
            <a:extLst>
              <a:ext uri="{FF2B5EF4-FFF2-40B4-BE49-F238E27FC236}">
                <a16:creationId xmlns:a16="http://schemas.microsoft.com/office/drawing/2014/main" id="{290F9213-87F9-C011-D965-5BC9BD244E59}"/>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447EB209-6C24-D1D5-6AFE-A03AA2A4E8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
        <p:nvSpPr>
          <p:cNvPr id="16" name="Elipsa 15">
            <a:extLst>
              <a:ext uri="{FF2B5EF4-FFF2-40B4-BE49-F238E27FC236}">
                <a16:creationId xmlns:a16="http://schemas.microsoft.com/office/drawing/2014/main" id="{E524887B-0794-E855-1D7E-FCB75924F779}"/>
              </a:ext>
            </a:extLst>
          </p:cNvPr>
          <p:cNvSpPr/>
          <p:nvPr/>
        </p:nvSpPr>
        <p:spPr>
          <a:xfrm>
            <a:off x="5214937" y="742950"/>
            <a:ext cx="5386387" cy="5372100"/>
          </a:xfrm>
          <a:prstGeom prst="ellips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sz="3600" dirty="0"/>
              <a:t>Zašto je važno pomoći klijentu da prepozna svoje vrijednosti, težnje i ciljeve?</a:t>
            </a:r>
          </a:p>
        </p:txBody>
      </p:sp>
    </p:spTree>
    <p:extLst>
      <p:ext uri="{BB962C8B-B14F-4D97-AF65-F5344CB8AC3E}">
        <p14:creationId xmlns:p14="http://schemas.microsoft.com/office/powerpoint/2010/main" val="3145291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ravokutnik: zaobljeni kutovi 8">
            <a:extLst>
              <a:ext uri="{FF2B5EF4-FFF2-40B4-BE49-F238E27FC236}">
                <a16:creationId xmlns:a16="http://schemas.microsoft.com/office/drawing/2014/main" id="{39AD90F2-9923-0A11-B83B-FF00AE65F3AF}"/>
              </a:ext>
            </a:extLst>
          </p:cNvPr>
          <p:cNvSpPr/>
          <p:nvPr/>
        </p:nvSpPr>
        <p:spPr>
          <a:xfrm>
            <a:off x="4557714" y="2797325"/>
            <a:ext cx="6972300" cy="3874600"/>
          </a:xfrm>
          <a:prstGeom prst="round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Naslov 1">
            <a:extLst>
              <a:ext uri="{FF2B5EF4-FFF2-40B4-BE49-F238E27FC236}">
                <a16:creationId xmlns:a16="http://schemas.microsoft.com/office/drawing/2014/main" id="{22DAA350-46A5-B857-8D5C-864C592F67EA}"/>
              </a:ext>
            </a:extLst>
          </p:cNvPr>
          <p:cNvSpPr>
            <a:spLocks noGrp="1"/>
          </p:cNvSpPr>
          <p:nvPr>
            <p:ph type="title"/>
          </p:nvPr>
        </p:nvSpPr>
        <p:spPr/>
        <p:txBody>
          <a:bodyPr>
            <a:normAutofit/>
          </a:bodyPr>
          <a:lstStyle/>
          <a:p>
            <a:r>
              <a:rPr lang="hr-HR" sz="4800" dirty="0"/>
              <a:t>Vježba</a:t>
            </a:r>
          </a:p>
        </p:txBody>
      </p:sp>
      <p:sp>
        <p:nvSpPr>
          <p:cNvPr id="12" name="Rezervirano mjesto sadržaja 11">
            <a:extLst>
              <a:ext uri="{FF2B5EF4-FFF2-40B4-BE49-F238E27FC236}">
                <a16:creationId xmlns:a16="http://schemas.microsoft.com/office/drawing/2014/main" id="{BE0D0291-6FD3-1A0A-6294-50D3D8C0EE58}"/>
              </a:ext>
            </a:extLst>
          </p:cNvPr>
          <p:cNvSpPr>
            <a:spLocks noGrp="1"/>
          </p:cNvSpPr>
          <p:nvPr>
            <p:ph idx="1"/>
          </p:nvPr>
        </p:nvSpPr>
        <p:spPr>
          <a:xfrm>
            <a:off x="4797744" y="594359"/>
            <a:ext cx="6492240" cy="6009154"/>
          </a:xfrm>
        </p:spPr>
        <p:txBody>
          <a:bodyPr>
            <a:normAutofit/>
          </a:bodyPr>
          <a:lstStyle/>
          <a:p>
            <a:r>
              <a:rPr lang="hr-HR" sz="2600" dirty="0"/>
              <a:t>Upitajte se sljedeća pitanja kako biste odredili vlastite vrijednosti i težnje. Odredite barem jedan svoj cilj i zapišite jedan ili dva koraka koja biste mogli poduzeti sljedeći tjedan kako biste se približili ostvarenju tog cilja.</a:t>
            </a:r>
          </a:p>
          <a:p>
            <a:endParaRPr lang="hr-HR" sz="2600" dirty="0"/>
          </a:p>
          <a:p>
            <a:r>
              <a:rPr lang="hr-HR" sz="2200" dirty="0"/>
              <a:t>Što želite u svom životu? Koja su vaša nadanja za budućnost? Kako želite da vaša budućnost izgleda? Kada ste odrastali, kakav ste život željeli i čemu ste se nadali?</a:t>
            </a:r>
          </a:p>
          <a:p>
            <a:endParaRPr lang="hr-HR" sz="1600" dirty="0"/>
          </a:p>
          <a:p>
            <a:r>
              <a:rPr lang="hr-HR" sz="2200" dirty="0"/>
              <a:t>Što bi bilo posebno dobro kada bi se nešto od toga ostvarilo? Kako biste se osjećali u vezi sebe? Što bi to govorilo o vama? Na koji bi vas način drugi ljudi vidjeli drugačije ili se drugačije odnosili prema vama? Što bi to govorilo o vašoj budućnosti? Kako biste se tada osjećali? Možete li sada prizvati taj osjećaj?</a:t>
            </a:r>
          </a:p>
        </p:txBody>
      </p:sp>
      <p:sp>
        <p:nvSpPr>
          <p:cNvPr id="4" name="TekstniOkvir 3">
            <a:extLst>
              <a:ext uri="{FF2B5EF4-FFF2-40B4-BE49-F238E27FC236}">
                <a16:creationId xmlns:a16="http://schemas.microsoft.com/office/drawing/2014/main" id="{290F9213-87F9-C011-D965-5BC9BD244E59}"/>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447EB209-6C24-D1D5-6AFE-A03AA2A4E8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2386562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F80BE8C-6339-28B8-8890-2890E10A6262}"/>
              </a:ext>
            </a:extLst>
          </p:cNvPr>
          <p:cNvSpPr>
            <a:spLocks noGrp="1"/>
          </p:cNvSpPr>
          <p:nvPr>
            <p:ph type="title"/>
          </p:nvPr>
        </p:nvSpPr>
        <p:spPr/>
        <p:txBody>
          <a:bodyPr/>
          <a:lstStyle/>
          <a:p>
            <a:r>
              <a:rPr lang="hr-HR" dirty="0"/>
              <a:t>Uvod</a:t>
            </a:r>
          </a:p>
        </p:txBody>
      </p:sp>
      <p:sp>
        <p:nvSpPr>
          <p:cNvPr id="3" name="Rezervirano mjesto sadržaja 2">
            <a:extLst>
              <a:ext uri="{FF2B5EF4-FFF2-40B4-BE49-F238E27FC236}">
                <a16:creationId xmlns:a16="http://schemas.microsoft.com/office/drawing/2014/main" id="{6CCA01F4-252D-793D-A40A-E489596230A6}"/>
              </a:ext>
            </a:extLst>
          </p:cNvPr>
          <p:cNvSpPr>
            <a:spLocks noGrp="1"/>
          </p:cNvSpPr>
          <p:nvPr>
            <p:ph idx="1"/>
          </p:nvPr>
        </p:nvSpPr>
        <p:spPr>
          <a:xfrm>
            <a:off x="1097280" y="1845734"/>
            <a:ext cx="10058400" cy="4297158"/>
          </a:xfrm>
        </p:spPr>
        <p:txBody>
          <a:bodyPr>
            <a:normAutofit fontScale="92500" lnSpcReduction="20000"/>
          </a:bodyPr>
          <a:lstStyle/>
          <a:p>
            <a:pPr>
              <a:lnSpc>
                <a:spcPct val="110000"/>
              </a:lnSpc>
              <a:buFont typeface="Courier New" panose="02070309020205020404" pitchFamily="49" charset="0"/>
              <a:buChar char="o"/>
            </a:pPr>
            <a:r>
              <a:rPr lang="hr-HR" sz="2800" dirty="0"/>
              <a:t> Ciljevi prve seanse:</a:t>
            </a:r>
          </a:p>
          <a:p>
            <a:pPr lvl="1">
              <a:lnSpc>
                <a:spcPct val="110000"/>
              </a:lnSpc>
              <a:buFont typeface="Courier New" panose="02070309020205020404" pitchFamily="49" charset="0"/>
              <a:buChar char="o"/>
            </a:pPr>
            <a:r>
              <a:rPr lang="hr-HR" sz="2400" b="1" dirty="0"/>
              <a:t> Potaknuti nadu</a:t>
            </a:r>
          </a:p>
          <a:p>
            <a:pPr lvl="1">
              <a:lnSpc>
                <a:spcPct val="110000"/>
              </a:lnSpc>
              <a:buFont typeface="Courier New" panose="02070309020205020404" pitchFamily="49" charset="0"/>
              <a:buChar char="o"/>
            </a:pPr>
            <a:r>
              <a:rPr lang="hr-HR" sz="2400" dirty="0"/>
              <a:t> Uspostaviti odnos i povjerenje</a:t>
            </a:r>
          </a:p>
          <a:p>
            <a:pPr lvl="1">
              <a:lnSpc>
                <a:spcPct val="110000"/>
              </a:lnSpc>
              <a:buFont typeface="Courier New" panose="02070309020205020404" pitchFamily="49" charset="0"/>
              <a:buChar char="o"/>
            </a:pPr>
            <a:r>
              <a:rPr lang="hr-HR" sz="2400" dirty="0"/>
              <a:t> Socijalizirati klijenta na tretman</a:t>
            </a:r>
          </a:p>
          <a:p>
            <a:pPr lvl="1">
              <a:lnSpc>
                <a:spcPct val="110000"/>
              </a:lnSpc>
              <a:buFont typeface="Courier New" panose="02070309020205020404" pitchFamily="49" charset="0"/>
              <a:buChar char="o"/>
            </a:pPr>
            <a:r>
              <a:rPr lang="hr-HR" sz="2400" dirty="0"/>
              <a:t> Prikupiti dodatne informacije za konceptualizaciju slučaja</a:t>
            </a:r>
          </a:p>
          <a:p>
            <a:pPr lvl="1">
              <a:lnSpc>
                <a:spcPct val="110000"/>
              </a:lnSpc>
              <a:buFont typeface="Courier New" panose="02070309020205020404" pitchFamily="49" charset="0"/>
              <a:buChar char="o"/>
            </a:pPr>
            <a:r>
              <a:rPr lang="hr-HR" sz="2400" dirty="0"/>
              <a:t> Poučiti klijenta kognitivnom modelu</a:t>
            </a:r>
          </a:p>
          <a:p>
            <a:pPr>
              <a:lnSpc>
                <a:spcPct val="110000"/>
              </a:lnSpc>
              <a:buFont typeface="Courier New" panose="02070309020205020404" pitchFamily="49" charset="0"/>
              <a:buChar char="o"/>
            </a:pPr>
            <a:endParaRPr lang="hr-HR" sz="2800" dirty="0"/>
          </a:p>
          <a:p>
            <a:pPr>
              <a:lnSpc>
                <a:spcPct val="110000"/>
              </a:lnSpc>
              <a:buFont typeface="Courier New" panose="02070309020205020404" pitchFamily="49" charset="0"/>
              <a:buChar char="o"/>
            </a:pPr>
            <a:r>
              <a:rPr lang="hr-HR" sz="2800" dirty="0"/>
              <a:t> Zadaci:</a:t>
            </a:r>
          </a:p>
          <a:p>
            <a:pPr lvl="1">
              <a:lnSpc>
                <a:spcPct val="110000"/>
              </a:lnSpc>
              <a:buFont typeface="Courier New" panose="02070309020205020404" pitchFamily="49" charset="0"/>
              <a:buChar char="o"/>
            </a:pPr>
            <a:r>
              <a:rPr lang="hr-HR" sz="2400" dirty="0"/>
              <a:t> Pokušati identificirati jednu ili više automatskih misli</a:t>
            </a:r>
          </a:p>
          <a:p>
            <a:pPr lvl="1">
              <a:lnSpc>
                <a:spcPct val="110000"/>
              </a:lnSpc>
              <a:buFont typeface="Courier New" panose="02070309020205020404" pitchFamily="49" charset="0"/>
              <a:buChar char="o"/>
            </a:pPr>
            <a:r>
              <a:rPr lang="hr-HR" sz="2400" dirty="0"/>
              <a:t> Tražiti priliku za poticanje ugodnih emocija</a:t>
            </a:r>
          </a:p>
        </p:txBody>
      </p:sp>
      <p:sp>
        <p:nvSpPr>
          <p:cNvPr id="4" name="TekstniOkvir 3">
            <a:extLst>
              <a:ext uri="{FF2B5EF4-FFF2-40B4-BE49-F238E27FC236}">
                <a16:creationId xmlns:a16="http://schemas.microsoft.com/office/drawing/2014/main" id="{6D738158-17AF-8B7F-604E-867AA9848EFC}"/>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9937868D-67B1-846C-D121-52B2E6E5D2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
        <p:nvSpPr>
          <p:cNvPr id="6" name="Elipsa 5">
            <a:extLst>
              <a:ext uri="{FF2B5EF4-FFF2-40B4-BE49-F238E27FC236}">
                <a16:creationId xmlns:a16="http://schemas.microsoft.com/office/drawing/2014/main" id="{BFAAD434-6246-796F-5D20-703CA1AAB4D3}"/>
              </a:ext>
            </a:extLst>
          </p:cNvPr>
          <p:cNvSpPr/>
          <p:nvPr/>
        </p:nvSpPr>
        <p:spPr>
          <a:xfrm>
            <a:off x="8252771" y="2570925"/>
            <a:ext cx="2841949" cy="2846775"/>
          </a:xfrm>
          <a:prstGeom prst="ellips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sz="2200" dirty="0"/>
              <a:t>Prva seansa najčešće traje nešto dulje, oko sat vremena.</a:t>
            </a:r>
          </a:p>
        </p:txBody>
      </p:sp>
    </p:spTree>
    <p:extLst>
      <p:ext uri="{BB962C8B-B14F-4D97-AF65-F5344CB8AC3E}">
        <p14:creationId xmlns:p14="http://schemas.microsoft.com/office/powerpoint/2010/main" val="19154366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2C0B2E1-0268-42EC-ABD3-94F81A05BCB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r-HR"/>
          </a:p>
        </p:txBody>
      </p:sp>
      <p:sp>
        <p:nvSpPr>
          <p:cNvPr id="13" name="Rectangle 12">
            <a:extLst>
              <a:ext uri="{FF2B5EF4-FFF2-40B4-BE49-F238E27FC236}">
                <a16:creationId xmlns:a16="http://schemas.microsoft.com/office/drawing/2014/main" id="{7D2256B4-48EA-40FC-BBC0-AA1EE6E0080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r-HR"/>
          </a:p>
        </p:txBody>
      </p:sp>
      <p:cxnSp>
        <p:nvCxnSpPr>
          <p:cNvPr id="15" name="Straight Connector 14">
            <a:extLst>
              <a:ext uri="{FF2B5EF4-FFF2-40B4-BE49-F238E27FC236}">
                <a16:creationId xmlns:a16="http://schemas.microsoft.com/office/drawing/2014/main" id="{3D44BCCA-102D-4A9D-B1E4-2450CAF0B05E}"/>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7" name="Rectangle 16">
            <a:extLst>
              <a:ext uri="{FF2B5EF4-FFF2-40B4-BE49-F238E27FC236}">
                <a16:creationId xmlns:a16="http://schemas.microsoft.com/office/drawing/2014/main" id="{FBDCECDC-EEE3-4128-AA5E-82A8C08796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3A6123B8-AC98-F371-EC4E-B41981356773}"/>
              </a:ext>
            </a:extLst>
          </p:cNvPr>
          <p:cNvSpPr>
            <a:spLocks noGrp="1"/>
          </p:cNvSpPr>
          <p:nvPr>
            <p:ph type="title"/>
          </p:nvPr>
        </p:nvSpPr>
        <p:spPr>
          <a:xfrm>
            <a:off x="1097280" y="758952"/>
            <a:ext cx="10058400" cy="3892168"/>
          </a:xfrm>
        </p:spPr>
        <p:txBody>
          <a:bodyPr vert="horz" lIns="91440" tIns="45720" rIns="91440" bIns="45720" rtlCol="0" anchor="b">
            <a:normAutofit/>
          </a:bodyPr>
          <a:lstStyle/>
          <a:p>
            <a:r>
              <a:rPr lang="en-US" dirty="0" err="1"/>
              <a:t>Hvala</a:t>
            </a:r>
            <a:r>
              <a:rPr lang="en-US" dirty="0"/>
              <a:t> </a:t>
            </a:r>
            <a:r>
              <a:rPr lang="en-US" dirty="0" err="1"/>
              <a:t>na</a:t>
            </a:r>
            <a:r>
              <a:rPr lang="en-US" dirty="0"/>
              <a:t> </a:t>
            </a:r>
            <a:r>
              <a:rPr lang="en-US" dirty="0" err="1"/>
              <a:t>pažnji</a:t>
            </a:r>
            <a:r>
              <a:rPr lang="hr-HR" dirty="0"/>
              <a:t>!</a:t>
            </a:r>
            <a:endParaRPr lang="en-US" dirty="0"/>
          </a:p>
        </p:txBody>
      </p:sp>
      <p:sp>
        <p:nvSpPr>
          <p:cNvPr id="19" name="Rectangle 18">
            <a:extLst>
              <a:ext uri="{FF2B5EF4-FFF2-40B4-BE49-F238E27FC236}">
                <a16:creationId xmlns:a16="http://schemas.microsoft.com/office/drawing/2014/main" id="{4260EDE0-989C-4E16-AF94-F652294D828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r-HR"/>
          </a:p>
        </p:txBody>
      </p:sp>
      <p:sp>
        <p:nvSpPr>
          <p:cNvPr id="21" name="Rectangle 20">
            <a:extLst>
              <a:ext uri="{FF2B5EF4-FFF2-40B4-BE49-F238E27FC236}">
                <a16:creationId xmlns:a16="http://schemas.microsoft.com/office/drawing/2014/main" id="{1F3985C0-E548-44D2-B30E-F3E42DADE13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r-H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A4ED0A48-4D46-5F70-1AD5-D403063E87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
        <p:nvSpPr>
          <p:cNvPr id="7" name="TekstniOkvir 6">
            <a:extLst>
              <a:ext uri="{FF2B5EF4-FFF2-40B4-BE49-F238E27FC236}">
                <a16:creationId xmlns:a16="http://schemas.microsoft.com/office/drawing/2014/main" id="{4E7D7D37-05DE-255B-F5C1-FD6683D18625}"/>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spTree>
    <p:extLst>
      <p:ext uri="{BB962C8B-B14F-4D97-AF65-F5344CB8AC3E}">
        <p14:creationId xmlns:p14="http://schemas.microsoft.com/office/powerpoint/2010/main" val="18189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65FD98F-FFAC-DFC7-6F3F-C1CEF67C5F59}"/>
              </a:ext>
            </a:extLst>
          </p:cNvPr>
          <p:cNvSpPr>
            <a:spLocks noGrp="1"/>
          </p:cNvSpPr>
          <p:nvPr>
            <p:ph type="title"/>
          </p:nvPr>
        </p:nvSpPr>
        <p:spPr>
          <a:xfrm>
            <a:off x="371475" y="1837372"/>
            <a:ext cx="3200400" cy="2286000"/>
          </a:xfrm>
        </p:spPr>
        <p:txBody>
          <a:bodyPr vert="horz" lIns="91440" tIns="45720" rIns="91440" bIns="45720" rtlCol="0" anchor="b">
            <a:normAutofit/>
          </a:bodyPr>
          <a:lstStyle/>
          <a:p>
            <a:r>
              <a:rPr lang="en-US" sz="4800" dirty="0" err="1"/>
              <a:t>Struktura</a:t>
            </a:r>
            <a:r>
              <a:rPr lang="en-US" sz="4800" dirty="0"/>
              <a:t> </a:t>
            </a:r>
            <a:r>
              <a:rPr lang="en-US" sz="4800" dirty="0" err="1"/>
              <a:t>prve</a:t>
            </a:r>
            <a:r>
              <a:rPr lang="en-US" sz="4800" dirty="0"/>
              <a:t> </a:t>
            </a:r>
            <a:r>
              <a:rPr lang="en-US" sz="4800" dirty="0" err="1"/>
              <a:t>seanse</a:t>
            </a:r>
            <a:endParaRPr lang="en-US" sz="4800" dirty="0"/>
          </a:p>
        </p:txBody>
      </p:sp>
      <p:sp>
        <p:nvSpPr>
          <p:cNvPr id="17" name="TekstniOkvir 16">
            <a:extLst>
              <a:ext uri="{FF2B5EF4-FFF2-40B4-BE49-F238E27FC236}">
                <a16:creationId xmlns:a16="http://schemas.microsoft.com/office/drawing/2014/main" id="{5F9C4FE4-F34E-FA0D-1E39-C0C75037E134}"/>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19" name="Rezervirano mjesto sadržaja 5" descr="Slika na kojoj se prikazuje Font, grafika, snimka zaslona, električno plava&#10;&#10;Opis je automatski generiran">
            <a:extLst>
              <a:ext uri="{FF2B5EF4-FFF2-40B4-BE49-F238E27FC236}">
                <a16:creationId xmlns:a16="http://schemas.microsoft.com/office/drawing/2014/main" id="{F69A2A4D-D0D2-0453-D97C-5246071F63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graphicFrame>
        <p:nvGraphicFramePr>
          <p:cNvPr id="8" name="Dijagram 7">
            <a:extLst>
              <a:ext uri="{FF2B5EF4-FFF2-40B4-BE49-F238E27FC236}">
                <a16:creationId xmlns:a16="http://schemas.microsoft.com/office/drawing/2014/main" id="{A29C734E-3E87-EFEE-DC9F-87BFF5C0EB40}"/>
              </a:ext>
            </a:extLst>
          </p:cNvPr>
          <p:cNvGraphicFramePr/>
          <p:nvPr>
            <p:extLst>
              <p:ext uri="{D42A27DB-BD31-4B8C-83A1-F6EECF244321}">
                <p14:modId xmlns:p14="http://schemas.microsoft.com/office/powerpoint/2010/main" val="4029432741"/>
              </p:ext>
            </p:extLst>
          </p:nvPr>
        </p:nvGraphicFramePr>
        <p:xfrm>
          <a:off x="4233863" y="554572"/>
          <a:ext cx="7815262" cy="607350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26374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8E2BDA5-4EEA-C697-4CDE-4F8B1FA8CC70}"/>
              </a:ext>
            </a:extLst>
          </p:cNvPr>
          <p:cNvSpPr>
            <a:spLocks noGrp="1"/>
          </p:cNvSpPr>
          <p:nvPr>
            <p:ph type="title"/>
          </p:nvPr>
        </p:nvSpPr>
        <p:spPr/>
        <p:txBody>
          <a:bodyPr/>
          <a:lstStyle/>
          <a:p>
            <a:r>
              <a:rPr lang="hr-HR" dirty="0"/>
              <a:t>Provjera raspoloženja</a:t>
            </a:r>
          </a:p>
        </p:txBody>
      </p:sp>
      <p:sp>
        <p:nvSpPr>
          <p:cNvPr id="3" name="Rezervirano mjesto sadržaja 2">
            <a:extLst>
              <a:ext uri="{FF2B5EF4-FFF2-40B4-BE49-F238E27FC236}">
                <a16:creationId xmlns:a16="http://schemas.microsoft.com/office/drawing/2014/main" id="{9923BDDE-7837-F908-65ED-97DA81127E01}"/>
              </a:ext>
            </a:extLst>
          </p:cNvPr>
          <p:cNvSpPr>
            <a:spLocks noGrp="1"/>
          </p:cNvSpPr>
          <p:nvPr>
            <p:ph idx="1"/>
          </p:nvPr>
        </p:nvSpPr>
        <p:spPr>
          <a:xfrm>
            <a:off x="1097280" y="1845733"/>
            <a:ext cx="10058400" cy="4725664"/>
          </a:xfrm>
        </p:spPr>
        <p:txBody>
          <a:bodyPr>
            <a:normAutofit/>
          </a:bodyPr>
          <a:lstStyle/>
          <a:p>
            <a:pPr>
              <a:buFont typeface="Courier New" panose="02070309020205020404" pitchFamily="49" charset="0"/>
              <a:buChar char="o"/>
            </a:pPr>
            <a:r>
              <a:rPr lang="hr-HR" sz="2800" dirty="0"/>
              <a:t> </a:t>
            </a:r>
            <a:r>
              <a:rPr lang="hr-HR" sz="2600" dirty="0"/>
              <a:t>Upitničkom mjerom i/ili usmenom procjenom (npr. 0 – 10).</a:t>
            </a:r>
          </a:p>
          <a:p>
            <a:pPr>
              <a:buFont typeface="Courier New" panose="02070309020205020404" pitchFamily="49" charset="0"/>
              <a:buChar char="o"/>
            </a:pPr>
            <a:r>
              <a:rPr lang="hr-HR" sz="2600" dirty="0"/>
              <a:t> Ako koristimo upitnik:</a:t>
            </a:r>
          </a:p>
          <a:p>
            <a:pPr lvl="1">
              <a:buFont typeface="Courier New" panose="02070309020205020404" pitchFamily="49" charset="0"/>
              <a:buChar char="o"/>
            </a:pPr>
            <a:r>
              <a:rPr lang="hr-HR" sz="2000" dirty="0"/>
              <a:t> </a:t>
            </a:r>
            <a:r>
              <a:rPr lang="hr-HR" sz="2200" dirty="0"/>
              <a:t>Provjeriti čestice koje se odnose na suicidalnost, agresivnost, </a:t>
            </a:r>
            <a:r>
              <a:rPr lang="hr-HR" sz="2200" dirty="0" err="1"/>
              <a:t>homicidalnost</a:t>
            </a:r>
            <a:r>
              <a:rPr lang="hr-HR" sz="2200" dirty="0"/>
              <a:t> </a:t>
            </a:r>
            <a:r>
              <a:rPr lang="hr-HR" sz="2200" dirty="0">
                <a:sym typeface="Wingdings" panose="05000000000000000000" pitchFamily="2" charset="2"/>
              </a:rPr>
              <a:t> po potrebi procjena rizika i stvaranje sigurnosnog plana.</a:t>
            </a:r>
          </a:p>
          <a:p>
            <a:pPr lvl="1">
              <a:buFont typeface="Courier New" panose="02070309020205020404" pitchFamily="49" charset="0"/>
              <a:buChar char="o"/>
            </a:pPr>
            <a:r>
              <a:rPr lang="hr-HR" sz="2200" dirty="0">
                <a:sym typeface="Wingdings" panose="05000000000000000000" pitchFamily="2" charset="2"/>
              </a:rPr>
              <a:t> Pitati i za usmenu procjenu te provjeriti slaže li se ona s rezultatom na upitniku.</a:t>
            </a:r>
            <a:endParaRPr lang="hr-HR" sz="2200" dirty="0"/>
          </a:p>
          <a:p>
            <a:pPr>
              <a:buFont typeface="Courier New" panose="02070309020205020404" pitchFamily="49" charset="0"/>
              <a:buChar char="o"/>
            </a:pPr>
            <a:r>
              <a:rPr lang="hr-HR" sz="2600" dirty="0"/>
              <a:t> Provjeravamo i dobrobit!</a:t>
            </a:r>
          </a:p>
          <a:p>
            <a:pPr>
              <a:buFont typeface="Courier New" panose="02070309020205020404" pitchFamily="49" charset="0"/>
              <a:buChar char="o"/>
            </a:pPr>
            <a:r>
              <a:rPr lang="hr-HR" sz="2600" dirty="0"/>
              <a:t> Kratko!</a:t>
            </a:r>
          </a:p>
          <a:p>
            <a:pPr>
              <a:buFont typeface="Courier New" panose="02070309020205020404" pitchFamily="49" charset="0"/>
              <a:buChar char="o"/>
            </a:pPr>
            <a:endParaRPr lang="hr-HR" sz="2600" dirty="0"/>
          </a:p>
          <a:p>
            <a:pPr>
              <a:buFont typeface="Courier New" panose="02070309020205020404" pitchFamily="49" charset="0"/>
              <a:buChar char="o"/>
            </a:pPr>
            <a:r>
              <a:rPr lang="hr-HR" sz="2600" dirty="0"/>
              <a:t> Po potrebi provjeriti druge simptome i pridržavanje tretmana.</a:t>
            </a:r>
          </a:p>
        </p:txBody>
      </p:sp>
      <p:sp>
        <p:nvSpPr>
          <p:cNvPr id="4" name="TekstniOkvir 3">
            <a:extLst>
              <a:ext uri="{FF2B5EF4-FFF2-40B4-BE49-F238E27FC236}">
                <a16:creationId xmlns:a16="http://schemas.microsoft.com/office/drawing/2014/main" id="{AA610DA9-5AD4-DFB7-00D2-C6F0960FEC99}"/>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860815D4-4896-20D3-4D91-241B4249B1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247248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A105617-429C-AB40-5CA8-70AECCED0D01}"/>
              </a:ext>
            </a:extLst>
          </p:cNvPr>
          <p:cNvSpPr>
            <a:spLocks noGrp="1"/>
          </p:cNvSpPr>
          <p:nvPr>
            <p:ph type="title"/>
          </p:nvPr>
        </p:nvSpPr>
        <p:spPr/>
        <p:txBody>
          <a:bodyPr/>
          <a:lstStyle/>
          <a:p>
            <a:r>
              <a:rPr lang="hr-HR" dirty="0"/>
              <a:t>Postavljanje agende</a:t>
            </a:r>
          </a:p>
        </p:txBody>
      </p:sp>
      <p:sp>
        <p:nvSpPr>
          <p:cNvPr id="3" name="Rezervirano mjesto sadržaja 2">
            <a:extLst>
              <a:ext uri="{FF2B5EF4-FFF2-40B4-BE49-F238E27FC236}">
                <a16:creationId xmlns:a16="http://schemas.microsoft.com/office/drawing/2014/main" id="{1B5D83EA-D4D6-F4BB-F3B0-EBA00B88392C}"/>
              </a:ext>
            </a:extLst>
          </p:cNvPr>
          <p:cNvSpPr>
            <a:spLocks noGrp="1"/>
          </p:cNvSpPr>
          <p:nvPr>
            <p:ph idx="1"/>
          </p:nvPr>
        </p:nvSpPr>
        <p:spPr/>
        <p:txBody>
          <a:bodyPr>
            <a:normAutofit/>
          </a:bodyPr>
          <a:lstStyle/>
          <a:p>
            <a:pPr>
              <a:buFont typeface="Courier New" panose="02070309020205020404" pitchFamily="49" charset="0"/>
              <a:buChar char="o"/>
            </a:pPr>
            <a:r>
              <a:rPr lang="hr-HR" sz="2600" dirty="0"/>
              <a:t> Brzinski izložimo kako bismo voljeli strukturirati seansu tj. što bismo voljeli danas raditi.</a:t>
            </a:r>
          </a:p>
          <a:p>
            <a:pPr>
              <a:buFont typeface="Courier New" panose="02070309020205020404" pitchFamily="49" charset="0"/>
              <a:buChar char="o"/>
            </a:pPr>
            <a:r>
              <a:rPr lang="hr-HR" sz="2600" dirty="0"/>
              <a:t> Provjeriti je li se od prošle seanse dogodilo nešto što bi bilo važno sada prokomentirati.</a:t>
            </a:r>
          </a:p>
          <a:p>
            <a:pPr>
              <a:buFont typeface="Courier New" panose="02070309020205020404" pitchFamily="49" charset="0"/>
              <a:buChar char="o"/>
            </a:pPr>
            <a:endParaRPr lang="hr-HR" sz="2600" dirty="0"/>
          </a:p>
          <a:p>
            <a:pPr>
              <a:buFont typeface="Courier New" panose="02070309020205020404" pitchFamily="49" charset="0"/>
              <a:buChar char="o"/>
            </a:pPr>
            <a:r>
              <a:rPr lang="hr-HR" sz="2600" dirty="0"/>
              <a:t> Ako tijekom seanse iskoči neki problem za koji procijenimo da je važniji od postavljenog plana, paziti da se klijent nehotice ne „raspline”.</a:t>
            </a:r>
          </a:p>
        </p:txBody>
      </p:sp>
      <p:sp>
        <p:nvSpPr>
          <p:cNvPr id="4" name="TekstniOkvir 3">
            <a:extLst>
              <a:ext uri="{FF2B5EF4-FFF2-40B4-BE49-F238E27FC236}">
                <a16:creationId xmlns:a16="http://schemas.microsoft.com/office/drawing/2014/main" id="{54888CA2-C3A2-20D0-7F40-07214AC9D322}"/>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7A235F73-6941-C529-EC4C-728188CD60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189454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avokutnik: zaobljeni kutovi 4">
            <a:extLst>
              <a:ext uri="{FF2B5EF4-FFF2-40B4-BE49-F238E27FC236}">
                <a16:creationId xmlns:a16="http://schemas.microsoft.com/office/drawing/2014/main" id="{9ACDF288-FAFB-BECD-1FC7-33EB78268C6B}"/>
              </a:ext>
            </a:extLst>
          </p:cNvPr>
          <p:cNvSpPr/>
          <p:nvPr/>
        </p:nvSpPr>
        <p:spPr>
          <a:xfrm>
            <a:off x="714376" y="1801159"/>
            <a:ext cx="10380344" cy="825084"/>
          </a:xfrm>
          <a:prstGeom prst="round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Naslov 1">
            <a:extLst>
              <a:ext uri="{FF2B5EF4-FFF2-40B4-BE49-F238E27FC236}">
                <a16:creationId xmlns:a16="http://schemas.microsoft.com/office/drawing/2014/main" id="{009AE568-5D87-4F0B-D31C-9FA49FF99BF6}"/>
              </a:ext>
            </a:extLst>
          </p:cNvPr>
          <p:cNvSpPr>
            <a:spLocks noGrp="1"/>
          </p:cNvSpPr>
          <p:nvPr>
            <p:ph type="title"/>
          </p:nvPr>
        </p:nvSpPr>
        <p:spPr/>
        <p:txBody>
          <a:bodyPr/>
          <a:lstStyle/>
          <a:p>
            <a:r>
              <a:rPr lang="hr-HR" dirty="0"/>
              <a:t>Nadopuna i pregled akcijskog plana</a:t>
            </a:r>
          </a:p>
        </p:txBody>
      </p:sp>
      <p:sp>
        <p:nvSpPr>
          <p:cNvPr id="3" name="Rezervirano mjesto sadržaja 2">
            <a:extLst>
              <a:ext uri="{FF2B5EF4-FFF2-40B4-BE49-F238E27FC236}">
                <a16:creationId xmlns:a16="http://schemas.microsoft.com/office/drawing/2014/main" id="{097F3512-C4DF-6DB9-E80C-E82D2971C4C9}"/>
              </a:ext>
            </a:extLst>
          </p:cNvPr>
          <p:cNvSpPr>
            <a:spLocks noGrp="1"/>
          </p:cNvSpPr>
          <p:nvPr>
            <p:ph idx="1"/>
          </p:nvPr>
        </p:nvSpPr>
        <p:spPr/>
        <p:txBody>
          <a:bodyPr>
            <a:noAutofit/>
          </a:bodyPr>
          <a:lstStyle/>
          <a:p>
            <a:pPr>
              <a:buFont typeface="Courier New" panose="02070309020205020404" pitchFamily="49" charset="0"/>
              <a:buChar char="o"/>
            </a:pPr>
            <a:r>
              <a:rPr lang="hr-HR" sz="2600" dirty="0"/>
              <a:t> „Što se dogodilo od našeg prošlog susreta, a da mislite da bih ja trebao/la znati?”</a:t>
            </a:r>
          </a:p>
          <a:p>
            <a:pPr lvl="1">
              <a:buFont typeface="Courier New" panose="02070309020205020404" pitchFamily="49" charset="0"/>
              <a:buChar char="o"/>
            </a:pPr>
            <a:r>
              <a:rPr lang="hr-HR" sz="2400" dirty="0"/>
              <a:t> </a:t>
            </a:r>
            <a:r>
              <a:rPr lang="hr-HR" sz="2200" dirty="0"/>
              <a:t>Klijenti ponekad pričaju samo negativne događaje – započeti s pozitivnim iskustvima i potaknuti ih da iz toga izvuku neki pozitivni zaključak o sebi.</a:t>
            </a:r>
          </a:p>
          <a:p>
            <a:pPr>
              <a:buFont typeface="Courier New" panose="02070309020205020404" pitchFamily="49" charset="0"/>
              <a:buChar char="o"/>
            </a:pPr>
            <a:r>
              <a:rPr lang="hr-HR" sz="2600" dirty="0"/>
              <a:t> Ako smo napravili akcijski plan, saznati što je klijent s njega izvršio i koliko mu je to bilo korisno.</a:t>
            </a:r>
          </a:p>
          <a:p>
            <a:pPr>
              <a:buFont typeface="Courier New" panose="02070309020205020404" pitchFamily="49" charset="0"/>
              <a:buChar char="o"/>
            </a:pPr>
            <a:endParaRPr lang="hr-HR" sz="2600" dirty="0"/>
          </a:p>
          <a:p>
            <a:pPr>
              <a:buFont typeface="Courier New" panose="02070309020205020404" pitchFamily="49" charset="0"/>
              <a:buChar char="o"/>
            </a:pPr>
            <a:r>
              <a:rPr lang="hr-HR" sz="2600" dirty="0"/>
              <a:t> Malo sumiranje: provjerili smo raspoloženje, postavili smo agendu za danas, nadopunili i prošli kroz akcijski plan, a sada ćemo se posvetiti </a:t>
            </a:r>
            <a:r>
              <a:rPr lang="hr-HR" sz="2600" dirty="0" err="1"/>
              <a:t>psihoedukaciji</a:t>
            </a:r>
            <a:r>
              <a:rPr lang="hr-HR" sz="2600" dirty="0"/>
              <a:t>.</a:t>
            </a:r>
          </a:p>
        </p:txBody>
      </p:sp>
      <p:sp>
        <p:nvSpPr>
          <p:cNvPr id="4" name="TekstniOkvir 3">
            <a:extLst>
              <a:ext uri="{FF2B5EF4-FFF2-40B4-BE49-F238E27FC236}">
                <a16:creationId xmlns:a16="http://schemas.microsoft.com/office/drawing/2014/main" id="{FC7A83CC-C60F-F87B-C8E7-96AAB66B6785}"/>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spTree>
    <p:extLst>
      <p:ext uri="{BB962C8B-B14F-4D97-AF65-F5344CB8AC3E}">
        <p14:creationId xmlns:p14="http://schemas.microsoft.com/office/powerpoint/2010/main" val="2918803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49606C5-382B-FE9E-502D-0CC0ED7D8AF7}"/>
              </a:ext>
            </a:extLst>
          </p:cNvPr>
          <p:cNvSpPr>
            <a:spLocks noGrp="1"/>
          </p:cNvSpPr>
          <p:nvPr>
            <p:ph type="title"/>
          </p:nvPr>
        </p:nvSpPr>
        <p:spPr/>
        <p:txBody>
          <a:bodyPr/>
          <a:lstStyle/>
          <a:p>
            <a:r>
              <a:rPr lang="hr-HR" dirty="0"/>
              <a:t>Dijagnoza i </a:t>
            </a:r>
            <a:r>
              <a:rPr lang="hr-HR" dirty="0" err="1"/>
              <a:t>psihoedukacija</a:t>
            </a:r>
            <a:endParaRPr lang="hr-HR" dirty="0"/>
          </a:p>
        </p:txBody>
      </p:sp>
      <p:sp>
        <p:nvSpPr>
          <p:cNvPr id="3" name="Rezervirano mjesto sadržaja 2">
            <a:extLst>
              <a:ext uri="{FF2B5EF4-FFF2-40B4-BE49-F238E27FC236}">
                <a16:creationId xmlns:a16="http://schemas.microsoft.com/office/drawing/2014/main" id="{F5EC1D53-2AE7-3598-9420-608BA289072C}"/>
              </a:ext>
            </a:extLst>
          </p:cNvPr>
          <p:cNvSpPr>
            <a:spLocks noGrp="1"/>
          </p:cNvSpPr>
          <p:nvPr>
            <p:ph idx="1"/>
          </p:nvPr>
        </p:nvSpPr>
        <p:spPr/>
        <p:txBody>
          <a:bodyPr>
            <a:normAutofit/>
          </a:bodyPr>
          <a:lstStyle/>
          <a:p>
            <a:pPr>
              <a:buFont typeface="Courier New" panose="02070309020205020404" pitchFamily="49" charset="0"/>
              <a:buChar char="o"/>
            </a:pPr>
            <a:r>
              <a:rPr lang="hr-HR" sz="2600" dirty="0"/>
              <a:t> Objasniti kako smo došli do dijagnoze i dati početnu </a:t>
            </a:r>
            <a:r>
              <a:rPr lang="hr-HR" sz="2600" dirty="0" err="1"/>
              <a:t>psihoedukaciju</a:t>
            </a:r>
            <a:r>
              <a:rPr lang="hr-HR" sz="2600" dirty="0"/>
              <a:t>.</a:t>
            </a:r>
          </a:p>
          <a:p>
            <a:pPr lvl="1">
              <a:buFont typeface="Courier New" panose="02070309020205020404" pitchFamily="49" charset="0"/>
              <a:buChar char="o"/>
            </a:pPr>
            <a:r>
              <a:rPr lang="hr-HR" sz="2200" dirty="0"/>
              <a:t> Nabrojati simptome koje prepoznajemo.</a:t>
            </a:r>
          </a:p>
          <a:p>
            <a:pPr lvl="1">
              <a:buFont typeface="Courier New" panose="02070309020205020404" pitchFamily="49" charset="0"/>
              <a:buChar char="o"/>
            </a:pPr>
            <a:r>
              <a:rPr lang="hr-HR" sz="2200" dirty="0"/>
              <a:t> Dati nadu da postoji učinkoviti tretman.</a:t>
            </a:r>
          </a:p>
          <a:p>
            <a:pPr>
              <a:buFont typeface="Courier New" panose="02070309020205020404" pitchFamily="49" charset="0"/>
              <a:buChar char="o"/>
            </a:pPr>
            <a:r>
              <a:rPr lang="hr-HR" sz="2600" dirty="0"/>
              <a:t> Klijenti često krive sami sebe za simptome koje doživljavaju </a:t>
            </a:r>
            <a:r>
              <a:rPr lang="hr-HR" sz="2600" dirty="0">
                <a:sym typeface="Wingdings" panose="05000000000000000000" pitchFamily="2" charset="2"/>
              </a:rPr>
              <a:t> istaknuti da su simptomi dio dijagnoze!</a:t>
            </a:r>
          </a:p>
          <a:p>
            <a:pPr>
              <a:buFont typeface="Courier New" panose="02070309020205020404" pitchFamily="49" charset="0"/>
              <a:buChar char="o"/>
            </a:pPr>
            <a:r>
              <a:rPr lang="hr-HR" sz="2600" dirty="0">
                <a:sym typeface="Wingdings" panose="05000000000000000000" pitchFamily="2" charset="2"/>
              </a:rPr>
              <a:t> Edukacija o planu tretmana radi poticanja nade.</a:t>
            </a:r>
          </a:p>
          <a:p>
            <a:pPr>
              <a:buFont typeface="Courier New" panose="02070309020205020404" pitchFamily="49" charset="0"/>
              <a:buChar char="o"/>
            </a:pPr>
            <a:endParaRPr lang="hr-HR" sz="2600" dirty="0">
              <a:sym typeface="Wingdings" panose="05000000000000000000" pitchFamily="2" charset="2"/>
            </a:endParaRPr>
          </a:p>
          <a:p>
            <a:pPr>
              <a:buFont typeface="Courier New" panose="02070309020205020404" pitchFamily="49" charset="0"/>
              <a:buChar char="o"/>
            </a:pPr>
            <a:r>
              <a:rPr lang="hr-HR" sz="2600" dirty="0">
                <a:sym typeface="Wingdings" panose="05000000000000000000" pitchFamily="2" charset="2"/>
              </a:rPr>
              <a:t> Tražiti da klijent svojim riječima ponovi ono što je razumio.</a:t>
            </a:r>
          </a:p>
        </p:txBody>
      </p:sp>
      <p:sp>
        <p:nvSpPr>
          <p:cNvPr id="4" name="TekstniOkvir 3">
            <a:extLst>
              <a:ext uri="{FF2B5EF4-FFF2-40B4-BE49-F238E27FC236}">
                <a16:creationId xmlns:a16="http://schemas.microsoft.com/office/drawing/2014/main" id="{A43953B6-3893-A714-0251-55395248278F}"/>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310161D5-9C37-A812-BDB1-510FDB313C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1959623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utnik: zaobljeni kutovi 5">
            <a:extLst>
              <a:ext uri="{FF2B5EF4-FFF2-40B4-BE49-F238E27FC236}">
                <a16:creationId xmlns:a16="http://schemas.microsoft.com/office/drawing/2014/main" id="{39CEE9C8-DE56-6EBF-7D58-41F313A377E3}"/>
              </a:ext>
            </a:extLst>
          </p:cNvPr>
          <p:cNvSpPr/>
          <p:nvPr/>
        </p:nvSpPr>
        <p:spPr>
          <a:xfrm>
            <a:off x="714376" y="2628900"/>
            <a:ext cx="10380344" cy="1300163"/>
          </a:xfrm>
          <a:prstGeom prst="round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Naslov 1">
            <a:extLst>
              <a:ext uri="{FF2B5EF4-FFF2-40B4-BE49-F238E27FC236}">
                <a16:creationId xmlns:a16="http://schemas.microsoft.com/office/drawing/2014/main" id="{549606C5-382B-FE9E-502D-0CC0ED7D8AF7}"/>
              </a:ext>
            </a:extLst>
          </p:cNvPr>
          <p:cNvSpPr>
            <a:spLocks noGrp="1"/>
          </p:cNvSpPr>
          <p:nvPr>
            <p:ph type="title"/>
          </p:nvPr>
        </p:nvSpPr>
        <p:spPr/>
        <p:txBody>
          <a:bodyPr/>
          <a:lstStyle/>
          <a:p>
            <a:r>
              <a:rPr lang="hr-HR" dirty="0"/>
              <a:t>Dijagnoza i </a:t>
            </a:r>
            <a:r>
              <a:rPr lang="hr-HR" dirty="0" err="1"/>
              <a:t>psihoedukacija</a:t>
            </a:r>
            <a:endParaRPr lang="hr-HR" dirty="0"/>
          </a:p>
        </p:txBody>
      </p:sp>
      <p:sp>
        <p:nvSpPr>
          <p:cNvPr id="3" name="Rezervirano mjesto sadržaja 2">
            <a:extLst>
              <a:ext uri="{FF2B5EF4-FFF2-40B4-BE49-F238E27FC236}">
                <a16:creationId xmlns:a16="http://schemas.microsoft.com/office/drawing/2014/main" id="{F5EC1D53-2AE7-3598-9420-608BA289072C}"/>
              </a:ext>
            </a:extLst>
          </p:cNvPr>
          <p:cNvSpPr>
            <a:spLocks noGrp="1"/>
          </p:cNvSpPr>
          <p:nvPr>
            <p:ph idx="1"/>
          </p:nvPr>
        </p:nvSpPr>
        <p:spPr>
          <a:xfrm>
            <a:off x="1097280" y="1845734"/>
            <a:ext cx="10058400" cy="4283604"/>
          </a:xfrm>
        </p:spPr>
        <p:txBody>
          <a:bodyPr>
            <a:normAutofit/>
          </a:bodyPr>
          <a:lstStyle/>
          <a:p>
            <a:pPr>
              <a:buFont typeface="Courier New" panose="02070309020205020404" pitchFamily="49" charset="0"/>
              <a:buChar char="o"/>
            </a:pPr>
            <a:r>
              <a:rPr lang="hr-HR" sz="2600" dirty="0"/>
              <a:t> </a:t>
            </a:r>
            <a:r>
              <a:rPr lang="hr-HR" sz="2600" dirty="0" err="1"/>
              <a:t>Psihoedukacija</a:t>
            </a:r>
            <a:r>
              <a:rPr lang="hr-HR" sz="2600" dirty="0"/>
              <a:t> o kognitivnom modelu koristeći </a:t>
            </a:r>
            <a:r>
              <a:rPr lang="hr-HR" sz="2600" dirty="0" err="1"/>
              <a:t>klijentove</a:t>
            </a:r>
            <a:r>
              <a:rPr lang="hr-HR" sz="2600" dirty="0"/>
              <a:t> primjere.</a:t>
            </a:r>
          </a:p>
          <a:p>
            <a:pPr>
              <a:buFont typeface="Courier New" panose="02070309020205020404" pitchFamily="49" charset="0"/>
              <a:buChar char="o"/>
            </a:pPr>
            <a:endParaRPr lang="hr-HR" sz="2600" dirty="0">
              <a:sym typeface="Wingdings" panose="05000000000000000000" pitchFamily="2" charset="2"/>
            </a:endParaRPr>
          </a:p>
          <a:p>
            <a:pPr marL="0" indent="0">
              <a:buNone/>
            </a:pPr>
            <a:r>
              <a:rPr lang="hr-HR" sz="2600" dirty="0">
                <a:sym typeface="Wingdings" panose="05000000000000000000" pitchFamily="2" charset="2"/>
              </a:rPr>
              <a:t>„Sjećate li se što ste tada pomislili? Kako ste se osjećali kada ste to pomislili? Što ste onda učinili?”</a:t>
            </a:r>
          </a:p>
          <a:p>
            <a:pPr>
              <a:buFont typeface="Courier New" panose="02070309020205020404" pitchFamily="49" charset="0"/>
              <a:buChar char="o"/>
            </a:pPr>
            <a:endParaRPr lang="hr-HR" sz="2600" dirty="0">
              <a:sym typeface="Wingdings" panose="05000000000000000000" pitchFamily="2" charset="2"/>
            </a:endParaRPr>
          </a:p>
          <a:p>
            <a:pPr>
              <a:buFont typeface="Courier New" panose="02070309020205020404" pitchFamily="49" charset="0"/>
              <a:buChar char="o"/>
            </a:pPr>
            <a:r>
              <a:rPr lang="hr-HR" sz="2600" dirty="0">
                <a:sym typeface="Wingdings" panose="05000000000000000000" pitchFamily="2" charset="2"/>
              </a:rPr>
              <a:t> Ako je klijentu teško prepoznati automatske misli, malo ublažiti njihovu važnost tako da se ne osjeća nesposobnim.</a:t>
            </a:r>
          </a:p>
          <a:p>
            <a:pPr>
              <a:buFont typeface="Courier New" panose="02070309020205020404" pitchFamily="49" charset="0"/>
              <a:buChar char="o"/>
            </a:pPr>
            <a:r>
              <a:rPr lang="hr-HR" sz="2600" dirty="0">
                <a:sym typeface="Wingdings" panose="05000000000000000000" pitchFamily="2" charset="2"/>
              </a:rPr>
              <a:t> Ako je nama teško prepoznati </a:t>
            </a:r>
            <a:r>
              <a:rPr lang="hr-HR" sz="2600" dirty="0" err="1">
                <a:sym typeface="Wingdings" panose="05000000000000000000" pitchFamily="2" charset="2"/>
              </a:rPr>
              <a:t>klijentove</a:t>
            </a:r>
            <a:r>
              <a:rPr lang="hr-HR" sz="2600" dirty="0">
                <a:sym typeface="Wingdings" panose="05000000000000000000" pitchFamily="2" charset="2"/>
              </a:rPr>
              <a:t> automatske misli, možemo mu dati neki primjer i pitati ga što bi pomislio u toj situaciji.</a:t>
            </a:r>
          </a:p>
        </p:txBody>
      </p:sp>
      <p:sp>
        <p:nvSpPr>
          <p:cNvPr id="4" name="TekstniOkvir 3">
            <a:extLst>
              <a:ext uri="{FF2B5EF4-FFF2-40B4-BE49-F238E27FC236}">
                <a16:creationId xmlns:a16="http://schemas.microsoft.com/office/drawing/2014/main" id="{A43953B6-3893-A714-0251-55395248278F}"/>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310161D5-9C37-A812-BDB1-510FDB313C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3566325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ravokutnik: zaobljeni kutovi 8">
            <a:extLst>
              <a:ext uri="{FF2B5EF4-FFF2-40B4-BE49-F238E27FC236}">
                <a16:creationId xmlns:a16="http://schemas.microsoft.com/office/drawing/2014/main" id="{7514492B-BA19-562A-0071-86F1C2737B47}"/>
              </a:ext>
            </a:extLst>
          </p:cNvPr>
          <p:cNvSpPr/>
          <p:nvPr/>
        </p:nvSpPr>
        <p:spPr>
          <a:xfrm>
            <a:off x="714376" y="2071688"/>
            <a:ext cx="10380344" cy="942975"/>
          </a:xfrm>
          <a:prstGeom prst="round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Naslov 1">
            <a:extLst>
              <a:ext uri="{FF2B5EF4-FFF2-40B4-BE49-F238E27FC236}">
                <a16:creationId xmlns:a16="http://schemas.microsoft.com/office/drawing/2014/main" id="{B4940B66-F609-A6E1-F732-1DF04CAF1AB8}"/>
              </a:ext>
            </a:extLst>
          </p:cNvPr>
          <p:cNvSpPr>
            <a:spLocks noGrp="1"/>
          </p:cNvSpPr>
          <p:nvPr>
            <p:ph type="title"/>
          </p:nvPr>
        </p:nvSpPr>
        <p:spPr/>
        <p:txBody>
          <a:bodyPr/>
          <a:lstStyle/>
          <a:p>
            <a:r>
              <a:rPr lang="hr-HR" dirty="0"/>
              <a:t>Određivanje </a:t>
            </a:r>
            <a:r>
              <a:rPr lang="hr-HR" dirty="0" err="1"/>
              <a:t>klijentovih</a:t>
            </a:r>
            <a:r>
              <a:rPr lang="hr-HR" dirty="0"/>
              <a:t> vrijednosti i težnji</a:t>
            </a:r>
          </a:p>
        </p:txBody>
      </p:sp>
      <p:sp>
        <p:nvSpPr>
          <p:cNvPr id="3" name="Rezervirano mjesto sadržaja 2">
            <a:extLst>
              <a:ext uri="{FF2B5EF4-FFF2-40B4-BE49-F238E27FC236}">
                <a16:creationId xmlns:a16="http://schemas.microsoft.com/office/drawing/2014/main" id="{A667A9D3-BCA1-B6DB-C82E-3FBAD1F1CE22}"/>
              </a:ext>
            </a:extLst>
          </p:cNvPr>
          <p:cNvSpPr>
            <a:spLocks noGrp="1"/>
          </p:cNvSpPr>
          <p:nvPr>
            <p:ph idx="1"/>
          </p:nvPr>
        </p:nvSpPr>
        <p:spPr/>
        <p:txBody>
          <a:bodyPr>
            <a:normAutofit/>
          </a:bodyPr>
          <a:lstStyle/>
          <a:p>
            <a:pPr marL="0" indent="0">
              <a:buNone/>
            </a:pPr>
            <a:endParaRPr lang="hr-HR" sz="2600" dirty="0"/>
          </a:p>
          <a:p>
            <a:pPr marL="0" indent="0">
              <a:buNone/>
            </a:pPr>
            <a:r>
              <a:rPr lang="hr-HR" sz="2600" dirty="0"/>
              <a:t>„Što Vam je jako važno u životu? Što Vam je prije bilo jako važno?”</a:t>
            </a:r>
          </a:p>
          <a:p>
            <a:pPr marL="0" indent="0">
              <a:buNone/>
            </a:pPr>
            <a:endParaRPr lang="hr-HR" sz="2600" dirty="0"/>
          </a:p>
          <a:p>
            <a:pPr marL="0" indent="0">
              <a:buNone/>
            </a:pPr>
            <a:endParaRPr lang="hr-HR" sz="2600" dirty="0"/>
          </a:p>
          <a:p>
            <a:pPr>
              <a:buFont typeface="Courier New" panose="02070309020205020404" pitchFamily="49" charset="0"/>
              <a:buChar char="o"/>
            </a:pPr>
            <a:r>
              <a:rPr lang="hr-HR" sz="2600" dirty="0"/>
              <a:t> Česta područja vrijednosti: odnosi s drugima, produktivnost, zdravlje, zajednica, spiritualnost, kreativnost, priroda, opuštanje, slobodno vrijeme, poboljšanje sebe.</a:t>
            </a:r>
          </a:p>
        </p:txBody>
      </p:sp>
      <p:sp>
        <p:nvSpPr>
          <p:cNvPr id="4" name="TekstniOkvir 3">
            <a:extLst>
              <a:ext uri="{FF2B5EF4-FFF2-40B4-BE49-F238E27FC236}">
                <a16:creationId xmlns:a16="http://schemas.microsoft.com/office/drawing/2014/main" id="{10F9C443-83B8-894E-8B2B-FF0A48CB9070}"/>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4B2827A4-AA76-CD08-6EA8-9EF0D7F534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3757675561"/>
      </p:ext>
    </p:extLst>
  </p:cSld>
  <p:clrMapOvr>
    <a:masterClrMapping/>
  </p:clrMapOvr>
</p:sld>
</file>

<file path=ppt/theme/theme1.xml><?xml version="1.0" encoding="utf-8"?>
<a:theme xmlns:a="http://schemas.openxmlformats.org/drawingml/2006/main" name="Retrospektiva">
  <a:themeElements>
    <a:clrScheme name="Topla plava">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ktiv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12592</TotalTime>
  <Words>3329</Words>
  <Application>Microsoft Office PowerPoint</Application>
  <PresentationFormat>Widescreen</PresentationFormat>
  <Paragraphs>268</Paragraphs>
  <Slides>20</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Calibri</vt:lpstr>
      <vt:lpstr>Calibri Light</vt:lpstr>
      <vt:lpstr>Courier New</vt:lpstr>
      <vt:lpstr>Wingdings</vt:lpstr>
      <vt:lpstr>Retrospektiva</vt:lpstr>
      <vt:lpstr>Struktura prve terapijske seanse</vt:lpstr>
      <vt:lpstr>Uvod</vt:lpstr>
      <vt:lpstr>Struktura prve seanse</vt:lpstr>
      <vt:lpstr>Provjera raspoloženja</vt:lpstr>
      <vt:lpstr>Postavljanje agende</vt:lpstr>
      <vt:lpstr>Nadopuna i pregled akcijskog plana</vt:lpstr>
      <vt:lpstr>Dijagnoza i psihoedukacija</vt:lpstr>
      <vt:lpstr>Dijagnoza i psihoedukacija</vt:lpstr>
      <vt:lpstr>Određivanje klijentovih vrijednosti i težnji</vt:lpstr>
      <vt:lpstr>Određivanje klijentovih vrijednosti i težnji</vt:lpstr>
      <vt:lpstr>Postavljanje ciljeva</vt:lpstr>
      <vt:lpstr>Postavljanje ciljeva</vt:lpstr>
      <vt:lpstr>Teškoće u postavljanju ciljeva</vt:lpstr>
      <vt:lpstr>Raspored aktivnosti</vt:lpstr>
      <vt:lpstr>Sumiranje</vt:lpstr>
      <vt:lpstr>Primjer akcijskog plana</vt:lpstr>
      <vt:lpstr>Povratne informacije</vt:lpstr>
      <vt:lpstr>Pitanje za vas</vt:lpstr>
      <vt:lpstr>Vježba</vt:lpstr>
      <vt:lpstr>Hvala na pažnji!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Struktura prve seanse</dc:title>
  <dc:creator>Tina Rukavina</dc:creator>
  <cp:lastModifiedBy>hubikotvr@outlook.com</cp:lastModifiedBy>
  <cp:revision>10</cp:revision>
  <dcterms:created xsi:type="dcterms:W3CDTF">2023-10-21T21:03:38Z</dcterms:created>
  <dcterms:modified xsi:type="dcterms:W3CDTF">2023-12-01T16:38:35Z</dcterms:modified>
</cp:coreProperties>
</file>