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66" r:id="rId4"/>
    <p:sldId id="258" r:id="rId5"/>
    <p:sldId id="267" r:id="rId6"/>
    <p:sldId id="259" r:id="rId7"/>
    <p:sldId id="260" r:id="rId8"/>
    <p:sldId id="269" r:id="rId9"/>
    <p:sldId id="270" r:id="rId10"/>
    <p:sldId id="272" r:id="rId11"/>
    <p:sldId id="261" r:id="rId12"/>
    <p:sldId id="273" r:id="rId13"/>
    <p:sldId id="262" r:id="rId14"/>
    <p:sldId id="274" r:id="rId15"/>
    <p:sldId id="263" r:id="rId16"/>
    <p:sldId id="264" r:id="rId17"/>
    <p:sldId id="265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2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0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0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4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3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38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9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8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4E4C-7254-4AB8-BDFF-14462758D53E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4D99A-91CE-4940-84EC-72A9A6873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0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beckinstitute.org/cbt-resources/?_gl=1*1dsfcs6*_ga*MTQ0NzY3MjQ2NS4xNjk1MDY4MDQy*_ga_61J27G9LMB*MTY5ODI2MTM2Ni4yLjEuMTY5ODI2MTc1My41NS4wLj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20800"/>
            <a:ext cx="12192000" cy="260465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EVALUACIJSKA SEANSA: PROCJENA U BKT-u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20146"/>
            <a:ext cx="9144000" cy="1537854"/>
          </a:xfrm>
        </p:spPr>
        <p:txBody>
          <a:bodyPr>
            <a:normAutofit/>
          </a:bodyPr>
          <a:lstStyle/>
          <a:p>
            <a:r>
              <a:rPr lang="en-US" sz="1800" dirty="0" err="1" smtClean="0"/>
              <a:t>Pripremila</a:t>
            </a:r>
            <a:r>
              <a:rPr lang="en-US" sz="1800" dirty="0" smtClean="0"/>
              <a:t>: Hana Radovanović</a:t>
            </a:r>
          </a:p>
          <a:p>
            <a:endParaRPr lang="en-US" sz="1800" dirty="0" smtClean="0"/>
          </a:p>
          <a:p>
            <a:r>
              <a:rPr lang="en-US" sz="1600" dirty="0" err="1" smtClean="0"/>
              <a:t>Edukacija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bihevioralno-kognitivnih</a:t>
            </a:r>
            <a:r>
              <a:rPr lang="en-US" sz="1600" dirty="0" smtClean="0"/>
              <a:t> </a:t>
            </a:r>
            <a:r>
              <a:rPr lang="en-US" sz="1600" dirty="0" err="1" smtClean="0"/>
              <a:t>terapija</a:t>
            </a:r>
            <a:r>
              <a:rPr lang="en-US" sz="1600" dirty="0" smtClean="0"/>
              <a:t>, II. </a:t>
            </a:r>
            <a:r>
              <a:rPr lang="en-US" sz="1600" dirty="0" err="1" smtClean="0"/>
              <a:t>stupanj</a:t>
            </a:r>
            <a:endParaRPr lang="en-US" sz="1600" dirty="0" smtClean="0"/>
          </a:p>
          <a:p>
            <a:r>
              <a:rPr lang="en-US" sz="1600" dirty="0" smtClean="0"/>
              <a:t>Zagreb, 11.11.2023.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56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Provođenje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procjene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979054" y="2669309"/>
            <a:ext cx="10233891" cy="213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Korisna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pitanja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za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ovu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fazu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Postoji</a:t>
            </a:r>
            <a:r>
              <a:rPr lang="en-US" dirty="0" smtClean="0">
                <a:solidFill>
                  <a:schemeClr val="tx1"/>
                </a:solidFill>
              </a:rPr>
              <a:t> li </a:t>
            </a:r>
            <a:r>
              <a:rPr lang="en-US" dirty="0" err="1" smtClean="0">
                <a:solidFill>
                  <a:schemeClr val="tx1"/>
                </a:solidFill>
              </a:rPr>
              <a:t>još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je </a:t>
            </a:r>
            <a:r>
              <a:rPr lang="en-US" dirty="0" err="1" smtClean="0">
                <a:solidFill>
                  <a:schemeClr val="tx1"/>
                </a:solidFill>
              </a:rPr>
              <a:t>važno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nismo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spomenuli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Ima li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oklijevate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reći</a:t>
            </a:r>
            <a:r>
              <a:rPr lang="en-US" dirty="0" smtClean="0">
                <a:solidFill>
                  <a:schemeClr val="tx1"/>
                </a:solidFill>
              </a:rPr>
              <a:t>? Ne </a:t>
            </a:r>
            <a:r>
              <a:rPr lang="en-US" dirty="0" err="1" smtClean="0">
                <a:solidFill>
                  <a:schemeClr val="tx1"/>
                </a:solidFill>
              </a:rPr>
              <a:t>morate</a:t>
            </a:r>
            <a:r>
              <a:rPr lang="en-US" dirty="0" smtClean="0">
                <a:solidFill>
                  <a:schemeClr val="tx1"/>
                </a:solidFill>
              </a:rPr>
              <a:t> mi </a:t>
            </a:r>
            <a:r>
              <a:rPr lang="en-US" dirty="0" err="1" smtClean="0">
                <a:solidFill>
                  <a:schemeClr val="tx1"/>
                </a:solidFill>
              </a:rPr>
              <a:t>reći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je. </a:t>
            </a:r>
            <a:r>
              <a:rPr lang="en-US" dirty="0" err="1" smtClean="0">
                <a:solidFill>
                  <a:schemeClr val="tx1"/>
                </a:solidFill>
              </a:rPr>
              <a:t>Samo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želim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znati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ima</a:t>
            </a:r>
            <a:r>
              <a:rPr lang="en-US" dirty="0" smtClean="0">
                <a:solidFill>
                  <a:schemeClr val="tx1"/>
                </a:solidFill>
              </a:rPr>
              <a:t> li </a:t>
            </a:r>
            <a:r>
              <a:rPr lang="en-US" dirty="0" err="1" smtClean="0">
                <a:solidFill>
                  <a:schemeClr val="tx1"/>
                </a:solidFill>
              </a:rPr>
              <a:t>još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ćete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možda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iznijeti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nekada</a:t>
            </a:r>
            <a:r>
              <a:rPr lang="en-US" dirty="0" smtClean="0">
                <a:solidFill>
                  <a:schemeClr val="tx1"/>
                </a:solidFill>
              </a:rPr>
              <a:t> u </a:t>
            </a:r>
            <a:r>
              <a:rPr lang="en-US" dirty="0" err="1" smtClean="0">
                <a:solidFill>
                  <a:schemeClr val="tx1"/>
                </a:solidFill>
              </a:rPr>
              <a:t>budućnosti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8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20"/>
            <a:ext cx="12192000" cy="207810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97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Dijeljenje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dijagnostičkih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dojmova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postavljanje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širokih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ciljeva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iznošenje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općeg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plana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tretmana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8327"/>
            <a:ext cx="10515600" cy="4350328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 err="1" smtClean="0"/>
              <a:t>Podijeliti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svoj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početni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dojam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okvirnu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dijagnozu</a:t>
            </a:r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dirty="0" smtClean="0"/>
              <a:t>-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am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zaključaka</a:t>
            </a:r>
            <a:r>
              <a:rPr lang="en-US" dirty="0" smtClean="0"/>
              <a:t>, recite to </a:t>
            </a:r>
            <a:r>
              <a:rPr lang="en-US" dirty="0" err="1" smtClean="0"/>
              <a:t>klijentu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Ohrabriti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da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3000" b="1" dirty="0" err="1" smtClean="0"/>
              <a:t>Postavljanje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širokih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ciljeva</a:t>
            </a:r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Ciljevi</a:t>
            </a:r>
            <a:r>
              <a:rPr lang="en-US" dirty="0" smtClean="0"/>
              <a:t> </a:t>
            </a:r>
            <a:r>
              <a:rPr lang="en-US" dirty="0" err="1" smtClean="0"/>
              <a:t>djeluju</a:t>
            </a:r>
            <a:r>
              <a:rPr lang="en-US" dirty="0" smtClean="0"/>
              <a:t> </a:t>
            </a:r>
            <a:r>
              <a:rPr lang="en-US" dirty="0" err="1" smtClean="0"/>
              <a:t>ohrabrujuće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ćete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idućoj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r>
              <a:rPr lang="en-US" dirty="0" smtClean="0"/>
              <a:t> </a:t>
            </a: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specifičnije</a:t>
            </a:r>
            <a:r>
              <a:rPr lang="en-US" dirty="0" smtClean="0"/>
              <a:t> </a:t>
            </a:r>
            <a:r>
              <a:rPr lang="en-US" dirty="0" err="1" smtClean="0"/>
              <a:t>ciljeve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85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20"/>
            <a:ext cx="12192000" cy="207810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97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Dijeljenje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dijagnostičkih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dojmova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postavljanje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širokih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ciljeva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iznošenje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općeg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plana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tretmana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87781"/>
            <a:ext cx="10515600" cy="3980873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Iznijeti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okvirni</a:t>
            </a:r>
            <a:r>
              <a:rPr lang="en-US" sz="3200" b="1" dirty="0" smtClean="0"/>
              <a:t> plan </a:t>
            </a:r>
            <a:r>
              <a:rPr lang="en-US" sz="3200" b="1" dirty="0" err="1" smtClean="0"/>
              <a:t>tretmana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Ukratko</a:t>
            </a:r>
            <a:r>
              <a:rPr lang="en-US" dirty="0" smtClean="0"/>
              <a:t> </a:t>
            </a:r>
            <a:r>
              <a:rPr lang="en-US" dirty="0" err="1" smtClean="0"/>
              <a:t>opisati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kognitivnim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bihevioralnim</a:t>
            </a:r>
            <a:r>
              <a:rPr lang="en-US" dirty="0" smtClean="0"/>
              <a:t> </a:t>
            </a:r>
            <a:r>
              <a:rPr lang="en-US" dirty="0" err="1" smtClean="0"/>
              <a:t>tehnikama</a:t>
            </a:r>
            <a:r>
              <a:rPr lang="en-US" dirty="0" smtClean="0"/>
              <a:t> </a:t>
            </a:r>
            <a:r>
              <a:rPr lang="en-US" dirty="0" err="1" smtClean="0"/>
              <a:t>ćete</a:t>
            </a:r>
            <a:r>
              <a:rPr lang="en-US" dirty="0" smtClean="0"/>
              <a:t> se </a:t>
            </a:r>
            <a:r>
              <a:rPr lang="en-US" dirty="0" err="1" smtClean="0"/>
              <a:t>služiti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biste</a:t>
            </a:r>
            <a:r>
              <a:rPr lang="en-US" dirty="0" smtClean="0"/>
              <a:t> mu </a:t>
            </a:r>
            <a:r>
              <a:rPr lang="en-US" dirty="0" err="1" smtClean="0"/>
              <a:t>pomogli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Provjeriti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to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zvuči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li mu </a:t>
            </a:r>
            <a:r>
              <a:rPr lang="en-US" dirty="0" err="1" smtClean="0"/>
              <a:t>smisla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Postavljanje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akcijskog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plana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5055"/>
            <a:ext cx="10515600" cy="4181908"/>
          </a:xfrm>
        </p:spPr>
        <p:txBody>
          <a:bodyPr/>
          <a:lstStyle/>
          <a:p>
            <a:r>
              <a:rPr lang="en-US" dirty="0" err="1" smtClean="0"/>
              <a:t>Potiče</a:t>
            </a:r>
            <a:r>
              <a:rPr lang="en-US" dirty="0" smtClean="0"/>
              <a:t> </a:t>
            </a:r>
            <a:r>
              <a:rPr lang="en-US" dirty="0" err="1" smtClean="0"/>
              <a:t>klijente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aktivni</a:t>
            </a:r>
            <a:r>
              <a:rPr lang="en-US" dirty="0" smtClean="0"/>
              <a:t> </a:t>
            </a:r>
            <a:r>
              <a:rPr lang="en-US" dirty="0" err="1" smtClean="0"/>
              <a:t>sudionici</a:t>
            </a:r>
            <a:r>
              <a:rPr lang="en-US" dirty="0" smtClean="0"/>
              <a:t> u </a:t>
            </a:r>
            <a:r>
              <a:rPr lang="en-US" dirty="0" err="1" smtClean="0"/>
              <a:t>terapiji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Akcijski</a:t>
            </a:r>
            <a:r>
              <a:rPr lang="en-US" dirty="0" smtClean="0"/>
              <a:t> plan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podsjetnik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ključne</a:t>
            </a:r>
            <a:r>
              <a:rPr lang="en-US" dirty="0" smtClean="0"/>
              <a:t> </a:t>
            </a:r>
            <a:r>
              <a:rPr lang="en-US" dirty="0" err="1" smtClean="0"/>
              <a:t>točke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Potaknite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da </a:t>
            </a:r>
            <a:r>
              <a:rPr lang="en-US" dirty="0" err="1" smtClean="0"/>
              <a:t>akcijski</a:t>
            </a:r>
            <a:r>
              <a:rPr lang="en-US" dirty="0" smtClean="0"/>
              <a:t> plan </a:t>
            </a:r>
            <a:r>
              <a:rPr lang="en-US" dirty="0" err="1" smtClean="0"/>
              <a:t>stavi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vidljivo</a:t>
            </a:r>
            <a:r>
              <a:rPr lang="en-US" dirty="0" smtClean="0"/>
              <a:t>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čita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2x </a:t>
            </a:r>
            <a:r>
              <a:rPr lang="en-US" dirty="0" err="1" smtClean="0"/>
              <a:t>dnevno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Potaknite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da </a:t>
            </a:r>
            <a:r>
              <a:rPr lang="en-US" dirty="0" err="1" smtClean="0"/>
              <a:t>si</a:t>
            </a:r>
            <a:r>
              <a:rPr lang="en-US" dirty="0" smtClean="0"/>
              <a:t> da </a:t>
            </a:r>
            <a:r>
              <a:rPr lang="en-US" dirty="0" err="1" smtClean="0"/>
              <a:t>zasluge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male </a:t>
            </a:r>
            <a:r>
              <a:rPr lang="en-US" dirty="0" err="1" smtClean="0"/>
              <a:t>uspjehe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02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Postavljanje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akcijskog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plana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913534"/>
            <a:ext cx="10439400" cy="484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15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5.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Utvrđivanje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očekivanja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od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tretmana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4388"/>
            <a:ext cx="10515600" cy="4351338"/>
          </a:xfrm>
        </p:spPr>
        <p:txBody>
          <a:bodyPr/>
          <a:lstStyle/>
          <a:p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provjeriti</a:t>
            </a:r>
            <a:r>
              <a:rPr lang="en-US" dirty="0" smtClean="0"/>
              <a:t> </a:t>
            </a:r>
            <a:r>
              <a:rPr lang="en-US" dirty="0" err="1" smtClean="0"/>
              <a:t>jesu</a:t>
            </a:r>
            <a:r>
              <a:rPr lang="en-US" dirty="0" smtClean="0"/>
              <a:t> li </a:t>
            </a:r>
            <a:r>
              <a:rPr lang="en-US" dirty="0" err="1" smtClean="0"/>
              <a:t>klijentova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</a:t>
            </a:r>
            <a:r>
              <a:rPr lang="en-US" dirty="0" err="1" smtClean="0"/>
              <a:t>realistična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err="1" smtClean="0"/>
              <a:t>Trajanje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r>
              <a:rPr lang="en-US" dirty="0" smtClean="0"/>
              <a:t>: </a:t>
            </a:r>
            <a:r>
              <a:rPr lang="en-US" dirty="0" err="1" smtClean="0"/>
              <a:t>obično</a:t>
            </a:r>
            <a:r>
              <a:rPr lang="en-US" dirty="0" smtClean="0"/>
              <a:t> 2-4 </a:t>
            </a:r>
            <a:r>
              <a:rPr lang="en-US" dirty="0" err="1" smtClean="0"/>
              <a:t>mjeseca</a:t>
            </a:r>
            <a:r>
              <a:rPr lang="en-US" dirty="0" smtClean="0"/>
              <a:t>, 1 x </a:t>
            </a:r>
            <a:r>
              <a:rPr lang="en-US" dirty="0" err="1" smtClean="0"/>
              <a:t>tjedno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varirati</a:t>
            </a:r>
            <a:r>
              <a:rPr lang="en-US" dirty="0" smtClean="0"/>
              <a:t> </a:t>
            </a:r>
            <a:r>
              <a:rPr lang="en-US" dirty="0" err="1" smtClean="0"/>
              <a:t>ovisno</a:t>
            </a:r>
            <a:r>
              <a:rPr lang="en-US" dirty="0" smtClean="0"/>
              <a:t> o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intenzitetu</a:t>
            </a:r>
            <a:r>
              <a:rPr lang="en-US" dirty="0" smtClean="0"/>
              <a:t> </a:t>
            </a:r>
            <a:r>
              <a:rPr lang="en-US" dirty="0" err="1" smtClean="0"/>
              <a:t>poremećaja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Spomenuti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prorjeđivanje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booster </a:t>
            </a:r>
            <a:r>
              <a:rPr lang="en-US" dirty="0" err="1" smtClean="0"/>
              <a:t>seanse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6.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Sažimanje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dobivanje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povratnih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informacija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2145"/>
            <a:ext cx="10515600" cy="3904818"/>
          </a:xfrm>
        </p:spPr>
        <p:txBody>
          <a:bodyPr/>
          <a:lstStyle/>
          <a:p>
            <a:r>
              <a:rPr lang="en-US" dirty="0" err="1" smtClean="0"/>
              <a:t>Sumiranje</a:t>
            </a:r>
            <a:r>
              <a:rPr lang="en-US" dirty="0" smtClean="0"/>
              <a:t> </a:t>
            </a:r>
            <a:r>
              <a:rPr lang="en-US" dirty="0" err="1" smtClean="0"/>
              <a:t>pomaže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da </a:t>
            </a:r>
            <a:r>
              <a:rPr lang="en-US" dirty="0" err="1" smtClean="0"/>
              <a:t>sagleda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postignuto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79054" y="3648364"/>
            <a:ext cx="10233891" cy="2133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Korisna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pitanja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za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ovu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fazu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Imate</a:t>
            </a:r>
            <a:r>
              <a:rPr lang="en-US" dirty="0" smtClean="0">
                <a:solidFill>
                  <a:schemeClr val="tx1"/>
                </a:solidFill>
              </a:rPr>
              <a:t> li </a:t>
            </a:r>
            <a:r>
              <a:rPr lang="en-US" dirty="0" err="1" smtClean="0">
                <a:solidFill>
                  <a:schemeClr val="tx1"/>
                </a:solidFill>
              </a:rPr>
              <a:t>još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bilo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kakvih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pitanja</a:t>
            </a:r>
            <a:r>
              <a:rPr lang="en-US" dirty="0" smtClean="0">
                <a:solidFill>
                  <a:schemeClr val="tx1"/>
                </a:solidFill>
              </a:rPr>
              <a:t>? Je li </a:t>
            </a:r>
            <a:r>
              <a:rPr lang="en-US" dirty="0" err="1" smtClean="0">
                <a:solidFill>
                  <a:schemeClr val="tx1"/>
                </a:solidFill>
              </a:rPr>
              <a:t>Vam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ostalo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nejasno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Mislite</a:t>
            </a:r>
            <a:r>
              <a:rPr lang="en-US" dirty="0" smtClean="0">
                <a:solidFill>
                  <a:schemeClr val="tx1"/>
                </a:solidFill>
              </a:rPr>
              <a:t> li da Vas dobro </a:t>
            </a:r>
            <a:r>
              <a:rPr lang="en-US" dirty="0" err="1" smtClean="0">
                <a:solidFill>
                  <a:schemeClr val="tx1"/>
                </a:solidFill>
              </a:rPr>
              <a:t>razumijem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ili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postoji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pogrešno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shvatila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23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Aktivnosti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između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evaluacijske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prve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terapijske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0073"/>
            <a:ext cx="10515600" cy="3516890"/>
          </a:xfrm>
        </p:spPr>
        <p:txBody>
          <a:bodyPr/>
          <a:lstStyle/>
          <a:p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prve</a:t>
            </a:r>
            <a:r>
              <a:rPr lang="en-US" dirty="0" smtClean="0"/>
              <a:t> </a:t>
            </a:r>
            <a:r>
              <a:rPr lang="en-US" dirty="0" err="1" smtClean="0"/>
              <a:t>terapijske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, </a:t>
            </a:r>
            <a:r>
              <a:rPr lang="en-US" dirty="0" err="1" smtClean="0"/>
              <a:t>terapeut</a:t>
            </a:r>
            <a:r>
              <a:rPr lang="en-US" dirty="0" smtClean="0"/>
              <a:t> </a:t>
            </a:r>
            <a:r>
              <a:rPr lang="en-US" dirty="0" err="1" smtClean="0"/>
              <a:t>sastavlja</a:t>
            </a:r>
            <a:r>
              <a:rPr lang="en-US" dirty="0" smtClean="0"/>
              <a:t> </a:t>
            </a:r>
            <a:r>
              <a:rPr lang="en-US" dirty="0" err="1" smtClean="0"/>
              <a:t>inicijalnu</a:t>
            </a:r>
            <a:r>
              <a:rPr lang="en-US" dirty="0" smtClean="0"/>
              <a:t> </a:t>
            </a:r>
            <a:r>
              <a:rPr lang="en-US" dirty="0" err="1" smtClean="0"/>
              <a:t>kognitivnu</a:t>
            </a:r>
            <a:r>
              <a:rPr lang="en-US" dirty="0" smtClean="0"/>
              <a:t> </a:t>
            </a:r>
            <a:r>
              <a:rPr lang="en-US" dirty="0" err="1" smtClean="0"/>
              <a:t>konceptualizaciju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okvirni</a:t>
            </a:r>
            <a:r>
              <a:rPr lang="en-US" dirty="0" smtClean="0"/>
              <a:t> plan </a:t>
            </a:r>
            <a:r>
              <a:rPr lang="en-US" dirty="0" err="1" smtClean="0"/>
              <a:t>tretmana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, </a:t>
            </a:r>
            <a:r>
              <a:rPr lang="en-US" dirty="0" err="1" smtClean="0"/>
              <a:t>kontaktirati</a:t>
            </a:r>
            <a:r>
              <a:rPr lang="en-US" dirty="0" smtClean="0"/>
              <a:t> </a:t>
            </a:r>
            <a:r>
              <a:rPr lang="en-US" dirty="0" err="1" smtClean="0"/>
              <a:t>klijentove</a:t>
            </a:r>
            <a:r>
              <a:rPr lang="en-US" dirty="0" smtClean="0"/>
              <a:t> </a:t>
            </a:r>
            <a:r>
              <a:rPr lang="en-US" dirty="0" err="1" smtClean="0"/>
              <a:t>prijašnje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sadašnje</a:t>
            </a:r>
            <a:r>
              <a:rPr lang="en-US" dirty="0" smtClean="0"/>
              <a:t> </a:t>
            </a:r>
            <a:r>
              <a:rPr lang="en-US" dirty="0" err="1" smtClean="0"/>
              <a:t>terapeute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liječnike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3818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Dodatni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resursi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https://beckinstitute.org/cbt-resources/?_gl=1*1dsfcs6*_ga*MTQ0NzY3MjQ2NS4xNjk1MDY4MDQy*_</a:t>
            </a:r>
            <a:r>
              <a:rPr lang="en-US" dirty="0" smtClean="0">
                <a:hlinkClick r:id="rId2"/>
              </a:rPr>
              <a:t>ga_61J27G9LMB*MTY5ODI2MTM2Ni4yLjEuMTY5ODI2MTc1My41NS4wLjA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096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Zašto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je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važna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Temeljita</a:t>
            </a:r>
            <a:r>
              <a:rPr lang="en-US" dirty="0" smtClean="0"/>
              <a:t> </a:t>
            </a:r>
            <a:r>
              <a:rPr lang="en-US" dirty="0" err="1" smtClean="0"/>
              <a:t>procjena</a:t>
            </a:r>
            <a:r>
              <a:rPr lang="en-US" dirty="0" smtClean="0"/>
              <a:t> </a:t>
            </a:r>
            <a:r>
              <a:rPr lang="en-US" dirty="0" err="1" smtClean="0"/>
              <a:t>nužna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točnu</a:t>
            </a:r>
            <a:r>
              <a:rPr lang="en-US" dirty="0" smtClean="0"/>
              <a:t> </a:t>
            </a:r>
            <a:r>
              <a:rPr lang="en-US" dirty="0" err="1" smtClean="0"/>
              <a:t>konceptualizaciju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planiranje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Nepotpune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, </a:t>
            </a:r>
            <a:r>
              <a:rPr lang="en-US" dirty="0" err="1" smtClean="0"/>
              <a:t>klijentovo</a:t>
            </a:r>
            <a:r>
              <a:rPr lang="en-US" dirty="0" smtClean="0"/>
              <a:t> </a:t>
            </a:r>
            <a:r>
              <a:rPr lang="en-US" dirty="0" err="1" smtClean="0"/>
              <a:t>namjerno</a:t>
            </a:r>
            <a:r>
              <a:rPr lang="en-US" dirty="0" smtClean="0"/>
              <a:t> </a:t>
            </a:r>
            <a:r>
              <a:rPr lang="en-US" dirty="0" err="1" smtClean="0"/>
              <a:t>iskrivljavanje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skrivanje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pripisivanje</a:t>
            </a:r>
            <a:r>
              <a:rPr lang="en-US" dirty="0" smtClean="0"/>
              <a:t> </a:t>
            </a:r>
            <a:r>
              <a:rPr lang="en-US" dirty="0" err="1" smtClean="0"/>
              <a:t>simptoma</a:t>
            </a:r>
            <a:r>
              <a:rPr lang="en-US" dirty="0" smtClean="0"/>
              <a:t> </a:t>
            </a:r>
            <a:r>
              <a:rPr lang="en-US" dirty="0" err="1" smtClean="0"/>
              <a:t>krivim</a:t>
            </a:r>
            <a:r>
              <a:rPr lang="en-US" dirty="0" smtClean="0"/>
              <a:t> </a:t>
            </a:r>
            <a:r>
              <a:rPr lang="en-US" dirty="0" err="1" smtClean="0"/>
              <a:t>poremećajima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pogrešne</a:t>
            </a:r>
            <a:r>
              <a:rPr lang="en-US" dirty="0" smtClean="0"/>
              <a:t> </a:t>
            </a:r>
            <a:r>
              <a:rPr lang="en-US" dirty="0" err="1" smtClean="0"/>
              <a:t>dijagnoze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7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Evaluacijska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9343"/>
            <a:ext cx="10515600" cy="4351338"/>
          </a:xfrm>
        </p:spPr>
        <p:txBody>
          <a:bodyPr/>
          <a:lstStyle/>
          <a:p>
            <a:r>
              <a:rPr lang="en-US" dirty="0" err="1" smtClean="0"/>
              <a:t>Procjena</a:t>
            </a:r>
            <a:r>
              <a:rPr lang="en-US" dirty="0" smtClean="0"/>
              <a:t> se </a:t>
            </a:r>
            <a:r>
              <a:rPr lang="en-US" dirty="0" err="1" smtClean="0"/>
              <a:t>provodi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1. </a:t>
            </a:r>
            <a:r>
              <a:rPr lang="en-US" dirty="0" err="1" smtClean="0"/>
              <a:t>terapijske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se </a:t>
            </a:r>
            <a:r>
              <a:rPr lang="en-US" dirty="0" err="1" smtClean="0"/>
              <a:t>nastavlja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endParaRPr lang="en-US" dirty="0" smtClean="0"/>
          </a:p>
          <a:p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traje</a:t>
            </a:r>
            <a:r>
              <a:rPr lang="en-US" dirty="0" smtClean="0"/>
              <a:t> 1-2 </a:t>
            </a:r>
            <a:r>
              <a:rPr lang="en-US" dirty="0" err="1" smtClean="0"/>
              <a:t>sata</a:t>
            </a:r>
            <a:r>
              <a:rPr lang="en-US" dirty="0" smtClean="0"/>
              <a:t>, a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dulje</a:t>
            </a:r>
            <a:endParaRPr lang="en-US" dirty="0" smtClean="0"/>
          </a:p>
          <a:p>
            <a:r>
              <a:rPr lang="en-US" dirty="0" err="1" smtClean="0"/>
              <a:t>Poželjno</a:t>
            </a:r>
            <a:r>
              <a:rPr lang="en-US" dirty="0" smtClean="0"/>
              <a:t> je </a:t>
            </a:r>
            <a:r>
              <a:rPr lang="en-US" dirty="0" err="1" smtClean="0"/>
              <a:t>unaprijed</a:t>
            </a:r>
            <a:r>
              <a:rPr lang="en-US" dirty="0" smtClean="0"/>
              <a:t> </a:t>
            </a:r>
            <a:r>
              <a:rPr lang="en-US" dirty="0" err="1" smtClean="0"/>
              <a:t>prikupiti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endParaRPr lang="en-US" dirty="0" smtClean="0"/>
          </a:p>
          <a:p>
            <a:r>
              <a:rPr lang="en-US" dirty="0" err="1" smtClean="0"/>
              <a:t>Nekada</a:t>
            </a:r>
            <a:r>
              <a:rPr lang="en-US" dirty="0" smtClean="0"/>
              <a:t> je </a:t>
            </a:r>
            <a:r>
              <a:rPr lang="en-US" dirty="0" err="1" smtClean="0"/>
              <a:t>korisno</a:t>
            </a:r>
            <a:r>
              <a:rPr lang="en-US" dirty="0" smtClean="0"/>
              <a:t> </a:t>
            </a:r>
            <a:r>
              <a:rPr lang="en-US" dirty="0" err="1" smtClean="0"/>
              <a:t>pozvati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blisku</a:t>
            </a:r>
            <a:r>
              <a:rPr lang="en-US" dirty="0" smtClean="0"/>
              <a:t> </a:t>
            </a:r>
            <a:r>
              <a:rPr lang="en-US" dirty="0" err="1" smtClean="0"/>
              <a:t>osobu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prikupili</a:t>
            </a:r>
            <a:r>
              <a:rPr lang="en-US" dirty="0" smtClean="0"/>
              <a:t> </a:t>
            </a:r>
            <a:r>
              <a:rPr lang="en-US" dirty="0" err="1" smtClean="0"/>
              <a:t>heteroanamnestički</a:t>
            </a:r>
            <a:r>
              <a:rPr lang="en-US" dirty="0" smtClean="0"/>
              <a:t> </a:t>
            </a:r>
            <a:r>
              <a:rPr lang="en-US" dirty="0" err="1" smtClean="0"/>
              <a:t>podaci</a:t>
            </a:r>
            <a:endParaRPr lang="en-US" dirty="0" smtClean="0"/>
          </a:p>
          <a:p>
            <a:r>
              <a:rPr lang="en-US" dirty="0" smtClean="0"/>
              <a:t>Dobro je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važnost</a:t>
            </a:r>
            <a:r>
              <a:rPr lang="en-US" dirty="0" smtClean="0"/>
              <a:t> </a:t>
            </a:r>
            <a:r>
              <a:rPr lang="en-US" dirty="0" err="1" smtClean="0"/>
              <a:t>temeljite</a:t>
            </a:r>
            <a:r>
              <a:rPr lang="en-US" dirty="0" smtClean="0"/>
              <a:t> </a:t>
            </a:r>
            <a:r>
              <a:rPr lang="en-US" dirty="0" err="1" smtClean="0"/>
              <a:t>procjene</a:t>
            </a:r>
            <a:endParaRPr lang="en-US" dirty="0" smtClean="0"/>
          </a:p>
          <a:p>
            <a:r>
              <a:rPr lang="en-US" dirty="0" err="1" smtClean="0"/>
              <a:t>Korisno</a:t>
            </a:r>
            <a:r>
              <a:rPr lang="en-US" dirty="0" smtClean="0"/>
              <a:t> je </a:t>
            </a:r>
            <a:r>
              <a:rPr lang="en-US" dirty="0" err="1" smtClean="0"/>
              <a:t>potpisati</a:t>
            </a:r>
            <a:r>
              <a:rPr lang="en-US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s </a:t>
            </a:r>
            <a:r>
              <a:rPr lang="en-US" dirty="0" err="1" smtClean="0"/>
              <a:t>klijentom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Ciljevi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evaluacijske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9343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Prikupiti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postavljanje</a:t>
            </a:r>
            <a:r>
              <a:rPr lang="en-US" dirty="0" smtClean="0"/>
              <a:t> </a:t>
            </a:r>
            <a:r>
              <a:rPr lang="en-US" dirty="0" err="1" smtClean="0"/>
              <a:t>točne</a:t>
            </a:r>
            <a:r>
              <a:rPr lang="en-US" dirty="0" smtClean="0"/>
              <a:t> </a:t>
            </a:r>
            <a:r>
              <a:rPr lang="en-US" dirty="0" err="1" smtClean="0"/>
              <a:t>dijagnoze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inicijalnu</a:t>
            </a:r>
            <a:r>
              <a:rPr lang="en-US" dirty="0" smtClean="0"/>
              <a:t> </a:t>
            </a:r>
            <a:r>
              <a:rPr lang="en-US" dirty="0" err="1" smtClean="0"/>
              <a:t>kognitivnu</a:t>
            </a:r>
            <a:r>
              <a:rPr lang="en-US" dirty="0" smtClean="0"/>
              <a:t> </a:t>
            </a:r>
            <a:r>
              <a:rPr lang="en-US" dirty="0" err="1" smtClean="0"/>
              <a:t>konceptualizaciju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plan </a:t>
            </a:r>
            <a:r>
              <a:rPr lang="en-US" dirty="0" err="1" smtClean="0"/>
              <a:t>tretmana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Procijeniti</a:t>
            </a:r>
            <a:r>
              <a:rPr lang="en-US" dirty="0" smtClean="0"/>
              <a:t> </a:t>
            </a:r>
            <a:r>
              <a:rPr lang="en-US" dirty="0" err="1" smtClean="0"/>
              <a:t>jesmo</a:t>
            </a:r>
            <a:r>
              <a:rPr lang="en-US" dirty="0" smtClean="0"/>
              <a:t> li mi </a:t>
            </a:r>
            <a:r>
              <a:rPr lang="en-US" dirty="0" err="1" smtClean="0"/>
              <a:t>odgovarajući</a:t>
            </a:r>
            <a:r>
              <a:rPr lang="en-US" dirty="0"/>
              <a:t> </a:t>
            </a:r>
            <a:r>
              <a:rPr lang="en-US" dirty="0" err="1" smtClean="0"/>
              <a:t>terapeut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možemo</a:t>
            </a:r>
            <a:r>
              <a:rPr lang="en-US" dirty="0" smtClean="0"/>
              <a:t> li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adekvatnu</a:t>
            </a:r>
            <a:r>
              <a:rPr lang="en-US" dirty="0" smtClean="0"/>
              <a:t> </a:t>
            </a:r>
            <a:r>
              <a:rPr lang="en-US" dirty="0" err="1" smtClean="0"/>
              <a:t>skrb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U</a:t>
            </a:r>
            <a:r>
              <a:rPr lang="en-US" dirty="0" err="1" smtClean="0"/>
              <a:t>tvrditi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li </a:t>
            </a:r>
            <a:r>
              <a:rPr lang="en-US" dirty="0" err="1" smtClean="0"/>
              <a:t>indikacija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tretmane</a:t>
            </a:r>
            <a:r>
              <a:rPr lang="en-US" dirty="0" smtClean="0"/>
              <a:t> (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lijekovi</a:t>
            </a:r>
            <a:r>
              <a:rPr lang="en-US" dirty="0" smtClean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Inicirati</a:t>
            </a:r>
            <a:r>
              <a:rPr lang="en-US" dirty="0" smtClean="0"/>
              <a:t> </a:t>
            </a:r>
            <a:r>
              <a:rPr lang="en-US" dirty="0" err="1" smtClean="0"/>
              <a:t>terapijski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klijentom</a:t>
            </a:r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s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 smtClean="0"/>
              <a:t>obitelji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relevantno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Educirati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o KBT-u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jednostavan</a:t>
            </a:r>
            <a:r>
              <a:rPr lang="en-US" dirty="0" smtClean="0"/>
              <a:t> </a:t>
            </a:r>
            <a:r>
              <a:rPr lang="en-US" dirty="0" err="1" smtClean="0"/>
              <a:t>akcijski</a:t>
            </a:r>
            <a:r>
              <a:rPr lang="en-US" dirty="0" smtClean="0"/>
              <a:t>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93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Struktura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evaluacijske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75629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Pozdraviti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Z</a:t>
            </a:r>
            <a:r>
              <a:rPr lang="en-US" dirty="0" err="1" smtClean="0"/>
              <a:t>ajednički</a:t>
            </a:r>
            <a:r>
              <a:rPr lang="en-US" dirty="0" smtClean="0"/>
              <a:t>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 err="1" smtClean="0"/>
              <a:t>hoće</a:t>
            </a:r>
            <a:r>
              <a:rPr lang="en-US" dirty="0" smtClean="0"/>
              <a:t> li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 smtClean="0"/>
              <a:t>obitelji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prijatelj</a:t>
            </a:r>
            <a:r>
              <a:rPr lang="en-US" dirty="0" smtClean="0"/>
              <a:t> </a:t>
            </a:r>
            <a:r>
              <a:rPr lang="en-US" dirty="0" err="1" smtClean="0"/>
              <a:t>sudjelovati</a:t>
            </a:r>
            <a:r>
              <a:rPr lang="en-US" dirty="0" smtClean="0"/>
              <a:t> u </a:t>
            </a:r>
            <a:r>
              <a:rPr lang="en-US" dirty="0" err="1" smtClean="0"/>
              <a:t>seansi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prenijeti</a:t>
            </a:r>
            <a:r>
              <a:rPr lang="en-US" dirty="0" smtClean="0"/>
              <a:t> </a:t>
            </a:r>
            <a:r>
              <a:rPr lang="en-US" dirty="0" err="1" smtClean="0"/>
              <a:t>odgovarajuća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od </a:t>
            </a:r>
            <a:r>
              <a:rPr lang="en-US" dirty="0" err="1" smtClean="0"/>
              <a:t>seanse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</a:t>
            </a:r>
            <a:r>
              <a:rPr lang="en-US" dirty="0" err="1" smtClean="0"/>
              <a:t>rovesti</a:t>
            </a:r>
            <a:r>
              <a:rPr lang="en-US" dirty="0" smtClean="0"/>
              <a:t> </a:t>
            </a:r>
            <a:r>
              <a:rPr lang="en-US" dirty="0" err="1" smtClean="0"/>
              <a:t>psihosocijalnu</a:t>
            </a:r>
            <a:r>
              <a:rPr lang="en-US" dirty="0" smtClean="0"/>
              <a:t> </a:t>
            </a:r>
            <a:r>
              <a:rPr lang="en-US" dirty="0" err="1" smtClean="0"/>
              <a:t>procjenu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</a:t>
            </a:r>
            <a:r>
              <a:rPr lang="en-US" dirty="0" err="1" smtClean="0"/>
              <a:t>ostaviti</a:t>
            </a:r>
            <a:r>
              <a:rPr lang="en-US" dirty="0" smtClean="0"/>
              <a:t> </a:t>
            </a:r>
            <a:r>
              <a:rPr lang="en-US" dirty="0" err="1" smtClean="0"/>
              <a:t>općenite</a:t>
            </a:r>
            <a:r>
              <a:rPr lang="en-US" dirty="0" smtClean="0"/>
              <a:t> </a:t>
            </a:r>
            <a:r>
              <a:rPr lang="en-US" dirty="0" err="1" smtClean="0"/>
              <a:t>ciljeve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Iznijeti</a:t>
            </a:r>
            <a:r>
              <a:rPr lang="en-US" dirty="0" smtClean="0"/>
              <a:t> </a:t>
            </a:r>
            <a:r>
              <a:rPr lang="en-US" dirty="0" err="1" smtClean="0"/>
              <a:t>okvirnu</a:t>
            </a:r>
            <a:r>
              <a:rPr lang="en-US" dirty="0" smtClean="0"/>
              <a:t> </a:t>
            </a:r>
            <a:r>
              <a:rPr lang="en-US" dirty="0" err="1" smtClean="0"/>
              <a:t>dijagnozu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okvirni</a:t>
            </a:r>
            <a:r>
              <a:rPr lang="en-US" dirty="0" smtClean="0"/>
              <a:t> plan </a:t>
            </a:r>
            <a:r>
              <a:rPr lang="en-US" dirty="0" err="1" smtClean="0"/>
              <a:t>liječenja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educirati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o KBT-u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Z</a:t>
            </a:r>
            <a:r>
              <a:rPr lang="en-US" dirty="0" err="1" smtClean="0"/>
              <a:t>ajednički</a:t>
            </a:r>
            <a:r>
              <a:rPr lang="en-US" dirty="0" smtClean="0"/>
              <a:t> </a:t>
            </a: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akcijski</a:t>
            </a:r>
            <a:r>
              <a:rPr lang="en-US" dirty="0" smtClean="0"/>
              <a:t>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</a:t>
            </a:r>
            <a:r>
              <a:rPr lang="en-US" dirty="0" err="1" smtClean="0"/>
              <a:t>ostaviti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od </a:t>
            </a:r>
            <a:r>
              <a:rPr lang="en-US" dirty="0" err="1" smtClean="0"/>
              <a:t>tretmana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</a:t>
            </a:r>
            <a:r>
              <a:rPr lang="en-US" dirty="0" err="1" smtClean="0"/>
              <a:t>ažeti</a:t>
            </a:r>
            <a:r>
              <a:rPr lang="en-US" dirty="0" smtClean="0"/>
              <a:t> </a:t>
            </a:r>
            <a:r>
              <a:rPr lang="en-US" dirty="0" err="1" smtClean="0"/>
              <a:t>seansu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povratnu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31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Početak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6581"/>
            <a:ext cx="10515600" cy="4200381"/>
          </a:xfrm>
        </p:spPr>
        <p:txBody>
          <a:bodyPr/>
          <a:lstStyle/>
          <a:p>
            <a:r>
              <a:rPr lang="en-US" b="1" dirty="0" err="1" smtClean="0"/>
              <a:t>Predstavljanje</a:t>
            </a:r>
            <a:r>
              <a:rPr lang="en-US" b="1" dirty="0" smtClean="0"/>
              <a:t> </a:t>
            </a:r>
            <a:r>
              <a:rPr lang="en-US" b="1" dirty="0" err="1" smtClean="0"/>
              <a:t>klijentu</a:t>
            </a:r>
            <a:r>
              <a:rPr lang="en-US" b="1" dirty="0" smtClean="0"/>
              <a:t> </a:t>
            </a:r>
          </a:p>
          <a:p>
            <a:r>
              <a:rPr lang="en-US" b="1" dirty="0" err="1" smtClean="0"/>
              <a:t>Postavljanje</a:t>
            </a:r>
            <a:r>
              <a:rPr lang="en-US" b="1" dirty="0" smtClean="0"/>
              <a:t> </a:t>
            </a:r>
            <a:r>
              <a:rPr lang="en-US" b="1" dirty="0" err="1" smtClean="0"/>
              <a:t>dnevnog</a:t>
            </a:r>
            <a:r>
              <a:rPr lang="en-US" b="1" dirty="0" smtClean="0"/>
              <a:t> </a:t>
            </a:r>
            <a:r>
              <a:rPr lang="en-US" b="1" dirty="0" err="1" smtClean="0"/>
              <a:t>reda</a:t>
            </a:r>
            <a:endParaRPr lang="en-US" b="1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988291" y="3205018"/>
            <a:ext cx="10233891" cy="34913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Korisna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pitanja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za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ovu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fazu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Je li </a:t>
            </a:r>
            <a:r>
              <a:rPr lang="en-US" dirty="0" err="1" smtClean="0">
                <a:solidFill>
                  <a:schemeClr val="tx1"/>
                </a:solidFill>
              </a:rPr>
              <a:t>Vam</a:t>
            </a:r>
            <a:r>
              <a:rPr lang="en-US" dirty="0" smtClean="0">
                <a:solidFill>
                  <a:schemeClr val="tx1"/>
                </a:solidFill>
              </a:rPr>
              <a:t> u </a:t>
            </a:r>
            <a:r>
              <a:rPr lang="en-US" dirty="0" err="1" smtClean="0">
                <a:solidFill>
                  <a:schemeClr val="tx1"/>
                </a:solidFill>
              </a:rPr>
              <a:t>redu</a:t>
            </a:r>
            <a:r>
              <a:rPr lang="en-US" dirty="0" smtClean="0">
                <a:solidFill>
                  <a:schemeClr val="tx1"/>
                </a:solidFill>
              </a:rPr>
              <a:t> da </a:t>
            </a:r>
            <a:r>
              <a:rPr lang="en-US" dirty="0" err="1" smtClean="0">
                <a:solidFill>
                  <a:schemeClr val="tx1"/>
                </a:solidFill>
              </a:rPr>
              <a:t>vodim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bilješke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tokom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razgovora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kako</a:t>
            </a:r>
            <a:r>
              <a:rPr lang="en-US" dirty="0" smtClean="0">
                <a:solidFill>
                  <a:schemeClr val="tx1"/>
                </a:solidFill>
              </a:rPr>
              <a:t> ne </a:t>
            </a:r>
            <a:r>
              <a:rPr lang="en-US" dirty="0" err="1" smtClean="0">
                <a:solidFill>
                  <a:schemeClr val="tx1"/>
                </a:solidFill>
              </a:rPr>
              <a:t>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zaboravila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Danas </a:t>
            </a:r>
            <a:r>
              <a:rPr lang="en-US" dirty="0" err="1" smtClean="0">
                <a:solidFill>
                  <a:schemeClr val="tx1"/>
                </a:solidFill>
              </a:rPr>
              <a:t>ću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postaviti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pitanja</a:t>
            </a:r>
            <a:r>
              <a:rPr lang="en-US" dirty="0" smtClean="0">
                <a:solidFill>
                  <a:schemeClr val="tx1"/>
                </a:solidFill>
              </a:rPr>
              <a:t>, od </a:t>
            </a:r>
            <a:r>
              <a:rPr lang="en-US" dirty="0" err="1" smtClean="0">
                <a:solidFill>
                  <a:schemeClr val="tx1"/>
                </a:solidFill>
              </a:rPr>
              <a:t>kojih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će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Vam</a:t>
            </a:r>
            <a:r>
              <a:rPr lang="en-US" dirty="0" smtClean="0">
                <a:solidFill>
                  <a:schemeClr val="tx1"/>
                </a:solidFill>
              </a:rPr>
              <a:t> se </a:t>
            </a:r>
            <a:r>
              <a:rPr lang="en-US" dirty="0" err="1" smtClean="0">
                <a:solidFill>
                  <a:schemeClr val="tx1"/>
                </a:solidFill>
              </a:rPr>
              <a:t>neka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činiti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važna</a:t>
            </a:r>
            <a:r>
              <a:rPr lang="en-US" dirty="0" smtClean="0">
                <a:solidFill>
                  <a:schemeClr val="tx1"/>
                </a:solidFill>
              </a:rPr>
              <a:t> a </a:t>
            </a:r>
            <a:r>
              <a:rPr lang="en-US" dirty="0" err="1" smtClean="0">
                <a:solidFill>
                  <a:schemeClr val="tx1"/>
                </a:solidFill>
              </a:rPr>
              <a:t>neka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nevažna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svaka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informacija</a:t>
            </a:r>
            <a:r>
              <a:rPr lang="en-US" dirty="0" smtClean="0">
                <a:solidFill>
                  <a:schemeClr val="tx1"/>
                </a:solidFill>
              </a:rPr>
              <a:t> mi je </a:t>
            </a:r>
            <a:r>
              <a:rPr lang="en-US" dirty="0" err="1" smtClean="0">
                <a:solidFill>
                  <a:schemeClr val="tx1"/>
                </a:solidFill>
              </a:rPr>
              <a:t>potrebna</a:t>
            </a:r>
            <a:r>
              <a:rPr lang="en-US" dirty="0" smtClean="0">
                <a:solidFill>
                  <a:schemeClr val="tx1"/>
                </a:solidFill>
              </a:rPr>
              <a:t>. Je li to u </a:t>
            </a:r>
            <a:r>
              <a:rPr lang="en-US" dirty="0" err="1" smtClean="0">
                <a:solidFill>
                  <a:schemeClr val="tx1"/>
                </a:solidFill>
              </a:rPr>
              <a:t>redu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Vjerojatno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ću</a:t>
            </a:r>
            <a:r>
              <a:rPr lang="en-US" dirty="0" smtClean="0">
                <a:solidFill>
                  <a:schemeClr val="tx1"/>
                </a:solidFill>
              </a:rPr>
              <a:t> Vas </a:t>
            </a:r>
            <a:r>
              <a:rPr lang="en-US" dirty="0" err="1" smtClean="0">
                <a:solidFill>
                  <a:schemeClr val="tx1"/>
                </a:solidFill>
              </a:rPr>
              <a:t>katkada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morati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prekinuti</a:t>
            </a:r>
            <a:r>
              <a:rPr lang="en-US" dirty="0" smtClean="0">
                <a:solidFill>
                  <a:schemeClr val="tx1"/>
                </a:solidFill>
              </a:rPr>
              <a:t> u </a:t>
            </a:r>
            <a:r>
              <a:rPr lang="en-US" dirty="0" err="1" smtClean="0">
                <a:solidFill>
                  <a:schemeClr val="tx1"/>
                </a:solidFill>
              </a:rPr>
              <a:t>govoru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prikupila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više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informacija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Ukoliko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Vam</a:t>
            </a:r>
            <a:r>
              <a:rPr lang="en-US" dirty="0" smtClean="0">
                <a:solidFill>
                  <a:schemeClr val="tx1"/>
                </a:solidFill>
              </a:rPr>
              <a:t> to </a:t>
            </a:r>
            <a:r>
              <a:rPr lang="en-US" dirty="0" err="1" smtClean="0">
                <a:solidFill>
                  <a:schemeClr val="tx1"/>
                </a:solidFill>
              </a:rPr>
              <a:t>bude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zasmetalo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slobodno</a:t>
            </a:r>
            <a:r>
              <a:rPr lang="en-US" dirty="0" smtClean="0">
                <a:solidFill>
                  <a:schemeClr val="tx1"/>
                </a:solidFill>
              </a:rPr>
              <a:t> mi recite, </a:t>
            </a:r>
            <a:r>
              <a:rPr lang="en-US" dirty="0" err="1" smtClean="0">
                <a:solidFill>
                  <a:schemeClr val="tx1"/>
                </a:solidFill>
              </a:rPr>
              <a:t>može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Biste</a:t>
            </a:r>
            <a:r>
              <a:rPr lang="en-US" dirty="0" smtClean="0">
                <a:solidFill>
                  <a:schemeClr val="tx1"/>
                </a:solidFill>
              </a:rPr>
              <a:t> li Vi </a:t>
            </a:r>
            <a:r>
              <a:rPr lang="en-US" dirty="0" err="1" smtClean="0">
                <a:solidFill>
                  <a:schemeClr val="tx1"/>
                </a:solidFill>
              </a:rPr>
              <a:t>htjeli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nešto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dodati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današnji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dnevni</a:t>
            </a:r>
            <a:r>
              <a:rPr lang="en-US" dirty="0" smtClean="0">
                <a:solidFill>
                  <a:schemeClr val="tx1"/>
                </a:solidFill>
              </a:rPr>
              <a:t> red?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3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83127" y="0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Provođenje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procjene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8134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 err="1" smtClean="0"/>
              <a:t>Bihevioralno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kognitivni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intervju</a:t>
            </a:r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dirty="0" smtClean="0"/>
              <a:t>-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ustanoviti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li </a:t>
            </a:r>
            <a:r>
              <a:rPr lang="en-US" dirty="0" err="1" smtClean="0"/>
              <a:t>rizik</a:t>
            </a:r>
            <a:r>
              <a:rPr lang="en-US" dirty="0" smtClean="0"/>
              <a:t> od </a:t>
            </a:r>
            <a:r>
              <a:rPr lang="en-US" dirty="0" err="1" smtClean="0"/>
              <a:t>suicida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samoozlijeđivanja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000" b="1" dirty="0" err="1" smtClean="0"/>
              <a:t>Opisivanje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tipičnog</a:t>
            </a:r>
            <a:r>
              <a:rPr lang="en-US" sz="3000" b="1" dirty="0" smtClean="0"/>
              <a:t> dana</a:t>
            </a:r>
            <a:r>
              <a:rPr lang="en-US" dirty="0" smtClean="0"/>
              <a:t> –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pratiti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varijacije</a:t>
            </a:r>
            <a:r>
              <a:rPr lang="en-US" dirty="0" smtClean="0"/>
              <a:t> u </a:t>
            </a:r>
            <a:r>
              <a:rPr lang="en-US" dirty="0" err="1" smtClean="0"/>
              <a:t>klijentovom</a:t>
            </a:r>
            <a:r>
              <a:rPr lang="en-US" dirty="0" smtClean="0"/>
              <a:t> </a:t>
            </a:r>
            <a:r>
              <a:rPr lang="en-US" dirty="0" err="1" smtClean="0"/>
              <a:t>raspoloženju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stupanj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interakciji</a:t>
            </a:r>
            <a:r>
              <a:rPr lang="en-US" dirty="0" smtClean="0"/>
              <a:t> s </a:t>
            </a:r>
            <a:r>
              <a:rPr lang="en-US" dirty="0" err="1" smtClean="0"/>
              <a:t>obitelji</a:t>
            </a:r>
            <a:r>
              <a:rPr lang="en-US" dirty="0" smtClean="0"/>
              <a:t>, </a:t>
            </a:r>
            <a:r>
              <a:rPr lang="en-US" dirty="0" err="1" smtClean="0"/>
              <a:t>prijateljima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kolegama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 </a:t>
            </a:r>
            <a:r>
              <a:rPr lang="en-US" dirty="0" err="1" smtClean="0"/>
              <a:t>opću</a:t>
            </a:r>
            <a:r>
              <a:rPr lang="en-US" dirty="0" smtClean="0"/>
              <a:t> </a:t>
            </a:r>
            <a:r>
              <a:rPr lang="en-US" dirty="0" err="1" smtClean="0"/>
              <a:t>razinu</a:t>
            </a:r>
            <a:r>
              <a:rPr lang="en-US" dirty="0" smtClean="0"/>
              <a:t> </a:t>
            </a:r>
            <a:r>
              <a:rPr lang="en-US" dirty="0" err="1" smtClean="0"/>
              <a:t>funkcioniranja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kuće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drugdje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-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provode</a:t>
            </a:r>
            <a:r>
              <a:rPr lang="en-US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osjećaj</a:t>
            </a:r>
            <a:r>
              <a:rPr lang="en-US" dirty="0" smtClean="0"/>
              <a:t> </a:t>
            </a:r>
            <a:r>
              <a:rPr lang="en-US" dirty="0" err="1" smtClean="0"/>
              <a:t>zadovoljstva</a:t>
            </a:r>
            <a:r>
              <a:rPr lang="en-US" dirty="0" smtClean="0"/>
              <a:t>, </a:t>
            </a:r>
            <a:r>
              <a:rPr lang="en-US" dirty="0" err="1" smtClean="0"/>
              <a:t>postignuća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povezanosti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brigu</a:t>
            </a:r>
            <a:r>
              <a:rPr lang="en-US" dirty="0" smtClean="0"/>
              <a:t> o </a:t>
            </a:r>
            <a:r>
              <a:rPr lang="en-US" dirty="0" err="1" smtClean="0"/>
              <a:t>sebi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izbjegavaju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993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Provođenje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procjene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7370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Odgovaranje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beznađe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skepticizam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dobro je </a:t>
            </a:r>
            <a:r>
              <a:rPr lang="en-US" dirty="0" err="1" smtClean="0"/>
              <a:t>iskoristiti</a:t>
            </a:r>
            <a:r>
              <a:rPr lang="en-US" dirty="0" smtClean="0"/>
              <a:t> </a:t>
            </a:r>
            <a:r>
              <a:rPr lang="en-US" dirty="0" err="1" smtClean="0"/>
              <a:t>klijentove</a:t>
            </a:r>
            <a:r>
              <a:rPr lang="en-US" dirty="0" smtClean="0"/>
              <a:t> </a:t>
            </a:r>
            <a:r>
              <a:rPr lang="en-US" dirty="0" err="1" smtClean="0"/>
              <a:t>beznadne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 err="1" smtClean="0"/>
              <a:t>terapije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oporavka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upoznavanje</a:t>
            </a:r>
            <a:r>
              <a:rPr lang="en-US" dirty="0" smtClean="0"/>
              <a:t>  s </a:t>
            </a:r>
            <a:r>
              <a:rPr lang="en-US" dirty="0" err="1" smtClean="0"/>
              <a:t>kognitivnim</a:t>
            </a:r>
            <a:r>
              <a:rPr lang="en-US" dirty="0" smtClean="0"/>
              <a:t> </a:t>
            </a:r>
            <a:r>
              <a:rPr lang="en-US" dirty="0" err="1" smtClean="0"/>
              <a:t>modelom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ohrabriti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mu </a:t>
            </a:r>
            <a:r>
              <a:rPr lang="en-US" dirty="0" err="1" smtClean="0"/>
              <a:t>konkretne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zašto</a:t>
            </a:r>
            <a:r>
              <a:rPr lang="en-US" dirty="0" smtClean="0"/>
              <a:t> bi </a:t>
            </a:r>
            <a:r>
              <a:rPr lang="en-US" dirty="0" err="1" smtClean="0"/>
              <a:t>terapija</a:t>
            </a:r>
            <a:r>
              <a:rPr lang="en-US" dirty="0" smtClean="0"/>
              <a:t> </a:t>
            </a:r>
            <a:r>
              <a:rPr lang="en-US" dirty="0" err="1" smtClean="0"/>
              <a:t>mogla</a:t>
            </a:r>
            <a:r>
              <a:rPr lang="en-US" dirty="0" smtClean="0"/>
              <a:t> </a:t>
            </a:r>
            <a:r>
              <a:rPr lang="en-US" dirty="0" err="1" smtClean="0"/>
              <a:t>upaliti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razlog</a:t>
            </a:r>
            <a:r>
              <a:rPr lang="en-US" dirty="0" smtClean="0"/>
              <a:t> </a:t>
            </a:r>
            <a:r>
              <a:rPr lang="en-US" dirty="0" err="1" smtClean="0"/>
              <a:t>klijentovog</a:t>
            </a:r>
            <a:r>
              <a:rPr lang="en-US" dirty="0" smtClean="0"/>
              <a:t> </a:t>
            </a:r>
            <a:r>
              <a:rPr lang="en-US" dirty="0" err="1" smtClean="0"/>
              <a:t>beznađa</a:t>
            </a:r>
            <a:r>
              <a:rPr lang="en-US" dirty="0" smtClean="0"/>
              <a:t>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negativno</a:t>
            </a:r>
            <a:r>
              <a:rPr lang="en-US" dirty="0" smtClean="0"/>
              <a:t> </a:t>
            </a:r>
            <a:r>
              <a:rPr lang="en-US" dirty="0" err="1" smtClean="0"/>
              <a:t>terapijsko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o tome </a:t>
            </a:r>
            <a:r>
              <a:rPr lang="en-US" dirty="0" err="1" smtClean="0"/>
              <a:t>porazgovarati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pristupu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435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6873"/>
            <a:ext cx="12192000" cy="1884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dio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Provođenje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procjene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2686"/>
            <a:ext cx="10515600" cy="4200381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Uključivanje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treće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osobe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endParaRPr lang="en-US" sz="3200" b="1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provjerite</a:t>
            </a:r>
            <a:r>
              <a:rPr lang="en-US" dirty="0" smtClean="0"/>
              <a:t> je li </a:t>
            </a:r>
            <a:r>
              <a:rPr lang="en-US" dirty="0" err="1" smtClean="0"/>
              <a:t>klijent</a:t>
            </a:r>
            <a:r>
              <a:rPr lang="en-US" dirty="0" smtClean="0"/>
              <a:t> u </a:t>
            </a:r>
            <a:r>
              <a:rPr lang="en-US" dirty="0" err="1" smtClean="0"/>
              <a:t>redu</a:t>
            </a:r>
            <a:r>
              <a:rPr lang="en-US" dirty="0" smtClean="0"/>
              <a:t> s </a:t>
            </a:r>
            <a:r>
              <a:rPr lang="en-US" dirty="0" err="1" smtClean="0"/>
              <a:t>dijeljenjem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raspitajte</a:t>
            </a:r>
            <a:r>
              <a:rPr lang="en-US" dirty="0" smtClean="0"/>
              <a:t> se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 smtClean="0"/>
              <a:t>obitelji</a:t>
            </a:r>
            <a:r>
              <a:rPr lang="en-US" dirty="0" smtClean="0"/>
              <a:t>/</a:t>
            </a:r>
            <a:r>
              <a:rPr lang="en-US" dirty="0" err="1" smtClean="0"/>
              <a:t>prijatelj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 da je </a:t>
            </a:r>
            <a:r>
              <a:rPr lang="en-US" dirty="0" err="1" smtClean="0"/>
              <a:t>važno</a:t>
            </a:r>
            <a:r>
              <a:rPr lang="en-US" dirty="0" smtClean="0"/>
              <a:t> da </a:t>
            </a:r>
            <a:r>
              <a:rPr lang="en-US" dirty="0" err="1" smtClean="0"/>
              <a:t>znate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pitajte</a:t>
            </a:r>
            <a:r>
              <a:rPr lang="en-US" dirty="0" smtClean="0"/>
              <a:t> o </a:t>
            </a:r>
            <a:r>
              <a:rPr lang="en-US" dirty="0" err="1" smtClean="0"/>
              <a:t>klijentovim</a:t>
            </a:r>
            <a:r>
              <a:rPr lang="en-US" dirty="0" smtClean="0"/>
              <a:t> </a:t>
            </a:r>
            <a:r>
              <a:rPr lang="en-US" dirty="0" err="1" smtClean="0"/>
              <a:t>pozitivnim</a:t>
            </a:r>
            <a:r>
              <a:rPr lang="en-US" dirty="0" smtClean="0"/>
              <a:t> </a:t>
            </a:r>
            <a:r>
              <a:rPr lang="en-US" dirty="0" err="1" smtClean="0"/>
              <a:t>osobinama</a:t>
            </a:r>
            <a:r>
              <a:rPr lang="en-US" dirty="0" smtClean="0"/>
              <a:t>, </a:t>
            </a:r>
            <a:r>
              <a:rPr lang="en-US" dirty="0" err="1" smtClean="0"/>
              <a:t>snagama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err="1" smtClean="0"/>
              <a:t>korisnim</a:t>
            </a:r>
            <a:r>
              <a:rPr lang="en-US" dirty="0" smtClean="0"/>
              <a:t> </a:t>
            </a:r>
            <a:r>
              <a:rPr lang="en-US" dirty="0" err="1" smtClean="0"/>
              <a:t>strategijama</a:t>
            </a:r>
            <a:r>
              <a:rPr lang="en-US" dirty="0" smtClean="0"/>
              <a:t> </a:t>
            </a:r>
            <a:r>
              <a:rPr lang="en-US" dirty="0" err="1" smtClean="0"/>
              <a:t>suočavanja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72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Youth Mental Health First Aid Workshop _ by Slidesgo</Template>
  <TotalTime>2887</TotalTime>
  <Words>584</Words>
  <Application>Microsoft Office PowerPoint</Application>
  <PresentationFormat>Widescreen</PresentationFormat>
  <Paragraphs>101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EVALUACIJSKA SEANSA: PROCJENA U BKT-u</vt:lpstr>
      <vt:lpstr>Zašto je važna?</vt:lpstr>
      <vt:lpstr>Evaluacijska seansa</vt:lpstr>
      <vt:lpstr>Ciljevi evaluacijske seanse</vt:lpstr>
      <vt:lpstr>Struktura evaluacijske seanse</vt:lpstr>
      <vt:lpstr>1. dio: Početak seanse</vt:lpstr>
      <vt:lpstr>2. dio: Provođenje procjene</vt:lpstr>
      <vt:lpstr>2. dio: Provođenje procjene</vt:lpstr>
      <vt:lpstr>2. dio: Provođenje procjene</vt:lpstr>
      <vt:lpstr>2. dio: Provođenje procjene</vt:lpstr>
      <vt:lpstr>3. dio: Dijeljenje dijagnostičkih dojmova, postavljanje širokih ciljeva i iznošenje općeg plana tretmana</vt:lpstr>
      <vt:lpstr>3. dio: Dijeljenje dijagnostičkih dojmova, postavljanje širokih ciljeva i iznošenje općeg plana tretmana</vt:lpstr>
      <vt:lpstr>4. dio: Postavljanje akcijskog plana</vt:lpstr>
      <vt:lpstr>4. dio: Postavljanje akcijskog plana</vt:lpstr>
      <vt:lpstr>5. dio: Utvrđivanje očekivanja od tretmana</vt:lpstr>
      <vt:lpstr>6. dio: Sažimanje seanse i dobivanje povratnih informacija</vt:lpstr>
      <vt:lpstr>Aktivnosti između evaluacijske seanse i prve terapijske seanse</vt:lpstr>
      <vt:lpstr>Dodatni resursi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 U BKT</dc:title>
  <dc:creator>Hana Radovanović</dc:creator>
  <cp:lastModifiedBy>hubikotvr@outlook.com</cp:lastModifiedBy>
  <cp:revision>21</cp:revision>
  <dcterms:created xsi:type="dcterms:W3CDTF">2023-10-25T17:00:15Z</dcterms:created>
  <dcterms:modified xsi:type="dcterms:W3CDTF">2023-11-09T15:55:15Z</dcterms:modified>
</cp:coreProperties>
</file>