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9" r:id="rId9"/>
    <p:sldId id="263" r:id="rId10"/>
    <p:sldId id="264" r:id="rId11"/>
    <p:sldId id="265" r:id="rId12"/>
    <p:sldId id="266" r:id="rId13"/>
    <p:sldId id="267" r:id="rId14"/>
    <p:sldId id="268" r:id="rId15"/>
    <p:sldId id="270" r:id="rId16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E78F0"/>
    <a:srgbClr val="E7BE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383" autoAdjust="0"/>
    <p:restoredTop sz="95208" autoAdjust="0"/>
  </p:normalViewPr>
  <p:slideViewPr>
    <p:cSldViewPr snapToGrid="0">
      <p:cViewPr>
        <p:scale>
          <a:sx n="80" d="100"/>
          <a:sy n="80" d="100"/>
        </p:scale>
        <p:origin x="581" y="1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6A8D42E-0D4D-459D-9A21-CD9C67133A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8B1E19A1-85E3-44CB-A40C-19F3E93746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1D5E4B9D-C3D0-4288-9112-738A9FCF3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5431-FC63-411D-AC5A-E8828581F7A0}" type="datetimeFigureOut">
              <a:rPr lang="hr-HR" smtClean="0"/>
              <a:t>11.1.2024.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8DB4CCA4-92E2-4B8F-883D-EFB8E84FA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3BC3540E-81B4-4ECB-899E-19A63978F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59C3-1977-4835-9DA2-9C7FFC6B857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05349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B653C40-D222-4007-A7F1-6D4EE6D13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AE893C8D-BD3F-47CD-A863-79B02D17F8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612ADACB-65FF-4E9D-BB9A-D1B37829A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5431-FC63-411D-AC5A-E8828581F7A0}" type="datetimeFigureOut">
              <a:rPr lang="hr-HR" smtClean="0"/>
              <a:t>11.1.2024.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F368A8A-0821-436C-97ED-2A3C0AE6F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D5EA644-1B17-411D-93D8-7CEE8DDB9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59C3-1977-4835-9DA2-9C7FFC6B857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2227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64FF44E4-5946-4ED6-A37D-170D27534D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F4BE531B-3E30-4562-9534-8BF1F22593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FF043C13-7AE8-4363-8407-049F0271E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5431-FC63-411D-AC5A-E8828581F7A0}" type="datetimeFigureOut">
              <a:rPr lang="hr-HR" smtClean="0"/>
              <a:t>11.1.2024.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154942D2-6358-4331-AC44-D474A29B9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232156D-F707-4549-B49A-3CA27A8E2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59C3-1977-4835-9DA2-9C7FFC6B857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09591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8D48496-AD00-40E6-834A-84833D219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C8D41B8-D61A-4EF6-9E06-83169D7F76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D541F0F-4075-4E75-AD91-91A0123DF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5431-FC63-411D-AC5A-E8828581F7A0}" type="datetimeFigureOut">
              <a:rPr lang="hr-HR" smtClean="0"/>
              <a:t>11.1.2024.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39C3C1C-D9B0-4F7F-997E-94C4AFCBD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3B361D9A-4434-4C91-9E1C-37AC6250D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59C3-1977-4835-9DA2-9C7FFC6B857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51549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3D7FAD8-4644-41D0-8CFE-8B6A51C3C4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68E71262-6C1E-4207-8264-50C8BF51EA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02197008-FA95-42A5-A818-1C6AB6E2C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5431-FC63-411D-AC5A-E8828581F7A0}" type="datetimeFigureOut">
              <a:rPr lang="hr-HR" smtClean="0"/>
              <a:t>11.1.2024.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B8F4A605-99E7-4F3C-BBB8-2EC89F4B1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60DE7F7-D5B4-43D3-AC29-45284FC0C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59C3-1977-4835-9DA2-9C7FFC6B857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99624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B80D331-7CAC-4AFA-9F0F-A0066A344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0D437EA-EE23-4D87-A4B2-D55AC84D3C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100740D8-D3E5-4A44-BEA4-3431F599AB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B9DF15FC-D929-496B-9251-C41271488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5431-FC63-411D-AC5A-E8828581F7A0}" type="datetimeFigureOut">
              <a:rPr lang="hr-HR" smtClean="0"/>
              <a:t>11.1.2024.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2855AE32-D4BD-4594-A026-56A93E6CE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D267695A-727A-4A4F-8FE2-77204FDD0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59C3-1977-4835-9DA2-9C7FFC6B857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02903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F5FCA4C-BFB5-4550-8E8A-F450F78F3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50393743-A07A-4BF8-B6AB-7B8C384C64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F3C02D23-78CA-4286-92E2-9F94623753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8C01E3BC-5103-45D0-99A0-EFD1196D11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C0F961BA-5F88-4826-942D-1DBE67A1FD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D9511CD3-5B35-4FDB-9FCB-9CF65116D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5431-FC63-411D-AC5A-E8828581F7A0}" type="datetimeFigureOut">
              <a:rPr lang="hr-HR" smtClean="0"/>
              <a:t>11.1.2024.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086B3313-323A-44FA-8E35-45E85F81C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6AB41393-1513-40D1-8D21-D7C79AD10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59C3-1977-4835-9DA2-9C7FFC6B857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1975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C7EB5A1-6275-4C4D-96BA-037C082C7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9C80DBF7-EACB-4B2F-A51B-D181F9614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5431-FC63-411D-AC5A-E8828581F7A0}" type="datetimeFigureOut">
              <a:rPr lang="hr-HR" smtClean="0"/>
              <a:t>11.1.2024.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FF33D79B-2683-4C5F-BBA3-1C9024B0F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9A56867B-B089-464F-8A03-3794F82DE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59C3-1977-4835-9DA2-9C7FFC6B857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07518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55D2D0DD-FD7A-45D6-846E-008C4969C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5431-FC63-411D-AC5A-E8828581F7A0}" type="datetimeFigureOut">
              <a:rPr lang="hr-HR" smtClean="0"/>
              <a:t>11.1.2024.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7913ED5C-FEF0-4A00-8BCC-91C2B81EF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FF745C9A-6EF2-4781-8C86-536972434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59C3-1977-4835-9DA2-9C7FFC6B857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16979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75BE0FB-0FCE-4D0D-A148-CEC14C233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A432DE5-1896-4B31-A50F-EE57B4168B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E0FD9F4E-7CE4-4963-921C-E99AACD1BA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546C71A7-45F6-4A36-808D-54260E41E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5431-FC63-411D-AC5A-E8828581F7A0}" type="datetimeFigureOut">
              <a:rPr lang="hr-HR" smtClean="0"/>
              <a:t>11.1.2024.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A28D818A-F2F7-4E4E-BAE5-947FE2499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3D4C69C6-F84A-486E-8E19-9F733A948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59C3-1977-4835-9DA2-9C7FFC6B857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56166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6B0C5A5-2477-4208-B8E7-6B5254832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C076D2EB-E760-4600-84FD-8A4FB2B4DB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0AAFB994-C093-48B1-9BFE-AAE02A93F1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16AB01D5-5FF6-448B-AD22-6EB04BF11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5431-FC63-411D-AC5A-E8828581F7A0}" type="datetimeFigureOut">
              <a:rPr lang="hr-HR" smtClean="0"/>
              <a:t>11.1.2024.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8E92F490-2F33-4852-B4E4-C3A623A9E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B3E9CE8C-2535-4947-8828-D5D50CF3C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59C3-1977-4835-9DA2-9C7FFC6B857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93055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A75203DE-3D69-40EC-BE62-5704A0412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64667AEB-9520-41D6-A711-8ABD696B24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D9401B9B-7F54-4D43-BDAC-F80F55F3C3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E75431-FC63-411D-AC5A-E8828581F7A0}" type="datetimeFigureOut">
              <a:rPr lang="hr-HR" smtClean="0"/>
              <a:t>11.1.2024.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B4F2A650-1A15-4B27-83D2-22F25ADA7A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72F1A3CC-EC46-4402-AB15-736FA487D5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6559C3-1977-4835-9DA2-9C7FFC6B857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93608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A813E8E-9222-491B-A9E2-F9BCAA4C0B0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b="1" dirty="0"/>
              <a:t>Imaginacija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F37E6F9E-4B6B-4CD3-AFEF-949EEB3299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91717" y="6067333"/>
            <a:ext cx="4222376" cy="441044"/>
          </a:xfrm>
        </p:spPr>
        <p:txBody>
          <a:bodyPr/>
          <a:lstStyle/>
          <a:p>
            <a:r>
              <a:rPr lang="hr-HR" dirty="0"/>
              <a:t>Ivana Andrijašević, 27.01.2024.</a:t>
            </a:r>
          </a:p>
        </p:txBody>
      </p:sp>
    </p:spTree>
    <p:extLst>
      <p:ext uri="{BB962C8B-B14F-4D97-AF65-F5344CB8AC3E}">
        <p14:creationId xmlns:p14="http://schemas.microsoft.com/office/powerpoint/2010/main" val="37099193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7E32867-76C2-41CD-B613-67900FC92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Intervencije za rad na spontanim negativnim slikama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E66C850-6723-4D46-AD83-610D03029A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8487"/>
            <a:ext cx="10515600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hr-HR" dirty="0"/>
              <a:t>’’Promjena’’ filma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/>
              <a:t>Praćenje slike do kraja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/>
              <a:t>Testiranje slike u realitetu</a:t>
            </a:r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BAA302FD-40BE-4BB2-BBE3-6F25E47769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4913" y="1868487"/>
            <a:ext cx="6606428" cy="3817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78195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F6FEFEF-2BFF-4554-9F81-A7A57A22A9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9266"/>
            <a:ext cx="10515600" cy="1325563"/>
          </a:xfrm>
        </p:spPr>
        <p:txBody>
          <a:bodyPr/>
          <a:lstStyle/>
          <a:p>
            <a:r>
              <a:rPr lang="hr-HR" b="1" dirty="0">
                <a:solidFill>
                  <a:schemeClr val="accent5"/>
                </a:solidFill>
              </a:rPr>
              <a:t>Promjena filma</a:t>
            </a:r>
          </a:p>
        </p:txBody>
      </p:sp>
      <p:pic>
        <p:nvPicPr>
          <p:cNvPr id="9" name="Rezervirano mjesto sadržaja 8">
            <a:extLst>
              <a:ext uri="{FF2B5EF4-FFF2-40B4-BE49-F238E27FC236}">
                <a16:creationId xmlns:a16="http://schemas.microsoft.com/office/drawing/2014/main" id="{7612F0B8-98B3-435F-8162-9FE1EB3B8A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000565" y="2961458"/>
            <a:ext cx="3133706" cy="3140682"/>
          </a:xfrm>
        </p:spPr>
      </p:pic>
      <p:sp>
        <p:nvSpPr>
          <p:cNvPr id="10" name="Rezervirano mjesto sadržaja 2">
            <a:extLst>
              <a:ext uri="{FF2B5EF4-FFF2-40B4-BE49-F238E27FC236}">
                <a16:creationId xmlns:a16="http://schemas.microsoft.com/office/drawing/2014/main" id="{7E4D0EB8-17EB-40C7-A6F0-F06A6646BE8E}"/>
              </a:ext>
            </a:extLst>
          </p:cNvPr>
          <p:cNvSpPr txBox="1">
            <a:spLocks/>
          </p:cNvSpPr>
          <p:nvPr/>
        </p:nvSpPr>
        <p:spPr>
          <a:xfrm>
            <a:off x="838200" y="1868487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dirty="0"/>
              <a:t>terapeut može poučiti klijenta o negativnim slikama i pomoći mu u ’’mijenjanju filma’’</a:t>
            </a:r>
          </a:p>
        </p:txBody>
      </p:sp>
      <p:sp>
        <p:nvSpPr>
          <p:cNvPr id="13" name="Pravokutnik: zaobljeni kutovi 12">
            <a:extLst>
              <a:ext uri="{FF2B5EF4-FFF2-40B4-BE49-F238E27FC236}">
                <a16:creationId xmlns:a16="http://schemas.microsoft.com/office/drawing/2014/main" id="{4C294FCD-CFAC-4741-A026-568B12F668C6}"/>
              </a:ext>
            </a:extLst>
          </p:cNvPr>
          <p:cNvSpPr/>
          <p:nvPr/>
        </p:nvSpPr>
        <p:spPr>
          <a:xfrm>
            <a:off x="771524" y="2893734"/>
            <a:ext cx="8029575" cy="3430866"/>
          </a:xfrm>
          <a:prstGeom prst="roundRect">
            <a:avLst/>
          </a:prstGeom>
          <a:noFill/>
          <a:ln w="19050">
            <a:solidFill>
              <a:schemeClr val="accent5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14" name="TekstniOkvir 13">
            <a:extLst>
              <a:ext uri="{FF2B5EF4-FFF2-40B4-BE49-F238E27FC236}">
                <a16:creationId xmlns:a16="http://schemas.microsoft.com/office/drawing/2014/main" id="{6A48E13D-5FD2-4B40-A860-933F309F4812}"/>
              </a:ext>
            </a:extLst>
          </p:cNvPr>
          <p:cNvSpPr txBox="1"/>
          <p:nvPr/>
        </p:nvSpPr>
        <p:spPr>
          <a:xfrm>
            <a:off x="838200" y="3107392"/>
            <a:ext cx="785812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/>
              <a:t>T: „</a:t>
            </a:r>
            <a:r>
              <a:rPr lang="hr-HR" sz="2400" i="1" dirty="0"/>
              <a:t>Ok, rekli ste da ste se mogli zamisliti kako sami sjedite na kauču i osjećate se loše. Što biste voljeli da se dogodi nakon toga?”</a:t>
            </a:r>
          </a:p>
          <a:p>
            <a:pPr algn="r"/>
            <a:r>
              <a:rPr lang="hr-HR" sz="2400" dirty="0"/>
              <a:t>K: </a:t>
            </a:r>
            <a:r>
              <a:rPr lang="hr-HR" sz="2400" i="1" dirty="0"/>
              <a:t>„Hm, možda da me moja kćer nazove i pozove kod sebe na večeru.”</a:t>
            </a:r>
          </a:p>
          <a:p>
            <a:r>
              <a:rPr lang="hr-HR" sz="2400" dirty="0"/>
              <a:t>T: </a:t>
            </a:r>
            <a:r>
              <a:rPr lang="hr-HR" sz="2400" i="1" dirty="0"/>
              <a:t>„Možete li sada u glavi vidjeti taj trenutak kada podižete slušalicu? Kako se osjećate kada vas pozove kod sebe?”</a:t>
            </a:r>
          </a:p>
          <a:p>
            <a:pPr algn="r"/>
            <a:r>
              <a:rPr lang="hr-HR" sz="2400" dirty="0"/>
              <a:t>K: </a:t>
            </a:r>
            <a:r>
              <a:rPr lang="hr-HR" sz="2400" i="1" dirty="0"/>
              <a:t>„Bolje.”</a:t>
            </a:r>
          </a:p>
        </p:txBody>
      </p:sp>
    </p:spTree>
    <p:extLst>
      <p:ext uri="{BB962C8B-B14F-4D97-AF65-F5344CB8AC3E}">
        <p14:creationId xmlns:p14="http://schemas.microsoft.com/office/powerpoint/2010/main" val="27096034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E2235DA-7520-40C0-ABB2-973FF3A43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solidFill>
                  <a:schemeClr val="accent5"/>
                </a:solidFill>
              </a:rPr>
              <a:t>Praćenje slike do kraja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A7BCF51-4270-4A82-A3CE-E5B2A5B298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 tri tehnike za konceptualizaciju problema i kognitivno restrukturiranje</a:t>
            </a:r>
          </a:p>
          <a:p>
            <a:endParaRPr lang="hr-HR" dirty="0"/>
          </a:p>
          <a:p>
            <a:pPr marL="514350" indent="-514350">
              <a:buFont typeface="+mj-lt"/>
              <a:buAutoNum type="arabicPeriod"/>
            </a:pPr>
            <a:r>
              <a:rPr lang="hr-HR" b="1" dirty="0"/>
              <a:t>Pomozite klijentu da zamisli nošenje s teškom situacijom sve do njezinog razrješenja </a:t>
            </a:r>
            <a:r>
              <a:rPr lang="hr-HR" dirty="0"/>
              <a:t>– npr. klijent koji je anksiozan uoči razgovora za posao</a:t>
            </a:r>
          </a:p>
          <a:p>
            <a:pPr marL="514350" indent="-514350">
              <a:buFont typeface="+mj-lt"/>
              <a:buAutoNum type="arabicPeriod"/>
            </a:pPr>
            <a:r>
              <a:rPr lang="hr-HR" b="1" dirty="0"/>
              <a:t>Skok u blisku budućnost </a:t>
            </a:r>
            <a:r>
              <a:rPr lang="hr-HR" dirty="0"/>
              <a:t>– ponekad klijent na prvu vježbu reagira generiranjem niza negativnih scenarija </a:t>
            </a:r>
            <a:r>
              <a:rPr lang="hr-HR" dirty="0">
                <a:sym typeface="Wingdings" panose="05000000000000000000" pitchFamily="2" charset="2"/>
              </a:rPr>
              <a:t></a:t>
            </a:r>
            <a:r>
              <a:rPr lang="hr-HR" dirty="0"/>
              <a:t> u tom slučaju ga možemo pozvati da zamisli trenutak u skoroj budućnosti kada se osjeća malo bolje</a:t>
            </a:r>
          </a:p>
        </p:txBody>
      </p:sp>
    </p:spTree>
    <p:extLst>
      <p:ext uri="{BB962C8B-B14F-4D97-AF65-F5344CB8AC3E}">
        <p14:creationId xmlns:p14="http://schemas.microsoft.com/office/powerpoint/2010/main" val="33092717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utnik: zaobljeni kutovi 3">
            <a:extLst>
              <a:ext uri="{FF2B5EF4-FFF2-40B4-BE49-F238E27FC236}">
                <a16:creationId xmlns:a16="http://schemas.microsoft.com/office/drawing/2014/main" id="{441D1586-0E83-48E9-BB88-8E85A19891BA}"/>
              </a:ext>
            </a:extLst>
          </p:cNvPr>
          <p:cNvSpPr/>
          <p:nvPr/>
        </p:nvSpPr>
        <p:spPr>
          <a:xfrm>
            <a:off x="838200" y="537882"/>
            <a:ext cx="10515600" cy="3684064"/>
          </a:xfrm>
          <a:prstGeom prst="roundRect">
            <a:avLst/>
          </a:prstGeom>
          <a:noFill/>
          <a:ln w="19050">
            <a:solidFill>
              <a:schemeClr val="accent5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5" name="TekstniOkvir 4">
            <a:extLst>
              <a:ext uri="{FF2B5EF4-FFF2-40B4-BE49-F238E27FC236}">
                <a16:creationId xmlns:a16="http://schemas.microsoft.com/office/drawing/2014/main" id="{CC085BC1-1D35-4A90-A985-8B452D7D8410}"/>
              </a:ext>
            </a:extLst>
          </p:cNvPr>
          <p:cNvSpPr txBox="1"/>
          <p:nvPr/>
        </p:nvSpPr>
        <p:spPr>
          <a:xfrm>
            <a:off x="919162" y="717920"/>
            <a:ext cx="10353675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hr-HR" sz="2000" b="1" dirty="0"/>
              <a:t>T:</a:t>
            </a:r>
            <a:r>
              <a:rPr lang="hr-HR" sz="2000" dirty="0"/>
              <a:t> „</a:t>
            </a:r>
            <a:r>
              <a:rPr lang="hr-HR" sz="2000" i="1" dirty="0"/>
              <a:t>Možete li zamisliti da se dogodi jedan skok u budućnost i vi ste gotovi s njima (ispunjavanjem obrazaca za prijavu poreza)? Možete li stvoriti tu sliku u glavi? Kako ona izgleda?”</a:t>
            </a:r>
          </a:p>
          <a:p>
            <a:pPr algn="r">
              <a:spcAft>
                <a:spcPts val="1200"/>
              </a:spcAft>
            </a:pPr>
            <a:r>
              <a:rPr lang="hr-HR" sz="2000" b="1" dirty="0"/>
              <a:t>K: </a:t>
            </a:r>
            <a:r>
              <a:rPr lang="hr-HR" sz="2000" i="1" dirty="0"/>
              <a:t>„Pa mislim da vidim sebe kako ih provjeravam još jednom, zatim ih printam i šaljem poštom.”</a:t>
            </a:r>
          </a:p>
          <a:p>
            <a:pPr>
              <a:spcAft>
                <a:spcPts val="1200"/>
              </a:spcAft>
            </a:pPr>
            <a:r>
              <a:rPr lang="hr-HR" sz="2000" b="1" dirty="0"/>
              <a:t>T: </a:t>
            </a:r>
            <a:r>
              <a:rPr lang="hr-HR" sz="2000" i="1" dirty="0"/>
              <a:t>„Možete li malo usporiti, zadržati se na detaljima? Kada se događa ova situacija? Gdje ste vi?”</a:t>
            </a:r>
          </a:p>
          <a:p>
            <a:pPr algn="r">
              <a:spcAft>
                <a:spcPts val="1200"/>
              </a:spcAft>
            </a:pPr>
            <a:r>
              <a:rPr lang="hr-HR" sz="2000" b="1" dirty="0"/>
              <a:t>K: </a:t>
            </a:r>
            <a:r>
              <a:rPr lang="hr-HR" sz="2000" i="1" dirty="0"/>
              <a:t>„Ok, pa sjedim za svojim stolom. Nedjelja je, kasno popodne. Teško je i pažnja mi luta, ali konačno završim s posljednjim pregledavanjem obrazaca.”</a:t>
            </a:r>
          </a:p>
          <a:p>
            <a:pPr>
              <a:spcAft>
                <a:spcPts val="1200"/>
              </a:spcAft>
            </a:pPr>
            <a:r>
              <a:rPr lang="hr-HR" sz="2000" b="1" i="1" dirty="0"/>
              <a:t>T: </a:t>
            </a:r>
            <a:r>
              <a:rPr lang="hr-HR" sz="2000" i="1" dirty="0"/>
              <a:t>„Znači gotovi ste. Kako se osjećate?”</a:t>
            </a:r>
          </a:p>
          <a:p>
            <a:pPr algn="r">
              <a:spcAft>
                <a:spcPts val="1200"/>
              </a:spcAft>
            </a:pPr>
            <a:r>
              <a:rPr lang="hr-HR" sz="2000" b="1" i="1" dirty="0"/>
              <a:t>K: </a:t>
            </a:r>
            <a:r>
              <a:rPr lang="hr-HR" sz="2000" i="1" dirty="0"/>
              <a:t>„Osjećam olakšanje, kao da mi je teret podignut s prsa. Osjećam se lakše.”</a:t>
            </a:r>
          </a:p>
        </p:txBody>
      </p:sp>
      <p:sp>
        <p:nvSpPr>
          <p:cNvPr id="6" name="Rezervirano mjesto sadržaja 2">
            <a:extLst>
              <a:ext uri="{FF2B5EF4-FFF2-40B4-BE49-F238E27FC236}">
                <a16:creationId xmlns:a16="http://schemas.microsoft.com/office/drawing/2014/main" id="{4D048DE2-B4B0-4901-A01D-2DBE4CD886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401984"/>
            <a:ext cx="10515600" cy="20654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b="1" dirty="0"/>
              <a:t>3.  Skok u daleku budućnost </a:t>
            </a:r>
            <a:r>
              <a:rPr lang="hr-HR" dirty="0"/>
              <a:t>– ako zamišljanje budućih događaja dovodi do toga da klijent navodi događaje koji za njega predstavljaju katastrofu, klijente se može pitati o značenju događaja za njih, a zatim ih potaknuti da zamisle kako bi njihov život izgledao na dan tog događaja, zatim godinu ili pet godina kasnije</a:t>
            </a:r>
          </a:p>
        </p:txBody>
      </p:sp>
    </p:spTree>
    <p:extLst>
      <p:ext uri="{BB962C8B-B14F-4D97-AF65-F5344CB8AC3E}">
        <p14:creationId xmlns:p14="http://schemas.microsoft.com/office/powerpoint/2010/main" val="10196427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07D3837A-E2B3-4242-8D6A-4E80CBC9B9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7659" y="2390955"/>
            <a:ext cx="4536141" cy="3920945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6B24CD45-7B4A-411E-9F09-A98E7C5A6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solidFill>
                  <a:schemeClr val="accent5"/>
                </a:solidFill>
              </a:rPr>
              <a:t>Testiranje slike u realitetu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B385BE5-AEF5-4A7E-9B45-94F4443EA3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klijenta se uči da slike doživljava jednako kao negativne automatske misli te da im se obraća kroz Sokratski dijalog</a:t>
            </a:r>
          </a:p>
          <a:p>
            <a:r>
              <a:rPr lang="hr-HR" dirty="0"/>
              <a:t>suočavanje negativne slike s istinom:</a:t>
            </a:r>
          </a:p>
          <a:p>
            <a:pPr marL="0" indent="0">
              <a:buNone/>
            </a:pPr>
            <a:r>
              <a:rPr lang="hr-HR" i="1" dirty="0"/>
              <a:t>„Je li ona zaista istinita?” </a:t>
            </a:r>
          </a:p>
          <a:p>
            <a:pPr marL="0" indent="0">
              <a:buNone/>
            </a:pPr>
            <a:r>
              <a:rPr lang="hr-HR" i="1" dirty="0"/>
              <a:t>„Osjećam li se zaista loše?”</a:t>
            </a:r>
          </a:p>
        </p:txBody>
      </p:sp>
    </p:spTree>
    <p:extLst>
      <p:ext uri="{BB962C8B-B14F-4D97-AF65-F5344CB8AC3E}">
        <p14:creationId xmlns:p14="http://schemas.microsoft.com/office/powerpoint/2010/main" val="13967931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B522A3E-6112-48DE-A0A7-D2E582997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69228" y="2766218"/>
            <a:ext cx="3853543" cy="1325563"/>
          </a:xfrm>
        </p:spPr>
        <p:txBody>
          <a:bodyPr/>
          <a:lstStyle/>
          <a:p>
            <a:r>
              <a:rPr lang="hr-HR" b="1" dirty="0"/>
              <a:t>Hvala na pažnji!</a:t>
            </a:r>
          </a:p>
        </p:txBody>
      </p:sp>
    </p:spTree>
    <p:extLst>
      <p:ext uri="{BB962C8B-B14F-4D97-AF65-F5344CB8AC3E}">
        <p14:creationId xmlns:p14="http://schemas.microsoft.com/office/powerpoint/2010/main" val="7267248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C389EA64-3387-4D15-AD70-06ED691A310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68" b="2568"/>
          <a:stretch/>
        </p:blipFill>
        <p:spPr>
          <a:xfrm>
            <a:off x="8606118" y="3349007"/>
            <a:ext cx="3352800" cy="3392452"/>
          </a:xfrm>
          <a:prstGeom prst="rect">
            <a:avLst/>
          </a:prstGeom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56F2198-F22A-4B02-9FFD-805EB82DD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7517" y="1506072"/>
            <a:ext cx="10501034" cy="2523003"/>
          </a:xfrm>
        </p:spPr>
        <p:txBody>
          <a:bodyPr/>
          <a:lstStyle/>
          <a:p>
            <a:r>
              <a:rPr lang="hr-HR" dirty="0"/>
              <a:t> mnogi od nas automatske misli doživljavaju kroz </a:t>
            </a:r>
            <a:r>
              <a:rPr lang="hr-HR" b="1" dirty="0"/>
              <a:t>mentalne slike</a:t>
            </a:r>
          </a:p>
          <a:p>
            <a:endParaRPr lang="hr-HR" dirty="0"/>
          </a:p>
          <a:p>
            <a:r>
              <a:rPr lang="hr-HR" dirty="0"/>
              <a:t>npr. kada vam klijentica na pitanje o automatskoj misli odgovori s </a:t>
            </a:r>
            <a:r>
              <a:rPr lang="hr-HR" i="1" dirty="0"/>
              <a:t>„Moj muž će me kriviti.”</a:t>
            </a:r>
            <a:r>
              <a:rPr lang="hr-HR" dirty="0"/>
              <a:t>, u glavi vam se može pojaviti slika njezinog muža kako joj se namršteno obraća</a:t>
            </a:r>
          </a:p>
          <a:p>
            <a:endParaRPr lang="hr-HR" dirty="0"/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884346ED-6226-4D3F-9046-F5B7E34BEDC8}"/>
              </a:ext>
            </a:extLst>
          </p:cNvPr>
          <p:cNvSpPr txBox="1"/>
          <p:nvPr/>
        </p:nvSpPr>
        <p:spPr>
          <a:xfrm>
            <a:off x="757517" y="4029075"/>
            <a:ext cx="867727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800" dirty="0"/>
              <a:t> imaginacija utječe na to kako se osjećamo </a:t>
            </a:r>
            <a:r>
              <a:rPr lang="hr-HR" sz="2800" dirty="0">
                <a:sym typeface="Wingdings" panose="05000000000000000000" pitchFamily="2" charset="2"/>
              </a:rPr>
              <a:t></a:t>
            </a:r>
            <a:r>
              <a:rPr lang="hr-HR" sz="2800" dirty="0"/>
              <a:t> pozitivne mentalne slike mogu povećati broj ugodnih emocija, motivaciju i samopouzdanje</a:t>
            </a:r>
          </a:p>
          <a:p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169650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160E484-0549-4C61-B2CC-AE5344C1D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b="1" dirty="0"/>
              <a:t>Intervencije za poticanje pozitivnih mentalnih slika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8A77630-58B3-4106-9454-164D0FA14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hr-HR" sz="3200" dirty="0"/>
              <a:t>Fokusiranje na pozitivne uspomene</a:t>
            </a:r>
          </a:p>
          <a:p>
            <a:pPr marL="514350" indent="-514350">
              <a:buFont typeface="+mj-lt"/>
              <a:buAutoNum type="arabicPeriod"/>
            </a:pPr>
            <a:r>
              <a:rPr lang="hr-HR" sz="3200" dirty="0"/>
              <a:t>Uvježbavanje adaptivnih mehanizama nošenja</a:t>
            </a:r>
          </a:p>
          <a:p>
            <a:pPr marL="514350" indent="-514350">
              <a:buFont typeface="+mj-lt"/>
              <a:buAutoNum type="arabicPeriod"/>
            </a:pPr>
            <a:r>
              <a:rPr lang="hr-HR" sz="3200" dirty="0"/>
              <a:t>Udaljavanje</a:t>
            </a:r>
          </a:p>
          <a:p>
            <a:pPr marL="514350" indent="-514350">
              <a:buFont typeface="+mj-lt"/>
              <a:buAutoNum type="arabicPeriod"/>
            </a:pPr>
            <a:r>
              <a:rPr lang="hr-HR" sz="3200" dirty="0"/>
              <a:t>Zamjena za pozitivnu sliku</a:t>
            </a:r>
          </a:p>
          <a:p>
            <a:pPr marL="514350" indent="-514350">
              <a:buFont typeface="+mj-lt"/>
              <a:buAutoNum type="arabicPeriod"/>
            </a:pPr>
            <a:r>
              <a:rPr lang="hr-HR" sz="3200" dirty="0"/>
              <a:t>Fokusiranje na pozitivan aspekt nadolazeće situacije</a:t>
            </a:r>
          </a:p>
        </p:txBody>
      </p:sp>
    </p:spTree>
    <p:extLst>
      <p:ext uri="{BB962C8B-B14F-4D97-AF65-F5344CB8AC3E}">
        <p14:creationId xmlns:p14="http://schemas.microsoft.com/office/powerpoint/2010/main" val="1322995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7B08826-3979-47BD-9634-08818C085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solidFill>
                  <a:srgbClr val="CE78F0"/>
                </a:solidFill>
              </a:rPr>
              <a:t>Fokusiranje na pozitivne uspomene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51D9DF2-75D6-4348-8347-7312B211C5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>
            <a:normAutofit/>
          </a:bodyPr>
          <a:lstStyle/>
          <a:p>
            <a:r>
              <a:rPr lang="hr-HR" dirty="0"/>
              <a:t>poticanje klijenta da se dosjeti uspomena relevantnih za situaciju s kojom se trenutno nosi, a u kojima je doživio uspjeh</a:t>
            </a:r>
          </a:p>
          <a:p>
            <a:r>
              <a:rPr lang="hr-HR" dirty="0"/>
              <a:t>terapeut vodi klijenta nazad u tu situaciju, u trenutak kada je postalo izvjesno da je razrješenje situacije za klijenta pozitivno – poziva ga da se vrati u taj trenutak, da ga dozove u sjećanju i što življe zamisli</a:t>
            </a:r>
          </a:p>
          <a:p>
            <a:r>
              <a:rPr lang="hr-HR" b="1" dirty="0"/>
              <a:t>cilj je da se klijent dosjeti ranijih situacija koje su za njega bile izazovne, ali se s njima uspješno nosio</a:t>
            </a:r>
            <a:r>
              <a:rPr lang="hr-HR" dirty="0"/>
              <a:t>, da se podsjeti da je i dalje ta ista osoba i ima kapacitet to napraviti ponovno </a:t>
            </a:r>
          </a:p>
        </p:txBody>
      </p:sp>
    </p:spTree>
    <p:extLst>
      <p:ext uri="{BB962C8B-B14F-4D97-AF65-F5344CB8AC3E}">
        <p14:creationId xmlns:p14="http://schemas.microsoft.com/office/powerpoint/2010/main" val="3706885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7273EDA-08EC-4271-AC02-6A91C5440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solidFill>
                  <a:srgbClr val="CE78F0"/>
                </a:solidFill>
              </a:rPr>
              <a:t>Uvježbavanje adaptivnih mehanizama nošenja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6C5D7B8-9BA4-4925-8289-3755705FFE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/>
              <a:t>pomaganje klijentima da kroz imaginaciju vježbaju korištenje adaptivnih mehanizama nošenja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sz="2000" dirty="0"/>
              <a:t>T: </a:t>
            </a:r>
            <a:r>
              <a:rPr lang="hr-HR" sz="2000" i="1" dirty="0"/>
              <a:t>„Što će vam prolaziti kroz glavu u toj situaciji?”</a:t>
            </a:r>
          </a:p>
          <a:p>
            <a:pPr marL="0" indent="0" algn="r">
              <a:buNone/>
            </a:pPr>
            <a:r>
              <a:rPr lang="hr-HR" sz="2000" dirty="0"/>
              <a:t>K: </a:t>
            </a:r>
            <a:r>
              <a:rPr lang="hr-HR" sz="2000" i="1" dirty="0"/>
              <a:t>„Da ću zeznuti nešto.”</a:t>
            </a:r>
          </a:p>
          <a:p>
            <a:pPr marL="0" indent="0">
              <a:buNone/>
            </a:pPr>
            <a:r>
              <a:rPr lang="hr-HR" sz="2000" dirty="0"/>
              <a:t>T: </a:t>
            </a:r>
            <a:r>
              <a:rPr lang="hr-HR" sz="2000" i="1" dirty="0"/>
              <a:t>„Kako bi to izgledalo?”</a:t>
            </a:r>
          </a:p>
          <a:p>
            <a:pPr marL="0" indent="0" algn="r">
              <a:buNone/>
            </a:pPr>
            <a:r>
              <a:rPr lang="hr-HR" sz="2000" dirty="0"/>
              <a:t>K: </a:t>
            </a:r>
            <a:r>
              <a:rPr lang="hr-HR" sz="2000" i="1" dirty="0"/>
              <a:t>„Sjedit ću u svom malom uredu i zuriti u ekran kompjutora.”</a:t>
            </a:r>
          </a:p>
          <a:p>
            <a:pPr marL="0" indent="0">
              <a:buNone/>
            </a:pPr>
            <a:r>
              <a:rPr lang="hr-HR" sz="2000" dirty="0"/>
              <a:t>T: </a:t>
            </a:r>
            <a:r>
              <a:rPr lang="hr-HR" sz="2000" i="1" dirty="0"/>
              <a:t>„Ok, što bi mogli napraviti da se umirite prije odlaska na posao?”</a:t>
            </a:r>
          </a:p>
          <a:p>
            <a:pPr marL="0" indent="0" algn="r">
              <a:buNone/>
            </a:pPr>
            <a:r>
              <a:rPr lang="hr-HR" sz="2000" dirty="0"/>
              <a:t>K: </a:t>
            </a:r>
            <a:r>
              <a:rPr lang="hr-HR" sz="2000" i="1" dirty="0"/>
              <a:t>„Podsjetiti se da je normalno osjećati se nervozno prvi dan na novom poslu.”</a:t>
            </a:r>
          </a:p>
          <a:p>
            <a:pPr marL="0" indent="0">
              <a:buNone/>
            </a:pPr>
            <a:r>
              <a:rPr lang="hr-HR" sz="2000" dirty="0"/>
              <a:t>T: </a:t>
            </a:r>
            <a:r>
              <a:rPr lang="hr-HR" sz="2000" i="1" dirty="0"/>
              <a:t>„Možete li se zamisliti kako to radite?”</a:t>
            </a:r>
          </a:p>
          <a:p>
            <a:pPr marL="0" indent="0" algn="r">
              <a:buNone/>
            </a:pPr>
            <a:r>
              <a:rPr lang="hr-HR" sz="2000" dirty="0"/>
              <a:t>K: </a:t>
            </a:r>
            <a:r>
              <a:rPr lang="hr-HR" sz="2000" i="1" dirty="0"/>
              <a:t>„Da.”</a:t>
            </a:r>
          </a:p>
        </p:txBody>
      </p:sp>
      <p:sp>
        <p:nvSpPr>
          <p:cNvPr id="4" name="Pravokutnik: zaobljeni kutovi 3">
            <a:extLst>
              <a:ext uri="{FF2B5EF4-FFF2-40B4-BE49-F238E27FC236}">
                <a16:creationId xmlns:a16="http://schemas.microsoft.com/office/drawing/2014/main" id="{8F6DA8E2-36CC-419E-971B-745C0D85CDB5}"/>
              </a:ext>
            </a:extLst>
          </p:cNvPr>
          <p:cNvSpPr/>
          <p:nvPr/>
        </p:nvSpPr>
        <p:spPr>
          <a:xfrm>
            <a:off x="723900" y="2905125"/>
            <a:ext cx="10915650" cy="3271838"/>
          </a:xfrm>
          <a:prstGeom prst="roundRect">
            <a:avLst/>
          </a:prstGeom>
          <a:noFill/>
          <a:ln w="19050">
            <a:solidFill>
              <a:srgbClr val="E7BEF8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999525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4E2E87C-5A3C-4F87-9FF3-44E8B0A88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solidFill>
                  <a:srgbClr val="CE78F0"/>
                </a:solidFill>
              </a:rPr>
              <a:t>Udaljavanje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42D4E20-0903-425D-B3F4-E5FD527AE1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810875" cy="4351338"/>
          </a:xfrm>
        </p:spPr>
        <p:txBody>
          <a:bodyPr/>
          <a:lstStyle/>
          <a:p>
            <a:r>
              <a:rPr lang="hr-HR" dirty="0"/>
              <a:t>tehnika imaginacije koja se koristi za smanjenje osjećaja uznemirenosti kod klijenata</a:t>
            </a:r>
          </a:p>
          <a:p>
            <a:r>
              <a:rPr lang="hr-HR" dirty="0"/>
              <a:t>kod klijenta se nastoji stvoriti distanca od problema s kojim se sada nosi, a za koji možda ima osjećaj da je nerješiv ili da će trajati zauvijek </a:t>
            </a:r>
            <a:r>
              <a:rPr lang="hr-HR" dirty="0">
                <a:sym typeface="Wingdings" panose="05000000000000000000" pitchFamily="2" charset="2"/>
              </a:rPr>
              <a:t> </a:t>
            </a:r>
            <a:r>
              <a:rPr lang="hr-HR" dirty="0"/>
              <a:t>klijenta se može pitati da zamisli kako bi mu život izgledao kada bi ova situacija s kojom se nosi bila iza njega, npr. za godinu dana</a:t>
            </a:r>
          </a:p>
          <a:p>
            <a:r>
              <a:rPr lang="hr-HR" dirty="0"/>
              <a:t>klijent će možda s oklijevanjem sudjelovati u ovoj vježbi jer mu je teško maknuti se od situacije s kojom se nosi, no važno je da terapeut potpitanjima pomaže što detaljnijem ’’slikanju’’ života nakon</a:t>
            </a:r>
          </a:p>
        </p:txBody>
      </p:sp>
    </p:spTree>
    <p:extLst>
      <p:ext uri="{BB962C8B-B14F-4D97-AF65-F5344CB8AC3E}">
        <p14:creationId xmlns:p14="http://schemas.microsoft.com/office/powerpoint/2010/main" val="21839182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D48570E-8F8E-4A30-A883-F52EFB044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solidFill>
                  <a:srgbClr val="CE78F0"/>
                </a:solidFill>
              </a:rPr>
              <a:t>Zamjena za pozitivnu sliku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A98BC97-D153-4EC8-9087-6446A04100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2794000"/>
          </a:xfrm>
        </p:spPr>
        <p:txBody>
          <a:bodyPr/>
          <a:lstStyle/>
          <a:p>
            <a:r>
              <a:rPr lang="hr-HR" dirty="0"/>
              <a:t>ova tehnika se koristi kako bi se klijentu olakšalo nošenje s neugodnim automatskim slikama</a:t>
            </a:r>
          </a:p>
          <a:p>
            <a:r>
              <a:rPr lang="hr-HR" dirty="0"/>
              <a:t>npr. klijentu se može neugodna automatska slika može predočiti kao program na televiziji koji može prebaciti</a:t>
            </a:r>
          </a:p>
          <a:p>
            <a:r>
              <a:rPr lang="hr-HR" dirty="0"/>
              <a:t>ako su neugodne automatske slike koje klijent doživljava dio širih, </a:t>
            </a:r>
            <a:r>
              <a:rPr lang="hr-HR" dirty="0" err="1"/>
              <a:t>disfunkcionalnih</a:t>
            </a:r>
            <a:r>
              <a:rPr lang="hr-HR" dirty="0"/>
              <a:t> misaonih procesa, onda su prikladnije druge tehnike</a:t>
            </a:r>
          </a:p>
          <a:p>
            <a:endParaRPr lang="hr-HR" dirty="0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FBB78695-F556-464E-AC21-6D999EAE9BE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483" b="24539"/>
          <a:stretch/>
        </p:blipFill>
        <p:spPr>
          <a:xfrm>
            <a:off x="4033157" y="4484688"/>
            <a:ext cx="4125686" cy="2144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4064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1">
            <a:extLst>
              <a:ext uri="{FF2B5EF4-FFF2-40B4-BE49-F238E27FC236}">
                <a16:creationId xmlns:a16="http://schemas.microsoft.com/office/drawing/2014/main" id="{6E13C95B-9727-4CBB-98C7-D180AC64BEE0}"/>
              </a:ext>
            </a:extLst>
          </p:cNvPr>
          <p:cNvSpPr txBox="1">
            <a:spLocks/>
          </p:cNvSpPr>
          <p:nvPr/>
        </p:nvSpPr>
        <p:spPr>
          <a:xfrm>
            <a:off x="658906" y="26063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4000" b="1" dirty="0">
                <a:solidFill>
                  <a:srgbClr val="CE78F0"/>
                </a:solidFill>
              </a:rPr>
              <a:t>Fokusiranje na pozitivan aspekt nadolazeće situacije</a:t>
            </a:r>
          </a:p>
        </p:txBody>
      </p:sp>
      <p:sp>
        <p:nvSpPr>
          <p:cNvPr id="5" name="Rezervirano mjesto sadržaja 2">
            <a:extLst>
              <a:ext uri="{FF2B5EF4-FFF2-40B4-BE49-F238E27FC236}">
                <a16:creationId xmlns:a16="http://schemas.microsoft.com/office/drawing/2014/main" id="{A4D0DDAD-D485-42B7-ADE8-5F7A53763DF3}"/>
              </a:ext>
            </a:extLst>
          </p:cNvPr>
          <p:cNvSpPr txBox="1">
            <a:spLocks/>
          </p:cNvSpPr>
          <p:nvPr/>
        </p:nvSpPr>
        <p:spPr>
          <a:xfrm>
            <a:off x="838200" y="1586193"/>
            <a:ext cx="10515600" cy="279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dirty="0"/>
              <a:t>poticanje klijenta da pronađe nešto pozitivno u situaciji koja mu stvara nelagodu te da usmjeri svoje napore na detaljno zamišljanje tog pozitivnog aspekta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487022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DB2AC29-175E-41BE-A840-3F7EDE76B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Prepoznavanje negativnih slika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52189A8-EDDB-4356-99E9-A342E51998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94250"/>
          </a:xfrm>
        </p:spPr>
        <p:txBody>
          <a:bodyPr>
            <a:normAutofit lnSpcReduction="10000"/>
          </a:bodyPr>
          <a:lstStyle/>
          <a:p>
            <a:r>
              <a:rPr lang="hr-HR" dirty="0"/>
              <a:t>iako puno klijenata doživljava automatske misli kroz slike, malo ih je toga svjesno, stoga je </a:t>
            </a:r>
            <a:r>
              <a:rPr lang="hr-HR" b="1" dirty="0"/>
              <a:t>često zadatak terapeuta da ih prepozna</a:t>
            </a:r>
            <a:r>
              <a:rPr lang="hr-HR" dirty="0"/>
              <a:t>, a zatim to nauči i klijenta </a:t>
            </a:r>
          </a:p>
          <a:p>
            <a:r>
              <a:rPr lang="hr-HR" dirty="0"/>
              <a:t>kada se razgovara o imaginaciji, važno je koristiti više termina od samo ’’slika’’ (npr. vizija, maštarija, film u glavi i sl.) </a:t>
            </a:r>
          </a:p>
          <a:p>
            <a:r>
              <a:rPr lang="hr-HR" dirty="0"/>
              <a:t>ako je klijentu teško razumjeti, možemo iskoristiti neku svoju mentalnu sliku kao primjer</a:t>
            </a:r>
          </a:p>
          <a:p>
            <a:endParaRPr lang="hr-HR" dirty="0"/>
          </a:p>
          <a:p>
            <a:pPr marL="0" indent="0" algn="ctr">
              <a:buNone/>
            </a:pPr>
            <a:r>
              <a:rPr lang="hr-HR" i="1" dirty="0"/>
              <a:t>„Kada ste opisivali odlazak u sklonište za beskućnike i vaš osjećaj preplavljenosti, meni se odmah stvorila slika u glavi, iako ne znam kako to mjesto izgleda. Jeste li vi zamišljali što se događa kako ulazite tamo?”</a:t>
            </a:r>
          </a:p>
        </p:txBody>
      </p:sp>
    </p:spTree>
    <p:extLst>
      <p:ext uri="{BB962C8B-B14F-4D97-AF65-F5344CB8AC3E}">
        <p14:creationId xmlns:p14="http://schemas.microsoft.com/office/powerpoint/2010/main" val="27658291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203</TotalTime>
  <Words>1042</Words>
  <Application>Microsoft Office PowerPoint</Application>
  <PresentationFormat>Široki zaslon</PresentationFormat>
  <Paragraphs>71</Paragraphs>
  <Slides>15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Wingdings</vt:lpstr>
      <vt:lpstr>Tema sustava Office</vt:lpstr>
      <vt:lpstr>Imaginacija</vt:lpstr>
      <vt:lpstr>PowerPoint prezentacija</vt:lpstr>
      <vt:lpstr>Intervencije za poticanje pozitivnih mentalnih slika</vt:lpstr>
      <vt:lpstr>Fokusiranje na pozitivne uspomene</vt:lpstr>
      <vt:lpstr>Uvježbavanje adaptivnih mehanizama nošenja</vt:lpstr>
      <vt:lpstr>Udaljavanje</vt:lpstr>
      <vt:lpstr>Zamjena za pozitivnu sliku</vt:lpstr>
      <vt:lpstr>PowerPoint prezentacija</vt:lpstr>
      <vt:lpstr>Prepoznavanje negativnih slika</vt:lpstr>
      <vt:lpstr>Intervencije za rad na spontanim negativnim slikama</vt:lpstr>
      <vt:lpstr>Promjena filma</vt:lpstr>
      <vt:lpstr>Praćenje slike do kraja</vt:lpstr>
      <vt:lpstr>PowerPoint prezentacija</vt:lpstr>
      <vt:lpstr>Testiranje slike u realitetu</vt:lpstr>
      <vt:lpstr>Hvala na pažnji!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Imaginacija</dc:title>
  <dc:creator>Ivana Andrijašević</dc:creator>
  <cp:lastModifiedBy>Ivana Andrijašević</cp:lastModifiedBy>
  <cp:revision>24</cp:revision>
  <dcterms:created xsi:type="dcterms:W3CDTF">2024-01-07T16:06:05Z</dcterms:created>
  <dcterms:modified xsi:type="dcterms:W3CDTF">2024-01-11T19:15:55Z</dcterms:modified>
</cp:coreProperties>
</file>