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1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8968D7-E738-4582-A578-11EE4171C880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BC0B5DF-8CBB-4B50-8D56-AE45A38F5251}">
      <dgm:prSet phldrT="[Text]" custT="1"/>
      <dgm:spPr/>
      <dgm:t>
        <a:bodyPr/>
        <a:lstStyle/>
        <a:p>
          <a:r>
            <a:rPr lang="hr-HR" sz="2400" dirty="0"/>
            <a:t>Provjeriti vjerojatnost izvršavanja zadataka</a:t>
          </a:r>
        </a:p>
      </dgm:t>
    </dgm:pt>
    <dgm:pt modelId="{AFC26EC4-BEA0-48A8-9E90-BD21F37D2613}" type="parTrans" cxnId="{7598103A-9CF1-4420-BD01-48DE43933FE5}">
      <dgm:prSet/>
      <dgm:spPr/>
      <dgm:t>
        <a:bodyPr/>
        <a:lstStyle/>
        <a:p>
          <a:endParaRPr lang="hr-HR"/>
        </a:p>
      </dgm:t>
    </dgm:pt>
    <dgm:pt modelId="{BA6E42F9-1048-41E4-9CD3-FB0FE887172A}" type="sibTrans" cxnId="{7598103A-9CF1-4420-BD01-48DE43933FE5}">
      <dgm:prSet/>
      <dgm:spPr/>
      <dgm:t>
        <a:bodyPr/>
        <a:lstStyle/>
        <a:p>
          <a:endParaRPr lang="hr-HR"/>
        </a:p>
      </dgm:t>
    </dgm:pt>
    <dgm:pt modelId="{34582A2A-DF82-4515-BE6D-0BABE6898C62}">
      <dgm:prSet phldrT="[Text]" custT="1"/>
      <dgm:spPr/>
      <dgm:t>
        <a:bodyPr/>
        <a:lstStyle/>
        <a:p>
          <a:r>
            <a:rPr lang="hr-HR" sz="2400" dirty="0"/>
            <a:t>Identificirati prepreke; </a:t>
          </a:r>
          <a:r>
            <a:rPr lang="hr-HR" sz="2400" dirty="0" smtClean="0"/>
            <a:t>proba ponašanja u imaginaciji</a:t>
          </a:r>
          <a:endParaRPr lang="hr-HR" sz="2400" dirty="0"/>
        </a:p>
      </dgm:t>
    </dgm:pt>
    <dgm:pt modelId="{4762C40E-1393-43CC-9277-826E7B47F91D}" type="parTrans" cxnId="{77F82081-3F20-4738-8F7A-3F784EAF55B0}">
      <dgm:prSet/>
      <dgm:spPr/>
      <dgm:t>
        <a:bodyPr/>
        <a:lstStyle/>
        <a:p>
          <a:endParaRPr lang="hr-HR"/>
        </a:p>
      </dgm:t>
    </dgm:pt>
    <dgm:pt modelId="{4B949AAD-2633-4BA3-85A7-5A2C989940BE}" type="sibTrans" cxnId="{77F82081-3F20-4738-8F7A-3F784EAF55B0}">
      <dgm:prSet/>
      <dgm:spPr/>
      <dgm:t>
        <a:bodyPr/>
        <a:lstStyle/>
        <a:p>
          <a:endParaRPr lang="hr-HR"/>
        </a:p>
      </dgm:t>
    </dgm:pt>
    <dgm:pt modelId="{38A60773-CBA9-44B1-978D-9FE054482FBA}">
      <dgm:prSet phldrT="[Text]" custT="1"/>
      <dgm:spPr/>
      <dgm:t>
        <a:bodyPr/>
        <a:lstStyle/>
        <a:p>
          <a:r>
            <a:rPr lang="hr-HR" sz="2400" dirty="0"/>
            <a:t>Opažati klijentove negativne reakcije</a:t>
          </a:r>
        </a:p>
      </dgm:t>
    </dgm:pt>
    <dgm:pt modelId="{4BF5DE3F-890A-4504-BDC2-B8B1D686A0C8}" type="parTrans" cxnId="{74C2D745-6F12-4989-9B29-C20A2C82644C}">
      <dgm:prSet/>
      <dgm:spPr/>
      <dgm:t>
        <a:bodyPr/>
        <a:lstStyle/>
        <a:p>
          <a:endParaRPr lang="hr-HR"/>
        </a:p>
      </dgm:t>
    </dgm:pt>
    <dgm:pt modelId="{3EA0BE3C-4A44-4159-9504-FFBD81F2343C}" type="sibTrans" cxnId="{74C2D745-6F12-4989-9B29-C20A2C82644C}">
      <dgm:prSet/>
      <dgm:spPr/>
      <dgm:t>
        <a:bodyPr/>
        <a:lstStyle/>
        <a:p>
          <a:endParaRPr lang="hr-HR"/>
        </a:p>
      </dgm:t>
    </dgm:pt>
    <dgm:pt modelId="{9ABF4CD2-7AC2-4775-B471-E0E89E32B763}">
      <dgm:prSet custT="1"/>
      <dgm:spPr/>
      <dgm:t>
        <a:bodyPr/>
        <a:lstStyle/>
        <a:p>
          <a:r>
            <a:rPr lang="hr-HR" sz="1600" dirty="0"/>
            <a:t>predvidjeti potencijalne prepreke</a:t>
          </a:r>
        </a:p>
      </dgm:t>
    </dgm:pt>
    <dgm:pt modelId="{F16E1DEB-A1D9-4711-BAD1-D08117CD35B6}" type="parTrans" cxnId="{BCA4D2E3-A63C-483A-8BDF-86659545E98E}">
      <dgm:prSet/>
      <dgm:spPr/>
      <dgm:t>
        <a:bodyPr/>
        <a:lstStyle/>
        <a:p>
          <a:endParaRPr lang="hr-HR"/>
        </a:p>
      </dgm:t>
    </dgm:pt>
    <dgm:pt modelId="{6F3481BF-C745-4E49-9EDB-DB34450AC4C8}" type="sibTrans" cxnId="{BCA4D2E3-A63C-483A-8BDF-86659545E98E}">
      <dgm:prSet/>
      <dgm:spPr/>
      <dgm:t>
        <a:bodyPr/>
        <a:lstStyle/>
        <a:p>
          <a:endParaRPr lang="hr-HR"/>
        </a:p>
      </dgm:t>
    </dgm:pt>
    <dgm:pt modelId="{C90A04AA-7300-4157-94F2-ECA60FCCAF01}">
      <dgm:prSet custT="1"/>
      <dgm:spPr/>
      <dgm:t>
        <a:bodyPr/>
        <a:lstStyle/>
        <a:p>
          <a:r>
            <a:rPr lang="hr-HR" sz="1600" dirty="0"/>
            <a:t>‘’Od 0-100% koliko je vjerojatno da ćete ovo napraviti?’’</a:t>
          </a:r>
        </a:p>
      </dgm:t>
    </dgm:pt>
    <dgm:pt modelId="{0AB69118-D4CD-418C-AF86-60C058D10A0D}" type="parTrans" cxnId="{8C1D2EB8-1A77-45C5-A052-A14220A49E74}">
      <dgm:prSet/>
      <dgm:spPr/>
      <dgm:t>
        <a:bodyPr/>
        <a:lstStyle/>
        <a:p>
          <a:endParaRPr lang="hr-HR"/>
        </a:p>
      </dgm:t>
    </dgm:pt>
    <dgm:pt modelId="{EF31DA99-4158-446B-AF37-A6D69DBDBA4A}" type="sibTrans" cxnId="{8C1D2EB8-1A77-45C5-A052-A14220A49E74}">
      <dgm:prSet/>
      <dgm:spPr/>
      <dgm:t>
        <a:bodyPr/>
        <a:lstStyle/>
        <a:p>
          <a:endParaRPr lang="hr-HR"/>
        </a:p>
      </dgm:t>
    </dgm:pt>
    <dgm:pt modelId="{B23C37C2-B0A8-4596-8FED-98058009D198}">
      <dgm:prSet custT="1"/>
      <dgm:spPr/>
      <dgm:t>
        <a:bodyPr/>
        <a:lstStyle/>
        <a:p>
          <a:r>
            <a:rPr lang="hr-HR" sz="1600" dirty="0"/>
            <a:t>problem solving</a:t>
          </a:r>
        </a:p>
      </dgm:t>
    </dgm:pt>
    <dgm:pt modelId="{ACA88F7A-DCCA-4E30-B25B-F3CF78AABE8A}" type="parTrans" cxnId="{4400334A-3C7A-4731-8451-B1C5631A9999}">
      <dgm:prSet/>
      <dgm:spPr/>
      <dgm:t>
        <a:bodyPr/>
        <a:lstStyle/>
        <a:p>
          <a:endParaRPr lang="hr-HR"/>
        </a:p>
      </dgm:t>
    </dgm:pt>
    <dgm:pt modelId="{24CBC68E-5E3D-44CD-A2A1-74A88669FA1F}" type="sibTrans" cxnId="{4400334A-3C7A-4731-8451-B1C5631A9999}">
      <dgm:prSet/>
      <dgm:spPr/>
      <dgm:t>
        <a:bodyPr/>
        <a:lstStyle/>
        <a:p>
          <a:endParaRPr lang="hr-HR"/>
        </a:p>
      </dgm:t>
    </dgm:pt>
    <dgm:pt modelId="{438DE7D6-21D8-4CB7-9E8B-D2EABD97FFFD}">
      <dgm:prSet custT="1"/>
      <dgm:spPr/>
      <dgm:t>
        <a:bodyPr/>
        <a:lstStyle/>
        <a:p>
          <a:r>
            <a:rPr lang="hr-HR" sz="1600" dirty="0"/>
            <a:t>uvježbavanje vještina</a:t>
          </a:r>
        </a:p>
      </dgm:t>
    </dgm:pt>
    <dgm:pt modelId="{083394A6-3080-44AF-8500-8D93B66AD9D6}" type="parTrans" cxnId="{6B01FAA7-5078-4882-91DD-C26FB1590381}">
      <dgm:prSet/>
      <dgm:spPr/>
      <dgm:t>
        <a:bodyPr/>
        <a:lstStyle/>
        <a:p>
          <a:endParaRPr lang="hr-HR"/>
        </a:p>
      </dgm:t>
    </dgm:pt>
    <dgm:pt modelId="{289AE167-5C4E-4E68-9354-E689459DE85F}" type="sibTrans" cxnId="{6B01FAA7-5078-4882-91DD-C26FB1590381}">
      <dgm:prSet/>
      <dgm:spPr/>
      <dgm:t>
        <a:bodyPr/>
        <a:lstStyle/>
        <a:p>
          <a:endParaRPr lang="hr-HR"/>
        </a:p>
      </dgm:t>
    </dgm:pt>
    <dgm:pt modelId="{6F7608C5-7432-4525-8AA0-815B20C16785}">
      <dgm:prSet custT="1"/>
      <dgm:spPr/>
      <dgm:t>
        <a:bodyPr/>
        <a:lstStyle/>
        <a:p>
          <a:r>
            <a:rPr lang="hr-HR" sz="1600" dirty="0"/>
            <a:t>pomoći u odgovoru na ometajuću misao</a:t>
          </a:r>
        </a:p>
      </dgm:t>
    </dgm:pt>
    <dgm:pt modelId="{A979ECF9-6A80-4E1C-BD24-0F9E2A7D2C3D}" type="parTrans" cxnId="{7E1BFA7F-A706-4B5D-A0BA-108F73848D6E}">
      <dgm:prSet/>
      <dgm:spPr/>
      <dgm:t>
        <a:bodyPr/>
        <a:lstStyle/>
        <a:p>
          <a:endParaRPr lang="hr-HR"/>
        </a:p>
      </dgm:t>
    </dgm:pt>
    <dgm:pt modelId="{A47418C3-4677-4C3F-84E4-91FD4E5C49C5}" type="sibTrans" cxnId="{7E1BFA7F-A706-4B5D-A0BA-108F73848D6E}">
      <dgm:prSet/>
      <dgm:spPr/>
      <dgm:t>
        <a:bodyPr/>
        <a:lstStyle/>
        <a:p>
          <a:endParaRPr lang="hr-HR"/>
        </a:p>
      </dgm:t>
    </dgm:pt>
    <dgm:pt modelId="{3E6A8F09-AD2A-46AD-99D0-80CCDBA76D96}">
      <dgm:prSet custT="1"/>
      <dgm:spPr/>
      <dgm:t>
        <a:bodyPr/>
        <a:lstStyle/>
        <a:p>
          <a:r>
            <a:rPr lang="hr-HR" sz="1600" dirty="0"/>
            <a:t>olakšati akcijski plan</a:t>
          </a:r>
        </a:p>
      </dgm:t>
    </dgm:pt>
    <dgm:pt modelId="{E764F846-01E6-4E71-94EC-BD49220EA7EF}" type="parTrans" cxnId="{136126F1-BA55-4DF9-B125-97550CBD811D}">
      <dgm:prSet/>
      <dgm:spPr/>
      <dgm:t>
        <a:bodyPr/>
        <a:lstStyle/>
        <a:p>
          <a:endParaRPr lang="hr-HR"/>
        </a:p>
      </dgm:t>
    </dgm:pt>
    <dgm:pt modelId="{49AF4B3E-24E3-470B-A87E-E673095226DE}" type="sibTrans" cxnId="{136126F1-BA55-4DF9-B125-97550CBD811D}">
      <dgm:prSet/>
      <dgm:spPr/>
      <dgm:t>
        <a:bodyPr/>
        <a:lstStyle/>
        <a:p>
          <a:endParaRPr lang="hr-HR"/>
        </a:p>
      </dgm:t>
    </dgm:pt>
    <dgm:pt modelId="{674222A1-26A8-4AF0-A52B-0CC3BEBBF718}">
      <dgm:prSet custT="1"/>
      <dgm:spPr/>
      <dgm:t>
        <a:bodyPr/>
        <a:lstStyle/>
        <a:p>
          <a:r>
            <a:rPr lang="hr-HR" sz="1600" dirty="0"/>
            <a:t>Pozitivan feedback; utvrđivanje problema i značenja za klijenta; intervencija</a:t>
          </a:r>
        </a:p>
      </dgm:t>
    </dgm:pt>
    <dgm:pt modelId="{3CB0D0C2-8194-41A1-9958-1037E96F27D3}" type="parTrans" cxnId="{6E96FE12-056F-47F4-8F22-91B7B1E1F321}">
      <dgm:prSet/>
      <dgm:spPr/>
      <dgm:t>
        <a:bodyPr/>
        <a:lstStyle/>
        <a:p>
          <a:endParaRPr lang="hr-HR"/>
        </a:p>
      </dgm:t>
    </dgm:pt>
    <dgm:pt modelId="{48677F7A-EA72-4E84-9B3B-5EA9408F2138}" type="sibTrans" cxnId="{6E96FE12-056F-47F4-8F22-91B7B1E1F321}">
      <dgm:prSet/>
      <dgm:spPr/>
      <dgm:t>
        <a:bodyPr/>
        <a:lstStyle/>
        <a:p>
          <a:endParaRPr lang="hr-HR"/>
        </a:p>
      </dgm:t>
    </dgm:pt>
    <dgm:pt modelId="{589416A6-3144-4CA3-B2C5-1C7F1092F6CE}" type="pres">
      <dgm:prSet presAssocID="{928968D7-E738-4582-A578-11EE4171C8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6D6640E-1C84-4F48-9536-1630F9BBAD7B}" type="pres">
      <dgm:prSet presAssocID="{7BC0B5DF-8CBB-4B50-8D56-AE45A38F5251}" presName="parentLin" presStyleCnt="0"/>
      <dgm:spPr/>
    </dgm:pt>
    <dgm:pt modelId="{6F4E6556-6B1F-40A2-A3AF-5384AABB8CF0}" type="pres">
      <dgm:prSet presAssocID="{7BC0B5DF-8CBB-4B50-8D56-AE45A38F5251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FDB62CB2-EA8A-44A9-98C5-B5013F67515F}" type="pres">
      <dgm:prSet presAssocID="{7BC0B5DF-8CBB-4B50-8D56-AE45A38F525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C84FD4C-2B7C-4853-B302-C52BFAB91B41}" type="pres">
      <dgm:prSet presAssocID="{7BC0B5DF-8CBB-4B50-8D56-AE45A38F5251}" presName="negativeSpace" presStyleCnt="0"/>
      <dgm:spPr/>
    </dgm:pt>
    <dgm:pt modelId="{D13023C6-1749-4BF0-A69A-5A999A5A860C}" type="pres">
      <dgm:prSet presAssocID="{7BC0B5DF-8CBB-4B50-8D56-AE45A38F525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F8785A3-5D65-4269-927C-2AF28B664B46}" type="pres">
      <dgm:prSet presAssocID="{BA6E42F9-1048-41E4-9CD3-FB0FE887172A}" presName="spaceBetweenRectangles" presStyleCnt="0"/>
      <dgm:spPr/>
    </dgm:pt>
    <dgm:pt modelId="{D326D8DB-300A-4B01-B11E-CDF389D3FD4F}" type="pres">
      <dgm:prSet presAssocID="{34582A2A-DF82-4515-BE6D-0BABE6898C62}" presName="parentLin" presStyleCnt="0"/>
      <dgm:spPr/>
    </dgm:pt>
    <dgm:pt modelId="{F23FA20D-F080-4996-BCF9-E03A081DFFED}" type="pres">
      <dgm:prSet presAssocID="{34582A2A-DF82-4515-BE6D-0BABE6898C6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F5F982DC-80EC-4772-8EBF-718A7C764472}" type="pres">
      <dgm:prSet presAssocID="{34582A2A-DF82-4515-BE6D-0BABE6898C62}" presName="parentText" presStyleLbl="node1" presStyleIdx="1" presStyleCnt="3" custLinFactNeighborX="7512" custLinFactNeighborY="77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B4118D1-5833-49C4-90CD-F520CDD91BE6}" type="pres">
      <dgm:prSet presAssocID="{34582A2A-DF82-4515-BE6D-0BABE6898C62}" presName="negativeSpace" presStyleCnt="0"/>
      <dgm:spPr/>
    </dgm:pt>
    <dgm:pt modelId="{44B1C41A-16F7-40DC-BC20-01B066129B80}" type="pres">
      <dgm:prSet presAssocID="{34582A2A-DF82-4515-BE6D-0BABE6898C62}" presName="childText" presStyleLbl="conFgAcc1" presStyleIdx="1" presStyleCnt="3" custScaleY="10088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6F82A93-BD93-43C7-9730-724C2EF63706}" type="pres">
      <dgm:prSet presAssocID="{4B949AAD-2633-4BA3-85A7-5A2C989940BE}" presName="spaceBetweenRectangles" presStyleCnt="0"/>
      <dgm:spPr/>
    </dgm:pt>
    <dgm:pt modelId="{228CFA2C-68CA-47BC-9E79-58483097B16D}" type="pres">
      <dgm:prSet presAssocID="{38A60773-CBA9-44B1-978D-9FE054482FBA}" presName="parentLin" presStyleCnt="0"/>
      <dgm:spPr/>
    </dgm:pt>
    <dgm:pt modelId="{D7A5B944-AAEB-4F4D-9B85-E5EF45D9AE0B}" type="pres">
      <dgm:prSet presAssocID="{38A60773-CBA9-44B1-978D-9FE054482FBA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3D6226C1-2959-472C-BC03-F0B360A944CC}" type="pres">
      <dgm:prSet presAssocID="{38A60773-CBA9-44B1-978D-9FE054482FB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2AC254A-4187-4D18-BFC9-A1114B19E76E}" type="pres">
      <dgm:prSet presAssocID="{38A60773-CBA9-44B1-978D-9FE054482FBA}" presName="negativeSpace" presStyleCnt="0"/>
      <dgm:spPr/>
    </dgm:pt>
    <dgm:pt modelId="{3BED7717-4E45-47BE-9555-845CFB39CEAF}" type="pres">
      <dgm:prSet presAssocID="{38A60773-CBA9-44B1-978D-9FE054482FBA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E7AC149-FBF8-4582-9D83-6790A0A2D279}" type="presOf" srcId="{9ABF4CD2-7AC2-4775-B471-E0E89E32B763}" destId="{D13023C6-1749-4BF0-A69A-5A999A5A860C}" srcOrd="0" destOrd="0" presId="urn:microsoft.com/office/officeart/2005/8/layout/list1"/>
    <dgm:cxn modelId="{136126F1-BA55-4DF9-B125-97550CBD811D}" srcId="{34582A2A-DF82-4515-BE6D-0BABE6898C62}" destId="{3E6A8F09-AD2A-46AD-99D0-80CCDBA76D96}" srcOrd="3" destOrd="0" parTransId="{E764F846-01E6-4E71-94EC-BD49220EA7EF}" sibTransId="{49AF4B3E-24E3-470B-A87E-E673095226DE}"/>
    <dgm:cxn modelId="{8C1D2EB8-1A77-45C5-A052-A14220A49E74}" srcId="{7BC0B5DF-8CBB-4B50-8D56-AE45A38F5251}" destId="{C90A04AA-7300-4157-94F2-ECA60FCCAF01}" srcOrd="1" destOrd="0" parTransId="{0AB69118-D4CD-418C-AF86-60C058D10A0D}" sibTransId="{EF31DA99-4158-446B-AF37-A6D69DBDBA4A}"/>
    <dgm:cxn modelId="{74C2D745-6F12-4989-9B29-C20A2C82644C}" srcId="{928968D7-E738-4582-A578-11EE4171C880}" destId="{38A60773-CBA9-44B1-978D-9FE054482FBA}" srcOrd="2" destOrd="0" parTransId="{4BF5DE3F-890A-4504-BDC2-B8B1D686A0C8}" sibTransId="{3EA0BE3C-4A44-4159-9504-FFBD81F2343C}"/>
    <dgm:cxn modelId="{6B01FAA7-5078-4882-91DD-C26FB1590381}" srcId="{34582A2A-DF82-4515-BE6D-0BABE6898C62}" destId="{438DE7D6-21D8-4CB7-9E8B-D2EABD97FFFD}" srcOrd="1" destOrd="0" parTransId="{083394A6-3080-44AF-8500-8D93B66AD9D6}" sibTransId="{289AE167-5C4E-4E68-9354-E689459DE85F}"/>
    <dgm:cxn modelId="{F8E6485D-CA1A-4788-9718-5643E53E8D83}" type="presOf" srcId="{928968D7-E738-4582-A578-11EE4171C880}" destId="{589416A6-3144-4CA3-B2C5-1C7F1092F6CE}" srcOrd="0" destOrd="0" presId="urn:microsoft.com/office/officeart/2005/8/layout/list1"/>
    <dgm:cxn modelId="{7E1BFA7F-A706-4B5D-A0BA-108F73848D6E}" srcId="{34582A2A-DF82-4515-BE6D-0BABE6898C62}" destId="{6F7608C5-7432-4525-8AA0-815B20C16785}" srcOrd="2" destOrd="0" parTransId="{A979ECF9-6A80-4E1C-BD24-0F9E2A7D2C3D}" sibTransId="{A47418C3-4677-4C3F-84E4-91FD4E5C49C5}"/>
    <dgm:cxn modelId="{6E96FE12-056F-47F4-8F22-91B7B1E1F321}" srcId="{38A60773-CBA9-44B1-978D-9FE054482FBA}" destId="{674222A1-26A8-4AF0-A52B-0CC3BEBBF718}" srcOrd="0" destOrd="0" parTransId="{3CB0D0C2-8194-41A1-9958-1037E96F27D3}" sibTransId="{48677F7A-EA72-4E84-9B3B-5EA9408F2138}"/>
    <dgm:cxn modelId="{445CE3AE-1E7F-4D0C-96C4-2B1E5CD639ED}" type="presOf" srcId="{38A60773-CBA9-44B1-978D-9FE054482FBA}" destId="{3D6226C1-2959-472C-BC03-F0B360A944CC}" srcOrd="1" destOrd="0" presId="urn:microsoft.com/office/officeart/2005/8/layout/list1"/>
    <dgm:cxn modelId="{EE59CEAF-4766-42FD-AE16-1DB041228C43}" type="presOf" srcId="{C90A04AA-7300-4157-94F2-ECA60FCCAF01}" destId="{D13023C6-1749-4BF0-A69A-5A999A5A860C}" srcOrd="0" destOrd="1" presId="urn:microsoft.com/office/officeart/2005/8/layout/list1"/>
    <dgm:cxn modelId="{923D4CFF-E0A3-4A9D-989B-3AD35A8DF2C6}" type="presOf" srcId="{B23C37C2-B0A8-4596-8FED-98058009D198}" destId="{44B1C41A-16F7-40DC-BC20-01B066129B80}" srcOrd="0" destOrd="0" presId="urn:microsoft.com/office/officeart/2005/8/layout/list1"/>
    <dgm:cxn modelId="{4400334A-3C7A-4731-8451-B1C5631A9999}" srcId="{34582A2A-DF82-4515-BE6D-0BABE6898C62}" destId="{B23C37C2-B0A8-4596-8FED-98058009D198}" srcOrd="0" destOrd="0" parTransId="{ACA88F7A-DCCA-4E30-B25B-F3CF78AABE8A}" sibTransId="{24CBC68E-5E3D-44CD-A2A1-74A88669FA1F}"/>
    <dgm:cxn modelId="{BBA99D25-36CF-4B11-A037-D374A36CC0C3}" type="presOf" srcId="{34582A2A-DF82-4515-BE6D-0BABE6898C62}" destId="{F23FA20D-F080-4996-BCF9-E03A081DFFED}" srcOrd="0" destOrd="0" presId="urn:microsoft.com/office/officeart/2005/8/layout/list1"/>
    <dgm:cxn modelId="{7598103A-9CF1-4420-BD01-48DE43933FE5}" srcId="{928968D7-E738-4582-A578-11EE4171C880}" destId="{7BC0B5DF-8CBB-4B50-8D56-AE45A38F5251}" srcOrd="0" destOrd="0" parTransId="{AFC26EC4-BEA0-48A8-9E90-BD21F37D2613}" sibTransId="{BA6E42F9-1048-41E4-9CD3-FB0FE887172A}"/>
    <dgm:cxn modelId="{E3CFFBA6-894A-48EA-BB7C-7F21BBDF1C2D}" type="presOf" srcId="{34582A2A-DF82-4515-BE6D-0BABE6898C62}" destId="{F5F982DC-80EC-4772-8EBF-718A7C764472}" srcOrd="1" destOrd="0" presId="urn:microsoft.com/office/officeart/2005/8/layout/list1"/>
    <dgm:cxn modelId="{945B185C-7ECF-49B4-965E-974C1F8F98BB}" type="presOf" srcId="{438DE7D6-21D8-4CB7-9E8B-D2EABD97FFFD}" destId="{44B1C41A-16F7-40DC-BC20-01B066129B80}" srcOrd="0" destOrd="1" presId="urn:microsoft.com/office/officeart/2005/8/layout/list1"/>
    <dgm:cxn modelId="{1D3EFD94-FEA8-4721-A233-F5CE21DFAD37}" type="presOf" srcId="{38A60773-CBA9-44B1-978D-9FE054482FBA}" destId="{D7A5B944-AAEB-4F4D-9B85-E5EF45D9AE0B}" srcOrd="0" destOrd="0" presId="urn:microsoft.com/office/officeart/2005/8/layout/list1"/>
    <dgm:cxn modelId="{D2DB8207-0C7F-4EDE-9C96-19AFCD8090F6}" type="presOf" srcId="{3E6A8F09-AD2A-46AD-99D0-80CCDBA76D96}" destId="{44B1C41A-16F7-40DC-BC20-01B066129B80}" srcOrd="0" destOrd="3" presId="urn:microsoft.com/office/officeart/2005/8/layout/list1"/>
    <dgm:cxn modelId="{EA05AB7C-0142-4E88-B9BF-73BB9A6BE2B0}" type="presOf" srcId="{6F7608C5-7432-4525-8AA0-815B20C16785}" destId="{44B1C41A-16F7-40DC-BC20-01B066129B80}" srcOrd="0" destOrd="2" presId="urn:microsoft.com/office/officeart/2005/8/layout/list1"/>
    <dgm:cxn modelId="{B695E2CE-0337-4860-85E1-1134BC424868}" type="presOf" srcId="{7BC0B5DF-8CBB-4B50-8D56-AE45A38F5251}" destId="{6F4E6556-6B1F-40A2-A3AF-5384AABB8CF0}" srcOrd="0" destOrd="0" presId="urn:microsoft.com/office/officeart/2005/8/layout/list1"/>
    <dgm:cxn modelId="{C952ED72-6F14-4C89-AA4F-EE4758B5AD10}" type="presOf" srcId="{674222A1-26A8-4AF0-A52B-0CC3BEBBF718}" destId="{3BED7717-4E45-47BE-9555-845CFB39CEAF}" srcOrd="0" destOrd="0" presId="urn:microsoft.com/office/officeart/2005/8/layout/list1"/>
    <dgm:cxn modelId="{30544AE9-80A5-4F3A-A130-29B27F972E80}" type="presOf" srcId="{7BC0B5DF-8CBB-4B50-8D56-AE45A38F5251}" destId="{FDB62CB2-EA8A-44A9-98C5-B5013F67515F}" srcOrd="1" destOrd="0" presId="urn:microsoft.com/office/officeart/2005/8/layout/list1"/>
    <dgm:cxn modelId="{77F82081-3F20-4738-8F7A-3F784EAF55B0}" srcId="{928968D7-E738-4582-A578-11EE4171C880}" destId="{34582A2A-DF82-4515-BE6D-0BABE6898C62}" srcOrd="1" destOrd="0" parTransId="{4762C40E-1393-43CC-9277-826E7B47F91D}" sibTransId="{4B949AAD-2633-4BA3-85A7-5A2C989940BE}"/>
    <dgm:cxn modelId="{BCA4D2E3-A63C-483A-8BDF-86659545E98E}" srcId="{7BC0B5DF-8CBB-4B50-8D56-AE45A38F5251}" destId="{9ABF4CD2-7AC2-4775-B471-E0E89E32B763}" srcOrd="0" destOrd="0" parTransId="{F16E1DEB-A1D9-4711-BAD1-D08117CD35B6}" sibTransId="{6F3481BF-C745-4E49-9EDB-DB34450AC4C8}"/>
    <dgm:cxn modelId="{1A04B9AC-83FF-4AE1-8E2D-904AAD28F41A}" type="presParOf" srcId="{589416A6-3144-4CA3-B2C5-1C7F1092F6CE}" destId="{C6D6640E-1C84-4F48-9536-1630F9BBAD7B}" srcOrd="0" destOrd="0" presId="urn:microsoft.com/office/officeart/2005/8/layout/list1"/>
    <dgm:cxn modelId="{FBDABB1B-B491-4A2C-AE8B-82601A49417D}" type="presParOf" srcId="{C6D6640E-1C84-4F48-9536-1630F9BBAD7B}" destId="{6F4E6556-6B1F-40A2-A3AF-5384AABB8CF0}" srcOrd="0" destOrd="0" presId="urn:microsoft.com/office/officeart/2005/8/layout/list1"/>
    <dgm:cxn modelId="{98F97B3D-4B02-42AF-BC89-D2C9DCEFF8E7}" type="presParOf" srcId="{C6D6640E-1C84-4F48-9536-1630F9BBAD7B}" destId="{FDB62CB2-EA8A-44A9-98C5-B5013F67515F}" srcOrd="1" destOrd="0" presId="urn:microsoft.com/office/officeart/2005/8/layout/list1"/>
    <dgm:cxn modelId="{FC473BFA-B6EB-4FFE-82B5-352215DE2E70}" type="presParOf" srcId="{589416A6-3144-4CA3-B2C5-1C7F1092F6CE}" destId="{3C84FD4C-2B7C-4853-B302-C52BFAB91B41}" srcOrd="1" destOrd="0" presId="urn:microsoft.com/office/officeart/2005/8/layout/list1"/>
    <dgm:cxn modelId="{0A6B9A69-0AAC-4813-B84C-C2E6A60107AB}" type="presParOf" srcId="{589416A6-3144-4CA3-B2C5-1C7F1092F6CE}" destId="{D13023C6-1749-4BF0-A69A-5A999A5A860C}" srcOrd="2" destOrd="0" presId="urn:microsoft.com/office/officeart/2005/8/layout/list1"/>
    <dgm:cxn modelId="{B345F077-1BCB-4E7E-99EC-F51045501F2F}" type="presParOf" srcId="{589416A6-3144-4CA3-B2C5-1C7F1092F6CE}" destId="{1F8785A3-5D65-4269-927C-2AF28B664B46}" srcOrd="3" destOrd="0" presId="urn:microsoft.com/office/officeart/2005/8/layout/list1"/>
    <dgm:cxn modelId="{C1A25EC3-A57A-432A-B4B6-966FF3511BA4}" type="presParOf" srcId="{589416A6-3144-4CA3-B2C5-1C7F1092F6CE}" destId="{D326D8DB-300A-4B01-B11E-CDF389D3FD4F}" srcOrd="4" destOrd="0" presId="urn:microsoft.com/office/officeart/2005/8/layout/list1"/>
    <dgm:cxn modelId="{E5FC85C8-2DE9-4F82-B6D0-067B91C0FF5F}" type="presParOf" srcId="{D326D8DB-300A-4B01-B11E-CDF389D3FD4F}" destId="{F23FA20D-F080-4996-BCF9-E03A081DFFED}" srcOrd="0" destOrd="0" presId="urn:microsoft.com/office/officeart/2005/8/layout/list1"/>
    <dgm:cxn modelId="{028C5628-8B33-4EF8-A5F1-D7F8C17847AE}" type="presParOf" srcId="{D326D8DB-300A-4B01-B11E-CDF389D3FD4F}" destId="{F5F982DC-80EC-4772-8EBF-718A7C764472}" srcOrd="1" destOrd="0" presId="urn:microsoft.com/office/officeart/2005/8/layout/list1"/>
    <dgm:cxn modelId="{48C04B13-4D52-4572-BA73-7443677A0EBD}" type="presParOf" srcId="{589416A6-3144-4CA3-B2C5-1C7F1092F6CE}" destId="{8B4118D1-5833-49C4-90CD-F520CDD91BE6}" srcOrd="5" destOrd="0" presId="urn:microsoft.com/office/officeart/2005/8/layout/list1"/>
    <dgm:cxn modelId="{72F0B7C1-C770-423E-A183-ED7519968B24}" type="presParOf" srcId="{589416A6-3144-4CA3-B2C5-1C7F1092F6CE}" destId="{44B1C41A-16F7-40DC-BC20-01B066129B80}" srcOrd="6" destOrd="0" presId="urn:microsoft.com/office/officeart/2005/8/layout/list1"/>
    <dgm:cxn modelId="{370D84FC-BCA2-42BB-90ED-9CE1E6A25590}" type="presParOf" srcId="{589416A6-3144-4CA3-B2C5-1C7F1092F6CE}" destId="{A6F82A93-BD93-43C7-9730-724C2EF63706}" srcOrd="7" destOrd="0" presId="urn:microsoft.com/office/officeart/2005/8/layout/list1"/>
    <dgm:cxn modelId="{AA23DDBB-EF21-4647-8BD1-6A33703A7136}" type="presParOf" srcId="{589416A6-3144-4CA3-B2C5-1C7F1092F6CE}" destId="{228CFA2C-68CA-47BC-9E79-58483097B16D}" srcOrd="8" destOrd="0" presId="urn:microsoft.com/office/officeart/2005/8/layout/list1"/>
    <dgm:cxn modelId="{DD5BBE36-5FA2-440B-BD14-1BE80EEC0BEE}" type="presParOf" srcId="{228CFA2C-68CA-47BC-9E79-58483097B16D}" destId="{D7A5B944-AAEB-4F4D-9B85-E5EF45D9AE0B}" srcOrd="0" destOrd="0" presId="urn:microsoft.com/office/officeart/2005/8/layout/list1"/>
    <dgm:cxn modelId="{0F7F6189-432C-44AF-AB8A-8970DA28D1C9}" type="presParOf" srcId="{228CFA2C-68CA-47BC-9E79-58483097B16D}" destId="{3D6226C1-2959-472C-BC03-F0B360A944CC}" srcOrd="1" destOrd="0" presId="urn:microsoft.com/office/officeart/2005/8/layout/list1"/>
    <dgm:cxn modelId="{7E8E0D78-FA1E-4657-917B-40F5200DB7BF}" type="presParOf" srcId="{589416A6-3144-4CA3-B2C5-1C7F1092F6CE}" destId="{C2AC254A-4187-4D18-BFC9-A1114B19E76E}" srcOrd="9" destOrd="0" presId="urn:microsoft.com/office/officeart/2005/8/layout/list1"/>
    <dgm:cxn modelId="{39A02A1B-231B-48C7-9862-7D1B14D4D172}" type="presParOf" srcId="{589416A6-3144-4CA3-B2C5-1C7F1092F6CE}" destId="{3BED7717-4E45-47BE-9555-845CFB39CEA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88B09C-500B-427F-90FA-695C53E12AD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1DCFD7F-6B34-40F9-9318-7897C10F1785}">
      <dgm:prSet phldrT="[Text]" custT="1"/>
      <dgm:spPr/>
      <dgm:t>
        <a:bodyPr/>
        <a:lstStyle/>
        <a:p>
          <a:r>
            <a:rPr lang="hr-HR" sz="2400" dirty="0"/>
            <a:t>Provjera prednosti i nedostataka</a:t>
          </a:r>
        </a:p>
      </dgm:t>
    </dgm:pt>
    <dgm:pt modelId="{88DB3B82-5633-4ED5-ADEB-61EDB69F7006}" type="parTrans" cxnId="{BF1DCC58-003A-4231-9A4E-E76C6B1F2730}">
      <dgm:prSet/>
      <dgm:spPr/>
      <dgm:t>
        <a:bodyPr/>
        <a:lstStyle/>
        <a:p>
          <a:endParaRPr lang="hr-HR"/>
        </a:p>
      </dgm:t>
    </dgm:pt>
    <dgm:pt modelId="{2E5C514A-041E-49D5-9A4D-C989AFFE8549}" type="sibTrans" cxnId="{BF1DCC58-003A-4231-9A4E-E76C6B1F2730}">
      <dgm:prSet/>
      <dgm:spPr/>
      <dgm:t>
        <a:bodyPr/>
        <a:lstStyle/>
        <a:p>
          <a:endParaRPr lang="hr-HR"/>
        </a:p>
      </dgm:t>
    </dgm:pt>
    <dgm:pt modelId="{CE900CC0-4E5B-448D-95F5-2CA1395BBBC4}">
      <dgm:prSet phldrT="[Text]" custT="1"/>
      <dgm:spPr/>
      <dgm:t>
        <a:bodyPr/>
        <a:lstStyle/>
        <a:p>
          <a:r>
            <a:rPr lang="hr-HR" sz="2400" dirty="0"/>
            <a:t>Promjena akcijskog plana</a:t>
          </a:r>
        </a:p>
      </dgm:t>
    </dgm:pt>
    <dgm:pt modelId="{8EC55694-4207-449F-BBE2-6CB9FDB8DAE6}" type="parTrans" cxnId="{2885BF7F-56BD-4588-84A2-35732E6ABB88}">
      <dgm:prSet/>
      <dgm:spPr/>
      <dgm:t>
        <a:bodyPr/>
        <a:lstStyle/>
        <a:p>
          <a:endParaRPr lang="hr-HR"/>
        </a:p>
      </dgm:t>
    </dgm:pt>
    <dgm:pt modelId="{3E65953D-463A-4986-B76A-BD4BFB83F114}" type="sibTrans" cxnId="{2885BF7F-56BD-4588-84A2-35732E6ABB88}">
      <dgm:prSet/>
      <dgm:spPr/>
      <dgm:t>
        <a:bodyPr/>
        <a:lstStyle/>
        <a:p>
          <a:endParaRPr lang="hr-HR"/>
        </a:p>
      </dgm:t>
    </dgm:pt>
    <dgm:pt modelId="{04F0BC52-443A-454E-BD57-F257BF0C0BAD}">
      <dgm:prSet phldrT="[Text]" custT="1"/>
      <dgm:spPr/>
      <dgm:t>
        <a:bodyPr/>
        <a:lstStyle/>
        <a:p>
          <a:r>
            <a:rPr lang="hr-HR" sz="2400" dirty="0"/>
            <a:t>Predstaviti akcijski plan kao vrijedan izvor informacija</a:t>
          </a:r>
        </a:p>
      </dgm:t>
    </dgm:pt>
    <dgm:pt modelId="{D9A25835-2281-4B0C-80AA-3A42C8D6D040}" type="parTrans" cxnId="{B505FC1E-E180-4538-ADD1-2DBBA8EA19E8}">
      <dgm:prSet/>
      <dgm:spPr/>
      <dgm:t>
        <a:bodyPr/>
        <a:lstStyle/>
        <a:p>
          <a:endParaRPr lang="hr-HR"/>
        </a:p>
      </dgm:t>
    </dgm:pt>
    <dgm:pt modelId="{1F5CFF7E-F68D-4982-AEB0-C0FB489543ED}" type="sibTrans" cxnId="{B505FC1E-E180-4538-ADD1-2DBBA8EA19E8}">
      <dgm:prSet/>
      <dgm:spPr/>
      <dgm:t>
        <a:bodyPr/>
        <a:lstStyle/>
        <a:p>
          <a:endParaRPr lang="hr-HR"/>
        </a:p>
      </dgm:t>
    </dgm:pt>
    <dgm:pt modelId="{F43206EA-6189-4151-B038-2AB4DE093BB2}">
      <dgm:prSet custT="1"/>
      <dgm:spPr/>
      <dgm:t>
        <a:bodyPr/>
        <a:lstStyle/>
        <a:p>
          <a:r>
            <a:rPr lang="hr-HR" sz="1600" dirty="0"/>
            <a:t>Popis prednosti i nedostataka izvršenja zadataka; popis prednosti i nedostataka neispunjenja zadataka</a:t>
          </a:r>
        </a:p>
      </dgm:t>
    </dgm:pt>
    <dgm:pt modelId="{9A43B6ED-7A76-46FE-8CA5-40CC75C2D2B5}" type="parTrans" cxnId="{4A09242A-B0DE-497B-A487-637B7D33CE3B}">
      <dgm:prSet/>
      <dgm:spPr/>
    </dgm:pt>
    <dgm:pt modelId="{18663DCC-4983-4DE3-BF6F-C97B83EA9CF6}" type="sibTrans" cxnId="{4A09242A-B0DE-497B-A487-637B7D33CE3B}">
      <dgm:prSet/>
      <dgm:spPr/>
    </dgm:pt>
    <dgm:pt modelId="{3F579683-941F-4E22-B589-83568B11FA5E}">
      <dgm:prSet custT="1"/>
      <dgm:spPr/>
      <dgm:t>
        <a:bodyPr/>
        <a:lstStyle/>
        <a:p>
          <a:r>
            <a:rPr lang="hr-HR" sz="1600" dirty="0"/>
            <a:t>Modifikacija pojedinih stavki</a:t>
          </a:r>
        </a:p>
      </dgm:t>
    </dgm:pt>
    <dgm:pt modelId="{F0FEBA4B-C875-4973-9CFF-FB50A7A801C8}" type="parTrans" cxnId="{212EC067-7607-431F-8673-B72B7B67FAB5}">
      <dgm:prSet/>
      <dgm:spPr/>
    </dgm:pt>
    <dgm:pt modelId="{50342C82-D27B-4548-BB99-D495E02EE35F}" type="sibTrans" cxnId="{212EC067-7607-431F-8673-B72B7B67FAB5}">
      <dgm:prSet/>
      <dgm:spPr/>
    </dgm:pt>
    <dgm:pt modelId="{3E54D220-EFB9-441C-B5EF-776334D4B2EC}">
      <dgm:prSet custT="1"/>
      <dgm:spPr/>
      <dgm:t>
        <a:bodyPr/>
        <a:lstStyle/>
        <a:p>
          <a:r>
            <a:rPr lang="hr-HR" sz="1600"/>
            <a:t>Na početnim seansama spomenuti da se vrijedne informacije mogu prikupiti čak i u slučaju neizvršenja pojedinih zadatka</a:t>
          </a:r>
          <a:endParaRPr lang="hr-HR" sz="1600" dirty="0"/>
        </a:p>
      </dgm:t>
    </dgm:pt>
    <dgm:pt modelId="{E96BB764-7B0E-450F-89EC-4942875970D6}" type="parTrans" cxnId="{C84361D9-1DD9-4AEA-959B-491688214E93}">
      <dgm:prSet/>
      <dgm:spPr/>
    </dgm:pt>
    <dgm:pt modelId="{E3C80CB9-F3AC-48C9-B65C-3EB6FCD80257}" type="sibTrans" cxnId="{C84361D9-1DD9-4AEA-959B-491688214E93}">
      <dgm:prSet/>
      <dgm:spPr/>
    </dgm:pt>
    <dgm:pt modelId="{2443F753-E3C9-4125-B87A-C52A6AF51313}" type="pres">
      <dgm:prSet presAssocID="{C788B09C-500B-427F-90FA-695C53E12A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7F3C652-57F8-447F-89C8-77E9BF75E2AD}" type="pres">
      <dgm:prSet presAssocID="{C1DCFD7F-6B34-40F9-9318-7897C10F1785}" presName="parentLin" presStyleCnt="0"/>
      <dgm:spPr/>
    </dgm:pt>
    <dgm:pt modelId="{6735D5FE-38F5-4AAD-939D-C43B434B1B11}" type="pres">
      <dgm:prSet presAssocID="{C1DCFD7F-6B34-40F9-9318-7897C10F1785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0382456-BB6E-48D2-BC5E-3AACD7826D03}" type="pres">
      <dgm:prSet presAssocID="{C1DCFD7F-6B34-40F9-9318-7897C10F178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FA2682-7676-4421-AE25-DFE4C36A4CC7}" type="pres">
      <dgm:prSet presAssocID="{C1DCFD7F-6B34-40F9-9318-7897C10F1785}" presName="negativeSpace" presStyleCnt="0"/>
      <dgm:spPr/>
    </dgm:pt>
    <dgm:pt modelId="{7D0CE907-CF46-46D2-86C0-272C6C7D8DB4}" type="pres">
      <dgm:prSet presAssocID="{C1DCFD7F-6B34-40F9-9318-7897C10F178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0A6A05A-D993-4898-93E5-CE9D05112737}" type="pres">
      <dgm:prSet presAssocID="{2E5C514A-041E-49D5-9A4D-C989AFFE8549}" presName="spaceBetweenRectangles" presStyleCnt="0"/>
      <dgm:spPr/>
    </dgm:pt>
    <dgm:pt modelId="{EDF97EEF-4D58-4E4E-B951-8BB1EF2171CB}" type="pres">
      <dgm:prSet presAssocID="{CE900CC0-4E5B-448D-95F5-2CA1395BBBC4}" presName="parentLin" presStyleCnt="0"/>
      <dgm:spPr/>
    </dgm:pt>
    <dgm:pt modelId="{3C870810-586F-442D-AE5F-FB5D283A442D}" type="pres">
      <dgm:prSet presAssocID="{CE900CC0-4E5B-448D-95F5-2CA1395BBBC4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6F608D07-4CCB-48F1-87E5-EE2AEF294581}" type="pres">
      <dgm:prSet presAssocID="{CE900CC0-4E5B-448D-95F5-2CA1395BBBC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9D73B22-483E-4EAB-B46E-BF7D89C8830A}" type="pres">
      <dgm:prSet presAssocID="{CE900CC0-4E5B-448D-95F5-2CA1395BBBC4}" presName="negativeSpace" presStyleCnt="0"/>
      <dgm:spPr/>
    </dgm:pt>
    <dgm:pt modelId="{29302B85-BFA7-456E-98D7-A6E91444C31B}" type="pres">
      <dgm:prSet presAssocID="{CE900CC0-4E5B-448D-95F5-2CA1395BBBC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BC9E18-D0E3-4405-963C-56759816F9CC}" type="pres">
      <dgm:prSet presAssocID="{3E65953D-463A-4986-B76A-BD4BFB83F114}" presName="spaceBetweenRectangles" presStyleCnt="0"/>
      <dgm:spPr/>
    </dgm:pt>
    <dgm:pt modelId="{43409F6E-114E-495D-9BAD-DE1E2A5DD719}" type="pres">
      <dgm:prSet presAssocID="{04F0BC52-443A-454E-BD57-F257BF0C0BAD}" presName="parentLin" presStyleCnt="0"/>
      <dgm:spPr/>
    </dgm:pt>
    <dgm:pt modelId="{8F6EF755-58A7-402D-B1AA-ED6F7B376DF3}" type="pres">
      <dgm:prSet presAssocID="{04F0BC52-443A-454E-BD57-F257BF0C0BAD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AAD00336-CAF7-4481-A929-D9508B09F9D0}" type="pres">
      <dgm:prSet presAssocID="{04F0BC52-443A-454E-BD57-F257BF0C0BA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589B1EF-A3C5-4695-88C2-CC6F89049754}" type="pres">
      <dgm:prSet presAssocID="{04F0BC52-443A-454E-BD57-F257BF0C0BAD}" presName="negativeSpace" presStyleCnt="0"/>
      <dgm:spPr/>
    </dgm:pt>
    <dgm:pt modelId="{73D5B90C-8173-44BD-BF71-E0D9206F2277}" type="pres">
      <dgm:prSet presAssocID="{04F0BC52-443A-454E-BD57-F257BF0C0BAD}" presName="childText" presStyleLbl="conFgAcc1" presStyleIdx="2" presStyleCnt="3" custLinFactNeighborX="126" custLinFactNeighborY="458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885BF7F-56BD-4588-84A2-35732E6ABB88}" srcId="{C788B09C-500B-427F-90FA-695C53E12ADB}" destId="{CE900CC0-4E5B-448D-95F5-2CA1395BBBC4}" srcOrd="1" destOrd="0" parTransId="{8EC55694-4207-449F-BBE2-6CB9FDB8DAE6}" sibTransId="{3E65953D-463A-4986-B76A-BD4BFB83F114}"/>
    <dgm:cxn modelId="{781DC957-A77A-401D-B543-AB0FF552A2B3}" type="presOf" srcId="{C788B09C-500B-427F-90FA-695C53E12ADB}" destId="{2443F753-E3C9-4125-B87A-C52A6AF51313}" srcOrd="0" destOrd="0" presId="urn:microsoft.com/office/officeart/2005/8/layout/list1"/>
    <dgm:cxn modelId="{C80041E3-8ED1-4205-83BC-90E1E5B8F260}" type="presOf" srcId="{3F579683-941F-4E22-B589-83568B11FA5E}" destId="{29302B85-BFA7-456E-98D7-A6E91444C31B}" srcOrd="0" destOrd="0" presId="urn:microsoft.com/office/officeart/2005/8/layout/list1"/>
    <dgm:cxn modelId="{5D8FEAD6-3A41-42A1-9B3D-3998FDBBF9F9}" type="presOf" srcId="{3E54D220-EFB9-441C-B5EF-776334D4B2EC}" destId="{73D5B90C-8173-44BD-BF71-E0D9206F2277}" srcOrd="0" destOrd="0" presId="urn:microsoft.com/office/officeart/2005/8/layout/list1"/>
    <dgm:cxn modelId="{ACCA2EC2-31CF-4974-8C61-460B7829C10F}" type="presOf" srcId="{F43206EA-6189-4151-B038-2AB4DE093BB2}" destId="{7D0CE907-CF46-46D2-86C0-272C6C7D8DB4}" srcOrd="0" destOrd="0" presId="urn:microsoft.com/office/officeart/2005/8/layout/list1"/>
    <dgm:cxn modelId="{070BDF55-15DB-4BEC-9121-60292D2DB02C}" type="presOf" srcId="{C1DCFD7F-6B34-40F9-9318-7897C10F1785}" destId="{6735D5FE-38F5-4AAD-939D-C43B434B1B11}" srcOrd="0" destOrd="0" presId="urn:microsoft.com/office/officeart/2005/8/layout/list1"/>
    <dgm:cxn modelId="{4A09242A-B0DE-497B-A487-637B7D33CE3B}" srcId="{C1DCFD7F-6B34-40F9-9318-7897C10F1785}" destId="{F43206EA-6189-4151-B038-2AB4DE093BB2}" srcOrd="0" destOrd="0" parTransId="{9A43B6ED-7A76-46FE-8CA5-40CC75C2D2B5}" sibTransId="{18663DCC-4983-4DE3-BF6F-C97B83EA9CF6}"/>
    <dgm:cxn modelId="{213D25EF-FB48-482C-9F94-9AAB2DE08B64}" type="presOf" srcId="{CE900CC0-4E5B-448D-95F5-2CA1395BBBC4}" destId="{3C870810-586F-442D-AE5F-FB5D283A442D}" srcOrd="0" destOrd="0" presId="urn:microsoft.com/office/officeart/2005/8/layout/list1"/>
    <dgm:cxn modelId="{C84361D9-1DD9-4AEA-959B-491688214E93}" srcId="{04F0BC52-443A-454E-BD57-F257BF0C0BAD}" destId="{3E54D220-EFB9-441C-B5EF-776334D4B2EC}" srcOrd="0" destOrd="0" parTransId="{E96BB764-7B0E-450F-89EC-4942875970D6}" sibTransId="{E3C80CB9-F3AC-48C9-B65C-3EB6FCD80257}"/>
    <dgm:cxn modelId="{A347E075-1ABE-4CED-990A-065E9BD488E9}" type="presOf" srcId="{C1DCFD7F-6B34-40F9-9318-7897C10F1785}" destId="{40382456-BB6E-48D2-BC5E-3AACD7826D03}" srcOrd="1" destOrd="0" presId="urn:microsoft.com/office/officeart/2005/8/layout/list1"/>
    <dgm:cxn modelId="{212EC067-7607-431F-8673-B72B7B67FAB5}" srcId="{CE900CC0-4E5B-448D-95F5-2CA1395BBBC4}" destId="{3F579683-941F-4E22-B589-83568B11FA5E}" srcOrd="0" destOrd="0" parTransId="{F0FEBA4B-C875-4973-9CFF-FB50A7A801C8}" sibTransId="{50342C82-D27B-4548-BB99-D495E02EE35F}"/>
    <dgm:cxn modelId="{BF1DCC58-003A-4231-9A4E-E76C6B1F2730}" srcId="{C788B09C-500B-427F-90FA-695C53E12ADB}" destId="{C1DCFD7F-6B34-40F9-9318-7897C10F1785}" srcOrd="0" destOrd="0" parTransId="{88DB3B82-5633-4ED5-ADEB-61EDB69F7006}" sibTransId="{2E5C514A-041E-49D5-9A4D-C989AFFE8549}"/>
    <dgm:cxn modelId="{B505FC1E-E180-4538-ADD1-2DBBA8EA19E8}" srcId="{C788B09C-500B-427F-90FA-695C53E12ADB}" destId="{04F0BC52-443A-454E-BD57-F257BF0C0BAD}" srcOrd="2" destOrd="0" parTransId="{D9A25835-2281-4B0C-80AA-3A42C8D6D040}" sibTransId="{1F5CFF7E-F68D-4982-AEB0-C0FB489543ED}"/>
    <dgm:cxn modelId="{4EF2B40C-095C-4AC3-B80C-D3004E6DD312}" type="presOf" srcId="{04F0BC52-443A-454E-BD57-F257BF0C0BAD}" destId="{8F6EF755-58A7-402D-B1AA-ED6F7B376DF3}" srcOrd="0" destOrd="0" presId="urn:microsoft.com/office/officeart/2005/8/layout/list1"/>
    <dgm:cxn modelId="{AE90AAFC-3285-4664-8D7B-D6230E492A0B}" type="presOf" srcId="{04F0BC52-443A-454E-BD57-F257BF0C0BAD}" destId="{AAD00336-CAF7-4481-A929-D9508B09F9D0}" srcOrd="1" destOrd="0" presId="urn:microsoft.com/office/officeart/2005/8/layout/list1"/>
    <dgm:cxn modelId="{713CD8EB-E134-43E3-A181-417FFFC2A59C}" type="presOf" srcId="{CE900CC0-4E5B-448D-95F5-2CA1395BBBC4}" destId="{6F608D07-4CCB-48F1-87E5-EE2AEF294581}" srcOrd="1" destOrd="0" presId="urn:microsoft.com/office/officeart/2005/8/layout/list1"/>
    <dgm:cxn modelId="{2DB06FF4-FD85-4F9C-A5A7-90971B90841D}" type="presParOf" srcId="{2443F753-E3C9-4125-B87A-C52A6AF51313}" destId="{A7F3C652-57F8-447F-89C8-77E9BF75E2AD}" srcOrd="0" destOrd="0" presId="urn:microsoft.com/office/officeart/2005/8/layout/list1"/>
    <dgm:cxn modelId="{5DAC6A0F-B8EE-4875-9C44-E4D822B383E7}" type="presParOf" srcId="{A7F3C652-57F8-447F-89C8-77E9BF75E2AD}" destId="{6735D5FE-38F5-4AAD-939D-C43B434B1B11}" srcOrd="0" destOrd="0" presId="urn:microsoft.com/office/officeart/2005/8/layout/list1"/>
    <dgm:cxn modelId="{30C72945-76CB-41EC-8679-D2AE94CBE763}" type="presParOf" srcId="{A7F3C652-57F8-447F-89C8-77E9BF75E2AD}" destId="{40382456-BB6E-48D2-BC5E-3AACD7826D03}" srcOrd="1" destOrd="0" presId="urn:microsoft.com/office/officeart/2005/8/layout/list1"/>
    <dgm:cxn modelId="{F56B57E7-5EE9-4340-82FC-6021579A476C}" type="presParOf" srcId="{2443F753-E3C9-4125-B87A-C52A6AF51313}" destId="{7AFA2682-7676-4421-AE25-DFE4C36A4CC7}" srcOrd="1" destOrd="0" presId="urn:microsoft.com/office/officeart/2005/8/layout/list1"/>
    <dgm:cxn modelId="{90D5639E-3A03-4A91-B72B-2091742718E4}" type="presParOf" srcId="{2443F753-E3C9-4125-B87A-C52A6AF51313}" destId="{7D0CE907-CF46-46D2-86C0-272C6C7D8DB4}" srcOrd="2" destOrd="0" presId="urn:microsoft.com/office/officeart/2005/8/layout/list1"/>
    <dgm:cxn modelId="{F82AB98D-385B-4EC8-9009-0083FBF1462F}" type="presParOf" srcId="{2443F753-E3C9-4125-B87A-C52A6AF51313}" destId="{80A6A05A-D993-4898-93E5-CE9D05112737}" srcOrd="3" destOrd="0" presId="urn:microsoft.com/office/officeart/2005/8/layout/list1"/>
    <dgm:cxn modelId="{C793FED0-79DE-47C2-A703-11F2A05AC08F}" type="presParOf" srcId="{2443F753-E3C9-4125-B87A-C52A6AF51313}" destId="{EDF97EEF-4D58-4E4E-B951-8BB1EF2171CB}" srcOrd="4" destOrd="0" presId="urn:microsoft.com/office/officeart/2005/8/layout/list1"/>
    <dgm:cxn modelId="{63B08547-76C4-4440-A8F2-88CD2A319F46}" type="presParOf" srcId="{EDF97EEF-4D58-4E4E-B951-8BB1EF2171CB}" destId="{3C870810-586F-442D-AE5F-FB5D283A442D}" srcOrd="0" destOrd="0" presId="urn:microsoft.com/office/officeart/2005/8/layout/list1"/>
    <dgm:cxn modelId="{068C30F9-0119-453F-90CA-155A7D38627E}" type="presParOf" srcId="{EDF97EEF-4D58-4E4E-B951-8BB1EF2171CB}" destId="{6F608D07-4CCB-48F1-87E5-EE2AEF294581}" srcOrd="1" destOrd="0" presId="urn:microsoft.com/office/officeart/2005/8/layout/list1"/>
    <dgm:cxn modelId="{CC50785C-8303-4EE2-974E-0E3D75A0D286}" type="presParOf" srcId="{2443F753-E3C9-4125-B87A-C52A6AF51313}" destId="{59D73B22-483E-4EAB-B46E-BF7D89C8830A}" srcOrd="5" destOrd="0" presId="urn:microsoft.com/office/officeart/2005/8/layout/list1"/>
    <dgm:cxn modelId="{F4F44A96-0503-4C9C-B3F8-622146DF4238}" type="presParOf" srcId="{2443F753-E3C9-4125-B87A-C52A6AF51313}" destId="{29302B85-BFA7-456E-98D7-A6E91444C31B}" srcOrd="6" destOrd="0" presId="urn:microsoft.com/office/officeart/2005/8/layout/list1"/>
    <dgm:cxn modelId="{A586E0BA-897D-4A40-AD6A-CBB58395883B}" type="presParOf" srcId="{2443F753-E3C9-4125-B87A-C52A6AF51313}" destId="{4FBC9E18-D0E3-4405-963C-56759816F9CC}" srcOrd="7" destOrd="0" presId="urn:microsoft.com/office/officeart/2005/8/layout/list1"/>
    <dgm:cxn modelId="{8508EEC5-E3B5-4ADE-8240-CA518208E914}" type="presParOf" srcId="{2443F753-E3C9-4125-B87A-C52A6AF51313}" destId="{43409F6E-114E-495D-9BAD-DE1E2A5DD719}" srcOrd="8" destOrd="0" presId="urn:microsoft.com/office/officeart/2005/8/layout/list1"/>
    <dgm:cxn modelId="{F100BEFB-6402-4178-B9E2-C04FB2E97004}" type="presParOf" srcId="{43409F6E-114E-495D-9BAD-DE1E2A5DD719}" destId="{8F6EF755-58A7-402D-B1AA-ED6F7B376DF3}" srcOrd="0" destOrd="0" presId="urn:microsoft.com/office/officeart/2005/8/layout/list1"/>
    <dgm:cxn modelId="{282BA08A-1320-4426-AC79-BFDA6F61DB94}" type="presParOf" srcId="{43409F6E-114E-495D-9BAD-DE1E2A5DD719}" destId="{AAD00336-CAF7-4481-A929-D9508B09F9D0}" srcOrd="1" destOrd="0" presId="urn:microsoft.com/office/officeart/2005/8/layout/list1"/>
    <dgm:cxn modelId="{BA2E0CC1-D358-492F-8B65-5FF51650E97E}" type="presParOf" srcId="{2443F753-E3C9-4125-B87A-C52A6AF51313}" destId="{0589B1EF-A3C5-4695-88C2-CC6F89049754}" srcOrd="9" destOrd="0" presId="urn:microsoft.com/office/officeart/2005/8/layout/list1"/>
    <dgm:cxn modelId="{C6662E90-15E8-4B4C-8CE5-6E2693B7F3D5}" type="presParOf" srcId="{2443F753-E3C9-4125-B87A-C52A6AF51313}" destId="{73D5B90C-8173-44BD-BF71-E0D9206F227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3023C6-1749-4BF0-A69A-5A999A5A860C}">
      <dsp:nvSpPr>
        <dsp:cNvPr id="0" name=""/>
        <dsp:cNvSpPr/>
      </dsp:nvSpPr>
      <dsp:spPr>
        <a:xfrm>
          <a:off x="0" y="394521"/>
          <a:ext cx="82296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4152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predvidjeti potencijalne prepreke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‘’Od 0-100% koliko je vjerojatno da ćete ovo napraviti?’’</a:t>
          </a:r>
        </a:p>
      </dsp:txBody>
      <dsp:txXfrm>
        <a:off x="0" y="394521"/>
        <a:ext cx="8229600" cy="1126125"/>
      </dsp:txXfrm>
    </dsp:sp>
    <dsp:sp modelId="{FDB62CB2-EA8A-44A9-98C5-B5013F67515F}">
      <dsp:nvSpPr>
        <dsp:cNvPr id="0" name=""/>
        <dsp:cNvSpPr/>
      </dsp:nvSpPr>
      <dsp:spPr>
        <a:xfrm>
          <a:off x="411480" y="10761"/>
          <a:ext cx="576072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Provjeriti vjerojatnost izvršavanja zadataka</a:t>
          </a:r>
        </a:p>
      </dsp:txBody>
      <dsp:txXfrm>
        <a:off x="448947" y="48228"/>
        <a:ext cx="5685786" cy="692586"/>
      </dsp:txXfrm>
    </dsp:sp>
    <dsp:sp modelId="{44B1C41A-16F7-40DC-BC20-01B066129B80}">
      <dsp:nvSpPr>
        <dsp:cNvPr id="0" name=""/>
        <dsp:cNvSpPr/>
      </dsp:nvSpPr>
      <dsp:spPr>
        <a:xfrm>
          <a:off x="0" y="2044806"/>
          <a:ext cx="8229600" cy="16524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4152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problem solving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uvježbavanje vještina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pomoći u odgovoru na ometajuću misao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olakšati akcijski plan</a:t>
          </a:r>
        </a:p>
      </dsp:txBody>
      <dsp:txXfrm>
        <a:off x="0" y="2044806"/>
        <a:ext cx="8229600" cy="1652414"/>
      </dsp:txXfrm>
    </dsp:sp>
    <dsp:sp modelId="{F5F982DC-80EC-4772-8EBF-718A7C764472}">
      <dsp:nvSpPr>
        <dsp:cNvPr id="0" name=""/>
        <dsp:cNvSpPr/>
      </dsp:nvSpPr>
      <dsp:spPr>
        <a:xfrm>
          <a:off x="442390" y="1666956"/>
          <a:ext cx="576072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Identificirati prepreke; </a:t>
          </a:r>
          <a:r>
            <a:rPr lang="hr-HR" sz="2400" kern="1200" dirty="0" smtClean="0"/>
            <a:t>proba ponašanja u imaginaciji</a:t>
          </a:r>
          <a:endParaRPr lang="hr-HR" sz="2400" kern="1200" dirty="0"/>
        </a:p>
      </dsp:txBody>
      <dsp:txXfrm>
        <a:off x="479857" y="1704423"/>
        <a:ext cx="5685786" cy="692586"/>
      </dsp:txXfrm>
    </dsp:sp>
    <dsp:sp modelId="{3BED7717-4E45-47BE-9555-845CFB39CEAF}">
      <dsp:nvSpPr>
        <dsp:cNvPr id="0" name=""/>
        <dsp:cNvSpPr/>
      </dsp:nvSpPr>
      <dsp:spPr>
        <a:xfrm>
          <a:off x="0" y="4221381"/>
          <a:ext cx="8229600" cy="880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4152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Pozitivan feedback; utvrđivanje problema i značenja za klijenta; intervencija</a:t>
          </a:r>
        </a:p>
      </dsp:txBody>
      <dsp:txXfrm>
        <a:off x="0" y="4221381"/>
        <a:ext cx="8229600" cy="880425"/>
      </dsp:txXfrm>
    </dsp:sp>
    <dsp:sp modelId="{3D6226C1-2959-472C-BC03-F0B360A944CC}">
      <dsp:nvSpPr>
        <dsp:cNvPr id="0" name=""/>
        <dsp:cNvSpPr/>
      </dsp:nvSpPr>
      <dsp:spPr>
        <a:xfrm>
          <a:off x="411480" y="3837621"/>
          <a:ext cx="576072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Opažati klijentove negativne reakcije</a:t>
          </a:r>
        </a:p>
      </dsp:txBody>
      <dsp:txXfrm>
        <a:off x="448947" y="3875088"/>
        <a:ext cx="5685786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CE907-CF46-46D2-86C0-272C6C7D8DB4}">
      <dsp:nvSpPr>
        <dsp:cNvPr id="0" name=""/>
        <dsp:cNvSpPr/>
      </dsp:nvSpPr>
      <dsp:spPr>
        <a:xfrm>
          <a:off x="0" y="554765"/>
          <a:ext cx="8229600" cy="13111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770636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Popis prednosti i nedostataka izvršenja zadataka; popis prednosti i nedostataka neispunjenja zadataka</a:t>
          </a:r>
        </a:p>
      </dsp:txBody>
      <dsp:txXfrm>
        <a:off x="0" y="554765"/>
        <a:ext cx="8229600" cy="1311187"/>
      </dsp:txXfrm>
    </dsp:sp>
    <dsp:sp modelId="{40382456-BB6E-48D2-BC5E-3AACD7826D03}">
      <dsp:nvSpPr>
        <dsp:cNvPr id="0" name=""/>
        <dsp:cNvSpPr/>
      </dsp:nvSpPr>
      <dsp:spPr>
        <a:xfrm>
          <a:off x="411480" y="8645"/>
          <a:ext cx="5760720" cy="1092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Provjera prednosti i nedostataka</a:t>
          </a:r>
        </a:p>
      </dsp:txBody>
      <dsp:txXfrm>
        <a:off x="464799" y="61964"/>
        <a:ext cx="5654082" cy="985602"/>
      </dsp:txXfrm>
    </dsp:sp>
    <dsp:sp modelId="{29302B85-BFA7-456E-98D7-A6E91444C31B}">
      <dsp:nvSpPr>
        <dsp:cNvPr id="0" name=""/>
        <dsp:cNvSpPr/>
      </dsp:nvSpPr>
      <dsp:spPr>
        <a:xfrm>
          <a:off x="0" y="2611872"/>
          <a:ext cx="822960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770636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Modifikacija pojedinih stavki</a:t>
          </a:r>
        </a:p>
      </dsp:txBody>
      <dsp:txXfrm>
        <a:off x="0" y="2611872"/>
        <a:ext cx="8229600" cy="1107225"/>
      </dsp:txXfrm>
    </dsp:sp>
    <dsp:sp modelId="{6F608D07-4CCB-48F1-87E5-EE2AEF294581}">
      <dsp:nvSpPr>
        <dsp:cNvPr id="0" name=""/>
        <dsp:cNvSpPr/>
      </dsp:nvSpPr>
      <dsp:spPr>
        <a:xfrm>
          <a:off x="411480" y="2065752"/>
          <a:ext cx="5760720" cy="1092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Promjena akcijskog plana</a:t>
          </a:r>
        </a:p>
      </dsp:txBody>
      <dsp:txXfrm>
        <a:off x="464799" y="2119071"/>
        <a:ext cx="5654082" cy="985602"/>
      </dsp:txXfrm>
    </dsp:sp>
    <dsp:sp modelId="{73D5B90C-8173-44BD-BF71-E0D9206F2277}">
      <dsp:nvSpPr>
        <dsp:cNvPr id="0" name=""/>
        <dsp:cNvSpPr/>
      </dsp:nvSpPr>
      <dsp:spPr>
        <a:xfrm>
          <a:off x="0" y="4473662"/>
          <a:ext cx="8229600" cy="13111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770636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Na početnim seansama spomenuti da se vrijedne informacije mogu prikupiti čak i u slučaju neizvršenja pojedinih zadatka</a:t>
          </a:r>
          <a:endParaRPr lang="hr-HR" sz="1600" kern="1200" dirty="0"/>
        </a:p>
      </dsp:txBody>
      <dsp:txXfrm>
        <a:off x="0" y="4473662"/>
        <a:ext cx="8229600" cy="1311187"/>
      </dsp:txXfrm>
    </dsp:sp>
    <dsp:sp modelId="{AAD00336-CAF7-4481-A929-D9508B09F9D0}">
      <dsp:nvSpPr>
        <dsp:cNvPr id="0" name=""/>
        <dsp:cNvSpPr/>
      </dsp:nvSpPr>
      <dsp:spPr>
        <a:xfrm>
          <a:off x="411480" y="3918897"/>
          <a:ext cx="5760720" cy="1092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Predstaviti akcijski plan kao vrijedan izvor informacija</a:t>
          </a:r>
        </a:p>
      </dsp:txBody>
      <dsp:txXfrm>
        <a:off x="464799" y="3972216"/>
        <a:ext cx="5654082" cy="985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227C5F8-D78E-45BA-9EF1-F35BC91AB35B}" type="datetimeFigureOut">
              <a:rPr lang="hr-HR" smtClean="0"/>
              <a:t>14.11.2023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CCFCF5E-EDC1-4C1B-8D2E-46BD07BEE48A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dirty="0"/>
              <a:t>AKCIJSKI PLAN </a:t>
            </a:r>
            <a:br>
              <a:rPr lang="hr-HR" dirty="0"/>
            </a:br>
            <a:r>
              <a:rPr lang="hr-HR" sz="4000" dirty="0"/>
              <a:t>(‘’Domaća zadaća’’)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4941168"/>
            <a:ext cx="6400800" cy="1752600"/>
          </a:xfrm>
        </p:spPr>
        <p:txBody>
          <a:bodyPr>
            <a:normAutofit lnSpcReduction="1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algn="r"/>
            <a:r>
              <a:rPr lang="hr-HR" dirty="0"/>
              <a:t>Sara Žaček</a:t>
            </a:r>
          </a:p>
        </p:txBody>
      </p:sp>
    </p:spTree>
    <p:extLst>
      <p:ext uri="{BB962C8B-B14F-4D97-AF65-F5344CB8AC3E}">
        <p14:creationId xmlns:p14="http://schemas.microsoft.com/office/powerpoint/2010/main" val="2881104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Kako bi klijent mogao izvući pozitivno značenje ili učvrstiti pozitivna uvjerenja o samom sebi nakon ispunjenog akcijskog plana, možemo ga pitati:</a:t>
            </a:r>
          </a:p>
          <a:p>
            <a:pPr marL="0" indent="0">
              <a:buNone/>
            </a:pPr>
            <a:endParaRPr lang="hr-HR" dirty="0"/>
          </a:p>
          <a:p>
            <a:pPr marL="457200" indent="-457200">
              <a:buFont typeface="+mj-lt"/>
              <a:buAutoNum type="alphaLcParenR"/>
            </a:pPr>
            <a:r>
              <a:rPr lang="hr-HR" dirty="0"/>
              <a:t>Da li ste pohvalili samog sebe?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/>
              <a:t>Što je pozitivno u tom iskustvu? (npr. ‘’pomogao sam drugome, moja obitelj je sretna</a:t>
            </a:r>
            <a:r>
              <a:rPr lang="hr-HR" dirty="0" smtClean="0"/>
              <a:t>...’’)</a:t>
            </a:r>
            <a:endParaRPr lang="hr-HR" dirty="0"/>
          </a:p>
          <a:p>
            <a:pPr marL="457200" indent="-457200">
              <a:buFont typeface="+mj-lt"/>
              <a:buAutoNum type="alphaLcParenR"/>
            </a:pPr>
            <a:r>
              <a:rPr lang="hr-HR" dirty="0"/>
              <a:t>Koje emocije ste osjetili?...</a:t>
            </a:r>
          </a:p>
        </p:txBody>
      </p:sp>
    </p:spTree>
    <p:extLst>
      <p:ext uri="{BB962C8B-B14F-4D97-AF65-F5344CB8AC3E}">
        <p14:creationId xmlns:p14="http://schemas.microsoft.com/office/powerpoint/2010/main" val="506887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KONCEPTUALIZACIJA TEŠKOĆA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Da li je prepreka u ispunjenju akcijskog plana povezana s:</a:t>
            </a:r>
          </a:p>
          <a:p>
            <a:pPr marL="0" indent="0">
              <a:buNone/>
            </a:pPr>
            <a:endParaRPr lang="hr-HR" dirty="0"/>
          </a:p>
          <a:p>
            <a:pPr marL="457200" indent="-457200">
              <a:buFont typeface="+mj-lt"/>
              <a:buAutoNum type="alphaLcParenR"/>
            </a:pPr>
            <a:r>
              <a:rPr lang="hr-HR" dirty="0">
                <a:solidFill>
                  <a:schemeClr val="accent1"/>
                </a:solidFill>
              </a:rPr>
              <a:t>praktičnim problemom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>
                <a:solidFill>
                  <a:schemeClr val="accent1"/>
                </a:solidFill>
              </a:rPr>
              <a:t>ometajućim mislima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>
                <a:solidFill>
                  <a:schemeClr val="accent1"/>
                </a:solidFill>
              </a:rPr>
              <a:t>ometajućim mislima zamaskiranima u</a:t>
            </a:r>
            <a:r>
              <a:rPr lang="hr-HR" dirty="0" smtClean="0">
                <a:solidFill>
                  <a:schemeClr val="accent1"/>
                </a:solidFill>
              </a:rPr>
              <a:t> </a:t>
            </a:r>
            <a:r>
              <a:rPr lang="hr-HR" dirty="0">
                <a:solidFill>
                  <a:schemeClr val="accent1"/>
                </a:solidFill>
              </a:rPr>
              <a:t>praktičan problem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>
                <a:solidFill>
                  <a:schemeClr val="accent1"/>
                </a:solidFill>
              </a:rPr>
              <a:t>problemom povezanim s </a:t>
            </a:r>
            <a:r>
              <a:rPr lang="hr-HR" dirty="0" smtClean="0">
                <a:solidFill>
                  <a:schemeClr val="accent1"/>
                </a:solidFill>
              </a:rPr>
              <a:t>mislima terapeuta</a:t>
            </a:r>
            <a:endParaRPr lang="hr-H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51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a) Praktični problemi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/>
              <a:t> </a:t>
            </a:r>
            <a:r>
              <a:rPr lang="hr-HR" i="1" dirty="0"/>
              <a:t>Zaboravljanje racionale akcijskog plana</a:t>
            </a:r>
          </a:p>
          <a:p>
            <a:r>
              <a:rPr lang="hr-HR" sz="1800" dirty="0"/>
              <a:t>Klijent ne izvršava zadatke jer se ne može sjetiti zašto su važni i na koji način su povezani s njihovim željama, vrijednostima i ciljevima       važno podsjetiti na racionalu; pregledati prednosti i nedostatke izvršenja akcijskog plana</a:t>
            </a:r>
          </a:p>
          <a:p>
            <a:endParaRPr lang="hr-HR" sz="1800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 </a:t>
            </a:r>
            <a:r>
              <a:rPr lang="hr-HR" i="1" dirty="0"/>
              <a:t>Neorganiziranost ili nedovoljno odgovornosti</a:t>
            </a:r>
          </a:p>
          <a:p>
            <a:r>
              <a:rPr lang="hr-HR" sz="1800" dirty="0"/>
              <a:t>Uvrstiti plan u dnevne zadatke; napraviti tablicu ili dijagram</a:t>
            </a:r>
          </a:p>
          <a:p>
            <a:endParaRPr lang="hr-HR" sz="1800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 </a:t>
            </a:r>
            <a:r>
              <a:rPr lang="hr-HR" i="1" dirty="0"/>
              <a:t>Poteškoće s izvršavanjem pojedine stavke akcijskog plana</a:t>
            </a:r>
          </a:p>
          <a:p>
            <a:r>
              <a:rPr lang="hr-HR" sz="1800" dirty="0"/>
              <a:t>Terapeut preuzima odgovornost</a:t>
            </a:r>
          </a:p>
          <a:p>
            <a:pPr>
              <a:buFont typeface="Wingdings" pitchFamily="2" charset="2"/>
              <a:buChar char="Ø"/>
            </a:pPr>
            <a:endParaRPr lang="hr-HR" i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16216" y="249289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221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b) Ometajuće misli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/>
              <a:t> </a:t>
            </a:r>
            <a:r>
              <a:rPr lang="hr-HR" i="1" dirty="0"/>
              <a:t>Negativni ishodi</a:t>
            </a:r>
          </a:p>
          <a:p>
            <a:r>
              <a:rPr lang="hr-HR" sz="1800" dirty="0"/>
              <a:t>Ukoliko klijent ne ispunjava akcijski plan, provjeriti s njim da li smatra da je izvršavanje plana i dalje dobra ideja, a zatim zajedno proći potencijalne prepreke za daljnje ispunjavanje plana</a:t>
            </a:r>
          </a:p>
          <a:p>
            <a:endParaRPr lang="hr-HR" sz="1800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 </a:t>
            </a:r>
            <a:r>
              <a:rPr lang="hr-HR" i="1" dirty="0"/>
              <a:t>Precjenjivanje zahtjeva akcijskog plana</a:t>
            </a:r>
          </a:p>
          <a:p>
            <a:r>
              <a:rPr lang="hr-HR" sz="1800" dirty="0"/>
              <a:t>Klijent ne zna procijeniti koliko će nezgodan ili težak pojedini zahtjev biti; ne uzima u obzir vremensko ograničenje</a:t>
            </a:r>
          </a:p>
          <a:p>
            <a:endParaRPr lang="hr-HR" sz="1800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 </a:t>
            </a:r>
            <a:r>
              <a:rPr lang="hr-HR" i="1" dirty="0"/>
              <a:t>Odugovlačenje i izbjegavanje</a:t>
            </a:r>
          </a:p>
          <a:p>
            <a:r>
              <a:rPr lang="hr-HR" sz="1800" dirty="0"/>
              <a:t>Problem kod depresivnih klijenata           ‘’Mislite li da se možete fokusirati na ono što sada osjećate, a ne kako ćete se osjećati kad izvršite zadatak? Da li će pomoći ukoliko se prisjetite cilja koji želite ostvariti i zašto?’’</a:t>
            </a:r>
          </a:p>
          <a:p>
            <a:r>
              <a:rPr lang="hr-HR" sz="1800" dirty="0"/>
              <a:t>Terapeut može reći što on čini ukoliko primijeti da odugovlači s ispunjavanjem zadataka</a:t>
            </a:r>
          </a:p>
          <a:p>
            <a:pPr marL="0" indent="0">
              <a:buNone/>
            </a:pPr>
            <a:endParaRPr lang="hr-HR" sz="1800" dirty="0"/>
          </a:p>
          <a:p>
            <a:pPr>
              <a:buFont typeface="Wingdings" pitchFamily="2" charset="2"/>
              <a:buChar char="Ø"/>
            </a:pPr>
            <a:r>
              <a:rPr lang="hr-HR" i="1" smtClean="0"/>
              <a:t> Izvršavanje </a:t>
            </a:r>
            <a:r>
              <a:rPr lang="hr-HR" i="1" dirty="0"/>
              <a:t>zadataka u posljednji trenutak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31940" y="436510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026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/>
                </a:solidFill>
              </a:rPr>
              <a:t>c) Ometajuće misli zamaskirane u</a:t>
            </a:r>
            <a:r>
              <a:rPr lang="hr-HR" dirty="0" smtClean="0">
                <a:solidFill>
                  <a:schemeClr val="accent1"/>
                </a:solidFill>
              </a:rPr>
              <a:t> </a:t>
            </a:r>
            <a:r>
              <a:rPr lang="hr-HR" dirty="0">
                <a:solidFill>
                  <a:schemeClr val="accent1"/>
                </a:solidFill>
              </a:rPr>
              <a:t>praktični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 Klijenti često navode nedostatak vremena, energije ili prave prilike kao razlog zašto nisu izvršili određene zadatke      ukoliko terapeut misli da su u pozadini neizvršavanja zadataka određene misli ili vjerovanja, to treba istražiti prije usmjeravanja na praktični problem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835696" y="3869763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937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/>
                </a:solidFill>
              </a:rPr>
              <a:t>d) Problemi povezani s terapeutovim kognicijama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pPr>
              <a:buFont typeface="Wingdings" pitchFamily="2" charset="2"/>
              <a:buChar char="Ø"/>
            </a:pPr>
            <a:r>
              <a:rPr lang="hr-HR" dirty="0"/>
              <a:t> Teraupeut treba preispitati da li neka njegova vjerovanja ili misli utječu na to da neće biti asertivan kada se radi o ispunjavanju akcijskog plana</a:t>
            </a:r>
          </a:p>
        </p:txBody>
      </p:sp>
    </p:spTree>
    <p:extLst>
      <p:ext uri="{BB962C8B-B14F-4D97-AF65-F5344CB8AC3E}">
        <p14:creationId xmlns:p14="http://schemas.microsoft.com/office/powerpoint/2010/main" val="2460056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4000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64094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AKCIJSKI PLAN...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Integralni dio BKT-a</a:t>
            </a:r>
          </a:p>
          <a:p>
            <a:r>
              <a:rPr lang="hr-HR" dirty="0"/>
              <a:t>Klijent uči nove načine </a:t>
            </a:r>
            <a:r>
              <a:rPr lang="hr-HR" dirty="0" smtClean="0"/>
              <a:t>mišljenja </a:t>
            </a:r>
            <a:r>
              <a:rPr lang="hr-HR" dirty="0"/>
              <a:t>i ponašanja koje uvježbava kod kuće</a:t>
            </a:r>
          </a:p>
          <a:p>
            <a:r>
              <a:rPr lang="hr-HR" dirty="0"/>
              <a:t>Veća uspješnost tretmana ukoliko se slijedi postavljeni plan</a:t>
            </a:r>
          </a:p>
        </p:txBody>
      </p:sp>
    </p:spTree>
    <p:extLst>
      <p:ext uri="{BB962C8B-B14F-4D97-AF65-F5344CB8AC3E}">
        <p14:creationId xmlns:p14="http://schemas.microsoft.com/office/powerpoint/2010/main" val="385616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POSTAVLJANJE AKCIJSKOG PLANA...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Ovisi o:</a:t>
            </a:r>
          </a:p>
          <a:p>
            <a:pPr>
              <a:buFont typeface="Wingdings" pitchFamily="2" charset="2"/>
              <a:buChar char="v"/>
            </a:pPr>
            <a:r>
              <a:rPr lang="hr-HR" dirty="0"/>
              <a:t> konceptualizaciji</a:t>
            </a:r>
          </a:p>
          <a:p>
            <a:pPr>
              <a:buFont typeface="Wingdings" pitchFamily="2" charset="2"/>
              <a:buChar char="v"/>
            </a:pPr>
            <a:r>
              <a:rPr lang="hr-HR" dirty="0"/>
              <a:t> klijentovim aspiracijama</a:t>
            </a:r>
          </a:p>
          <a:p>
            <a:pPr>
              <a:buFont typeface="Wingdings" pitchFamily="2" charset="2"/>
              <a:buChar char="v"/>
            </a:pPr>
            <a:r>
              <a:rPr lang="hr-HR" dirty="0"/>
              <a:t> planu tretmana i postavljenim ciljevima (svemu onome o čemu se raspravlja na tretmanu)</a:t>
            </a:r>
          </a:p>
          <a:p>
            <a:pPr>
              <a:buFont typeface="Wingdings" pitchFamily="2" charset="2"/>
              <a:buChar char="v"/>
            </a:pPr>
            <a:r>
              <a:rPr lang="hr-HR" dirty="0"/>
              <a:t> što klijent može i želi učiniti</a:t>
            </a:r>
          </a:p>
        </p:txBody>
      </p:sp>
    </p:spTree>
    <p:extLst>
      <p:ext uri="{BB962C8B-B14F-4D97-AF65-F5344CB8AC3E}">
        <p14:creationId xmlns:p14="http://schemas.microsoft.com/office/powerpoint/2010/main" val="381177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Dobro postavljeni akcijski plan pruža priliku klijentu da...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482936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sz="2400" dirty="0"/>
              <a:t>donosi pozitivne zaključke o sebi i svojim iskustvima</a:t>
            </a:r>
          </a:p>
          <a:p>
            <a:r>
              <a:rPr lang="hr-HR" sz="2400" dirty="0" smtClean="0"/>
              <a:t>se dodatno educira</a:t>
            </a:r>
            <a:endParaRPr lang="hr-HR" sz="2400" dirty="0"/>
          </a:p>
          <a:p>
            <a:r>
              <a:rPr lang="hr-HR" sz="2400" dirty="0" smtClean="0"/>
              <a:t>prikuplja podatake (praćenjem </a:t>
            </a:r>
            <a:r>
              <a:rPr lang="hr-HR" sz="2400" dirty="0"/>
              <a:t>misli, osjećaja...)</a:t>
            </a:r>
          </a:p>
          <a:p>
            <a:r>
              <a:rPr lang="hr-HR" sz="2400" dirty="0" smtClean="0"/>
              <a:t>evaluira </a:t>
            </a:r>
            <a:r>
              <a:rPr lang="hr-HR" sz="2400" dirty="0"/>
              <a:t>i </a:t>
            </a:r>
            <a:r>
              <a:rPr lang="hr-HR" sz="2400" dirty="0" smtClean="0"/>
              <a:t>modificira kognicije</a:t>
            </a:r>
            <a:endParaRPr lang="hr-HR" sz="2400" dirty="0"/>
          </a:p>
          <a:p>
            <a:r>
              <a:rPr lang="hr-HR" sz="2400" dirty="0" smtClean="0"/>
              <a:t>uvježbava kognitivne i bihevioralne vještine</a:t>
            </a:r>
          </a:p>
          <a:p>
            <a:r>
              <a:rPr lang="hr-HR" sz="2400" dirty="0" smtClean="0"/>
              <a:t>eksperimentira </a:t>
            </a:r>
            <a:r>
              <a:rPr lang="hr-HR" sz="2400" dirty="0"/>
              <a:t>s naučenim novim oblicima ponašanja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2562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/>
              <a:t>VRSTE/TIPOVI AKTIVNOSTI AKCIJSKOG PLANA...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r>
              <a:rPr lang="hr-HR" dirty="0"/>
              <a:t>Čitanje bilješki s terapije</a:t>
            </a:r>
          </a:p>
          <a:p>
            <a:pPr lvl="2"/>
            <a:r>
              <a:rPr lang="hr-HR" i="1" dirty="0"/>
              <a:t>što klijent misli da je najvažnije za zapamtiti ili učiniti</a:t>
            </a:r>
          </a:p>
          <a:p>
            <a:pPr marL="457200" indent="-457200">
              <a:buAutoNum type="arabicPeriod"/>
            </a:pPr>
            <a:r>
              <a:rPr lang="hr-HR" dirty="0"/>
              <a:t>Praćenje automatskih misli</a:t>
            </a:r>
          </a:p>
          <a:p>
            <a:pPr lvl="2"/>
            <a:r>
              <a:rPr lang="hr-HR" i="1" dirty="0"/>
              <a:t>postavljanje pitanja ‘’što mi prolazi kroz glavu’’</a:t>
            </a:r>
          </a:p>
          <a:p>
            <a:pPr marL="457200" indent="-457200">
              <a:buAutoNum type="arabicPeriod"/>
            </a:pPr>
            <a:r>
              <a:rPr lang="hr-HR" dirty="0"/>
              <a:t>Evaluacija i odgovor na automatske misli</a:t>
            </a:r>
          </a:p>
          <a:p>
            <a:pPr lvl="2"/>
            <a:r>
              <a:rPr lang="hr-HR" i="1" dirty="0"/>
              <a:t>terapeut pomaže klijentu modificirati negativne automatske misli</a:t>
            </a:r>
          </a:p>
          <a:p>
            <a:pPr marL="457200" indent="-457200">
              <a:buAutoNum type="arabicPeriod"/>
            </a:pPr>
            <a:r>
              <a:rPr lang="hr-HR" dirty="0"/>
              <a:t>Bihevioralni eksperimenti</a:t>
            </a:r>
          </a:p>
          <a:p>
            <a:pPr lvl="2"/>
            <a:r>
              <a:rPr lang="hr-HR" i="1" dirty="0"/>
              <a:t>testiranje klijentovih hipoteza</a:t>
            </a:r>
          </a:p>
          <a:p>
            <a:pPr marL="457200" indent="-457200">
              <a:buAutoNum type="arabicPeriod"/>
            </a:pPr>
            <a:r>
              <a:rPr lang="hr-HR" dirty="0"/>
              <a:t>Odvajanje od negativnih misli</a:t>
            </a:r>
          </a:p>
          <a:p>
            <a:pPr lvl="2"/>
            <a:r>
              <a:rPr lang="hr-HR" i="1" dirty="0"/>
              <a:t>mindfulness</a:t>
            </a:r>
          </a:p>
          <a:p>
            <a:pPr marL="457200" indent="-457200">
              <a:buAutoNum type="arabicPeriod"/>
            </a:pPr>
            <a:r>
              <a:rPr lang="hr-HR" dirty="0"/>
              <a:t>Implementacija koraka za postizanje ciljeva</a:t>
            </a:r>
          </a:p>
          <a:p>
            <a:pPr lvl="2"/>
            <a:r>
              <a:rPr lang="hr-HR" i="1" dirty="0"/>
              <a:t>odluka o koracima koje klijent  želi poduzeti do iduće seanse; identifikacija potencijalnih prepreka</a:t>
            </a:r>
          </a:p>
          <a:p>
            <a:pPr marL="457200" indent="-457200">
              <a:buAutoNum type="arabicPeriod"/>
            </a:pPr>
            <a:r>
              <a:rPr lang="hr-HR" dirty="0"/>
              <a:t>Uključivanje u poticajne aktivnosti</a:t>
            </a:r>
          </a:p>
          <a:p>
            <a:pPr lvl="2"/>
            <a:r>
              <a:rPr lang="hr-HR" i="1" dirty="0"/>
              <a:t>povezano s klijentovim aspiracijama, vrijednostima, ciljevima</a:t>
            </a:r>
          </a:p>
          <a:p>
            <a:pPr marL="457200" indent="-457200">
              <a:buAutoNum type="arabicPeriod"/>
            </a:pPr>
            <a:r>
              <a:rPr lang="hr-HR" dirty="0"/>
              <a:t>Lista pohvala</a:t>
            </a:r>
          </a:p>
          <a:p>
            <a:pPr lvl="2"/>
            <a:r>
              <a:rPr lang="hr-HR" i="1" dirty="0"/>
              <a:t>klijent idealno treba pohvaliti samog sebe kada učini nešto što mu je teško</a:t>
            </a:r>
          </a:p>
          <a:p>
            <a:pPr marL="457200" indent="-457200">
              <a:buAutoNum type="arabicPeriod"/>
            </a:pPr>
            <a:r>
              <a:rPr lang="hr-HR" dirty="0"/>
              <a:t>Uvježbavanje bihevioralnih vještina</a:t>
            </a:r>
          </a:p>
          <a:p>
            <a:pPr lvl="2"/>
            <a:r>
              <a:rPr lang="hr-HR" i="1" dirty="0"/>
              <a:t>klijent uči novu vještinu koju kroz ‘’domaće zadaće’’ uvježbava</a:t>
            </a:r>
          </a:p>
          <a:p>
            <a:pPr marL="457200" indent="-457200">
              <a:buAutoNum type="arabicPeriod"/>
            </a:pPr>
            <a:r>
              <a:rPr lang="hr-HR" dirty="0"/>
              <a:t>Biblioterapija</a:t>
            </a:r>
          </a:p>
          <a:p>
            <a:pPr lvl="2"/>
            <a:r>
              <a:rPr lang="hr-HR" i="1" dirty="0"/>
              <a:t>čitati o onome o čemu se raspravlja na seansi</a:t>
            </a:r>
          </a:p>
          <a:p>
            <a:pPr marL="457200" indent="-457200">
              <a:buAutoNum type="arabicPeriod"/>
            </a:pPr>
            <a:r>
              <a:rPr lang="hr-HR" dirty="0"/>
              <a:t>Priprema za iduću terapijsku seansu</a:t>
            </a:r>
          </a:p>
        </p:txBody>
      </p:sp>
    </p:spTree>
    <p:extLst>
      <p:ext uri="{BB962C8B-B14F-4D97-AF65-F5344CB8AC3E}">
        <p14:creationId xmlns:p14="http://schemas.microsoft.com/office/powerpoint/2010/main" val="9381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POVEĆANJE USPJEŠNOSTI AKCIJSKOG PLANA...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hr-HR" dirty="0"/>
              <a:t>Individualizacija akcijskog plana</a:t>
            </a:r>
          </a:p>
          <a:p>
            <a:pPr marL="457200" indent="-457200">
              <a:buAutoNum type="alphaLcParenR"/>
            </a:pPr>
            <a:r>
              <a:rPr lang="hr-HR" dirty="0"/>
              <a:t>Pružanje racionale akcijskog plana</a:t>
            </a:r>
          </a:p>
          <a:p>
            <a:pPr marL="457200" indent="-457200">
              <a:buAutoNum type="alphaLcParenR"/>
            </a:pPr>
            <a:r>
              <a:rPr lang="hr-HR" dirty="0"/>
              <a:t>Tražiti klijentovo mišljenje i potvrdu</a:t>
            </a:r>
          </a:p>
          <a:p>
            <a:pPr marL="457200" indent="-457200">
              <a:buAutoNum type="alphaLcParenR"/>
            </a:pPr>
            <a:r>
              <a:rPr lang="hr-HR" dirty="0"/>
              <a:t>Olakšati akcijski plan</a:t>
            </a:r>
          </a:p>
          <a:p>
            <a:pPr marL="457200" indent="-457200">
              <a:buAutoNum type="alphaLcParenR"/>
            </a:pPr>
            <a:r>
              <a:rPr lang="hr-HR" dirty="0"/>
              <a:t>Davanje točnih uputa (vođenje klijenta)</a:t>
            </a:r>
          </a:p>
          <a:p>
            <a:pPr marL="457200" indent="-457200">
              <a:buAutoNum type="alphaLcParenR"/>
            </a:pPr>
            <a:r>
              <a:rPr lang="hr-HR" dirty="0"/>
              <a:t>Podsjetnici</a:t>
            </a:r>
          </a:p>
          <a:p>
            <a:pPr marL="457200" indent="-457200">
              <a:buAutoNum type="alphaLcParenR"/>
            </a:pPr>
            <a:r>
              <a:rPr lang="hr-HR" dirty="0"/>
              <a:t>Započeti akcijski plan za vrijeme seanse</a:t>
            </a:r>
          </a:p>
          <a:p>
            <a:pPr marL="457200" indent="-457200">
              <a:buAutoNum type="alphaLcParenR"/>
            </a:pPr>
            <a:r>
              <a:rPr lang="hr-HR" dirty="0"/>
              <a:t>Zamišljanje uspješno ispunjenih zadataka</a:t>
            </a:r>
          </a:p>
        </p:txBody>
      </p:sp>
    </p:spTree>
    <p:extLst>
      <p:ext uri="{BB962C8B-B14F-4D97-AF65-F5344CB8AC3E}">
        <p14:creationId xmlns:p14="http://schemas.microsoft.com/office/powerpoint/2010/main" val="1406665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dirty="0"/>
              <a:t>PREDIKCIJA I PREVENCIJA PROBLEMA...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709780"/>
              </p:ext>
            </p:extLst>
          </p:nvPr>
        </p:nvGraphicFramePr>
        <p:xfrm>
          <a:off x="467544" y="1484784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286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876510"/>
              </p:ext>
            </p:extLst>
          </p:nvPr>
        </p:nvGraphicFramePr>
        <p:xfrm>
          <a:off x="457200" y="692150"/>
          <a:ext cx="8229600" cy="578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7927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PREGLED AKCIJSKOG PLANA...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Važno proći s klijentom na početku seanse kako bi klijent stekao dojam o važnosti samog plana</a:t>
            </a:r>
          </a:p>
          <a:p>
            <a:endParaRPr lang="hr-HR" dirty="0"/>
          </a:p>
          <a:p>
            <a:r>
              <a:rPr lang="hr-HR" dirty="0"/>
              <a:t>Više vremena se posvećuje pregledu plana ako: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/>
              <a:t>se tiče važnog trenutnog problema ili cilja o kojem treba dodatno raspraviti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/>
              <a:t>klijent nije izvršio zadatak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/>
              <a:t>ima teškoća s izvođenjem zaključaka iz uspješno izvršenog akcijskog plana ili kada je previše samokritičan</a:t>
            </a:r>
          </a:p>
        </p:txBody>
      </p:sp>
    </p:spTree>
    <p:extLst>
      <p:ext uri="{BB962C8B-B14F-4D97-AF65-F5344CB8AC3E}">
        <p14:creationId xmlns:p14="http://schemas.microsoft.com/office/powerpoint/2010/main" val="56103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295</TotalTime>
  <Words>805</Words>
  <Application>Microsoft Office PowerPoint</Application>
  <PresentationFormat>On-screen Show (4:3)</PresentationFormat>
  <Paragraphs>131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Wingdings</vt:lpstr>
      <vt:lpstr>Clarity</vt:lpstr>
      <vt:lpstr>AKCIJSKI PLAN  (‘’Domaća zadaća’’)</vt:lpstr>
      <vt:lpstr>AKCIJSKI PLAN...</vt:lpstr>
      <vt:lpstr>POSTAVLJANJE AKCIJSKOG PLANA...</vt:lpstr>
      <vt:lpstr>PowerPoint Presentation</vt:lpstr>
      <vt:lpstr>VRSTE/TIPOVI AKTIVNOSTI AKCIJSKOG PLANA...</vt:lpstr>
      <vt:lpstr>POVEĆANJE USPJEŠNOSTI AKCIJSKOG PLANA...</vt:lpstr>
      <vt:lpstr>PREDIKCIJA I PREVENCIJA PROBLEMA...</vt:lpstr>
      <vt:lpstr>PowerPoint Presentation</vt:lpstr>
      <vt:lpstr>PREGLED AKCIJSKOG PLANA...</vt:lpstr>
      <vt:lpstr>PowerPoint Presentation</vt:lpstr>
      <vt:lpstr>KONCEPTUALIZACIJA TEŠKOĆA</vt:lpstr>
      <vt:lpstr>a) Praktični problemi</vt:lpstr>
      <vt:lpstr>b) Ometajuće misli</vt:lpstr>
      <vt:lpstr>c) Ometajuće misli zamaskirane u praktični problem</vt:lpstr>
      <vt:lpstr>d) Problemi povezani s terapeutovim kognicijama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AKCIJSKI PLAN  (‘’Domaća zadaća’’)</dc:title>
  <dc:creator>MiS</dc:creator>
  <cp:lastModifiedBy>hubikotvr@outlook.com</cp:lastModifiedBy>
  <cp:revision>44</cp:revision>
  <dcterms:created xsi:type="dcterms:W3CDTF">2023-11-07T14:02:46Z</dcterms:created>
  <dcterms:modified xsi:type="dcterms:W3CDTF">2023-11-14T15:00:35Z</dcterms:modified>
</cp:coreProperties>
</file>