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Open Sans 1" panose="020B0604020202020204" charset="0"/>
      <p:regular r:id="rId18"/>
    </p:embeddedFont>
    <p:embeddedFont>
      <p:font typeface="Open Sans 1 Light" panose="020B0604020202020204" charset="0"/>
      <p:regular r:id="rId19"/>
    </p:embeddedFont>
    <p:embeddedFont>
      <p:font typeface="Open Sans 1 Bold" panose="020B0604020202020204" charset="0"/>
      <p:regular r:id="rId20"/>
    </p:embeddedFont>
    <p:embeddedFont>
      <p:font typeface="Open Sans 2 Bold" panose="020B0604020202020204" charset="0"/>
      <p:regular r:id="rId21"/>
    </p:embeddedFont>
    <p:embeddedFont>
      <p:font typeface="Open Sans 1 Bold Italics" panose="020B0604020202020204" charset="0"/>
      <p:regular r:id="rId22"/>
    </p:embeddedFont>
    <p:embeddedFont>
      <p:font typeface="Canva Sans" panose="020B0604020202020204" charset="0"/>
      <p:regular r:id="rId23"/>
    </p:embeddedFont>
    <p:embeddedFont>
      <p:font typeface="Canva Sans Bold" panose="020B0604020202020204" charset="0"/>
      <p:regular r:id="rId24"/>
    </p:embeddedFont>
    <p:embeddedFont>
      <p:font typeface="Open Sans 2" panose="020B0604020202020204" charset="0"/>
      <p:regular r:id="rId25"/>
    </p:embeddedFont>
    <p:embeddedFont>
      <p:font typeface="Open Sans 1 Italics" panose="020B0604020202020204" charset="0"/>
      <p:regular r:id="rId26"/>
    </p:embeddedFont>
    <p:embeddedFont>
      <p:font typeface="Open Sans" panose="020B0604020202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648303" y="0"/>
            <a:ext cx="8639697" cy="10287000"/>
          </a:xfrm>
          <a:prstGeom prst="rect">
            <a:avLst/>
          </a:prstGeom>
          <a:solidFill>
            <a:srgbClr val="B8D6F6"/>
          </a:solidFill>
        </p:spPr>
      </p:sp>
      <p:sp>
        <p:nvSpPr>
          <p:cNvPr id="3" name="Freeform 3"/>
          <p:cNvSpPr/>
          <p:nvPr/>
        </p:nvSpPr>
        <p:spPr>
          <a:xfrm>
            <a:off x="9648303" y="0"/>
            <a:ext cx="8639697" cy="7471038"/>
          </a:xfrm>
          <a:custGeom>
            <a:avLst/>
            <a:gdLst/>
            <a:ahLst/>
            <a:cxnLst/>
            <a:rect l="l" t="t" r="r" b="b"/>
            <a:pathLst>
              <a:path w="8639697" h="7471038">
                <a:moveTo>
                  <a:pt x="0" y="0"/>
                </a:moveTo>
                <a:lnTo>
                  <a:pt x="8639697" y="0"/>
                </a:lnTo>
                <a:lnTo>
                  <a:pt x="8639697" y="7471038"/>
                </a:lnTo>
                <a:lnTo>
                  <a:pt x="0" y="7471038"/>
                </a:lnTo>
                <a:lnTo>
                  <a:pt x="0" y="0"/>
                </a:lnTo>
                <a:close/>
              </a:path>
            </a:pathLst>
          </a:custGeom>
          <a:blipFill>
            <a:blip r:embed="rId2"/>
            <a:stretch>
              <a:fillRect l="-14855" r="-14855"/>
            </a:stretch>
          </a:blipFill>
        </p:spPr>
      </p:sp>
      <p:grpSp>
        <p:nvGrpSpPr>
          <p:cNvPr id="4" name="Group 4"/>
          <p:cNvGrpSpPr/>
          <p:nvPr/>
        </p:nvGrpSpPr>
        <p:grpSpPr>
          <a:xfrm>
            <a:off x="14423177" y="8365034"/>
            <a:ext cx="2836123" cy="928500"/>
            <a:chOff x="0" y="0"/>
            <a:chExt cx="3781497" cy="1238000"/>
          </a:xfrm>
        </p:grpSpPr>
        <p:grpSp>
          <p:nvGrpSpPr>
            <p:cNvPr id="5" name="Group 5"/>
            <p:cNvGrpSpPr/>
            <p:nvPr/>
          </p:nvGrpSpPr>
          <p:grpSpPr>
            <a:xfrm>
              <a:off x="0" y="0"/>
              <a:ext cx="3781497" cy="1238000"/>
              <a:chOff x="0" y="0"/>
              <a:chExt cx="6326142" cy="2071075"/>
            </a:xfrm>
          </p:grpSpPr>
          <p:sp>
            <p:nvSpPr>
              <p:cNvPr id="6" name="Freeform 6"/>
              <p:cNvSpPr/>
              <p:nvPr/>
            </p:nvSpPr>
            <p:spPr>
              <a:xfrm>
                <a:off x="0" y="0"/>
                <a:ext cx="6326142" cy="2071075"/>
              </a:xfrm>
              <a:custGeom>
                <a:avLst/>
                <a:gdLst/>
                <a:ahLst/>
                <a:cxnLst/>
                <a:rect l="l" t="t" r="r" b="b"/>
                <a:pathLst>
                  <a:path w="6326142" h="2071075">
                    <a:moveTo>
                      <a:pt x="0" y="0"/>
                    </a:moveTo>
                    <a:lnTo>
                      <a:pt x="0" y="2071075"/>
                    </a:lnTo>
                    <a:lnTo>
                      <a:pt x="6326142" y="2071075"/>
                    </a:lnTo>
                    <a:lnTo>
                      <a:pt x="6326142" y="0"/>
                    </a:lnTo>
                    <a:lnTo>
                      <a:pt x="0" y="0"/>
                    </a:lnTo>
                    <a:close/>
                    <a:moveTo>
                      <a:pt x="6265182" y="2010115"/>
                    </a:moveTo>
                    <a:lnTo>
                      <a:pt x="59690" y="2010115"/>
                    </a:lnTo>
                    <a:lnTo>
                      <a:pt x="59690" y="59690"/>
                    </a:lnTo>
                    <a:lnTo>
                      <a:pt x="6265182" y="59690"/>
                    </a:lnTo>
                    <a:lnTo>
                      <a:pt x="6265182" y="2010115"/>
                    </a:lnTo>
                    <a:close/>
                  </a:path>
                </a:pathLst>
              </a:custGeom>
              <a:solidFill>
                <a:srgbClr val="FFFFFF"/>
              </a:solidFill>
            </p:spPr>
          </p:sp>
        </p:grpSp>
        <p:sp>
          <p:nvSpPr>
            <p:cNvPr id="7" name="TextBox 7"/>
            <p:cNvSpPr txBox="1"/>
            <p:nvPr/>
          </p:nvSpPr>
          <p:spPr>
            <a:xfrm>
              <a:off x="681248" y="390400"/>
              <a:ext cx="2419002" cy="457200"/>
            </a:xfrm>
            <a:prstGeom prst="rect">
              <a:avLst/>
            </a:prstGeom>
          </p:spPr>
          <p:txBody>
            <a:bodyPr lIns="0" tIns="0" rIns="0" bIns="0" rtlCol="0" anchor="t">
              <a:spAutoFit/>
            </a:bodyPr>
            <a:lstStyle/>
            <a:p>
              <a:pPr algn="ctr">
                <a:lnSpc>
                  <a:spcPts val="2757"/>
                </a:lnSpc>
              </a:pPr>
              <a:r>
                <a:rPr lang="en-US" sz="2297">
                  <a:solidFill>
                    <a:srgbClr val="FFFFFF"/>
                  </a:solidFill>
                  <a:latin typeface="Open Sans 1 Light"/>
                </a:rPr>
                <a:t>2.3.2024.</a:t>
              </a:r>
            </a:p>
          </p:txBody>
        </p:sp>
      </p:grpSp>
      <p:sp>
        <p:nvSpPr>
          <p:cNvPr id="8" name="TextBox 8"/>
          <p:cNvSpPr txBox="1"/>
          <p:nvPr/>
        </p:nvSpPr>
        <p:spPr>
          <a:xfrm>
            <a:off x="1028700" y="3717396"/>
            <a:ext cx="7347775" cy="1533525"/>
          </a:xfrm>
          <a:prstGeom prst="rect">
            <a:avLst/>
          </a:prstGeom>
        </p:spPr>
        <p:txBody>
          <a:bodyPr lIns="0" tIns="0" rIns="0" bIns="0" rtlCol="0" anchor="t">
            <a:spAutoFit/>
          </a:bodyPr>
          <a:lstStyle/>
          <a:p>
            <a:pPr>
              <a:lnSpc>
                <a:spcPts val="12000"/>
              </a:lnSpc>
            </a:pPr>
            <a:r>
              <a:rPr lang="en-US" sz="10000" spc="-200">
                <a:solidFill>
                  <a:srgbClr val="191919"/>
                </a:solidFill>
                <a:latin typeface="Open Sans 1 Bold"/>
              </a:rPr>
              <a:t>Imaginacija</a:t>
            </a:r>
          </a:p>
        </p:txBody>
      </p:sp>
      <p:sp>
        <p:nvSpPr>
          <p:cNvPr id="9" name="TextBox 9"/>
          <p:cNvSpPr txBox="1"/>
          <p:nvPr/>
        </p:nvSpPr>
        <p:spPr>
          <a:xfrm>
            <a:off x="1028700" y="7018600"/>
            <a:ext cx="7140169" cy="904875"/>
          </a:xfrm>
          <a:prstGeom prst="rect">
            <a:avLst/>
          </a:prstGeom>
        </p:spPr>
        <p:txBody>
          <a:bodyPr lIns="0" tIns="0" rIns="0" bIns="0" rtlCol="0" anchor="t">
            <a:spAutoFit/>
          </a:bodyPr>
          <a:lstStyle/>
          <a:p>
            <a:pPr marL="0" lvl="0" indent="0" algn="l">
              <a:lnSpc>
                <a:spcPts val="3840"/>
              </a:lnSpc>
              <a:spcBef>
                <a:spcPct val="0"/>
              </a:spcBef>
            </a:pPr>
            <a:r>
              <a:rPr lang="en-US" sz="3200" u="none" strike="noStrike">
                <a:solidFill>
                  <a:srgbClr val="191919"/>
                </a:solidFill>
                <a:latin typeface="Open Sans 1 Bold"/>
              </a:rPr>
              <a:t>Ana Mioč</a:t>
            </a:r>
          </a:p>
          <a:p>
            <a:pPr marL="0" lvl="0" indent="0" algn="l">
              <a:lnSpc>
                <a:spcPts val="3360"/>
              </a:lnSpc>
              <a:spcBef>
                <a:spcPct val="0"/>
              </a:spcBef>
            </a:pPr>
            <a:r>
              <a:rPr lang="en-US" sz="2800" u="none" strike="noStrike">
                <a:solidFill>
                  <a:srgbClr val="191919"/>
                </a:solidFill>
                <a:latin typeface="Open Sans 1 Light"/>
              </a:rPr>
              <a:t>Praktikum 2, Grupa 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94475" y="3810000"/>
            <a:ext cx="6893525" cy="6477000"/>
          </a:xfrm>
          <a:custGeom>
            <a:avLst/>
            <a:gdLst/>
            <a:ahLst/>
            <a:cxnLst/>
            <a:rect l="l" t="t" r="r" b="b"/>
            <a:pathLst>
              <a:path w="6893525" h="6477000">
                <a:moveTo>
                  <a:pt x="0" y="0"/>
                </a:moveTo>
                <a:lnTo>
                  <a:pt x="6893525" y="0"/>
                </a:lnTo>
                <a:lnTo>
                  <a:pt x="6893525" y="6477000"/>
                </a:lnTo>
                <a:lnTo>
                  <a:pt x="0" y="6477000"/>
                </a:lnTo>
                <a:lnTo>
                  <a:pt x="0" y="0"/>
                </a:lnTo>
                <a:close/>
              </a:path>
            </a:pathLst>
          </a:custGeom>
          <a:blipFill>
            <a:blip r:embed="rId2"/>
            <a:stretch>
              <a:fillRect l="-22275" r="-22275"/>
            </a:stretch>
          </a:blipFill>
        </p:spPr>
      </p:sp>
      <p:sp>
        <p:nvSpPr>
          <p:cNvPr id="3" name="AutoShape 3"/>
          <p:cNvSpPr/>
          <p:nvPr/>
        </p:nvSpPr>
        <p:spPr>
          <a:xfrm>
            <a:off x="11394475" y="0"/>
            <a:ext cx="6893525" cy="3810000"/>
          </a:xfrm>
          <a:prstGeom prst="rect">
            <a:avLst/>
          </a:prstGeom>
          <a:solidFill>
            <a:srgbClr val="B8D6F6"/>
          </a:solidFill>
        </p:spPr>
      </p:sp>
      <p:sp>
        <p:nvSpPr>
          <p:cNvPr id="4" name="TextBox 4"/>
          <p:cNvSpPr txBox="1"/>
          <p:nvPr/>
        </p:nvSpPr>
        <p:spPr>
          <a:xfrm>
            <a:off x="12087944" y="626940"/>
            <a:ext cx="5506587" cy="1348741"/>
          </a:xfrm>
          <a:prstGeom prst="rect">
            <a:avLst/>
          </a:prstGeom>
        </p:spPr>
        <p:txBody>
          <a:bodyPr lIns="0" tIns="0" rIns="0" bIns="0" rtlCol="0" anchor="t">
            <a:spAutoFit/>
          </a:bodyPr>
          <a:lstStyle/>
          <a:p>
            <a:pPr marL="0" lvl="0" indent="0" algn="l">
              <a:lnSpc>
                <a:spcPts val="5459"/>
              </a:lnSpc>
              <a:spcBef>
                <a:spcPct val="0"/>
              </a:spcBef>
            </a:pPr>
            <a:r>
              <a:rPr lang="en-US" sz="3899">
                <a:solidFill>
                  <a:srgbClr val="000000"/>
                </a:solidFill>
                <a:latin typeface="Open Sans 1 Bold"/>
              </a:rPr>
              <a:t>Mijenjanje spontanih negativnih predodžbi </a:t>
            </a:r>
          </a:p>
        </p:txBody>
      </p:sp>
      <p:sp>
        <p:nvSpPr>
          <p:cNvPr id="5" name="AutoShape 5"/>
          <p:cNvSpPr/>
          <p:nvPr/>
        </p:nvSpPr>
        <p:spPr>
          <a:xfrm>
            <a:off x="1424198" y="2682558"/>
            <a:ext cx="8592899" cy="0"/>
          </a:xfrm>
          <a:prstGeom prst="line">
            <a:avLst/>
          </a:prstGeom>
          <a:ln w="9525" cap="rnd">
            <a:solidFill>
              <a:srgbClr val="3E2F5B"/>
            </a:solidFill>
            <a:prstDash val="solid"/>
            <a:headEnd type="none" w="sm" len="sm"/>
            <a:tailEnd type="none" w="sm" len="sm"/>
          </a:ln>
        </p:spPr>
      </p:sp>
      <p:sp>
        <p:nvSpPr>
          <p:cNvPr id="6" name="TextBox 6"/>
          <p:cNvSpPr txBox="1"/>
          <p:nvPr/>
        </p:nvSpPr>
        <p:spPr>
          <a:xfrm>
            <a:off x="1636059" y="1121307"/>
            <a:ext cx="8381037" cy="464820"/>
          </a:xfrm>
          <a:prstGeom prst="rect">
            <a:avLst/>
          </a:prstGeom>
        </p:spPr>
        <p:txBody>
          <a:bodyPr lIns="0" tIns="0" rIns="0" bIns="0" rtlCol="0" anchor="t">
            <a:spAutoFit/>
          </a:bodyPr>
          <a:lstStyle/>
          <a:p>
            <a:pPr>
              <a:lnSpc>
                <a:spcPts val="3779"/>
              </a:lnSpc>
            </a:pPr>
            <a:r>
              <a:rPr lang="en-US" sz="2700">
                <a:solidFill>
                  <a:srgbClr val="191919"/>
                </a:solidFill>
                <a:latin typeface="Open Sans 1 Bold"/>
              </a:rPr>
              <a:t>Mijenjanje filma (</a:t>
            </a:r>
            <a:r>
              <a:rPr lang="en-US" sz="2700">
                <a:solidFill>
                  <a:srgbClr val="191919"/>
                </a:solidFill>
                <a:latin typeface="Open Sans 1 Bold Italics"/>
              </a:rPr>
              <a:t>eng. Changing the “Movie”</a:t>
            </a:r>
            <a:r>
              <a:rPr lang="en-US" sz="2700">
                <a:solidFill>
                  <a:srgbClr val="191919"/>
                </a:solidFill>
                <a:latin typeface="Open Sans 1 Bold"/>
              </a:rPr>
              <a:t>)</a:t>
            </a:r>
          </a:p>
        </p:txBody>
      </p:sp>
      <p:sp>
        <p:nvSpPr>
          <p:cNvPr id="7" name="TextBox 7"/>
          <p:cNvSpPr txBox="1"/>
          <p:nvPr/>
        </p:nvSpPr>
        <p:spPr>
          <a:xfrm>
            <a:off x="1636059" y="1750714"/>
            <a:ext cx="8381037" cy="448310"/>
          </a:xfrm>
          <a:prstGeom prst="rect">
            <a:avLst/>
          </a:prstGeom>
        </p:spPr>
        <p:txBody>
          <a:bodyPr lIns="0" tIns="0" rIns="0" bIns="0" rtlCol="0" anchor="t">
            <a:spAutoFit/>
          </a:bodyPr>
          <a:lstStyle/>
          <a:p>
            <a:pPr marL="561340" lvl="1" indent="-280670">
              <a:lnSpc>
                <a:spcPts val="3640"/>
              </a:lnSpc>
              <a:spcBef>
                <a:spcPct val="0"/>
              </a:spcBef>
              <a:buFont typeface="Arial"/>
              <a:buChar char="•"/>
            </a:pPr>
            <a:r>
              <a:rPr lang="en-US" sz="2600">
                <a:solidFill>
                  <a:srgbClr val="191919"/>
                </a:solidFill>
                <a:latin typeface="Open Sans 1"/>
              </a:rPr>
              <a:t>učenje klijenta da može mijenjati tijek predodžbi</a:t>
            </a:r>
          </a:p>
        </p:txBody>
      </p:sp>
      <p:sp>
        <p:nvSpPr>
          <p:cNvPr id="8" name="TextBox 8"/>
          <p:cNvSpPr txBox="1"/>
          <p:nvPr/>
        </p:nvSpPr>
        <p:spPr>
          <a:xfrm>
            <a:off x="1636059" y="3106420"/>
            <a:ext cx="8381037" cy="464820"/>
          </a:xfrm>
          <a:prstGeom prst="rect">
            <a:avLst/>
          </a:prstGeom>
        </p:spPr>
        <p:txBody>
          <a:bodyPr lIns="0" tIns="0" rIns="0" bIns="0" rtlCol="0" anchor="t">
            <a:spAutoFit/>
          </a:bodyPr>
          <a:lstStyle/>
          <a:p>
            <a:pPr>
              <a:lnSpc>
                <a:spcPts val="3779"/>
              </a:lnSpc>
            </a:pPr>
            <a:r>
              <a:rPr lang="en-US" sz="2700">
                <a:solidFill>
                  <a:srgbClr val="191919"/>
                </a:solidFill>
                <a:latin typeface="Open Sans 1 Bold"/>
              </a:rPr>
              <a:t>Praćenje predodžbe do završetka</a:t>
            </a:r>
          </a:p>
        </p:txBody>
      </p:sp>
      <p:sp>
        <p:nvSpPr>
          <p:cNvPr id="9" name="TextBox 9"/>
          <p:cNvSpPr txBox="1"/>
          <p:nvPr/>
        </p:nvSpPr>
        <p:spPr>
          <a:xfrm>
            <a:off x="1636059" y="3990975"/>
            <a:ext cx="8381037" cy="5020310"/>
          </a:xfrm>
          <a:prstGeom prst="rect">
            <a:avLst/>
          </a:prstGeom>
        </p:spPr>
        <p:txBody>
          <a:bodyPr lIns="0" tIns="0" rIns="0" bIns="0" rtlCol="0" anchor="t">
            <a:spAutoFit/>
          </a:bodyPr>
          <a:lstStyle/>
          <a:p>
            <a:pPr>
              <a:lnSpc>
                <a:spcPts val="3640"/>
              </a:lnSpc>
            </a:pPr>
            <a:r>
              <a:rPr lang="en-US" sz="2600">
                <a:solidFill>
                  <a:srgbClr val="191919"/>
                </a:solidFill>
                <a:latin typeface="Open Sans 1"/>
              </a:rPr>
              <a:t>Tri tehnike: </a:t>
            </a:r>
          </a:p>
          <a:p>
            <a:pPr marL="561341" lvl="1" indent="-280670">
              <a:lnSpc>
                <a:spcPts val="3640"/>
              </a:lnSpc>
              <a:buFont typeface="Arial"/>
              <a:buChar char="•"/>
            </a:pPr>
            <a:r>
              <a:rPr lang="en-US" sz="2600" u="sng">
                <a:solidFill>
                  <a:srgbClr val="191919"/>
                </a:solidFill>
                <a:latin typeface="Open Sans 1"/>
              </a:rPr>
              <a:t>Suočavanje s teškom situacijom</a:t>
            </a:r>
            <a:r>
              <a:rPr lang="en-US" sz="2600">
                <a:solidFill>
                  <a:srgbClr val="191919"/>
                </a:solidFill>
                <a:latin typeface="Open Sans 1"/>
              </a:rPr>
              <a:t> - pomažemo klijentu da se u imaginaciji suoči s teškom situacijom dok ne dođe do rješenja problema </a:t>
            </a:r>
          </a:p>
          <a:p>
            <a:pPr marL="561341" lvl="1" indent="-280670">
              <a:lnSpc>
                <a:spcPts val="3640"/>
              </a:lnSpc>
              <a:buFont typeface="Arial"/>
              <a:buChar char="•"/>
            </a:pPr>
            <a:r>
              <a:rPr lang="en-US" sz="2600" u="sng">
                <a:solidFill>
                  <a:srgbClr val="191919"/>
                </a:solidFill>
                <a:latin typeface="Open Sans 1"/>
              </a:rPr>
              <a:t>Skok u blisku budućnost</a:t>
            </a:r>
            <a:r>
              <a:rPr lang="en-US" sz="2600">
                <a:solidFill>
                  <a:srgbClr val="191919"/>
                </a:solidFill>
                <a:latin typeface="Open Sans 1"/>
              </a:rPr>
              <a:t> - potičemo klijente da zamišljaju svoju bližu budućnost u trenutku kada se osjećaju bolje </a:t>
            </a:r>
          </a:p>
          <a:p>
            <a:pPr marL="561340" lvl="1" indent="-280670">
              <a:lnSpc>
                <a:spcPts val="3640"/>
              </a:lnSpc>
              <a:spcBef>
                <a:spcPct val="0"/>
              </a:spcBef>
              <a:buFont typeface="Arial"/>
              <a:buChar char="•"/>
            </a:pPr>
            <a:r>
              <a:rPr lang="en-US" sz="2600" u="sng">
                <a:solidFill>
                  <a:srgbClr val="191919"/>
                </a:solidFill>
                <a:latin typeface="Open Sans 1"/>
              </a:rPr>
              <a:t>Skok u daleku budućnost</a:t>
            </a:r>
            <a:r>
              <a:rPr lang="en-US" sz="2600">
                <a:solidFill>
                  <a:srgbClr val="191919"/>
                </a:solidFill>
                <a:latin typeface="Open Sans 1"/>
              </a:rPr>
              <a:t> - kada klijenti predviđaju katastrofičan kraj trenutne situacije potičemo ih da zamišljaju sebe za 5,10 godina kada će se osjećati bolje </a:t>
            </a:r>
          </a:p>
        </p:txBody>
      </p:sp>
      <p:grpSp>
        <p:nvGrpSpPr>
          <p:cNvPr id="10" name="Group 10"/>
          <p:cNvGrpSpPr/>
          <p:nvPr/>
        </p:nvGrpSpPr>
        <p:grpSpPr>
          <a:xfrm rot="-10800000">
            <a:off x="14049795" y="2497119"/>
            <a:ext cx="1582886" cy="791443"/>
            <a:chOff x="0" y="0"/>
            <a:chExt cx="812800" cy="406400"/>
          </a:xfrm>
        </p:grpSpPr>
        <p:sp>
          <p:nvSpPr>
            <p:cNvPr id="11" name="Freeform 11"/>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FFFF">
                <a:alpha val="34902"/>
              </a:srgbClr>
            </a:solidFill>
          </p:spPr>
        </p:sp>
        <p:sp>
          <p:nvSpPr>
            <p:cNvPr id="12" name="TextBox 12"/>
            <p:cNvSpPr txBox="1"/>
            <p:nvPr/>
          </p:nvSpPr>
          <p:spPr>
            <a:xfrm>
              <a:off x="177800" y="-57150"/>
              <a:ext cx="558800" cy="463550"/>
            </a:xfrm>
            <a:prstGeom prst="rect">
              <a:avLst/>
            </a:prstGeom>
          </p:spPr>
          <p:txBody>
            <a:bodyPr lIns="50800" tIns="50800" rIns="50800" bIns="50800" rtlCol="0" anchor="ctr"/>
            <a:lstStyle/>
            <a:p>
              <a:pPr algn="ctr">
                <a:lnSpc>
                  <a:spcPts val="3640"/>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94475" y="3810000"/>
            <a:ext cx="6893525" cy="6477000"/>
          </a:xfrm>
          <a:custGeom>
            <a:avLst/>
            <a:gdLst/>
            <a:ahLst/>
            <a:cxnLst/>
            <a:rect l="l" t="t" r="r" b="b"/>
            <a:pathLst>
              <a:path w="6893525" h="6477000">
                <a:moveTo>
                  <a:pt x="0" y="0"/>
                </a:moveTo>
                <a:lnTo>
                  <a:pt x="6893525" y="0"/>
                </a:lnTo>
                <a:lnTo>
                  <a:pt x="6893525" y="6477000"/>
                </a:lnTo>
                <a:lnTo>
                  <a:pt x="0" y="6477000"/>
                </a:lnTo>
                <a:lnTo>
                  <a:pt x="0" y="0"/>
                </a:lnTo>
                <a:close/>
              </a:path>
            </a:pathLst>
          </a:custGeom>
          <a:blipFill>
            <a:blip r:embed="rId2"/>
            <a:stretch>
              <a:fillRect l="-22275" r="-22275"/>
            </a:stretch>
          </a:blipFill>
        </p:spPr>
      </p:sp>
      <p:sp>
        <p:nvSpPr>
          <p:cNvPr id="3" name="AutoShape 3"/>
          <p:cNvSpPr/>
          <p:nvPr/>
        </p:nvSpPr>
        <p:spPr>
          <a:xfrm>
            <a:off x="11394475" y="0"/>
            <a:ext cx="6893525" cy="3810000"/>
          </a:xfrm>
          <a:prstGeom prst="rect">
            <a:avLst/>
          </a:prstGeom>
          <a:solidFill>
            <a:srgbClr val="B8D6F6"/>
          </a:solidFill>
        </p:spPr>
      </p:sp>
      <p:sp>
        <p:nvSpPr>
          <p:cNvPr id="4" name="TextBox 4"/>
          <p:cNvSpPr txBox="1"/>
          <p:nvPr/>
        </p:nvSpPr>
        <p:spPr>
          <a:xfrm>
            <a:off x="12087944" y="626940"/>
            <a:ext cx="5506587" cy="1348741"/>
          </a:xfrm>
          <a:prstGeom prst="rect">
            <a:avLst/>
          </a:prstGeom>
        </p:spPr>
        <p:txBody>
          <a:bodyPr lIns="0" tIns="0" rIns="0" bIns="0" rtlCol="0" anchor="t">
            <a:spAutoFit/>
          </a:bodyPr>
          <a:lstStyle/>
          <a:p>
            <a:pPr marL="0" lvl="0" indent="0" algn="l">
              <a:lnSpc>
                <a:spcPts val="5459"/>
              </a:lnSpc>
              <a:spcBef>
                <a:spcPct val="0"/>
              </a:spcBef>
            </a:pPr>
            <a:r>
              <a:rPr lang="en-US" sz="3899">
                <a:solidFill>
                  <a:srgbClr val="000000"/>
                </a:solidFill>
                <a:latin typeface="Open Sans 1 Bold"/>
              </a:rPr>
              <a:t>Mijenjanje spontanih negativnih predodžbi </a:t>
            </a:r>
          </a:p>
        </p:txBody>
      </p:sp>
      <p:sp>
        <p:nvSpPr>
          <p:cNvPr id="5" name="TextBox 5"/>
          <p:cNvSpPr txBox="1"/>
          <p:nvPr/>
        </p:nvSpPr>
        <p:spPr>
          <a:xfrm>
            <a:off x="1636059" y="1918530"/>
            <a:ext cx="8381037" cy="464820"/>
          </a:xfrm>
          <a:prstGeom prst="rect">
            <a:avLst/>
          </a:prstGeom>
        </p:spPr>
        <p:txBody>
          <a:bodyPr lIns="0" tIns="0" rIns="0" bIns="0" rtlCol="0" anchor="t">
            <a:spAutoFit/>
          </a:bodyPr>
          <a:lstStyle/>
          <a:p>
            <a:pPr>
              <a:lnSpc>
                <a:spcPts val="3779"/>
              </a:lnSpc>
            </a:pPr>
            <a:r>
              <a:rPr lang="en-US" sz="2700">
                <a:solidFill>
                  <a:srgbClr val="191919"/>
                </a:solidFill>
                <a:latin typeface="Open Sans 1 Bold"/>
              </a:rPr>
              <a:t>Testiranje stvarnosti predodžbe</a:t>
            </a:r>
          </a:p>
        </p:txBody>
      </p:sp>
      <p:sp>
        <p:nvSpPr>
          <p:cNvPr id="6" name="TextBox 6"/>
          <p:cNvSpPr txBox="1"/>
          <p:nvPr/>
        </p:nvSpPr>
        <p:spPr>
          <a:xfrm>
            <a:off x="1636059" y="2986633"/>
            <a:ext cx="8381037" cy="5477510"/>
          </a:xfrm>
          <a:prstGeom prst="rect">
            <a:avLst/>
          </a:prstGeom>
        </p:spPr>
        <p:txBody>
          <a:bodyPr lIns="0" tIns="0" rIns="0" bIns="0" rtlCol="0" anchor="t">
            <a:spAutoFit/>
          </a:bodyPr>
          <a:lstStyle/>
          <a:p>
            <a:pPr>
              <a:lnSpc>
                <a:spcPts val="3640"/>
              </a:lnSpc>
            </a:pPr>
            <a:r>
              <a:rPr lang="en-US" sz="2600" dirty="0" err="1">
                <a:solidFill>
                  <a:srgbClr val="191919"/>
                </a:solidFill>
                <a:latin typeface="Open Sans 1"/>
              </a:rPr>
              <a:t>Terapeut</a:t>
            </a:r>
            <a:r>
              <a:rPr lang="en-US" sz="2600" dirty="0">
                <a:solidFill>
                  <a:srgbClr val="191919"/>
                </a:solidFill>
                <a:latin typeface="Open Sans 1"/>
              </a:rPr>
              <a:t> </a:t>
            </a:r>
            <a:r>
              <a:rPr lang="en-US" sz="2600" dirty="0" err="1">
                <a:solidFill>
                  <a:srgbClr val="191919"/>
                </a:solidFill>
                <a:latin typeface="Open Sans 1"/>
              </a:rPr>
              <a:t>podučava</a:t>
            </a:r>
            <a:r>
              <a:rPr lang="en-US" sz="2600" dirty="0">
                <a:solidFill>
                  <a:srgbClr val="191919"/>
                </a:solidFill>
                <a:latin typeface="Open Sans 1"/>
              </a:rPr>
              <a:t> </a:t>
            </a:r>
            <a:r>
              <a:rPr lang="en-US" sz="2600" dirty="0" err="1">
                <a:solidFill>
                  <a:srgbClr val="191919"/>
                </a:solidFill>
                <a:latin typeface="Open Sans 1"/>
              </a:rPr>
              <a:t>klijenta</a:t>
            </a:r>
            <a:r>
              <a:rPr lang="en-US" sz="2600" dirty="0">
                <a:solidFill>
                  <a:srgbClr val="191919"/>
                </a:solidFill>
                <a:latin typeface="Open Sans 1"/>
              </a:rPr>
              <a:t> da se </a:t>
            </a:r>
            <a:r>
              <a:rPr lang="en-US" sz="2600" dirty="0" err="1">
                <a:solidFill>
                  <a:srgbClr val="191919"/>
                </a:solidFill>
                <a:latin typeface="Open Sans 1"/>
              </a:rPr>
              <a:t>prema</a:t>
            </a:r>
            <a:r>
              <a:rPr lang="en-US" sz="2600" dirty="0">
                <a:solidFill>
                  <a:srgbClr val="191919"/>
                </a:solidFill>
                <a:latin typeface="Open Sans 1"/>
              </a:rPr>
              <a:t> </a:t>
            </a:r>
            <a:r>
              <a:rPr lang="en-US" sz="2600" dirty="0" err="1">
                <a:solidFill>
                  <a:srgbClr val="191919"/>
                </a:solidFill>
                <a:latin typeface="Open Sans 1"/>
              </a:rPr>
              <a:t>predodžbi</a:t>
            </a:r>
            <a:r>
              <a:rPr lang="en-US" sz="2600" dirty="0">
                <a:solidFill>
                  <a:srgbClr val="191919"/>
                </a:solidFill>
                <a:latin typeface="Open Sans 1"/>
              </a:rPr>
              <a:t> </a:t>
            </a:r>
            <a:r>
              <a:rPr lang="en-US" sz="2600" dirty="0" err="1">
                <a:solidFill>
                  <a:srgbClr val="191919"/>
                </a:solidFill>
                <a:latin typeface="Open Sans 1"/>
              </a:rPr>
              <a:t>odnosi</a:t>
            </a:r>
            <a:r>
              <a:rPr lang="en-US" sz="2600" dirty="0">
                <a:solidFill>
                  <a:srgbClr val="191919"/>
                </a:solidFill>
                <a:latin typeface="Open Sans 1"/>
              </a:rPr>
              <a:t> </a:t>
            </a:r>
            <a:r>
              <a:rPr lang="en-US" sz="2600" dirty="0" err="1">
                <a:solidFill>
                  <a:srgbClr val="191919"/>
                </a:solidFill>
                <a:latin typeface="Open Sans 1"/>
              </a:rPr>
              <a:t>kao</a:t>
            </a:r>
            <a:r>
              <a:rPr lang="en-US" sz="2600" dirty="0">
                <a:solidFill>
                  <a:srgbClr val="191919"/>
                </a:solidFill>
                <a:latin typeface="Open Sans 1"/>
              </a:rPr>
              <a:t> </a:t>
            </a:r>
            <a:r>
              <a:rPr lang="en-US" sz="2600" dirty="0" err="1">
                <a:solidFill>
                  <a:srgbClr val="191919"/>
                </a:solidFill>
                <a:latin typeface="Open Sans 1"/>
              </a:rPr>
              <a:t>prema</a:t>
            </a:r>
            <a:r>
              <a:rPr lang="en-US" sz="2600" dirty="0">
                <a:solidFill>
                  <a:srgbClr val="191919"/>
                </a:solidFill>
                <a:latin typeface="Open Sans 1"/>
              </a:rPr>
              <a:t> </a:t>
            </a:r>
            <a:r>
              <a:rPr lang="en-US" sz="2600" dirty="0" err="1">
                <a:solidFill>
                  <a:srgbClr val="191919"/>
                </a:solidFill>
                <a:latin typeface="Open Sans 1"/>
              </a:rPr>
              <a:t>verbalnoj</a:t>
            </a:r>
            <a:r>
              <a:rPr lang="en-US" sz="2600" dirty="0">
                <a:solidFill>
                  <a:srgbClr val="191919"/>
                </a:solidFill>
                <a:latin typeface="Open Sans 1"/>
              </a:rPr>
              <a:t> AM </a:t>
            </a:r>
            <a:r>
              <a:rPr lang="en-US" sz="2600" dirty="0" err="1">
                <a:solidFill>
                  <a:srgbClr val="191919"/>
                </a:solidFill>
                <a:latin typeface="Open Sans 1"/>
              </a:rPr>
              <a:t>uz</a:t>
            </a:r>
            <a:r>
              <a:rPr lang="en-US" sz="2600" dirty="0">
                <a:solidFill>
                  <a:srgbClr val="191919"/>
                </a:solidFill>
                <a:latin typeface="Open Sans 1"/>
              </a:rPr>
              <a:t> </a:t>
            </a:r>
            <a:r>
              <a:rPr lang="en-US" sz="2600" dirty="0" err="1">
                <a:solidFill>
                  <a:srgbClr val="191919"/>
                </a:solidFill>
                <a:latin typeface="Open Sans 1"/>
              </a:rPr>
              <a:t>testiranje</a:t>
            </a:r>
            <a:r>
              <a:rPr lang="en-US" sz="2600" dirty="0">
                <a:solidFill>
                  <a:srgbClr val="191919"/>
                </a:solidFill>
                <a:latin typeface="Open Sans 1"/>
              </a:rPr>
              <a:t> </a:t>
            </a:r>
            <a:r>
              <a:rPr lang="en-US" sz="2600" dirty="0" err="1">
                <a:solidFill>
                  <a:srgbClr val="191919"/>
                </a:solidFill>
                <a:latin typeface="Open Sans 1"/>
              </a:rPr>
              <a:t>realnosti</a:t>
            </a:r>
            <a:r>
              <a:rPr lang="en-US" sz="2600" dirty="0">
                <a:solidFill>
                  <a:srgbClr val="191919"/>
                </a:solidFill>
                <a:latin typeface="Open Sans 1"/>
              </a:rPr>
              <a:t> </a:t>
            </a:r>
            <a:r>
              <a:rPr lang="en-US" sz="2600" dirty="0" err="1">
                <a:solidFill>
                  <a:srgbClr val="191919"/>
                </a:solidFill>
                <a:latin typeface="Open Sans 1"/>
              </a:rPr>
              <a:t>predodžbe</a:t>
            </a:r>
            <a:r>
              <a:rPr lang="en-US" sz="2600" dirty="0">
                <a:solidFill>
                  <a:srgbClr val="191919"/>
                </a:solidFill>
                <a:latin typeface="Open Sans 1"/>
              </a:rPr>
              <a:t> </a:t>
            </a:r>
            <a:r>
              <a:rPr lang="en-US" sz="2600" dirty="0" err="1">
                <a:solidFill>
                  <a:srgbClr val="191919"/>
                </a:solidFill>
                <a:latin typeface="Open Sans 1"/>
              </a:rPr>
              <a:t>koristeći</a:t>
            </a:r>
            <a:r>
              <a:rPr lang="en-US" sz="2600" dirty="0">
                <a:solidFill>
                  <a:srgbClr val="191919"/>
                </a:solidFill>
                <a:latin typeface="Open Sans 1"/>
              </a:rPr>
              <a:t> </a:t>
            </a:r>
            <a:r>
              <a:rPr lang="en-US" sz="2600" dirty="0" err="1">
                <a:solidFill>
                  <a:srgbClr val="191919"/>
                </a:solidFill>
                <a:latin typeface="Open Sans 1"/>
              </a:rPr>
              <a:t>Sokratovski</a:t>
            </a:r>
            <a:r>
              <a:rPr lang="en-US" sz="2600" dirty="0">
                <a:solidFill>
                  <a:srgbClr val="191919"/>
                </a:solidFill>
                <a:latin typeface="Open Sans 1"/>
              </a:rPr>
              <a:t> </a:t>
            </a:r>
            <a:r>
              <a:rPr lang="en-US" sz="2600" dirty="0" err="1">
                <a:solidFill>
                  <a:srgbClr val="191919"/>
                </a:solidFill>
                <a:latin typeface="Open Sans 1"/>
              </a:rPr>
              <a:t>dijalog</a:t>
            </a:r>
            <a:endParaRPr lang="en-US" sz="2600" dirty="0">
              <a:solidFill>
                <a:srgbClr val="191919"/>
              </a:solidFill>
              <a:latin typeface="Open Sans 1"/>
            </a:endParaRPr>
          </a:p>
          <a:p>
            <a:pPr>
              <a:lnSpc>
                <a:spcPts val="3640"/>
              </a:lnSpc>
            </a:pPr>
            <a:endParaRPr lang="en-US" sz="2600" dirty="0">
              <a:solidFill>
                <a:srgbClr val="191919"/>
              </a:solidFill>
              <a:latin typeface="Open Sans 1"/>
            </a:endParaRPr>
          </a:p>
          <a:p>
            <a:pPr>
              <a:lnSpc>
                <a:spcPts val="3640"/>
              </a:lnSpc>
            </a:pPr>
            <a:r>
              <a:rPr lang="en-US" sz="2600" dirty="0" err="1">
                <a:solidFill>
                  <a:srgbClr val="191919"/>
                </a:solidFill>
                <a:latin typeface="Open Sans 1"/>
              </a:rPr>
              <a:t>Neka</a:t>
            </a:r>
            <a:r>
              <a:rPr lang="en-US" sz="2600" dirty="0">
                <a:solidFill>
                  <a:srgbClr val="191919"/>
                </a:solidFill>
                <a:latin typeface="Open Sans 1"/>
              </a:rPr>
              <a:t> od </a:t>
            </a:r>
            <a:r>
              <a:rPr lang="en-US" sz="2600" dirty="0" err="1">
                <a:solidFill>
                  <a:srgbClr val="191919"/>
                </a:solidFill>
                <a:latin typeface="Open Sans 1"/>
              </a:rPr>
              <a:t>pitanja</a:t>
            </a:r>
            <a:r>
              <a:rPr lang="en-US" sz="2600" dirty="0">
                <a:solidFill>
                  <a:srgbClr val="191919"/>
                </a:solidFill>
                <a:latin typeface="Open Sans 1"/>
              </a:rPr>
              <a:t> </a:t>
            </a:r>
            <a:r>
              <a:rPr lang="en-US" sz="2600" dirty="0" err="1">
                <a:solidFill>
                  <a:srgbClr val="191919"/>
                </a:solidFill>
                <a:latin typeface="Open Sans 1"/>
              </a:rPr>
              <a:t>kojima</a:t>
            </a:r>
            <a:r>
              <a:rPr lang="en-US" sz="2600" dirty="0">
                <a:solidFill>
                  <a:srgbClr val="191919"/>
                </a:solidFill>
                <a:latin typeface="Open Sans 1"/>
              </a:rPr>
              <a:t> </a:t>
            </a:r>
            <a:r>
              <a:rPr lang="en-US" sz="2600" dirty="0" err="1">
                <a:solidFill>
                  <a:srgbClr val="191919"/>
                </a:solidFill>
                <a:latin typeface="Open Sans 1"/>
              </a:rPr>
              <a:t>testiramo</a:t>
            </a:r>
            <a:r>
              <a:rPr lang="en-US" sz="2600" dirty="0">
                <a:solidFill>
                  <a:srgbClr val="191919"/>
                </a:solidFill>
                <a:latin typeface="Open Sans 1"/>
              </a:rPr>
              <a:t> </a:t>
            </a:r>
            <a:r>
              <a:rPr lang="en-US" sz="2600" dirty="0" err="1">
                <a:solidFill>
                  <a:srgbClr val="191919"/>
                </a:solidFill>
                <a:latin typeface="Open Sans 1"/>
              </a:rPr>
              <a:t>realnost</a:t>
            </a:r>
            <a:r>
              <a:rPr lang="en-US" sz="2600" dirty="0">
                <a:solidFill>
                  <a:srgbClr val="191919"/>
                </a:solidFill>
                <a:latin typeface="Open Sans 1"/>
              </a:rPr>
              <a:t> </a:t>
            </a:r>
            <a:r>
              <a:rPr lang="en-US" sz="2600" dirty="0" err="1">
                <a:solidFill>
                  <a:srgbClr val="191919"/>
                </a:solidFill>
                <a:latin typeface="Open Sans 1"/>
              </a:rPr>
              <a:t>predodžbe</a:t>
            </a:r>
            <a:r>
              <a:rPr lang="en-US" sz="2600" dirty="0">
                <a:solidFill>
                  <a:srgbClr val="191919"/>
                </a:solidFill>
                <a:latin typeface="Open Sans 1"/>
              </a:rPr>
              <a:t> </a:t>
            </a:r>
            <a:r>
              <a:rPr lang="en-US" sz="2600" dirty="0" err="1">
                <a:solidFill>
                  <a:srgbClr val="191919"/>
                </a:solidFill>
                <a:latin typeface="Open Sans 1"/>
              </a:rPr>
              <a:t>su</a:t>
            </a:r>
            <a:r>
              <a:rPr lang="en-US" sz="2600" dirty="0">
                <a:solidFill>
                  <a:srgbClr val="191919"/>
                </a:solidFill>
                <a:latin typeface="Open Sans 1"/>
              </a:rPr>
              <a:t>: </a:t>
            </a:r>
          </a:p>
          <a:p>
            <a:pPr marL="561341" lvl="1" indent="-280670">
              <a:lnSpc>
                <a:spcPts val="3640"/>
              </a:lnSpc>
              <a:buFont typeface="Arial"/>
              <a:buChar char="•"/>
            </a:pPr>
            <a:r>
              <a:rPr lang="en-US" sz="2600" dirty="0">
                <a:solidFill>
                  <a:srgbClr val="191919"/>
                </a:solidFill>
                <a:latin typeface="Open Sans 1"/>
              </a:rPr>
              <a:t>Koji </a:t>
            </a:r>
            <a:r>
              <a:rPr lang="en-US" sz="2600" dirty="0" err="1">
                <a:solidFill>
                  <a:srgbClr val="191919"/>
                </a:solidFill>
                <a:latin typeface="Open Sans 1"/>
              </a:rPr>
              <a:t>su</a:t>
            </a:r>
            <a:r>
              <a:rPr lang="en-US" sz="2600" dirty="0">
                <a:solidFill>
                  <a:srgbClr val="191919"/>
                </a:solidFill>
                <a:latin typeface="Open Sans 1"/>
              </a:rPr>
              <a:t> </a:t>
            </a:r>
            <a:r>
              <a:rPr lang="en-US" sz="2600" dirty="0" err="1">
                <a:solidFill>
                  <a:srgbClr val="191919"/>
                </a:solidFill>
                <a:latin typeface="Open Sans 1"/>
              </a:rPr>
              <a:t>dokazi</a:t>
            </a:r>
            <a:r>
              <a:rPr lang="en-US" sz="2600" dirty="0">
                <a:solidFill>
                  <a:srgbClr val="191919"/>
                </a:solidFill>
                <a:latin typeface="Open Sans 1"/>
              </a:rPr>
              <a:t> za to? </a:t>
            </a:r>
            <a:r>
              <a:rPr lang="en-US" sz="2600" dirty="0" err="1">
                <a:solidFill>
                  <a:srgbClr val="191919"/>
                </a:solidFill>
                <a:latin typeface="Open Sans 1"/>
              </a:rPr>
              <a:t>Imate</a:t>
            </a:r>
            <a:r>
              <a:rPr lang="en-US" sz="2600" dirty="0">
                <a:solidFill>
                  <a:srgbClr val="191919"/>
                </a:solidFill>
                <a:latin typeface="Open Sans 1"/>
              </a:rPr>
              <a:t> li </a:t>
            </a:r>
            <a:r>
              <a:rPr lang="en-US" sz="2600" dirty="0" err="1">
                <a:solidFill>
                  <a:srgbClr val="191919"/>
                </a:solidFill>
                <a:latin typeface="Open Sans 1"/>
              </a:rPr>
              <a:t>dokaze</a:t>
            </a:r>
            <a:r>
              <a:rPr lang="en-US" sz="2600" dirty="0">
                <a:solidFill>
                  <a:srgbClr val="191919"/>
                </a:solidFill>
                <a:latin typeface="Open Sans 1"/>
              </a:rPr>
              <a:t> </a:t>
            </a:r>
            <a:r>
              <a:rPr lang="en-US" sz="2600" dirty="0" err="1">
                <a:solidFill>
                  <a:srgbClr val="191919"/>
                </a:solidFill>
                <a:latin typeface="Open Sans 1"/>
              </a:rPr>
              <a:t>i</a:t>
            </a:r>
            <a:r>
              <a:rPr lang="en-US" sz="2600" dirty="0">
                <a:solidFill>
                  <a:srgbClr val="191919"/>
                </a:solidFill>
                <a:latin typeface="Open Sans 1"/>
              </a:rPr>
              <a:t> za </a:t>
            </a:r>
            <a:r>
              <a:rPr lang="en-US" sz="2600" dirty="0" err="1">
                <a:solidFill>
                  <a:srgbClr val="191919"/>
                </a:solidFill>
                <a:latin typeface="Open Sans 1"/>
              </a:rPr>
              <a:t>suprotnu</a:t>
            </a:r>
            <a:r>
              <a:rPr lang="en-US" sz="2600" dirty="0">
                <a:solidFill>
                  <a:srgbClr val="191919"/>
                </a:solidFill>
                <a:latin typeface="Open Sans 1"/>
              </a:rPr>
              <a:t> </a:t>
            </a:r>
            <a:r>
              <a:rPr lang="en-US" sz="2600" dirty="0" err="1">
                <a:solidFill>
                  <a:srgbClr val="191919"/>
                </a:solidFill>
                <a:latin typeface="Open Sans 1"/>
              </a:rPr>
              <a:t>situaciju</a:t>
            </a:r>
            <a:r>
              <a:rPr lang="en-US" sz="2600" dirty="0">
                <a:solidFill>
                  <a:srgbClr val="191919"/>
                </a:solidFill>
                <a:latin typeface="Open Sans 1"/>
              </a:rPr>
              <a:t>? </a:t>
            </a:r>
          </a:p>
          <a:p>
            <a:pPr marL="561341" lvl="1" indent="-280670">
              <a:lnSpc>
                <a:spcPts val="3640"/>
              </a:lnSpc>
              <a:buFont typeface="Arial"/>
              <a:buChar char="•"/>
            </a:pPr>
            <a:r>
              <a:rPr lang="en-US" sz="2600" dirty="0" err="1">
                <a:solidFill>
                  <a:srgbClr val="191919"/>
                </a:solidFill>
                <a:latin typeface="Open Sans 1"/>
              </a:rPr>
              <a:t>Koliko</a:t>
            </a:r>
            <a:r>
              <a:rPr lang="en-US" sz="2600" dirty="0">
                <a:solidFill>
                  <a:srgbClr val="191919"/>
                </a:solidFill>
                <a:latin typeface="Open Sans 1"/>
              </a:rPr>
              <a:t> </a:t>
            </a:r>
            <a:r>
              <a:rPr lang="en-US" sz="2600" dirty="0" err="1">
                <a:solidFill>
                  <a:srgbClr val="191919"/>
                </a:solidFill>
                <a:latin typeface="Open Sans 1"/>
              </a:rPr>
              <a:t>ste</a:t>
            </a:r>
            <a:r>
              <a:rPr lang="en-US" sz="2600" dirty="0">
                <a:solidFill>
                  <a:srgbClr val="191919"/>
                </a:solidFill>
                <a:latin typeface="Open Sans 1"/>
              </a:rPr>
              <a:t> </a:t>
            </a:r>
            <a:r>
              <a:rPr lang="en-US" sz="2600" dirty="0" err="1">
                <a:solidFill>
                  <a:srgbClr val="191919"/>
                </a:solidFill>
                <a:latin typeface="Open Sans 1"/>
              </a:rPr>
              <a:t>sigurni</a:t>
            </a:r>
            <a:r>
              <a:rPr lang="en-US" sz="2600" dirty="0">
                <a:solidFill>
                  <a:srgbClr val="191919"/>
                </a:solidFill>
                <a:latin typeface="Open Sans 1"/>
              </a:rPr>
              <a:t> da </a:t>
            </a:r>
            <a:r>
              <a:rPr lang="en-US" sz="2600" dirty="0" err="1">
                <a:solidFill>
                  <a:srgbClr val="191919"/>
                </a:solidFill>
                <a:latin typeface="Open Sans 1"/>
              </a:rPr>
              <a:t>će</a:t>
            </a:r>
            <a:r>
              <a:rPr lang="en-US" sz="2600" dirty="0">
                <a:solidFill>
                  <a:srgbClr val="191919"/>
                </a:solidFill>
                <a:latin typeface="Open Sans 1"/>
              </a:rPr>
              <a:t> se to </a:t>
            </a:r>
            <a:r>
              <a:rPr lang="en-US" sz="2600" dirty="0" err="1">
                <a:solidFill>
                  <a:srgbClr val="191919"/>
                </a:solidFill>
                <a:latin typeface="Open Sans 1"/>
              </a:rPr>
              <a:t>dogoditi</a:t>
            </a:r>
            <a:r>
              <a:rPr lang="en-US" sz="2600" dirty="0">
                <a:solidFill>
                  <a:srgbClr val="191919"/>
                </a:solidFill>
                <a:latin typeface="Open Sans 1"/>
              </a:rPr>
              <a:t>? </a:t>
            </a:r>
            <a:r>
              <a:rPr lang="en-US" sz="2600" dirty="0" err="1">
                <a:solidFill>
                  <a:srgbClr val="191919"/>
                </a:solidFill>
                <a:latin typeface="Open Sans 1"/>
              </a:rPr>
              <a:t>Postoji</a:t>
            </a:r>
            <a:r>
              <a:rPr lang="en-US" sz="2600" dirty="0">
                <a:solidFill>
                  <a:srgbClr val="191919"/>
                </a:solidFill>
                <a:latin typeface="Open Sans 1"/>
              </a:rPr>
              <a:t> li </a:t>
            </a:r>
            <a:r>
              <a:rPr lang="en-US" sz="2600" dirty="0" err="1">
                <a:solidFill>
                  <a:srgbClr val="191919"/>
                </a:solidFill>
                <a:latin typeface="Open Sans 1"/>
              </a:rPr>
              <a:t>još</a:t>
            </a:r>
            <a:r>
              <a:rPr lang="en-US" sz="2600" dirty="0">
                <a:solidFill>
                  <a:srgbClr val="191919"/>
                </a:solidFill>
                <a:latin typeface="Open Sans 1"/>
              </a:rPr>
              <a:t> </a:t>
            </a:r>
            <a:r>
              <a:rPr lang="en-US" sz="2600" dirty="0" err="1">
                <a:solidFill>
                  <a:srgbClr val="191919"/>
                </a:solidFill>
                <a:latin typeface="Open Sans 1"/>
              </a:rPr>
              <a:t>neko</a:t>
            </a:r>
            <a:r>
              <a:rPr lang="en-US" sz="2600" dirty="0">
                <a:solidFill>
                  <a:srgbClr val="191919"/>
                </a:solidFill>
                <a:latin typeface="Open Sans 1"/>
              </a:rPr>
              <a:t> </a:t>
            </a:r>
            <a:r>
              <a:rPr lang="en-US" sz="2600" dirty="0" err="1">
                <a:solidFill>
                  <a:srgbClr val="191919"/>
                </a:solidFill>
                <a:latin typeface="Open Sans 1"/>
              </a:rPr>
              <a:t>objašnjenje</a:t>
            </a:r>
            <a:r>
              <a:rPr lang="en-US" sz="2600" dirty="0">
                <a:solidFill>
                  <a:srgbClr val="191919"/>
                </a:solidFill>
                <a:latin typeface="Open Sans 1"/>
              </a:rPr>
              <a:t>? </a:t>
            </a:r>
          </a:p>
          <a:p>
            <a:pPr marL="561340" lvl="1" indent="-280670">
              <a:lnSpc>
                <a:spcPts val="3640"/>
              </a:lnSpc>
              <a:buFont typeface="Arial"/>
              <a:buChar char="•"/>
            </a:pPr>
            <a:r>
              <a:rPr lang="en-US" sz="2600" dirty="0" err="1">
                <a:solidFill>
                  <a:srgbClr val="191919"/>
                </a:solidFill>
                <a:latin typeface="Open Sans 1"/>
              </a:rPr>
              <a:t>Što</a:t>
            </a:r>
            <a:r>
              <a:rPr lang="en-US" sz="2600" dirty="0">
                <a:solidFill>
                  <a:srgbClr val="191919"/>
                </a:solidFill>
                <a:latin typeface="Open Sans 1"/>
              </a:rPr>
              <a:t> je </a:t>
            </a:r>
            <a:r>
              <a:rPr lang="en-US" sz="2600" dirty="0" err="1">
                <a:solidFill>
                  <a:srgbClr val="191919"/>
                </a:solidFill>
                <a:latin typeface="Open Sans 1"/>
              </a:rPr>
              <a:t>najgore</a:t>
            </a:r>
            <a:r>
              <a:rPr lang="en-US" sz="2600" dirty="0">
                <a:solidFill>
                  <a:srgbClr val="191919"/>
                </a:solidFill>
                <a:latin typeface="Open Sans 1"/>
              </a:rPr>
              <a:t> </a:t>
            </a:r>
            <a:r>
              <a:rPr lang="en-US" sz="2600" dirty="0" err="1">
                <a:solidFill>
                  <a:srgbClr val="191919"/>
                </a:solidFill>
                <a:latin typeface="Open Sans 1"/>
              </a:rPr>
              <a:t>što</a:t>
            </a:r>
            <a:r>
              <a:rPr lang="en-US" sz="2600" dirty="0">
                <a:solidFill>
                  <a:srgbClr val="191919"/>
                </a:solidFill>
                <a:latin typeface="Open Sans 1"/>
              </a:rPr>
              <a:t> se </a:t>
            </a:r>
            <a:r>
              <a:rPr lang="en-US" sz="2600" dirty="0" err="1">
                <a:solidFill>
                  <a:srgbClr val="191919"/>
                </a:solidFill>
                <a:latin typeface="Open Sans 1"/>
              </a:rPr>
              <a:t>može</a:t>
            </a:r>
            <a:r>
              <a:rPr lang="en-US" sz="2600" dirty="0">
                <a:solidFill>
                  <a:srgbClr val="191919"/>
                </a:solidFill>
                <a:latin typeface="Open Sans 1"/>
              </a:rPr>
              <a:t> </a:t>
            </a:r>
            <a:r>
              <a:rPr lang="en-US" sz="2600" dirty="0" err="1">
                <a:solidFill>
                  <a:srgbClr val="191919"/>
                </a:solidFill>
                <a:latin typeface="Open Sans 1"/>
              </a:rPr>
              <a:t>dogoditi</a:t>
            </a:r>
            <a:r>
              <a:rPr lang="en-US" sz="2600" dirty="0">
                <a:solidFill>
                  <a:srgbClr val="191919"/>
                </a:solidFill>
                <a:latin typeface="Open Sans 1"/>
              </a:rPr>
              <a:t>? </a:t>
            </a:r>
            <a:r>
              <a:rPr lang="en-US" sz="2600" dirty="0" err="1">
                <a:solidFill>
                  <a:srgbClr val="191919"/>
                </a:solidFill>
                <a:latin typeface="Open Sans 1"/>
              </a:rPr>
              <a:t>Što</a:t>
            </a:r>
            <a:r>
              <a:rPr lang="en-US" sz="2600" dirty="0">
                <a:solidFill>
                  <a:srgbClr val="191919"/>
                </a:solidFill>
                <a:latin typeface="Open Sans 1"/>
              </a:rPr>
              <a:t> </a:t>
            </a:r>
            <a:r>
              <a:rPr lang="en-US" sz="2600" dirty="0" err="1">
                <a:solidFill>
                  <a:srgbClr val="191919"/>
                </a:solidFill>
                <a:latin typeface="Open Sans 1"/>
              </a:rPr>
              <a:t>ako</a:t>
            </a:r>
            <a:r>
              <a:rPr lang="en-US" sz="2600" dirty="0">
                <a:solidFill>
                  <a:srgbClr val="191919"/>
                </a:solidFill>
                <a:latin typeface="Open Sans 1"/>
              </a:rPr>
              <a:t> se to </a:t>
            </a:r>
            <a:r>
              <a:rPr lang="en-US" sz="2600" dirty="0" err="1">
                <a:solidFill>
                  <a:srgbClr val="191919"/>
                </a:solidFill>
                <a:latin typeface="Open Sans 1"/>
              </a:rPr>
              <a:t>i</a:t>
            </a:r>
            <a:r>
              <a:rPr lang="en-US" sz="2600" dirty="0">
                <a:solidFill>
                  <a:srgbClr val="191919"/>
                </a:solidFill>
                <a:latin typeface="Open Sans 1"/>
              </a:rPr>
              <a:t> </a:t>
            </a:r>
            <a:r>
              <a:rPr lang="en-US" sz="2600" dirty="0" err="1">
                <a:solidFill>
                  <a:srgbClr val="191919"/>
                </a:solidFill>
                <a:latin typeface="Open Sans 1"/>
              </a:rPr>
              <a:t>dogodi</a:t>
            </a:r>
            <a:r>
              <a:rPr lang="en-US" sz="2600" dirty="0">
                <a:solidFill>
                  <a:srgbClr val="191919"/>
                </a:solidFill>
                <a:latin typeface="Open Sans 1"/>
              </a:rPr>
              <a:t>?</a:t>
            </a:r>
          </a:p>
        </p:txBody>
      </p:sp>
      <p:grpSp>
        <p:nvGrpSpPr>
          <p:cNvPr id="7" name="Group 7"/>
          <p:cNvGrpSpPr/>
          <p:nvPr/>
        </p:nvGrpSpPr>
        <p:grpSpPr>
          <a:xfrm rot="-10800000">
            <a:off x="14049795" y="2497119"/>
            <a:ext cx="1582886" cy="791443"/>
            <a:chOff x="0" y="0"/>
            <a:chExt cx="812800" cy="406400"/>
          </a:xfrm>
        </p:grpSpPr>
        <p:sp>
          <p:nvSpPr>
            <p:cNvPr id="8" name="Freeform 8"/>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FFFF">
                <a:alpha val="34902"/>
              </a:srgbClr>
            </a:solidFill>
          </p:spPr>
        </p:sp>
        <p:sp>
          <p:nvSpPr>
            <p:cNvPr id="9" name="TextBox 9"/>
            <p:cNvSpPr txBox="1"/>
            <p:nvPr/>
          </p:nvSpPr>
          <p:spPr>
            <a:xfrm>
              <a:off x="177800" y="-57150"/>
              <a:ext cx="558800" cy="463550"/>
            </a:xfrm>
            <a:prstGeom prst="rect">
              <a:avLst/>
            </a:prstGeom>
          </p:spPr>
          <p:txBody>
            <a:bodyPr lIns="50800" tIns="50800" rIns="50800" bIns="50800" rtlCol="0" anchor="ctr"/>
            <a:lstStyle/>
            <a:p>
              <a:pPr algn="ctr">
                <a:lnSpc>
                  <a:spcPts val="3640"/>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8D6F6"/>
        </a:solidFill>
        <a:effectLst/>
      </p:bgPr>
    </p:bg>
    <p:spTree>
      <p:nvGrpSpPr>
        <p:cNvPr id="1" name=""/>
        <p:cNvGrpSpPr/>
        <p:nvPr/>
      </p:nvGrpSpPr>
      <p:grpSpPr>
        <a:xfrm>
          <a:off x="0" y="0"/>
          <a:ext cx="0" cy="0"/>
          <a:chOff x="0" y="0"/>
          <a:chExt cx="0" cy="0"/>
        </a:xfrm>
      </p:grpSpPr>
      <p:grpSp>
        <p:nvGrpSpPr>
          <p:cNvPr id="2" name="Group 2"/>
          <p:cNvGrpSpPr/>
          <p:nvPr/>
        </p:nvGrpSpPr>
        <p:grpSpPr>
          <a:xfrm>
            <a:off x="0" y="-100302"/>
            <a:ext cx="7357284" cy="10387302"/>
            <a:chOff x="0" y="0"/>
            <a:chExt cx="1937721" cy="2735750"/>
          </a:xfrm>
        </p:grpSpPr>
        <p:sp>
          <p:nvSpPr>
            <p:cNvPr id="3" name="Freeform 3"/>
            <p:cNvSpPr/>
            <p:nvPr/>
          </p:nvSpPr>
          <p:spPr>
            <a:xfrm>
              <a:off x="0" y="0"/>
              <a:ext cx="1937721" cy="2735750"/>
            </a:xfrm>
            <a:custGeom>
              <a:avLst/>
              <a:gdLst/>
              <a:ahLst/>
              <a:cxnLst/>
              <a:rect l="l" t="t" r="r" b="b"/>
              <a:pathLst>
                <a:path w="1937721" h="2735750">
                  <a:moveTo>
                    <a:pt x="0" y="0"/>
                  </a:moveTo>
                  <a:lnTo>
                    <a:pt x="1937721" y="0"/>
                  </a:lnTo>
                  <a:lnTo>
                    <a:pt x="1937721" y="2735750"/>
                  </a:lnTo>
                  <a:lnTo>
                    <a:pt x="0" y="2735750"/>
                  </a:lnTo>
                  <a:close/>
                </a:path>
              </a:pathLst>
            </a:custGeom>
            <a:solidFill>
              <a:srgbClr val="FFFFFF"/>
            </a:solidFill>
          </p:spPr>
        </p:sp>
        <p:sp>
          <p:nvSpPr>
            <p:cNvPr id="4" name="TextBox 4"/>
            <p:cNvSpPr txBox="1"/>
            <p:nvPr/>
          </p:nvSpPr>
          <p:spPr>
            <a:xfrm>
              <a:off x="0" y="-47625"/>
              <a:ext cx="1937721" cy="2783375"/>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9819060" y="3990975"/>
            <a:ext cx="6184919" cy="2295525"/>
          </a:xfrm>
          <a:prstGeom prst="rect">
            <a:avLst/>
          </a:prstGeom>
        </p:spPr>
        <p:txBody>
          <a:bodyPr lIns="0" tIns="0" rIns="0" bIns="0" rtlCol="0" anchor="t">
            <a:spAutoFit/>
          </a:bodyPr>
          <a:lstStyle/>
          <a:p>
            <a:pPr algn="ctr">
              <a:lnSpc>
                <a:spcPts val="9000"/>
              </a:lnSpc>
            </a:pPr>
            <a:r>
              <a:rPr lang="en-US" sz="7500">
                <a:solidFill>
                  <a:srgbClr val="191919"/>
                </a:solidFill>
                <a:latin typeface="Open Sans 1"/>
              </a:rPr>
              <a:t>Hvala na pažnji!</a:t>
            </a:r>
          </a:p>
        </p:txBody>
      </p:sp>
      <p:sp>
        <p:nvSpPr>
          <p:cNvPr id="6" name="TextBox 6"/>
          <p:cNvSpPr txBox="1"/>
          <p:nvPr/>
        </p:nvSpPr>
        <p:spPr>
          <a:xfrm>
            <a:off x="1028700" y="3636010"/>
            <a:ext cx="4952252" cy="2957830"/>
          </a:xfrm>
          <a:prstGeom prst="rect">
            <a:avLst/>
          </a:prstGeom>
        </p:spPr>
        <p:txBody>
          <a:bodyPr lIns="0" tIns="0" rIns="0" bIns="0" rtlCol="0" anchor="t">
            <a:spAutoFit/>
          </a:bodyPr>
          <a:lstStyle/>
          <a:p>
            <a:pPr>
              <a:lnSpc>
                <a:spcPts val="3919"/>
              </a:lnSpc>
            </a:pPr>
            <a:r>
              <a:rPr lang="en-US" sz="2799">
                <a:solidFill>
                  <a:srgbClr val="191919"/>
                </a:solidFill>
                <a:latin typeface="Canva Sans"/>
              </a:rPr>
              <a:t>Literatura:</a:t>
            </a:r>
          </a:p>
          <a:p>
            <a:pPr>
              <a:lnSpc>
                <a:spcPts val="3919"/>
              </a:lnSpc>
            </a:pPr>
            <a:endParaRPr lang="en-US" sz="2799">
              <a:solidFill>
                <a:srgbClr val="191919"/>
              </a:solidFill>
              <a:latin typeface="Canva Sans"/>
            </a:endParaRPr>
          </a:p>
          <a:p>
            <a:pPr>
              <a:lnSpc>
                <a:spcPts val="3919"/>
              </a:lnSpc>
            </a:pPr>
            <a:r>
              <a:rPr lang="en-US" sz="2799">
                <a:solidFill>
                  <a:srgbClr val="191919"/>
                </a:solidFill>
                <a:latin typeface="Canva Sans"/>
              </a:rPr>
              <a:t>Beck, J.S. (2021). Cognitive Behavior Therapy: Basics and Beyond. The Guilford Press. (Poglavlje 20)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0"/>
            <a:ext cx="9507219" cy="10287000"/>
          </a:xfrm>
          <a:custGeom>
            <a:avLst/>
            <a:gdLst/>
            <a:ahLst/>
            <a:cxnLst/>
            <a:rect l="l" t="t" r="r" b="b"/>
            <a:pathLst>
              <a:path w="9507219" h="10287000">
                <a:moveTo>
                  <a:pt x="0" y="0"/>
                </a:moveTo>
                <a:lnTo>
                  <a:pt x="9507219" y="0"/>
                </a:lnTo>
                <a:lnTo>
                  <a:pt x="9507219" y="10287000"/>
                </a:lnTo>
                <a:lnTo>
                  <a:pt x="0" y="10287000"/>
                </a:lnTo>
                <a:lnTo>
                  <a:pt x="0" y="0"/>
                </a:lnTo>
                <a:close/>
              </a:path>
            </a:pathLst>
          </a:custGeom>
          <a:blipFill>
            <a:blip r:embed="rId2"/>
            <a:stretch>
              <a:fillRect l="-28627" r="-33777"/>
            </a:stretch>
          </a:blipFill>
        </p:spPr>
      </p:sp>
      <p:sp>
        <p:nvSpPr>
          <p:cNvPr id="3" name="AutoShape 3"/>
          <p:cNvSpPr/>
          <p:nvPr/>
        </p:nvSpPr>
        <p:spPr>
          <a:xfrm>
            <a:off x="0" y="0"/>
            <a:ext cx="9144000" cy="10287000"/>
          </a:xfrm>
          <a:prstGeom prst="rect">
            <a:avLst/>
          </a:prstGeom>
          <a:solidFill>
            <a:srgbClr val="F8F6F3"/>
          </a:solidFill>
        </p:spPr>
      </p:sp>
      <p:grpSp>
        <p:nvGrpSpPr>
          <p:cNvPr id="4" name="Group 4"/>
          <p:cNvGrpSpPr/>
          <p:nvPr/>
        </p:nvGrpSpPr>
        <p:grpSpPr>
          <a:xfrm>
            <a:off x="1028700" y="2861668"/>
            <a:ext cx="381000" cy="381000"/>
            <a:chOff x="0" y="0"/>
            <a:chExt cx="508000" cy="508000"/>
          </a:xfrm>
        </p:grpSpPr>
        <p:grpSp>
          <p:nvGrpSpPr>
            <p:cNvPr id="5" name="Group 5"/>
            <p:cNvGrpSpPr/>
            <p:nvPr/>
          </p:nvGrpSpPr>
          <p:grpSpPr>
            <a:xfrm>
              <a:off x="56351" y="56351"/>
              <a:ext cx="395299" cy="395299"/>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7" name="Group 7"/>
            <p:cNvGrpSpPr>
              <a:grpSpLocks noChangeAspect="1"/>
            </p:cNvGrpSpPr>
            <p:nvPr/>
          </p:nvGrpSpPr>
          <p:grpSpPr>
            <a:xfrm>
              <a:off x="0" y="0"/>
              <a:ext cx="508000" cy="508000"/>
              <a:chOff x="-2540" y="-2540"/>
              <a:chExt cx="6355080" cy="6355080"/>
            </a:xfrm>
          </p:grpSpPr>
          <p:sp>
            <p:nvSpPr>
              <p:cNvPr id="8" name="Freeform 8"/>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9" name="Group 9"/>
          <p:cNvGrpSpPr/>
          <p:nvPr/>
        </p:nvGrpSpPr>
        <p:grpSpPr>
          <a:xfrm>
            <a:off x="1028700" y="5223868"/>
            <a:ext cx="381000" cy="381000"/>
            <a:chOff x="0" y="0"/>
            <a:chExt cx="508000" cy="508000"/>
          </a:xfrm>
        </p:grpSpPr>
        <p:grpSp>
          <p:nvGrpSpPr>
            <p:cNvPr id="10" name="Group 10"/>
            <p:cNvGrpSpPr/>
            <p:nvPr/>
          </p:nvGrpSpPr>
          <p:grpSpPr>
            <a:xfrm>
              <a:off x="56351" y="56351"/>
              <a:ext cx="395299" cy="3952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12" name="Group 12"/>
            <p:cNvGrpSpPr>
              <a:grpSpLocks noChangeAspect="1"/>
            </p:cNvGrpSpPr>
            <p:nvPr/>
          </p:nvGrpSpPr>
          <p:grpSpPr>
            <a:xfrm>
              <a:off x="0" y="0"/>
              <a:ext cx="508000" cy="508000"/>
              <a:chOff x="-2540" y="-2540"/>
              <a:chExt cx="6355080" cy="6355080"/>
            </a:xfrm>
          </p:grpSpPr>
          <p:sp>
            <p:nvSpPr>
              <p:cNvPr id="13" name="Freeform 1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14" name="Group 14"/>
          <p:cNvGrpSpPr/>
          <p:nvPr/>
        </p:nvGrpSpPr>
        <p:grpSpPr>
          <a:xfrm>
            <a:off x="1028700" y="7574085"/>
            <a:ext cx="381000" cy="381000"/>
            <a:chOff x="0" y="0"/>
            <a:chExt cx="508000" cy="508000"/>
          </a:xfrm>
        </p:grpSpPr>
        <p:grpSp>
          <p:nvGrpSpPr>
            <p:cNvPr id="15" name="Group 15"/>
            <p:cNvGrpSpPr/>
            <p:nvPr/>
          </p:nvGrpSpPr>
          <p:grpSpPr>
            <a:xfrm>
              <a:off x="56351" y="56351"/>
              <a:ext cx="395299" cy="395299"/>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17" name="Group 17"/>
            <p:cNvGrpSpPr>
              <a:grpSpLocks noChangeAspect="1"/>
            </p:cNvGrpSpPr>
            <p:nvPr/>
          </p:nvGrpSpPr>
          <p:grpSpPr>
            <a:xfrm>
              <a:off x="0" y="0"/>
              <a:ext cx="508000" cy="508000"/>
              <a:chOff x="-2540" y="-2540"/>
              <a:chExt cx="6355080" cy="6355080"/>
            </a:xfrm>
          </p:grpSpPr>
          <p:sp>
            <p:nvSpPr>
              <p:cNvPr id="18" name="Freeform 18"/>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19" name="Group 19"/>
          <p:cNvGrpSpPr/>
          <p:nvPr/>
        </p:nvGrpSpPr>
        <p:grpSpPr>
          <a:xfrm>
            <a:off x="2213604" y="2631798"/>
            <a:ext cx="4519628" cy="1874520"/>
            <a:chOff x="0" y="0"/>
            <a:chExt cx="6026171" cy="2499360"/>
          </a:xfrm>
        </p:grpSpPr>
        <p:sp>
          <p:nvSpPr>
            <p:cNvPr id="20" name="TextBox 20"/>
            <p:cNvSpPr txBox="1"/>
            <p:nvPr/>
          </p:nvSpPr>
          <p:spPr>
            <a:xfrm>
              <a:off x="0" y="-28575"/>
              <a:ext cx="6026171" cy="536575"/>
            </a:xfrm>
            <a:prstGeom prst="rect">
              <a:avLst/>
            </a:prstGeom>
          </p:spPr>
          <p:txBody>
            <a:bodyPr lIns="0" tIns="0" rIns="0" bIns="0" rtlCol="0" anchor="t">
              <a:spAutoFit/>
            </a:bodyPr>
            <a:lstStyle/>
            <a:p>
              <a:pPr marL="0" lvl="0" indent="0">
                <a:lnSpc>
                  <a:spcPts val="3250"/>
                </a:lnSpc>
              </a:pPr>
              <a:r>
                <a:rPr lang="en-US" sz="2500" spc="-75">
                  <a:solidFill>
                    <a:srgbClr val="191919"/>
                  </a:solidFill>
                  <a:latin typeface="Open Sans 2 Bold"/>
                </a:rPr>
                <a:t>01</a:t>
              </a:r>
            </a:p>
          </p:txBody>
        </p:sp>
        <p:sp>
          <p:nvSpPr>
            <p:cNvPr id="21" name="TextBox 21"/>
            <p:cNvSpPr txBox="1"/>
            <p:nvPr/>
          </p:nvSpPr>
          <p:spPr>
            <a:xfrm>
              <a:off x="0" y="701463"/>
              <a:ext cx="6026171" cy="1797897"/>
            </a:xfrm>
            <a:prstGeom prst="rect">
              <a:avLst/>
            </a:prstGeom>
          </p:spPr>
          <p:txBody>
            <a:bodyPr lIns="0" tIns="0" rIns="0" bIns="0" rtlCol="0" anchor="t">
              <a:spAutoFit/>
            </a:bodyPr>
            <a:lstStyle/>
            <a:p>
              <a:pPr>
                <a:lnSpc>
                  <a:spcPts val="3640"/>
                </a:lnSpc>
                <a:spcBef>
                  <a:spcPct val="0"/>
                </a:spcBef>
              </a:pPr>
              <a:r>
                <a:rPr lang="en-US" sz="2600">
                  <a:solidFill>
                    <a:srgbClr val="191919"/>
                  </a:solidFill>
                  <a:latin typeface="Open Sans 1"/>
                </a:rPr>
                <a:t>Kako možemo klijentima pomoći da stvore pozitivne predodžbe?</a:t>
              </a:r>
            </a:p>
          </p:txBody>
        </p:sp>
      </p:grpSp>
      <p:grpSp>
        <p:nvGrpSpPr>
          <p:cNvPr id="22" name="Group 22"/>
          <p:cNvGrpSpPr/>
          <p:nvPr/>
        </p:nvGrpSpPr>
        <p:grpSpPr>
          <a:xfrm>
            <a:off x="2213604" y="4993998"/>
            <a:ext cx="6000066" cy="1414145"/>
            <a:chOff x="0" y="0"/>
            <a:chExt cx="8000088" cy="1885527"/>
          </a:xfrm>
        </p:grpSpPr>
        <p:sp>
          <p:nvSpPr>
            <p:cNvPr id="23" name="TextBox 23"/>
            <p:cNvSpPr txBox="1"/>
            <p:nvPr/>
          </p:nvSpPr>
          <p:spPr>
            <a:xfrm>
              <a:off x="0" y="-28575"/>
              <a:ext cx="8000088" cy="532342"/>
            </a:xfrm>
            <a:prstGeom prst="rect">
              <a:avLst/>
            </a:prstGeom>
          </p:spPr>
          <p:txBody>
            <a:bodyPr lIns="0" tIns="0" rIns="0" bIns="0" rtlCol="0" anchor="t">
              <a:spAutoFit/>
            </a:bodyPr>
            <a:lstStyle/>
            <a:p>
              <a:pPr marL="0" lvl="0" indent="0">
                <a:lnSpc>
                  <a:spcPts val="3250"/>
                </a:lnSpc>
              </a:pPr>
              <a:r>
                <a:rPr lang="en-US" sz="2500" spc="-75">
                  <a:solidFill>
                    <a:srgbClr val="191919"/>
                  </a:solidFill>
                  <a:latin typeface="Open Sans 2 Bold"/>
                </a:rPr>
                <a:t>02</a:t>
              </a:r>
            </a:p>
          </p:txBody>
        </p:sp>
        <p:sp>
          <p:nvSpPr>
            <p:cNvPr id="24" name="TextBox 24"/>
            <p:cNvSpPr txBox="1"/>
            <p:nvPr/>
          </p:nvSpPr>
          <p:spPr>
            <a:xfrm>
              <a:off x="0" y="697230"/>
              <a:ext cx="8000088" cy="1188297"/>
            </a:xfrm>
            <a:prstGeom prst="rect">
              <a:avLst/>
            </a:prstGeom>
          </p:spPr>
          <p:txBody>
            <a:bodyPr lIns="0" tIns="0" rIns="0" bIns="0" rtlCol="0" anchor="t">
              <a:spAutoFit/>
            </a:bodyPr>
            <a:lstStyle/>
            <a:p>
              <a:pPr>
                <a:lnSpc>
                  <a:spcPts val="3640"/>
                </a:lnSpc>
                <a:spcBef>
                  <a:spcPct val="0"/>
                </a:spcBef>
              </a:pPr>
              <a:r>
                <a:rPr lang="en-US" sz="2600">
                  <a:solidFill>
                    <a:srgbClr val="191919"/>
                  </a:solidFill>
                  <a:latin typeface="Open Sans 1"/>
                </a:rPr>
                <a:t>Kako identificirati i educirati klijente o spontanim negativnim predodžbama?</a:t>
              </a:r>
            </a:p>
          </p:txBody>
        </p:sp>
      </p:grpSp>
      <p:grpSp>
        <p:nvGrpSpPr>
          <p:cNvPr id="25" name="Group 25"/>
          <p:cNvGrpSpPr/>
          <p:nvPr/>
        </p:nvGrpSpPr>
        <p:grpSpPr>
          <a:xfrm>
            <a:off x="2213604" y="7344215"/>
            <a:ext cx="6000066" cy="1871345"/>
            <a:chOff x="0" y="0"/>
            <a:chExt cx="8000088" cy="2495127"/>
          </a:xfrm>
        </p:grpSpPr>
        <p:sp>
          <p:nvSpPr>
            <p:cNvPr id="26" name="TextBox 26"/>
            <p:cNvSpPr txBox="1"/>
            <p:nvPr/>
          </p:nvSpPr>
          <p:spPr>
            <a:xfrm>
              <a:off x="0" y="-28575"/>
              <a:ext cx="8000088" cy="532342"/>
            </a:xfrm>
            <a:prstGeom prst="rect">
              <a:avLst/>
            </a:prstGeom>
          </p:spPr>
          <p:txBody>
            <a:bodyPr lIns="0" tIns="0" rIns="0" bIns="0" rtlCol="0" anchor="t">
              <a:spAutoFit/>
            </a:bodyPr>
            <a:lstStyle/>
            <a:p>
              <a:pPr marL="0" lvl="0" indent="0">
                <a:lnSpc>
                  <a:spcPts val="3250"/>
                </a:lnSpc>
              </a:pPr>
              <a:r>
                <a:rPr lang="en-US" sz="2500" spc="-75">
                  <a:solidFill>
                    <a:srgbClr val="191919"/>
                  </a:solidFill>
                  <a:latin typeface="Open Sans 2 Bold"/>
                </a:rPr>
                <a:t>03</a:t>
              </a:r>
            </a:p>
          </p:txBody>
        </p:sp>
        <p:sp>
          <p:nvSpPr>
            <p:cNvPr id="27" name="TextBox 27"/>
            <p:cNvSpPr txBox="1"/>
            <p:nvPr/>
          </p:nvSpPr>
          <p:spPr>
            <a:xfrm>
              <a:off x="0" y="697230"/>
              <a:ext cx="8000088" cy="1797897"/>
            </a:xfrm>
            <a:prstGeom prst="rect">
              <a:avLst/>
            </a:prstGeom>
          </p:spPr>
          <p:txBody>
            <a:bodyPr lIns="0" tIns="0" rIns="0" bIns="0" rtlCol="0" anchor="t">
              <a:spAutoFit/>
            </a:bodyPr>
            <a:lstStyle/>
            <a:p>
              <a:pPr>
                <a:lnSpc>
                  <a:spcPts val="3640"/>
                </a:lnSpc>
                <a:spcBef>
                  <a:spcPct val="0"/>
                </a:spcBef>
              </a:pPr>
              <a:r>
                <a:rPr lang="en-US" sz="2600">
                  <a:solidFill>
                    <a:srgbClr val="191919"/>
                  </a:solidFill>
                  <a:latin typeface="Open Sans 1"/>
                </a:rPr>
                <a:t>Kako terapijski intervenirati  kod javljanja spontanih uznemirujućih predodžbi?</a:t>
              </a:r>
            </a:p>
          </p:txBody>
        </p:sp>
      </p:grpSp>
      <p:sp>
        <p:nvSpPr>
          <p:cNvPr id="28" name="TextBox 28"/>
          <p:cNvSpPr txBox="1"/>
          <p:nvPr/>
        </p:nvSpPr>
        <p:spPr>
          <a:xfrm>
            <a:off x="1028700" y="1019880"/>
            <a:ext cx="3713666" cy="771525"/>
          </a:xfrm>
          <a:prstGeom prst="rect">
            <a:avLst/>
          </a:prstGeom>
        </p:spPr>
        <p:txBody>
          <a:bodyPr lIns="0" tIns="0" rIns="0" bIns="0" rtlCol="0" anchor="t">
            <a:spAutoFit/>
          </a:bodyPr>
          <a:lstStyle/>
          <a:p>
            <a:pPr>
              <a:lnSpc>
                <a:spcPts val="6011"/>
              </a:lnSpc>
            </a:pPr>
            <a:r>
              <a:rPr lang="en-US" sz="5009">
                <a:solidFill>
                  <a:srgbClr val="191919"/>
                </a:solidFill>
                <a:latin typeface="Open Sans 1 Bold"/>
              </a:rPr>
              <a:t>Imaginacija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52395" y="0"/>
            <a:ext cx="7735605" cy="10287000"/>
          </a:xfrm>
          <a:prstGeom prst="rect">
            <a:avLst/>
          </a:prstGeom>
          <a:solidFill>
            <a:srgbClr val="B8D6F6"/>
          </a:solidFill>
        </p:spPr>
      </p:sp>
      <p:sp>
        <p:nvSpPr>
          <p:cNvPr id="3" name="Freeform 3"/>
          <p:cNvSpPr/>
          <p:nvPr/>
        </p:nvSpPr>
        <p:spPr>
          <a:xfrm>
            <a:off x="11673568" y="1028700"/>
            <a:ext cx="5493258" cy="8229600"/>
          </a:xfrm>
          <a:custGeom>
            <a:avLst/>
            <a:gdLst/>
            <a:ahLst/>
            <a:cxnLst/>
            <a:rect l="l" t="t" r="r" b="b"/>
            <a:pathLst>
              <a:path w="5493258" h="8229600">
                <a:moveTo>
                  <a:pt x="0" y="0"/>
                </a:moveTo>
                <a:lnTo>
                  <a:pt x="5493258" y="0"/>
                </a:lnTo>
                <a:lnTo>
                  <a:pt x="5493258" y="8229600"/>
                </a:lnTo>
                <a:lnTo>
                  <a:pt x="0" y="8229600"/>
                </a:lnTo>
                <a:lnTo>
                  <a:pt x="0" y="0"/>
                </a:lnTo>
                <a:close/>
              </a:path>
            </a:pathLst>
          </a:custGeom>
          <a:blipFill>
            <a:blip r:embed="rId2"/>
            <a:stretch>
              <a:fillRect/>
            </a:stretch>
          </a:blipFill>
        </p:spPr>
      </p:sp>
      <p:sp>
        <p:nvSpPr>
          <p:cNvPr id="4" name="TextBox 4"/>
          <p:cNvSpPr txBox="1"/>
          <p:nvPr/>
        </p:nvSpPr>
        <p:spPr>
          <a:xfrm>
            <a:off x="1028700" y="1162050"/>
            <a:ext cx="7077063" cy="885825"/>
          </a:xfrm>
          <a:prstGeom prst="rect">
            <a:avLst/>
          </a:prstGeom>
        </p:spPr>
        <p:txBody>
          <a:bodyPr lIns="0" tIns="0" rIns="0" bIns="0" rtlCol="0" anchor="t">
            <a:spAutoFit/>
          </a:bodyPr>
          <a:lstStyle/>
          <a:p>
            <a:pPr>
              <a:lnSpc>
                <a:spcPts val="7080"/>
              </a:lnSpc>
            </a:pPr>
            <a:r>
              <a:rPr lang="en-US" sz="5900">
                <a:solidFill>
                  <a:srgbClr val="191919"/>
                </a:solidFill>
                <a:latin typeface="Open Sans 1 Bold"/>
              </a:rPr>
              <a:t>Predodžbe</a:t>
            </a:r>
          </a:p>
        </p:txBody>
      </p:sp>
      <p:sp>
        <p:nvSpPr>
          <p:cNvPr id="5" name="TextBox 5"/>
          <p:cNvSpPr txBox="1"/>
          <p:nvPr/>
        </p:nvSpPr>
        <p:spPr>
          <a:xfrm>
            <a:off x="1028700" y="2631505"/>
            <a:ext cx="8714134" cy="6391910"/>
          </a:xfrm>
          <a:prstGeom prst="rect">
            <a:avLst/>
          </a:prstGeom>
        </p:spPr>
        <p:txBody>
          <a:bodyPr lIns="0" tIns="0" rIns="0" bIns="0" rtlCol="0" anchor="t">
            <a:spAutoFit/>
          </a:bodyPr>
          <a:lstStyle/>
          <a:p>
            <a:pPr>
              <a:lnSpc>
                <a:spcPts val="3640"/>
              </a:lnSpc>
            </a:pPr>
            <a:r>
              <a:rPr lang="en-US" sz="2600">
                <a:solidFill>
                  <a:srgbClr val="191919"/>
                </a:solidFill>
                <a:latin typeface="Open Sans 1"/>
              </a:rPr>
              <a:t>= slikovne misli, mentalne slike</a:t>
            </a:r>
          </a:p>
          <a:p>
            <a:pPr marL="561341" lvl="1" indent="-280670">
              <a:lnSpc>
                <a:spcPts val="3640"/>
              </a:lnSpc>
              <a:buFont typeface="Arial"/>
              <a:buChar char="•"/>
            </a:pPr>
            <a:r>
              <a:rPr lang="en-US" sz="2600">
                <a:solidFill>
                  <a:srgbClr val="191919"/>
                </a:solidFill>
                <a:latin typeface="Open Sans 1"/>
              </a:rPr>
              <a:t>mnogi klijenti automatske misli (AM) ne doživljavaju samo kao neizgovorene riječi, već i u obliku mentalnih slika ili predodžbi </a:t>
            </a:r>
          </a:p>
          <a:p>
            <a:pPr>
              <a:lnSpc>
                <a:spcPts val="3640"/>
              </a:lnSpc>
            </a:pPr>
            <a:endParaRPr lang="en-US" sz="2600">
              <a:solidFill>
                <a:srgbClr val="191919"/>
              </a:solidFill>
              <a:latin typeface="Open Sans 1"/>
            </a:endParaRPr>
          </a:p>
          <a:p>
            <a:pPr>
              <a:lnSpc>
                <a:spcPts val="3640"/>
              </a:lnSpc>
            </a:pPr>
            <a:r>
              <a:rPr lang="en-US" sz="2600">
                <a:solidFill>
                  <a:srgbClr val="191919"/>
                </a:solidFill>
                <a:latin typeface="Open Sans 1 Bold"/>
              </a:rPr>
              <a:t>Neka od obilježja:</a:t>
            </a:r>
          </a:p>
          <a:p>
            <a:pPr marL="561341" lvl="1" indent="-280670">
              <a:lnSpc>
                <a:spcPts val="3640"/>
              </a:lnSpc>
              <a:buFont typeface="Arial"/>
              <a:buChar char="•"/>
            </a:pPr>
            <a:r>
              <a:rPr lang="en-US" sz="2600">
                <a:solidFill>
                  <a:srgbClr val="191919"/>
                </a:solidFill>
                <a:latin typeface="Open Sans 1"/>
              </a:rPr>
              <a:t>Javljaju se brzo i kratke su</a:t>
            </a:r>
          </a:p>
          <a:p>
            <a:pPr marL="561341" lvl="1" indent="-280670">
              <a:lnSpc>
                <a:spcPts val="3640"/>
              </a:lnSpc>
              <a:buFont typeface="Arial"/>
              <a:buChar char="•"/>
            </a:pPr>
            <a:r>
              <a:rPr lang="en-US" sz="2600">
                <a:solidFill>
                  <a:srgbClr val="191919"/>
                </a:solidFill>
                <a:latin typeface="Open Sans 1"/>
              </a:rPr>
              <a:t>Utječu na naše emocije čak i više nego verbalni procesi </a:t>
            </a:r>
          </a:p>
          <a:p>
            <a:pPr marL="561341" lvl="1" indent="-280670">
              <a:lnSpc>
                <a:spcPts val="3640"/>
              </a:lnSpc>
              <a:buFont typeface="Arial"/>
              <a:buChar char="•"/>
            </a:pPr>
            <a:r>
              <a:rPr lang="en-US" sz="2600">
                <a:solidFill>
                  <a:srgbClr val="191919"/>
                </a:solidFill>
                <a:latin typeface="Open Sans 1"/>
              </a:rPr>
              <a:t>Mogu biti uznemirujuće (tužne, strašne, nasilne) te ih klijenti često potiskuju ili se srame o njima razgovarati</a:t>
            </a:r>
          </a:p>
          <a:p>
            <a:pPr marL="561341" lvl="1" indent="-280670">
              <a:lnSpc>
                <a:spcPts val="3640"/>
              </a:lnSpc>
              <a:buFont typeface="Arial"/>
              <a:buChar char="•"/>
            </a:pPr>
            <a:r>
              <a:rPr lang="en-US" sz="2600">
                <a:solidFill>
                  <a:srgbClr val="191919"/>
                </a:solidFill>
                <a:latin typeface="Open Sans 1"/>
              </a:rPr>
              <a:t>Velik broj ljudi ih ima, ali ih neki teško identificiraju </a:t>
            </a:r>
          </a:p>
          <a:p>
            <a:pPr>
              <a:lnSpc>
                <a:spcPts val="3640"/>
              </a:lnSpc>
            </a:pPr>
            <a:r>
              <a:rPr lang="en-US" sz="2600">
                <a:solidFill>
                  <a:srgbClr val="191919"/>
                </a:solidFill>
                <a:latin typeface="Open Sans 1"/>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439678" y="0"/>
            <a:ext cx="10848322" cy="10287000"/>
          </a:xfrm>
          <a:prstGeom prst="rect">
            <a:avLst/>
          </a:prstGeom>
          <a:solidFill>
            <a:srgbClr val="F8F6F3"/>
          </a:solidFill>
        </p:spPr>
      </p:sp>
      <p:grpSp>
        <p:nvGrpSpPr>
          <p:cNvPr id="3" name="Group 3"/>
          <p:cNvGrpSpPr/>
          <p:nvPr/>
        </p:nvGrpSpPr>
        <p:grpSpPr>
          <a:xfrm>
            <a:off x="8821651" y="3107777"/>
            <a:ext cx="381000" cy="381000"/>
            <a:chOff x="0" y="0"/>
            <a:chExt cx="508000" cy="508000"/>
          </a:xfrm>
        </p:grpSpPr>
        <p:grpSp>
          <p:nvGrpSpPr>
            <p:cNvPr id="4" name="Group 4"/>
            <p:cNvGrpSpPr/>
            <p:nvPr/>
          </p:nvGrpSpPr>
          <p:grpSpPr>
            <a:xfrm>
              <a:off x="56351" y="56351"/>
              <a:ext cx="395299" cy="39529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6" name="Group 6"/>
            <p:cNvGrpSpPr>
              <a:grpSpLocks noChangeAspect="1"/>
            </p:cNvGrpSpPr>
            <p:nvPr/>
          </p:nvGrpSpPr>
          <p:grpSpPr>
            <a:xfrm>
              <a:off x="0" y="0"/>
              <a:ext cx="508000" cy="508000"/>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8" name="Group 8"/>
          <p:cNvGrpSpPr/>
          <p:nvPr/>
        </p:nvGrpSpPr>
        <p:grpSpPr>
          <a:xfrm>
            <a:off x="8821651" y="4331179"/>
            <a:ext cx="381000" cy="381000"/>
            <a:chOff x="0" y="0"/>
            <a:chExt cx="508000" cy="508000"/>
          </a:xfrm>
        </p:grpSpPr>
        <p:grpSp>
          <p:nvGrpSpPr>
            <p:cNvPr id="9" name="Group 9"/>
            <p:cNvGrpSpPr/>
            <p:nvPr/>
          </p:nvGrpSpPr>
          <p:grpSpPr>
            <a:xfrm>
              <a:off x="56351" y="56351"/>
              <a:ext cx="395299" cy="395299"/>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11" name="Group 11"/>
            <p:cNvGrpSpPr>
              <a:grpSpLocks noChangeAspect="1"/>
            </p:cNvGrpSpPr>
            <p:nvPr/>
          </p:nvGrpSpPr>
          <p:grpSpPr>
            <a:xfrm>
              <a:off x="0" y="0"/>
              <a:ext cx="508000" cy="508000"/>
              <a:chOff x="-2540" y="-2540"/>
              <a:chExt cx="6355080" cy="6355080"/>
            </a:xfrm>
          </p:grpSpPr>
          <p:sp>
            <p:nvSpPr>
              <p:cNvPr id="12" name="Freeform 1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13" name="Group 13"/>
          <p:cNvGrpSpPr/>
          <p:nvPr/>
        </p:nvGrpSpPr>
        <p:grpSpPr>
          <a:xfrm>
            <a:off x="8821651" y="5544029"/>
            <a:ext cx="381000" cy="381000"/>
            <a:chOff x="0" y="0"/>
            <a:chExt cx="508000" cy="508000"/>
          </a:xfrm>
        </p:grpSpPr>
        <p:grpSp>
          <p:nvGrpSpPr>
            <p:cNvPr id="14" name="Group 14"/>
            <p:cNvGrpSpPr/>
            <p:nvPr/>
          </p:nvGrpSpPr>
          <p:grpSpPr>
            <a:xfrm>
              <a:off x="56351" y="56351"/>
              <a:ext cx="395299" cy="39529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16" name="Group 16"/>
            <p:cNvGrpSpPr>
              <a:grpSpLocks noChangeAspect="1"/>
            </p:cNvGrpSpPr>
            <p:nvPr/>
          </p:nvGrpSpPr>
          <p:grpSpPr>
            <a:xfrm>
              <a:off x="0" y="0"/>
              <a:ext cx="508000" cy="508000"/>
              <a:chOff x="-2540" y="-2540"/>
              <a:chExt cx="6355080" cy="6355080"/>
            </a:xfrm>
          </p:grpSpPr>
          <p:sp>
            <p:nvSpPr>
              <p:cNvPr id="17" name="Freeform 1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18" name="Group 18"/>
          <p:cNvGrpSpPr/>
          <p:nvPr/>
        </p:nvGrpSpPr>
        <p:grpSpPr>
          <a:xfrm>
            <a:off x="8821651" y="6601134"/>
            <a:ext cx="381000" cy="381000"/>
            <a:chOff x="0" y="0"/>
            <a:chExt cx="508000" cy="508000"/>
          </a:xfrm>
        </p:grpSpPr>
        <p:grpSp>
          <p:nvGrpSpPr>
            <p:cNvPr id="19" name="Group 19"/>
            <p:cNvGrpSpPr/>
            <p:nvPr/>
          </p:nvGrpSpPr>
          <p:grpSpPr>
            <a:xfrm>
              <a:off x="56351" y="56351"/>
              <a:ext cx="395299" cy="395299"/>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21" name="Group 21"/>
            <p:cNvGrpSpPr>
              <a:grpSpLocks noChangeAspect="1"/>
            </p:cNvGrpSpPr>
            <p:nvPr/>
          </p:nvGrpSpPr>
          <p:grpSpPr>
            <a:xfrm>
              <a:off x="0" y="0"/>
              <a:ext cx="508000" cy="508000"/>
              <a:chOff x="-2540" y="-2540"/>
              <a:chExt cx="6355080" cy="6355080"/>
            </a:xfrm>
          </p:grpSpPr>
          <p:sp>
            <p:nvSpPr>
              <p:cNvPr id="22" name="Freeform 2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23" name="Group 23"/>
          <p:cNvGrpSpPr/>
          <p:nvPr/>
        </p:nvGrpSpPr>
        <p:grpSpPr>
          <a:xfrm>
            <a:off x="15826277" y="8552699"/>
            <a:ext cx="1411201" cy="705601"/>
            <a:chOff x="0" y="0"/>
            <a:chExt cx="812800" cy="406400"/>
          </a:xfrm>
        </p:grpSpPr>
        <p:sp>
          <p:nvSpPr>
            <p:cNvPr id="24" name="Freeform 2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B8D6F6"/>
            </a:solidFill>
          </p:spPr>
        </p:sp>
        <p:sp>
          <p:nvSpPr>
            <p:cNvPr id="25" name="TextBox 25"/>
            <p:cNvSpPr txBox="1"/>
            <p:nvPr/>
          </p:nvSpPr>
          <p:spPr>
            <a:xfrm>
              <a:off x="177800" y="-28575"/>
              <a:ext cx="558800" cy="434975"/>
            </a:xfrm>
            <a:prstGeom prst="rect">
              <a:avLst/>
            </a:prstGeom>
          </p:spPr>
          <p:txBody>
            <a:bodyPr lIns="50800" tIns="50800" rIns="50800" bIns="50800" rtlCol="0" anchor="ctr"/>
            <a:lstStyle/>
            <a:p>
              <a:pPr algn="ctr">
                <a:lnSpc>
                  <a:spcPts val="3249"/>
                </a:lnSpc>
              </a:pPr>
              <a:endParaRPr/>
            </a:p>
          </p:txBody>
        </p:sp>
      </p:grpSp>
      <p:sp>
        <p:nvSpPr>
          <p:cNvPr id="26" name="TextBox 26"/>
          <p:cNvSpPr txBox="1"/>
          <p:nvPr/>
        </p:nvSpPr>
        <p:spPr>
          <a:xfrm>
            <a:off x="10006555" y="2881801"/>
            <a:ext cx="4519628" cy="907415"/>
          </a:xfrm>
          <a:prstGeom prst="rect">
            <a:avLst/>
          </a:prstGeom>
        </p:spPr>
        <p:txBody>
          <a:bodyPr lIns="0" tIns="0" rIns="0" bIns="0" rtlCol="0" anchor="t">
            <a:spAutoFit/>
          </a:bodyPr>
          <a:lstStyle/>
          <a:p>
            <a:pPr marL="0" lvl="0" indent="0">
              <a:lnSpc>
                <a:spcPts val="3639"/>
              </a:lnSpc>
            </a:pPr>
            <a:r>
              <a:rPr lang="en-US" sz="2799" spc="-83">
                <a:solidFill>
                  <a:srgbClr val="191919"/>
                </a:solidFill>
                <a:latin typeface="Open Sans 2"/>
              </a:rPr>
              <a:t>Poticanje pozitivnih predodžbi</a:t>
            </a:r>
          </a:p>
        </p:txBody>
      </p:sp>
      <p:sp>
        <p:nvSpPr>
          <p:cNvPr id="27" name="TextBox 27"/>
          <p:cNvSpPr txBox="1"/>
          <p:nvPr/>
        </p:nvSpPr>
        <p:spPr>
          <a:xfrm>
            <a:off x="10006555" y="4099404"/>
            <a:ext cx="4519628" cy="907415"/>
          </a:xfrm>
          <a:prstGeom prst="rect">
            <a:avLst/>
          </a:prstGeom>
        </p:spPr>
        <p:txBody>
          <a:bodyPr lIns="0" tIns="0" rIns="0" bIns="0" rtlCol="0" anchor="t">
            <a:spAutoFit/>
          </a:bodyPr>
          <a:lstStyle/>
          <a:p>
            <a:pPr marL="0" lvl="0" indent="0">
              <a:lnSpc>
                <a:spcPts val="3639"/>
              </a:lnSpc>
            </a:pPr>
            <a:r>
              <a:rPr lang="en-US" sz="2799" spc="-83">
                <a:solidFill>
                  <a:srgbClr val="191919"/>
                </a:solidFill>
                <a:latin typeface="Open Sans 2"/>
              </a:rPr>
              <a:t>Identifikaciju negativnih predodžbi </a:t>
            </a:r>
          </a:p>
        </p:txBody>
      </p:sp>
      <p:sp>
        <p:nvSpPr>
          <p:cNvPr id="28" name="TextBox 28"/>
          <p:cNvSpPr txBox="1"/>
          <p:nvPr/>
        </p:nvSpPr>
        <p:spPr>
          <a:xfrm>
            <a:off x="10006555" y="5515454"/>
            <a:ext cx="4519628" cy="450215"/>
          </a:xfrm>
          <a:prstGeom prst="rect">
            <a:avLst/>
          </a:prstGeom>
        </p:spPr>
        <p:txBody>
          <a:bodyPr lIns="0" tIns="0" rIns="0" bIns="0" rtlCol="0" anchor="t">
            <a:spAutoFit/>
          </a:bodyPr>
          <a:lstStyle/>
          <a:p>
            <a:pPr marL="0" lvl="0" indent="0">
              <a:lnSpc>
                <a:spcPts val="3639"/>
              </a:lnSpc>
            </a:pPr>
            <a:r>
              <a:rPr lang="en-US" sz="2799" spc="-83">
                <a:solidFill>
                  <a:srgbClr val="191919"/>
                </a:solidFill>
                <a:latin typeface="Open Sans 2"/>
              </a:rPr>
              <a:t>Psihoedukaciju </a:t>
            </a:r>
          </a:p>
        </p:txBody>
      </p:sp>
      <p:sp>
        <p:nvSpPr>
          <p:cNvPr id="29" name="TextBox 29"/>
          <p:cNvSpPr txBox="1"/>
          <p:nvPr/>
        </p:nvSpPr>
        <p:spPr>
          <a:xfrm>
            <a:off x="1325257" y="2134194"/>
            <a:ext cx="7077063" cy="885825"/>
          </a:xfrm>
          <a:prstGeom prst="rect">
            <a:avLst/>
          </a:prstGeom>
        </p:spPr>
        <p:txBody>
          <a:bodyPr lIns="0" tIns="0" rIns="0" bIns="0" rtlCol="0" anchor="t">
            <a:spAutoFit/>
          </a:bodyPr>
          <a:lstStyle/>
          <a:p>
            <a:pPr>
              <a:lnSpc>
                <a:spcPts val="7080"/>
              </a:lnSpc>
            </a:pPr>
            <a:r>
              <a:rPr lang="en-US" sz="5900">
                <a:solidFill>
                  <a:srgbClr val="191919"/>
                </a:solidFill>
                <a:latin typeface="Open Sans 1 Bold"/>
              </a:rPr>
              <a:t>Imaginacija </a:t>
            </a:r>
          </a:p>
        </p:txBody>
      </p:sp>
      <p:sp>
        <p:nvSpPr>
          <p:cNvPr id="30" name="TextBox 30"/>
          <p:cNvSpPr txBox="1"/>
          <p:nvPr/>
        </p:nvSpPr>
        <p:spPr>
          <a:xfrm>
            <a:off x="1325257" y="3599221"/>
            <a:ext cx="4956099" cy="4563110"/>
          </a:xfrm>
          <a:prstGeom prst="rect">
            <a:avLst/>
          </a:prstGeom>
        </p:spPr>
        <p:txBody>
          <a:bodyPr lIns="0" tIns="0" rIns="0" bIns="0" rtlCol="0" anchor="t">
            <a:spAutoFit/>
          </a:bodyPr>
          <a:lstStyle/>
          <a:p>
            <a:pPr>
              <a:lnSpc>
                <a:spcPts val="3640"/>
              </a:lnSpc>
            </a:pPr>
            <a:endParaRPr dirty="0"/>
          </a:p>
          <a:p>
            <a:pPr marL="561341" lvl="1" indent="-280670">
              <a:lnSpc>
                <a:spcPts val="3640"/>
              </a:lnSpc>
              <a:buFont typeface="Arial"/>
              <a:buChar char="•"/>
            </a:pPr>
            <a:r>
              <a:rPr lang="en-US" sz="2600" dirty="0" err="1">
                <a:solidFill>
                  <a:srgbClr val="191919"/>
                </a:solidFill>
                <a:latin typeface="Open Sans 1"/>
              </a:rPr>
              <a:t>može</a:t>
            </a:r>
            <a:r>
              <a:rPr lang="en-US" sz="2600" dirty="0">
                <a:solidFill>
                  <a:srgbClr val="191919"/>
                </a:solidFill>
                <a:latin typeface="Open Sans 1"/>
              </a:rPr>
              <a:t> se </a:t>
            </a:r>
            <a:r>
              <a:rPr lang="en-US" sz="2600" dirty="0" err="1">
                <a:solidFill>
                  <a:srgbClr val="191919"/>
                </a:solidFill>
                <a:latin typeface="Open Sans 1"/>
              </a:rPr>
              <a:t>koristiti</a:t>
            </a:r>
            <a:r>
              <a:rPr lang="en-US" sz="2600" dirty="0">
                <a:solidFill>
                  <a:srgbClr val="191919"/>
                </a:solidFill>
                <a:latin typeface="Open Sans 1"/>
              </a:rPr>
              <a:t> u </a:t>
            </a:r>
            <a:r>
              <a:rPr lang="en-US" sz="2600" dirty="0" err="1">
                <a:solidFill>
                  <a:srgbClr val="191919"/>
                </a:solidFill>
                <a:latin typeface="Open Sans 1"/>
              </a:rPr>
              <a:t>različite</a:t>
            </a:r>
            <a:r>
              <a:rPr lang="en-US" sz="2600" dirty="0">
                <a:solidFill>
                  <a:srgbClr val="191919"/>
                </a:solidFill>
                <a:latin typeface="Open Sans 1"/>
              </a:rPr>
              <a:t> </a:t>
            </a:r>
            <a:r>
              <a:rPr lang="en-US" sz="2600" dirty="0" err="1">
                <a:solidFill>
                  <a:srgbClr val="191919"/>
                </a:solidFill>
                <a:latin typeface="Open Sans 1"/>
              </a:rPr>
              <a:t>svrhe</a:t>
            </a:r>
            <a:r>
              <a:rPr lang="en-US" sz="2600" dirty="0">
                <a:solidFill>
                  <a:srgbClr val="191919"/>
                </a:solidFill>
                <a:latin typeface="Open Sans 1"/>
              </a:rPr>
              <a:t> - </a:t>
            </a:r>
            <a:r>
              <a:rPr lang="en-US" sz="2600" dirty="0" err="1">
                <a:solidFill>
                  <a:srgbClr val="191919"/>
                </a:solidFill>
                <a:latin typeface="Open Sans 1"/>
              </a:rPr>
              <a:t>povećanje</a:t>
            </a:r>
            <a:r>
              <a:rPr lang="en-US" sz="2600" dirty="0">
                <a:solidFill>
                  <a:srgbClr val="191919"/>
                </a:solidFill>
                <a:latin typeface="Open Sans 1"/>
              </a:rPr>
              <a:t> </a:t>
            </a:r>
            <a:r>
              <a:rPr lang="en-US" sz="2600" dirty="0" err="1">
                <a:solidFill>
                  <a:srgbClr val="191919"/>
                </a:solidFill>
                <a:latin typeface="Open Sans 1"/>
              </a:rPr>
              <a:t>ugodnih</a:t>
            </a:r>
            <a:r>
              <a:rPr lang="en-US" sz="2600" dirty="0">
                <a:solidFill>
                  <a:srgbClr val="191919"/>
                </a:solidFill>
                <a:latin typeface="Open Sans 1"/>
              </a:rPr>
              <a:t> </a:t>
            </a:r>
            <a:r>
              <a:rPr lang="en-US" sz="2600" dirty="0" err="1">
                <a:solidFill>
                  <a:srgbClr val="191919"/>
                </a:solidFill>
                <a:latin typeface="Open Sans 1"/>
              </a:rPr>
              <a:t>emocija</a:t>
            </a:r>
            <a:r>
              <a:rPr lang="en-US" sz="2600" dirty="0">
                <a:solidFill>
                  <a:srgbClr val="191919"/>
                </a:solidFill>
                <a:latin typeface="Open Sans 1"/>
              </a:rPr>
              <a:t>, </a:t>
            </a:r>
            <a:r>
              <a:rPr lang="en-US" sz="2600" dirty="0" err="1">
                <a:solidFill>
                  <a:srgbClr val="191919"/>
                </a:solidFill>
                <a:latin typeface="Open Sans 1"/>
              </a:rPr>
              <a:t>povećanje</a:t>
            </a:r>
            <a:r>
              <a:rPr lang="en-US" sz="2600" dirty="0">
                <a:solidFill>
                  <a:srgbClr val="191919"/>
                </a:solidFill>
                <a:latin typeface="Open Sans 1"/>
              </a:rPr>
              <a:t> </a:t>
            </a:r>
            <a:r>
              <a:rPr lang="en-US" sz="2600" dirty="0" err="1">
                <a:solidFill>
                  <a:srgbClr val="191919"/>
                </a:solidFill>
                <a:latin typeface="Open Sans 1"/>
              </a:rPr>
              <a:t>samopouzdanja</a:t>
            </a:r>
            <a:r>
              <a:rPr lang="en-US" sz="2600" dirty="0">
                <a:solidFill>
                  <a:srgbClr val="191919"/>
                </a:solidFill>
                <a:latin typeface="Open Sans 1"/>
              </a:rPr>
              <a:t>, </a:t>
            </a:r>
            <a:r>
              <a:rPr lang="en-US" sz="2600" dirty="0" err="1">
                <a:solidFill>
                  <a:srgbClr val="191919"/>
                </a:solidFill>
                <a:latin typeface="Open Sans 1"/>
              </a:rPr>
              <a:t>uvježbavanje</a:t>
            </a:r>
            <a:r>
              <a:rPr lang="en-US" sz="2600" dirty="0">
                <a:solidFill>
                  <a:srgbClr val="191919"/>
                </a:solidFill>
                <a:latin typeface="Open Sans 1"/>
              </a:rPr>
              <a:t> </a:t>
            </a:r>
            <a:r>
              <a:rPr lang="en-US" sz="2600" dirty="0" err="1">
                <a:solidFill>
                  <a:srgbClr val="191919"/>
                </a:solidFill>
                <a:latin typeface="Open Sans 1"/>
              </a:rPr>
              <a:t>tehnika</a:t>
            </a:r>
            <a:r>
              <a:rPr lang="en-US" sz="2600" dirty="0">
                <a:solidFill>
                  <a:srgbClr val="191919"/>
                </a:solidFill>
                <a:latin typeface="Open Sans 1"/>
              </a:rPr>
              <a:t> </a:t>
            </a:r>
            <a:r>
              <a:rPr lang="en-US" sz="2600" dirty="0" err="1">
                <a:solidFill>
                  <a:srgbClr val="191919"/>
                </a:solidFill>
                <a:latin typeface="Open Sans 1"/>
              </a:rPr>
              <a:t>suočavanja</a:t>
            </a:r>
            <a:r>
              <a:rPr lang="en-US" sz="2600" dirty="0">
                <a:solidFill>
                  <a:srgbClr val="191919"/>
                </a:solidFill>
                <a:latin typeface="Open Sans 1"/>
              </a:rPr>
              <a:t> </a:t>
            </a:r>
            <a:r>
              <a:rPr lang="en-US" sz="2600" dirty="0" err="1">
                <a:solidFill>
                  <a:srgbClr val="191919"/>
                </a:solidFill>
                <a:latin typeface="Open Sans 1"/>
              </a:rPr>
              <a:t>i</a:t>
            </a:r>
            <a:r>
              <a:rPr lang="en-US" sz="2600" dirty="0">
                <a:solidFill>
                  <a:srgbClr val="191919"/>
                </a:solidFill>
                <a:latin typeface="Open Sans 1"/>
              </a:rPr>
              <a:t> </a:t>
            </a:r>
            <a:r>
              <a:rPr lang="en-US" sz="2600" dirty="0" err="1">
                <a:solidFill>
                  <a:srgbClr val="191919"/>
                </a:solidFill>
                <a:latin typeface="Open Sans 1"/>
              </a:rPr>
              <a:t>mijenjanje</a:t>
            </a:r>
            <a:r>
              <a:rPr lang="en-US" sz="2600" dirty="0">
                <a:solidFill>
                  <a:srgbClr val="191919"/>
                </a:solidFill>
                <a:latin typeface="Open Sans 1"/>
              </a:rPr>
              <a:t> </a:t>
            </a:r>
            <a:r>
              <a:rPr lang="en-US" sz="2600" dirty="0" err="1">
                <a:solidFill>
                  <a:srgbClr val="191919"/>
                </a:solidFill>
                <a:latin typeface="Open Sans 1"/>
              </a:rPr>
              <a:t>kognicija</a:t>
            </a:r>
            <a:r>
              <a:rPr lang="en-US" sz="2600" dirty="0">
                <a:solidFill>
                  <a:srgbClr val="191919"/>
                </a:solidFill>
                <a:latin typeface="Open Sans 1"/>
              </a:rPr>
              <a:t> </a:t>
            </a:r>
          </a:p>
          <a:p>
            <a:pPr>
              <a:lnSpc>
                <a:spcPts val="3640"/>
              </a:lnSpc>
            </a:pPr>
            <a:endParaRPr lang="en-US" sz="2600" dirty="0">
              <a:solidFill>
                <a:srgbClr val="191919"/>
              </a:solidFill>
              <a:latin typeface="Open Sans 1"/>
            </a:endParaRPr>
          </a:p>
          <a:p>
            <a:pPr>
              <a:lnSpc>
                <a:spcPts val="3640"/>
              </a:lnSpc>
            </a:pPr>
            <a:endParaRPr lang="en-US" sz="2600" dirty="0">
              <a:solidFill>
                <a:srgbClr val="191919"/>
              </a:solidFill>
              <a:latin typeface="Open Sans 1"/>
            </a:endParaRPr>
          </a:p>
        </p:txBody>
      </p:sp>
      <p:sp>
        <p:nvSpPr>
          <p:cNvPr id="31" name="TextBox 31"/>
          <p:cNvSpPr txBox="1"/>
          <p:nvPr/>
        </p:nvSpPr>
        <p:spPr>
          <a:xfrm>
            <a:off x="8706461" y="1172254"/>
            <a:ext cx="7119816" cy="1750314"/>
          </a:xfrm>
          <a:prstGeom prst="rect">
            <a:avLst/>
          </a:prstGeom>
        </p:spPr>
        <p:txBody>
          <a:bodyPr lIns="0" tIns="0" rIns="0" bIns="0" rtlCol="0" anchor="t">
            <a:spAutoFit/>
          </a:bodyPr>
          <a:lstStyle/>
          <a:p>
            <a:pPr>
              <a:lnSpc>
                <a:spcPts val="4652"/>
              </a:lnSpc>
            </a:pPr>
            <a:endParaRPr/>
          </a:p>
          <a:p>
            <a:pPr>
              <a:lnSpc>
                <a:spcPts val="4652"/>
              </a:lnSpc>
            </a:pPr>
            <a:r>
              <a:rPr lang="en-US" sz="3299">
                <a:solidFill>
                  <a:srgbClr val="191919"/>
                </a:solidFill>
                <a:latin typeface="Open Sans 1 Bold"/>
              </a:rPr>
              <a:t>Rad terapeuta uključuje: </a:t>
            </a:r>
          </a:p>
          <a:p>
            <a:pPr>
              <a:lnSpc>
                <a:spcPts val="4652"/>
              </a:lnSpc>
            </a:pPr>
            <a:endParaRPr lang="en-US" sz="3299">
              <a:solidFill>
                <a:srgbClr val="191919"/>
              </a:solidFill>
              <a:latin typeface="Open Sans 1 Bold"/>
            </a:endParaRPr>
          </a:p>
        </p:txBody>
      </p:sp>
      <p:sp>
        <p:nvSpPr>
          <p:cNvPr id="32" name="TextBox 32"/>
          <p:cNvSpPr txBox="1"/>
          <p:nvPr/>
        </p:nvSpPr>
        <p:spPr>
          <a:xfrm>
            <a:off x="10006555" y="6572559"/>
            <a:ext cx="4519628" cy="907415"/>
          </a:xfrm>
          <a:prstGeom prst="rect">
            <a:avLst/>
          </a:prstGeom>
        </p:spPr>
        <p:txBody>
          <a:bodyPr lIns="0" tIns="0" rIns="0" bIns="0" rtlCol="0" anchor="t">
            <a:spAutoFit/>
          </a:bodyPr>
          <a:lstStyle/>
          <a:p>
            <a:pPr marL="0" lvl="0" indent="0">
              <a:lnSpc>
                <a:spcPts val="3639"/>
              </a:lnSpc>
            </a:pPr>
            <a:r>
              <a:rPr lang="en-US" sz="2799" spc="-83">
                <a:solidFill>
                  <a:srgbClr val="191919"/>
                </a:solidFill>
                <a:latin typeface="Open Sans 2"/>
              </a:rPr>
              <a:t>Mijenjanje spontanih negativnih predodžbi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00"/>
            <a:ext cx="6893525" cy="6477000"/>
          </a:xfrm>
          <a:custGeom>
            <a:avLst/>
            <a:gdLst/>
            <a:ahLst/>
            <a:cxnLst/>
            <a:rect l="l" t="t" r="r" b="b"/>
            <a:pathLst>
              <a:path w="6893525" h="6477000">
                <a:moveTo>
                  <a:pt x="0" y="0"/>
                </a:moveTo>
                <a:lnTo>
                  <a:pt x="6893525" y="0"/>
                </a:lnTo>
                <a:lnTo>
                  <a:pt x="6893525" y="6477000"/>
                </a:lnTo>
                <a:lnTo>
                  <a:pt x="0" y="6477000"/>
                </a:lnTo>
                <a:lnTo>
                  <a:pt x="0" y="0"/>
                </a:lnTo>
                <a:close/>
              </a:path>
            </a:pathLst>
          </a:custGeom>
          <a:blipFill>
            <a:blip r:embed="rId2"/>
            <a:stretch>
              <a:fillRect l="-20446" r="-20446"/>
            </a:stretch>
          </a:blipFill>
        </p:spPr>
      </p:sp>
      <p:sp>
        <p:nvSpPr>
          <p:cNvPr id="3" name="AutoShape 3"/>
          <p:cNvSpPr/>
          <p:nvPr/>
        </p:nvSpPr>
        <p:spPr>
          <a:xfrm>
            <a:off x="0" y="0"/>
            <a:ext cx="6893525" cy="3810000"/>
          </a:xfrm>
          <a:prstGeom prst="rect">
            <a:avLst/>
          </a:prstGeom>
          <a:solidFill>
            <a:srgbClr val="B8D6F6"/>
          </a:solidFill>
        </p:spPr>
      </p:sp>
      <p:sp>
        <p:nvSpPr>
          <p:cNvPr id="4" name="AutoShape 4"/>
          <p:cNvSpPr/>
          <p:nvPr/>
        </p:nvSpPr>
        <p:spPr>
          <a:xfrm>
            <a:off x="7915350" y="3814763"/>
            <a:ext cx="8592899" cy="0"/>
          </a:xfrm>
          <a:prstGeom prst="line">
            <a:avLst/>
          </a:prstGeom>
          <a:ln w="9525" cap="rnd">
            <a:solidFill>
              <a:srgbClr val="3E2F5B"/>
            </a:solidFill>
            <a:prstDash val="solid"/>
            <a:headEnd type="none" w="sm" len="sm"/>
            <a:tailEnd type="none" w="sm" len="sm"/>
          </a:ln>
        </p:spPr>
      </p:sp>
      <p:sp>
        <p:nvSpPr>
          <p:cNvPr id="5" name="AutoShape 5"/>
          <p:cNvSpPr/>
          <p:nvPr/>
        </p:nvSpPr>
        <p:spPr>
          <a:xfrm>
            <a:off x="8021281" y="7053263"/>
            <a:ext cx="8592899" cy="0"/>
          </a:xfrm>
          <a:prstGeom prst="line">
            <a:avLst/>
          </a:prstGeom>
          <a:ln w="9525" cap="rnd">
            <a:solidFill>
              <a:srgbClr val="3E2F5B"/>
            </a:solidFill>
            <a:prstDash val="solid"/>
            <a:headEnd type="none" w="sm" len="sm"/>
            <a:tailEnd type="none" w="sm" len="sm"/>
          </a:ln>
        </p:spPr>
      </p:sp>
      <p:grpSp>
        <p:nvGrpSpPr>
          <p:cNvPr id="6" name="Group 6"/>
          <p:cNvGrpSpPr/>
          <p:nvPr/>
        </p:nvGrpSpPr>
        <p:grpSpPr>
          <a:xfrm>
            <a:off x="2655320" y="2555837"/>
            <a:ext cx="1582886" cy="791443"/>
            <a:chOff x="0" y="0"/>
            <a:chExt cx="812800" cy="406400"/>
          </a:xfrm>
        </p:grpSpPr>
        <p:sp>
          <p:nvSpPr>
            <p:cNvPr id="7" name="Freeform 7"/>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FFFF">
                <a:alpha val="34902"/>
              </a:srgbClr>
            </a:solidFill>
          </p:spPr>
        </p:sp>
        <p:sp>
          <p:nvSpPr>
            <p:cNvPr id="8" name="TextBox 8"/>
            <p:cNvSpPr txBox="1"/>
            <p:nvPr/>
          </p:nvSpPr>
          <p:spPr>
            <a:xfrm>
              <a:off x="177800" y="-57150"/>
              <a:ext cx="558800" cy="463550"/>
            </a:xfrm>
            <a:prstGeom prst="rect">
              <a:avLst/>
            </a:prstGeom>
          </p:spPr>
          <p:txBody>
            <a:bodyPr lIns="50800" tIns="50800" rIns="50800" bIns="50800" rtlCol="0" anchor="ctr"/>
            <a:lstStyle/>
            <a:p>
              <a:pPr algn="ctr">
                <a:lnSpc>
                  <a:spcPts val="3640"/>
                </a:lnSpc>
              </a:pPr>
              <a:endParaRPr/>
            </a:p>
          </p:txBody>
        </p:sp>
      </p:grpSp>
      <p:sp>
        <p:nvSpPr>
          <p:cNvPr id="9" name="TextBox 9"/>
          <p:cNvSpPr txBox="1"/>
          <p:nvPr/>
        </p:nvSpPr>
        <p:spPr>
          <a:xfrm>
            <a:off x="915513" y="715400"/>
            <a:ext cx="6645385" cy="1348741"/>
          </a:xfrm>
          <a:prstGeom prst="rect">
            <a:avLst/>
          </a:prstGeom>
        </p:spPr>
        <p:txBody>
          <a:bodyPr lIns="0" tIns="0" rIns="0" bIns="0" rtlCol="0" anchor="t">
            <a:spAutoFit/>
          </a:bodyPr>
          <a:lstStyle/>
          <a:p>
            <a:pPr>
              <a:lnSpc>
                <a:spcPts val="5459"/>
              </a:lnSpc>
              <a:spcBef>
                <a:spcPct val="0"/>
              </a:spcBef>
            </a:pPr>
            <a:r>
              <a:rPr lang="en-US" sz="3899">
                <a:solidFill>
                  <a:srgbClr val="000000"/>
                </a:solidFill>
                <a:latin typeface="Open Sans 1 Bold"/>
              </a:rPr>
              <a:t>Tehnike za poticanje pozitivnih predodžbi </a:t>
            </a:r>
          </a:p>
        </p:txBody>
      </p:sp>
      <p:sp>
        <p:nvSpPr>
          <p:cNvPr id="10" name="TextBox 10"/>
          <p:cNvSpPr txBox="1"/>
          <p:nvPr/>
        </p:nvSpPr>
        <p:spPr>
          <a:xfrm>
            <a:off x="8127212" y="963051"/>
            <a:ext cx="8381037" cy="464820"/>
          </a:xfrm>
          <a:prstGeom prst="rect">
            <a:avLst/>
          </a:prstGeom>
        </p:spPr>
        <p:txBody>
          <a:bodyPr lIns="0" tIns="0" rIns="0" bIns="0" rtlCol="0" anchor="t">
            <a:spAutoFit/>
          </a:bodyPr>
          <a:lstStyle/>
          <a:p>
            <a:pPr>
              <a:lnSpc>
                <a:spcPts val="3779"/>
              </a:lnSpc>
            </a:pPr>
            <a:r>
              <a:rPr lang="en-US" sz="2700" dirty="0" err="1">
                <a:solidFill>
                  <a:srgbClr val="191919"/>
                </a:solidFill>
                <a:latin typeface="Open Sans 1 Bold"/>
              </a:rPr>
              <a:t>Fokusiranje</a:t>
            </a:r>
            <a:r>
              <a:rPr lang="en-US" sz="2700" dirty="0">
                <a:solidFill>
                  <a:srgbClr val="191919"/>
                </a:solidFill>
                <a:latin typeface="Open Sans 1 Bold"/>
              </a:rPr>
              <a:t> </a:t>
            </a:r>
            <a:r>
              <a:rPr lang="en-US" sz="2700" dirty="0" err="1">
                <a:solidFill>
                  <a:srgbClr val="191919"/>
                </a:solidFill>
                <a:latin typeface="Open Sans 1 Bold"/>
              </a:rPr>
              <a:t>na</a:t>
            </a:r>
            <a:r>
              <a:rPr lang="en-US" sz="2700" dirty="0">
                <a:solidFill>
                  <a:srgbClr val="191919"/>
                </a:solidFill>
                <a:latin typeface="Open Sans 1 Bold"/>
              </a:rPr>
              <a:t> </a:t>
            </a:r>
            <a:r>
              <a:rPr lang="en-US" sz="2700" dirty="0" err="1">
                <a:solidFill>
                  <a:srgbClr val="191919"/>
                </a:solidFill>
                <a:latin typeface="Open Sans 1 Bold"/>
              </a:rPr>
              <a:t>pozitivna</a:t>
            </a:r>
            <a:r>
              <a:rPr lang="en-US" sz="2700" dirty="0">
                <a:solidFill>
                  <a:srgbClr val="191919"/>
                </a:solidFill>
                <a:latin typeface="Open Sans 1 Bold"/>
              </a:rPr>
              <a:t> </a:t>
            </a:r>
            <a:r>
              <a:rPr lang="en-US" sz="2700" dirty="0" err="1">
                <a:solidFill>
                  <a:srgbClr val="191919"/>
                </a:solidFill>
                <a:latin typeface="Open Sans 1 Bold"/>
              </a:rPr>
              <a:t>sjećanja</a:t>
            </a:r>
            <a:r>
              <a:rPr lang="en-US" sz="2700" dirty="0">
                <a:solidFill>
                  <a:srgbClr val="191919"/>
                </a:solidFill>
                <a:latin typeface="Open Sans 1 Bold"/>
              </a:rPr>
              <a:t> </a:t>
            </a:r>
          </a:p>
        </p:txBody>
      </p:sp>
      <p:sp>
        <p:nvSpPr>
          <p:cNvPr id="11" name="TextBox 11"/>
          <p:cNvSpPr txBox="1"/>
          <p:nvPr/>
        </p:nvSpPr>
        <p:spPr>
          <a:xfrm>
            <a:off x="8127212" y="8255635"/>
            <a:ext cx="8381037" cy="1615058"/>
          </a:xfrm>
          <a:prstGeom prst="rect">
            <a:avLst/>
          </a:prstGeom>
        </p:spPr>
        <p:txBody>
          <a:bodyPr lIns="0" tIns="0" rIns="0" bIns="0" rtlCol="0" anchor="t">
            <a:spAutoFit/>
          </a:bodyPr>
          <a:lstStyle/>
          <a:p>
            <a:pPr marL="496571" lvl="1" indent="-248285">
              <a:lnSpc>
                <a:spcPts val="3220"/>
              </a:lnSpc>
              <a:spcBef>
                <a:spcPct val="0"/>
              </a:spcBef>
              <a:buFont typeface="Arial"/>
              <a:buChar char="•"/>
            </a:pPr>
            <a:r>
              <a:rPr lang="en-US" sz="2300" dirty="0" err="1">
                <a:solidFill>
                  <a:srgbClr val="191919"/>
                </a:solidFill>
                <a:latin typeface="Open Sans 1"/>
              </a:rPr>
              <a:t>smanjuje</a:t>
            </a:r>
            <a:r>
              <a:rPr lang="en-US" sz="2300" dirty="0">
                <a:solidFill>
                  <a:srgbClr val="191919"/>
                </a:solidFill>
                <a:latin typeface="Open Sans 1"/>
              </a:rPr>
              <a:t> </a:t>
            </a:r>
            <a:r>
              <a:rPr lang="en-US" sz="2300" dirty="0" err="1">
                <a:solidFill>
                  <a:srgbClr val="191919"/>
                </a:solidFill>
                <a:latin typeface="Open Sans 1"/>
              </a:rPr>
              <a:t>razinu</a:t>
            </a:r>
            <a:r>
              <a:rPr lang="en-US" sz="2300" dirty="0">
                <a:solidFill>
                  <a:srgbClr val="191919"/>
                </a:solidFill>
                <a:latin typeface="Open Sans 1"/>
              </a:rPr>
              <a:t> </a:t>
            </a:r>
            <a:r>
              <a:rPr lang="en-US" sz="2300" dirty="0" err="1">
                <a:solidFill>
                  <a:srgbClr val="191919"/>
                </a:solidFill>
                <a:latin typeface="Open Sans 1"/>
              </a:rPr>
              <a:t>uznemirenosti</a:t>
            </a:r>
            <a:r>
              <a:rPr lang="en-US" sz="2300" dirty="0">
                <a:solidFill>
                  <a:srgbClr val="191919"/>
                </a:solidFill>
                <a:latin typeface="Open Sans 1"/>
              </a:rPr>
              <a:t> </a:t>
            </a:r>
            <a:r>
              <a:rPr lang="en-US" sz="2300" dirty="0" err="1">
                <a:solidFill>
                  <a:srgbClr val="191919"/>
                </a:solidFill>
                <a:latin typeface="Open Sans 1"/>
              </a:rPr>
              <a:t>na</a:t>
            </a:r>
            <a:r>
              <a:rPr lang="en-US" sz="2300" dirty="0">
                <a:solidFill>
                  <a:srgbClr val="191919"/>
                </a:solidFill>
                <a:latin typeface="Open Sans 1"/>
              </a:rPr>
              <a:t> </a:t>
            </a:r>
            <a:r>
              <a:rPr lang="en-US" sz="2300" dirty="0" err="1">
                <a:solidFill>
                  <a:srgbClr val="191919"/>
                </a:solidFill>
                <a:latin typeface="Open Sans 1"/>
              </a:rPr>
              <a:t>način</a:t>
            </a:r>
            <a:r>
              <a:rPr lang="en-US" sz="2300" dirty="0">
                <a:solidFill>
                  <a:srgbClr val="191919"/>
                </a:solidFill>
                <a:latin typeface="Open Sans 1"/>
              </a:rPr>
              <a:t> da  se </a:t>
            </a:r>
            <a:r>
              <a:rPr lang="en-US" sz="2300" dirty="0" err="1">
                <a:solidFill>
                  <a:srgbClr val="191919"/>
                </a:solidFill>
                <a:latin typeface="Open Sans 1"/>
              </a:rPr>
              <a:t>potiče</a:t>
            </a:r>
            <a:r>
              <a:rPr lang="en-US" sz="2300" dirty="0">
                <a:solidFill>
                  <a:srgbClr val="191919"/>
                </a:solidFill>
                <a:latin typeface="Open Sans 1"/>
              </a:rPr>
              <a:t> </a:t>
            </a:r>
            <a:r>
              <a:rPr lang="en-US" sz="2300" dirty="0" err="1">
                <a:solidFill>
                  <a:srgbClr val="191919"/>
                </a:solidFill>
                <a:latin typeface="Open Sans 1"/>
              </a:rPr>
              <a:t>sagledavanje</a:t>
            </a:r>
            <a:r>
              <a:rPr lang="en-US" sz="2300" dirty="0">
                <a:solidFill>
                  <a:srgbClr val="191919"/>
                </a:solidFill>
                <a:latin typeface="Open Sans 1"/>
              </a:rPr>
              <a:t> </a:t>
            </a:r>
            <a:r>
              <a:rPr lang="en-US" sz="2300" dirty="0" err="1">
                <a:solidFill>
                  <a:srgbClr val="191919"/>
                </a:solidFill>
                <a:latin typeface="Open Sans 1"/>
              </a:rPr>
              <a:t>poteškoće</a:t>
            </a:r>
            <a:r>
              <a:rPr lang="en-US" sz="2300" dirty="0">
                <a:solidFill>
                  <a:srgbClr val="191919"/>
                </a:solidFill>
                <a:latin typeface="Open Sans 1"/>
              </a:rPr>
              <a:t> u </a:t>
            </a:r>
            <a:r>
              <a:rPr lang="en-US" sz="2300" dirty="0" err="1">
                <a:solidFill>
                  <a:srgbClr val="191919"/>
                </a:solidFill>
                <a:latin typeface="Open Sans 1"/>
              </a:rPr>
              <a:t>široj</a:t>
            </a:r>
            <a:r>
              <a:rPr lang="en-US" sz="2300" dirty="0">
                <a:solidFill>
                  <a:srgbClr val="191919"/>
                </a:solidFill>
                <a:latin typeface="Open Sans 1"/>
              </a:rPr>
              <a:t> </a:t>
            </a:r>
            <a:r>
              <a:rPr lang="en-US" sz="2300" dirty="0" err="1">
                <a:solidFill>
                  <a:srgbClr val="191919"/>
                </a:solidFill>
                <a:latin typeface="Open Sans 1"/>
              </a:rPr>
              <a:t>perspektivi</a:t>
            </a:r>
            <a:r>
              <a:rPr lang="en-US" sz="2300" dirty="0">
                <a:solidFill>
                  <a:srgbClr val="191919"/>
                </a:solidFill>
                <a:latin typeface="Open Sans 1"/>
              </a:rPr>
              <a:t> - </a:t>
            </a:r>
            <a:r>
              <a:rPr lang="en-US" sz="2300" dirty="0" err="1">
                <a:solidFill>
                  <a:srgbClr val="191919"/>
                </a:solidFill>
                <a:latin typeface="Open Sans 1"/>
              </a:rPr>
              <a:t>npr</a:t>
            </a:r>
            <a:r>
              <a:rPr lang="en-US" sz="2300" dirty="0">
                <a:solidFill>
                  <a:srgbClr val="191919"/>
                </a:solidFill>
                <a:latin typeface="Open Sans 1"/>
              </a:rPr>
              <a:t>. </a:t>
            </a:r>
            <a:r>
              <a:rPr lang="hr-HR" sz="2300" dirty="0">
                <a:solidFill>
                  <a:srgbClr val="191919"/>
                </a:solidFill>
                <a:latin typeface="Open Sans 1"/>
              </a:rPr>
              <a:t>uviđanje da je teška situacija kojoj se moraju izložiti vremenski ograničena</a:t>
            </a:r>
            <a:endParaRPr lang="en-US" sz="2300" dirty="0">
              <a:solidFill>
                <a:srgbClr val="191919"/>
              </a:solidFill>
              <a:latin typeface="Open Sans 1"/>
            </a:endParaRPr>
          </a:p>
        </p:txBody>
      </p:sp>
      <p:sp>
        <p:nvSpPr>
          <p:cNvPr id="12" name="TextBox 12"/>
          <p:cNvSpPr txBox="1"/>
          <p:nvPr/>
        </p:nvSpPr>
        <p:spPr>
          <a:xfrm>
            <a:off x="8127212" y="1737322"/>
            <a:ext cx="8381037" cy="1589405"/>
          </a:xfrm>
          <a:prstGeom prst="rect">
            <a:avLst/>
          </a:prstGeom>
        </p:spPr>
        <p:txBody>
          <a:bodyPr lIns="0" tIns="0" rIns="0" bIns="0" rtlCol="0" anchor="t">
            <a:spAutoFit/>
          </a:bodyPr>
          <a:lstStyle/>
          <a:p>
            <a:pPr marL="496571" lvl="1" indent="-248285">
              <a:lnSpc>
                <a:spcPts val="3220"/>
              </a:lnSpc>
              <a:spcBef>
                <a:spcPct val="0"/>
              </a:spcBef>
              <a:buFont typeface="Arial"/>
              <a:buChar char="•"/>
            </a:pPr>
            <a:r>
              <a:rPr lang="en-US" sz="2300">
                <a:solidFill>
                  <a:srgbClr val="191919"/>
                </a:solidFill>
                <a:latin typeface="Open Sans 1"/>
              </a:rPr>
              <a:t>poticanje klijenta da se prisjeti događaja iz prošlosti u kojem je uspješno riješio problem ili se uspješno suočio s izazovom, a da pritom to poveže s trenutnom ili nadolazećom situacijom </a:t>
            </a:r>
          </a:p>
        </p:txBody>
      </p:sp>
      <p:sp>
        <p:nvSpPr>
          <p:cNvPr id="13" name="TextBox 13"/>
          <p:cNvSpPr txBox="1"/>
          <p:nvPr/>
        </p:nvSpPr>
        <p:spPr>
          <a:xfrm>
            <a:off x="8127212" y="4249684"/>
            <a:ext cx="8381037" cy="464820"/>
          </a:xfrm>
          <a:prstGeom prst="rect">
            <a:avLst/>
          </a:prstGeom>
        </p:spPr>
        <p:txBody>
          <a:bodyPr lIns="0" tIns="0" rIns="0" bIns="0" rtlCol="0" anchor="t">
            <a:spAutoFit/>
          </a:bodyPr>
          <a:lstStyle/>
          <a:p>
            <a:pPr>
              <a:lnSpc>
                <a:spcPts val="3779"/>
              </a:lnSpc>
            </a:pPr>
            <a:r>
              <a:rPr lang="en-US" sz="2700" dirty="0" err="1">
                <a:solidFill>
                  <a:srgbClr val="191919"/>
                </a:solidFill>
                <a:latin typeface="Open Sans 1 Bold"/>
              </a:rPr>
              <a:t>Uvježbavanje</a:t>
            </a:r>
            <a:r>
              <a:rPr lang="en-US" sz="2700" dirty="0">
                <a:solidFill>
                  <a:srgbClr val="191919"/>
                </a:solidFill>
                <a:latin typeface="Open Sans 1 Bold"/>
              </a:rPr>
              <a:t> </a:t>
            </a:r>
            <a:r>
              <a:rPr lang="en-US" sz="2700" dirty="0" err="1">
                <a:solidFill>
                  <a:srgbClr val="191919"/>
                </a:solidFill>
                <a:latin typeface="Open Sans 1 Bold"/>
              </a:rPr>
              <a:t>adaptivnih</a:t>
            </a:r>
            <a:r>
              <a:rPr lang="en-US" sz="2700" dirty="0">
                <a:solidFill>
                  <a:srgbClr val="191919"/>
                </a:solidFill>
                <a:latin typeface="Open Sans 1 Bold"/>
              </a:rPr>
              <a:t> </a:t>
            </a:r>
            <a:r>
              <a:rPr lang="en-US" sz="2700" dirty="0" err="1">
                <a:solidFill>
                  <a:srgbClr val="191919"/>
                </a:solidFill>
                <a:latin typeface="Open Sans 1 Bold"/>
              </a:rPr>
              <a:t>tehnika</a:t>
            </a:r>
            <a:r>
              <a:rPr lang="en-US" sz="2700" dirty="0">
                <a:solidFill>
                  <a:srgbClr val="191919"/>
                </a:solidFill>
                <a:latin typeface="Open Sans 1 Bold"/>
              </a:rPr>
              <a:t> </a:t>
            </a:r>
            <a:r>
              <a:rPr lang="en-US" sz="2700" dirty="0" err="1">
                <a:solidFill>
                  <a:srgbClr val="191919"/>
                </a:solidFill>
                <a:latin typeface="Open Sans 1 Bold"/>
              </a:rPr>
              <a:t>suočavanja</a:t>
            </a:r>
            <a:r>
              <a:rPr lang="en-US" sz="2700" dirty="0">
                <a:solidFill>
                  <a:srgbClr val="191919"/>
                </a:solidFill>
                <a:latin typeface="Open Sans 1 Bold"/>
              </a:rPr>
              <a:t> </a:t>
            </a:r>
          </a:p>
        </p:txBody>
      </p:sp>
      <p:sp>
        <p:nvSpPr>
          <p:cNvPr id="14" name="TextBox 14"/>
          <p:cNvSpPr txBox="1"/>
          <p:nvPr/>
        </p:nvSpPr>
        <p:spPr>
          <a:xfrm>
            <a:off x="8127212" y="5025019"/>
            <a:ext cx="8381037" cy="1589405"/>
          </a:xfrm>
          <a:prstGeom prst="rect">
            <a:avLst/>
          </a:prstGeom>
        </p:spPr>
        <p:txBody>
          <a:bodyPr lIns="0" tIns="0" rIns="0" bIns="0" rtlCol="0" anchor="t">
            <a:spAutoFit/>
          </a:bodyPr>
          <a:lstStyle/>
          <a:p>
            <a:pPr marL="496571" lvl="1" indent="-248285">
              <a:lnSpc>
                <a:spcPts val="3220"/>
              </a:lnSpc>
              <a:spcBef>
                <a:spcPct val="0"/>
              </a:spcBef>
              <a:buFont typeface="Arial"/>
              <a:buChar char="•"/>
            </a:pPr>
            <a:r>
              <a:rPr lang="en-US" sz="2300" dirty="0" err="1">
                <a:solidFill>
                  <a:srgbClr val="191919"/>
                </a:solidFill>
                <a:latin typeface="Open Sans 1"/>
              </a:rPr>
              <a:t>uvježbavanje</a:t>
            </a:r>
            <a:r>
              <a:rPr lang="en-US" sz="2300" dirty="0">
                <a:solidFill>
                  <a:srgbClr val="191919"/>
                </a:solidFill>
                <a:latin typeface="Open Sans 1"/>
              </a:rPr>
              <a:t> </a:t>
            </a:r>
            <a:r>
              <a:rPr lang="en-US" sz="2300" dirty="0" err="1">
                <a:solidFill>
                  <a:srgbClr val="191919"/>
                </a:solidFill>
                <a:latin typeface="Open Sans 1"/>
              </a:rPr>
              <a:t>strategija</a:t>
            </a:r>
            <a:r>
              <a:rPr lang="en-US" sz="2300" dirty="0">
                <a:solidFill>
                  <a:srgbClr val="191919"/>
                </a:solidFill>
                <a:latin typeface="Open Sans 1"/>
              </a:rPr>
              <a:t> </a:t>
            </a:r>
            <a:r>
              <a:rPr lang="en-US" sz="2300" dirty="0" err="1">
                <a:solidFill>
                  <a:srgbClr val="191919"/>
                </a:solidFill>
                <a:latin typeface="Open Sans 1"/>
              </a:rPr>
              <a:t>suočavanja</a:t>
            </a:r>
            <a:r>
              <a:rPr lang="en-US" sz="2300" dirty="0">
                <a:solidFill>
                  <a:srgbClr val="191919"/>
                </a:solidFill>
                <a:latin typeface="Open Sans 1"/>
              </a:rPr>
              <a:t> u </a:t>
            </a:r>
            <a:r>
              <a:rPr lang="en-US" sz="2300" dirty="0" err="1">
                <a:solidFill>
                  <a:srgbClr val="191919"/>
                </a:solidFill>
                <a:latin typeface="Open Sans 1"/>
              </a:rPr>
              <a:t>imaginaciji</a:t>
            </a:r>
            <a:r>
              <a:rPr lang="en-US" sz="2300" dirty="0">
                <a:solidFill>
                  <a:srgbClr val="191919"/>
                </a:solidFill>
                <a:latin typeface="Open Sans 1"/>
              </a:rPr>
              <a:t> </a:t>
            </a:r>
            <a:r>
              <a:rPr lang="en-US" sz="2300" dirty="0" err="1">
                <a:solidFill>
                  <a:srgbClr val="191919"/>
                </a:solidFill>
                <a:latin typeface="Open Sans 1"/>
              </a:rPr>
              <a:t>nam</a:t>
            </a:r>
            <a:r>
              <a:rPr lang="en-US" sz="2300" dirty="0">
                <a:solidFill>
                  <a:srgbClr val="191919"/>
                </a:solidFill>
                <a:latin typeface="Open Sans 1"/>
              </a:rPr>
              <a:t> </a:t>
            </a:r>
            <a:r>
              <a:rPr lang="en-US" sz="2300" dirty="0" err="1">
                <a:solidFill>
                  <a:srgbClr val="191919"/>
                </a:solidFill>
                <a:latin typeface="Open Sans 1"/>
              </a:rPr>
              <a:t>pomaže</a:t>
            </a:r>
            <a:r>
              <a:rPr lang="en-US" sz="2300" dirty="0">
                <a:solidFill>
                  <a:srgbClr val="191919"/>
                </a:solidFill>
                <a:latin typeface="Open Sans 1"/>
              </a:rPr>
              <a:t> u </a:t>
            </a:r>
            <a:r>
              <a:rPr lang="en-US" sz="2300" dirty="0" err="1">
                <a:solidFill>
                  <a:srgbClr val="191919"/>
                </a:solidFill>
                <a:latin typeface="Open Sans 1"/>
              </a:rPr>
              <a:t>povećanju</a:t>
            </a:r>
            <a:r>
              <a:rPr lang="en-US" sz="2300" dirty="0">
                <a:solidFill>
                  <a:srgbClr val="191919"/>
                </a:solidFill>
                <a:latin typeface="Open Sans 1"/>
              </a:rPr>
              <a:t> </a:t>
            </a:r>
            <a:r>
              <a:rPr lang="en-US" sz="2300" dirty="0" err="1">
                <a:solidFill>
                  <a:srgbClr val="191919"/>
                </a:solidFill>
                <a:latin typeface="Open Sans 1"/>
              </a:rPr>
              <a:t>samopouzdanja</a:t>
            </a:r>
            <a:r>
              <a:rPr lang="en-US" sz="2300" dirty="0">
                <a:solidFill>
                  <a:srgbClr val="191919"/>
                </a:solidFill>
                <a:latin typeface="Open Sans 1"/>
              </a:rPr>
              <a:t> </a:t>
            </a:r>
            <a:r>
              <a:rPr lang="en-US" sz="2300" dirty="0" err="1">
                <a:solidFill>
                  <a:srgbClr val="191919"/>
                </a:solidFill>
                <a:latin typeface="Open Sans 1"/>
              </a:rPr>
              <a:t>klijenta</a:t>
            </a:r>
            <a:r>
              <a:rPr lang="en-US" sz="2300" dirty="0">
                <a:solidFill>
                  <a:srgbClr val="191919"/>
                </a:solidFill>
                <a:latin typeface="Open Sans 1"/>
              </a:rPr>
              <a:t> </a:t>
            </a:r>
            <a:r>
              <a:rPr lang="en-US" sz="2300" dirty="0" err="1">
                <a:solidFill>
                  <a:srgbClr val="191919"/>
                </a:solidFill>
                <a:latin typeface="Open Sans 1"/>
              </a:rPr>
              <a:t>i</a:t>
            </a:r>
            <a:r>
              <a:rPr lang="en-US" sz="2300" dirty="0">
                <a:solidFill>
                  <a:srgbClr val="191919"/>
                </a:solidFill>
                <a:latin typeface="Open Sans 1"/>
              </a:rPr>
              <a:t> </a:t>
            </a:r>
            <a:r>
              <a:rPr lang="en-US" sz="2300" dirty="0" err="1">
                <a:solidFill>
                  <a:srgbClr val="191919"/>
                </a:solidFill>
                <a:latin typeface="Open Sans 1"/>
              </a:rPr>
              <a:t>povećavanju</a:t>
            </a:r>
            <a:r>
              <a:rPr lang="en-US" sz="2300" dirty="0">
                <a:solidFill>
                  <a:srgbClr val="191919"/>
                </a:solidFill>
                <a:latin typeface="Open Sans 1"/>
              </a:rPr>
              <a:t> </a:t>
            </a:r>
            <a:r>
              <a:rPr lang="en-US" sz="2300" dirty="0" err="1">
                <a:solidFill>
                  <a:srgbClr val="191919"/>
                </a:solidFill>
                <a:latin typeface="Open Sans 1"/>
              </a:rPr>
              <a:t>motivacije</a:t>
            </a:r>
            <a:r>
              <a:rPr lang="en-US" sz="2300" dirty="0">
                <a:solidFill>
                  <a:srgbClr val="191919"/>
                </a:solidFill>
                <a:latin typeface="Open Sans 1"/>
              </a:rPr>
              <a:t> za </a:t>
            </a:r>
            <a:r>
              <a:rPr lang="en-US" sz="2300" dirty="0" err="1">
                <a:solidFill>
                  <a:srgbClr val="191919"/>
                </a:solidFill>
                <a:latin typeface="Open Sans 1"/>
              </a:rPr>
              <a:t>korištenje</a:t>
            </a:r>
            <a:r>
              <a:rPr lang="en-US" sz="2300" dirty="0">
                <a:solidFill>
                  <a:srgbClr val="191919"/>
                </a:solidFill>
                <a:latin typeface="Open Sans 1"/>
              </a:rPr>
              <a:t> </a:t>
            </a:r>
            <a:r>
              <a:rPr lang="en-US" sz="2300" dirty="0" err="1">
                <a:solidFill>
                  <a:srgbClr val="191919"/>
                </a:solidFill>
                <a:latin typeface="Open Sans 1"/>
              </a:rPr>
              <a:t>naučenih</a:t>
            </a:r>
            <a:r>
              <a:rPr lang="en-US" sz="2300" dirty="0">
                <a:solidFill>
                  <a:srgbClr val="191919"/>
                </a:solidFill>
                <a:latin typeface="Open Sans 1"/>
              </a:rPr>
              <a:t> </a:t>
            </a:r>
            <a:r>
              <a:rPr lang="en-US" sz="2300" dirty="0" err="1">
                <a:solidFill>
                  <a:srgbClr val="191919"/>
                </a:solidFill>
                <a:latin typeface="Open Sans 1"/>
              </a:rPr>
              <a:t>adaptivnih</a:t>
            </a:r>
            <a:r>
              <a:rPr lang="en-US" sz="2300" dirty="0">
                <a:solidFill>
                  <a:srgbClr val="191919"/>
                </a:solidFill>
                <a:latin typeface="Open Sans 1"/>
              </a:rPr>
              <a:t> </a:t>
            </a:r>
            <a:r>
              <a:rPr lang="en-US" sz="2300" dirty="0" err="1">
                <a:solidFill>
                  <a:srgbClr val="191919"/>
                </a:solidFill>
                <a:latin typeface="Open Sans 1"/>
              </a:rPr>
              <a:t>ponašanja</a:t>
            </a:r>
            <a:r>
              <a:rPr lang="en-US" sz="2300" dirty="0">
                <a:solidFill>
                  <a:srgbClr val="191919"/>
                </a:solidFill>
                <a:latin typeface="Open Sans 1"/>
              </a:rPr>
              <a:t> </a:t>
            </a:r>
          </a:p>
        </p:txBody>
      </p:sp>
      <p:sp>
        <p:nvSpPr>
          <p:cNvPr id="15" name="TextBox 15"/>
          <p:cNvSpPr txBox="1"/>
          <p:nvPr/>
        </p:nvSpPr>
        <p:spPr>
          <a:xfrm>
            <a:off x="8127212" y="7486650"/>
            <a:ext cx="8381037" cy="464820"/>
          </a:xfrm>
          <a:prstGeom prst="rect">
            <a:avLst/>
          </a:prstGeom>
        </p:spPr>
        <p:txBody>
          <a:bodyPr lIns="0" tIns="0" rIns="0" bIns="0" rtlCol="0" anchor="t">
            <a:spAutoFit/>
          </a:bodyPr>
          <a:lstStyle/>
          <a:p>
            <a:pPr>
              <a:lnSpc>
                <a:spcPts val="3779"/>
              </a:lnSpc>
            </a:pPr>
            <a:r>
              <a:rPr lang="en-US" sz="2700">
                <a:solidFill>
                  <a:srgbClr val="191919"/>
                </a:solidFill>
                <a:latin typeface="Open Sans 1 Bold"/>
              </a:rPr>
              <a:t>Udaljavanje (</a:t>
            </a:r>
            <a:r>
              <a:rPr lang="en-US" sz="2700">
                <a:solidFill>
                  <a:srgbClr val="191919"/>
                </a:solidFill>
                <a:latin typeface="Open Sans 1 Bold Italics"/>
              </a:rPr>
              <a:t>eng. distancing</a:t>
            </a:r>
            <a:r>
              <a:rPr lang="en-US" sz="2700">
                <a:solidFill>
                  <a:srgbClr val="191919"/>
                </a:solidFill>
                <a:latin typeface="Open Sans 1 Bol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153400" cy="10287000"/>
          </a:xfrm>
          <a:prstGeom prst="rect">
            <a:avLst/>
          </a:prstGeom>
          <a:solidFill>
            <a:srgbClr val="F8F6F3"/>
          </a:solidFill>
        </p:spPr>
      </p:sp>
      <p:sp>
        <p:nvSpPr>
          <p:cNvPr id="19" name="TextBox 17">
            <a:extLst>
              <a:ext uri="{FF2B5EF4-FFF2-40B4-BE49-F238E27FC236}">
                <a16:creationId xmlns:a16="http://schemas.microsoft.com/office/drawing/2014/main" id="{8DA52294-A34B-465C-8A1B-DA6CDF818CF7}"/>
              </a:ext>
            </a:extLst>
          </p:cNvPr>
          <p:cNvSpPr txBox="1"/>
          <p:nvPr/>
        </p:nvSpPr>
        <p:spPr>
          <a:xfrm>
            <a:off x="781685" y="1289317"/>
            <a:ext cx="6590030" cy="8370305"/>
          </a:xfrm>
          <a:prstGeom prst="rect">
            <a:avLst/>
          </a:prstGeom>
        </p:spPr>
        <p:txBody>
          <a:bodyPr wrap="square" lIns="0" tIns="0" rIns="0" bIns="0" rtlCol="0" anchor="t">
            <a:spAutoFit/>
          </a:bodyPr>
          <a:lstStyle/>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Zvuči mi kao da ste izgubili puno samopouzdanja. Mislite li da je to točno?</a:t>
            </a:r>
            <a:endParaRPr lang="en-US" sz="1300" dirty="0">
              <a:solidFill>
                <a:srgbClr val="000000"/>
              </a:solidFill>
              <a:latin typeface="Open Sans" pitchFamily="2" charset="0"/>
              <a:ea typeface="Open Sans" pitchFamily="2" charset="0"/>
              <a:cs typeface="Open Sans" pitchFamily="2" charset="0"/>
            </a:endParaRP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Da. </a:t>
            </a:r>
            <a:r>
              <a:rPr lang="hr-HR" sz="1300" dirty="0">
                <a:solidFill>
                  <a:srgbClr val="000000"/>
                </a:solidFill>
                <a:latin typeface="Open Sans" pitchFamily="2" charset="0"/>
                <a:ea typeface="Open Sans" pitchFamily="2" charset="0"/>
                <a:cs typeface="Open Sans" pitchFamily="2" charset="0"/>
              </a:rPr>
              <a:t>Stalno razmišljam kako su stvari teške.</a:t>
            </a:r>
            <a:endParaRPr lang="en-US" sz="1300" dirty="0">
              <a:solidFill>
                <a:srgbClr val="000000"/>
              </a:solidFill>
              <a:latin typeface="Open Sans" pitchFamily="2" charset="0"/>
              <a:ea typeface="Open Sans" pitchFamily="2" charset="0"/>
              <a:cs typeface="Open Sans" pitchFamily="2" charset="0"/>
            </a:endParaRP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Stvari za vas sada zaista jesu teže zbog depresije. Ipak, sjećam se da ste mi pričali o teškom periodu u vašem životu kada ste jedno ljeto tijekom srednje škole radili na gradilištu?</a:t>
            </a:r>
            <a:endParaRPr lang="en-US" sz="1300" dirty="0">
              <a:solidFill>
                <a:srgbClr val="000000"/>
              </a:solidFill>
              <a:latin typeface="Open Sans" pitchFamily="2" charset="0"/>
              <a:ea typeface="Open Sans" pitchFamily="2" charset="0"/>
              <a:cs typeface="Open Sans" pitchFamily="2" charset="0"/>
            </a:endParaRP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Da, isprva uopće nisam znao što radim.</a:t>
            </a:r>
            <a:endParaRPr lang="en-US" sz="1300" dirty="0">
              <a:solidFill>
                <a:srgbClr val="000000"/>
              </a:solidFill>
              <a:latin typeface="Open Sans" pitchFamily="2" charset="0"/>
              <a:ea typeface="Open Sans" pitchFamily="2" charset="0"/>
              <a:cs typeface="Open Sans" pitchFamily="2" charset="0"/>
            </a:endParaRP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Što se dogodilo</a:t>
            </a:r>
            <a:r>
              <a:rPr lang="en-US" sz="1300" dirty="0">
                <a:solidFill>
                  <a:srgbClr val="000000"/>
                </a:solidFill>
                <a:latin typeface="Open Sans" pitchFamily="2" charset="0"/>
                <a:ea typeface="Open Sans" pitchFamily="2" charset="0"/>
                <a:cs typeface="Open Sans" pitchFamily="2" charset="0"/>
              </a:rPr>
              <a:t>?</a:t>
            </a: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Gledao sam druge, vidio što oni radi i pokušavao napraviti istu stvar</a:t>
            </a:r>
            <a:r>
              <a:rPr lang="en-US" sz="1300" dirty="0">
                <a:solidFill>
                  <a:srgbClr val="000000"/>
                </a:solidFill>
                <a:latin typeface="Open Sans" pitchFamily="2" charset="0"/>
                <a:ea typeface="Open Sans" pitchFamily="2" charset="0"/>
                <a:cs typeface="Open Sans" pitchFamily="2" charset="0"/>
              </a:rPr>
              <a:t>. </a:t>
            </a: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Je li bilo teško cijelo ljeto</a:t>
            </a:r>
            <a:r>
              <a:rPr lang="en-US" sz="1300" dirty="0">
                <a:solidFill>
                  <a:srgbClr val="000000"/>
                </a:solidFill>
                <a:latin typeface="Open Sans" pitchFamily="2" charset="0"/>
                <a:ea typeface="Open Sans" pitchFamily="2" charset="0"/>
                <a:cs typeface="Open Sans" pitchFamily="2" charset="0"/>
              </a:rPr>
              <a:t>?</a:t>
            </a: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Ne, u konačnici sam se snašao u tome</a:t>
            </a:r>
            <a:r>
              <a:rPr lang="en-US" sz="1300" dirty="0">
                <a:solidFill>
                  <a:srgbClr val="000000"/>
                </a:solidFill>
                <a:latin typeface="Open Sans" pitchFamily="2" charset="0"/>
                <a:ea typeface="Open Sans" pitchFamily="2" charset="0"/>
                <a:cs typeface="Open Sans" pitchFamily="2" charset="0"/>
              </a:rPr>
              <a:t>.</a:t>
            </a:r>
            <a:r>
              <a:rPr lang="hr-HR" sz="1300" dirty="0">
                <a:solidFill>
                  <a:srgbClr val="000000"/>
                </a:solidFill>
                <a:latin typeface="Open Sans" pitchFamily="2" charset="0"/>
                <a:ea typeface="Open Sans" pitchFamily="2" charset="0"/>
                <a:cs typeface="Open Sans" pitchFamily="2" charset="0"/>
              </a:rPr>
              <a:t> Posao je bio fizički težak, ali sam ga odradio dobro.</a:t>
            </a:r>
            <a:r>
              <a:rPr lang="en-US" sz="1300" dirty="0">
                <a:solidFill>
                  <a:srgbClr val="000000"/>
                </a:solidFill>
                <a:latin typeface="Open Sans" pitchFamily="2" charset="0"/>
                <a:ea typeface="Open Sans" pitchFamily="2" charset="0"/>
                <a:cs typeface="Open Sans" pitchFamily="2" charset="0"/>
              </a:rPr>
              <a:t> </a:t>
            </a: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Možete li se zamisliti ponovno u tom periodu</a:t>
            </a:r>
            <a:r>
              <a:rPr lang="en-US" sz="1300" dirty="0">
                <a:solidFill>
                  <a:srgbClr val="000000"/>
                </a:solidFill>
                <a:latin typeface="Open Sans" pitchFamily="2" charset="0"/>
                <a:ea typeface="Open Sans" pitchFamily="2" charset="0"/>
                <a:cs typeface="Open Sans" pitchFamily="2" charset="0"/>
              </a:rPr>
              <a:t>?</a:t>
            </a:r>
            <a:r>
              <a:rPr lang="hr-HR" sz="1300" dirty="0">
                <a:solidFill>
                  <a:srgbClr val="000000"/>
                </a:solidFill>
                <a:latin typeface="Open Sans" pitchFamily="2" charset="0"/>
                <a:ea typeface="Open Sans" pitchFamily="2" charset="0"/>
                <a:cs typeface="Open Sans" pitchFamily="2" charset="0"/>
              </a:rPr>
              <a:t> Možda zadnji dan na tom poslu?</a:t>
            </a:r>
            <a:endParaRPr lang="en-US" sz="1300" dirty="0">
              <a:solidFill>
                <a:srgbClr val="000000"/>
              </a:solidFill>
              <a:latin typeface="Open Sans" pitchFamily="2" charset="0"/>
              <a:ea typeface="Open Sans" pitchFamily="2" charset="0"/>
              <a:cs typeface="Open Sans" pitchFamily="2" charset="0"/>
            </a:endParaRP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Da.</a:t>
            </a:r>
            <a:endParaRPr lang="en-US" sz="1300" dirty="0">
              <a:solidFill>
                <a:srgbClr val="000000"/>
              </a:solidFill>
              <a:latin typeface="Open Sans" pitchFamily="2" charset="0"/>
              <a:ea typeface="Open Sans" pitchFamily="2" charset="0"/>
              <a:cs typeface="Open Sans" pitchFamily="2" charset="0"/>
            </a:endParaRP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Što radite</a:t>
            </a:r>
            <a:r>
              <a:rPr lang="en-US" sz="1300" dirty="0">
                <a:solidFill>
                  <a:srgbClr val="000000"/>
                </a:solidFill>
                <a:latin typeface="Open Sans" pitchFamily="2" charset="0"/>
                <a:ea typeface="Open Sans" pitchFamily="2" charset="0"/>
                <a:cs typeface="Open Sans" pitchFamily="2" charset="0"/>
              </a:rPr>
              <a:t>? </a:t>
            </a: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Pomažem kolegi koji postavlja grede</a:t>
            </a:r>
            <a:r>
              <a:rPr lang="en-US" sz="1300" dirty="0">
                <a:solidFill>
                  <a:srgbClr val="000000"/>
                </a:solidFill>
                <a:latin typeface="Open Sans" pitchFamily="2" charset="0"/>
                <a:ea typeface="Open Sans" pitchFamily="2" charset="0"/>
                <a:cs typeface="Open Sans" pitchFamily="2" charset="0"/>
              </a:rPr>
              <a:t>. </a:t>
            </a: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Je li bilo vruće</a:t>
            </a:r>
            <a:r>
              <a:rPr lang="en-US" sz="1300" dirty="0">
                <a:solidFill>
                  <a:srgbClr val="000000"/>
                </a:solidFill>
                <a:latin typeface="Open Sans" pitchFamily="2" charset="0"/>
                <a:ea typeface="Open Sans" pitchFamily="2" charset="0"/>
                <a:cs typeface="Open Sans" pitchFamily="2" charset="0"/>
              </a:rPr>
              <a:t>? </a:t>
            </a: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Da. </a:t>
            </a: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Možete li vidjeti tu sliku? Vruće je, odrađujete taj težak posao. Kako se osjećate?</a:t>
            </a: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Prilično dobro</a:t>
            </a:r>
            <a:r>
              <a:rPr lang="en-US" sz="1300" dirty="0">
                <a:solidFill>
                  <a:srgbClr val="000000"/>
                </a:solidFill>
                <a:latin typeface="Open Sans" pitchFamily="2" charset="0"/>
                <a:ea typeface="Open Sans" pitchFamily="2" charset="0"/>
                <a:cs typeface="Open Sans" pitchFamily="2" charset="0"/>
              </a:rPr>
              <a:t>. </a:t>
            </a: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Samopouzdano</a:t>
            </a:r>
            <a:r>
              <a:rPr lang="en-US" sz="1300" dirty="0">
                <a:solidFill>
                  <a:srgbClr val="000000"/>
                </a:solidFill>
                <a:latin typeface="Open Sans" pitchFamily="2" charset="0"/>
                <a:ea typeface="Open Sans" pitchFamily="2" charset="0"/>
                <a:cs typeface="Open Sans" pitchFamily="2" charset="0"/>
              </a:rPr>
              <a:t>? </a:t>
            </a: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Da. </a:t>
            </a: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Znate da radite nešto teško ali da to radite dobro?</a:t>
            </a:r>
            <a:r>
              <a:rPr lang="en-US" sz="1300" dirty="0">
                <a:solidFill>
                  <a:srgbClr val="000000"/>
                </a:solidFill>
                <a:latin typeface="Open Sans" pitchFamily="2" charset="0"/>
                <a:ea typeface="Open Sans" pitchFamily="2" charset="0"/>
                <a:cs typeface="Open Sans" pitchFamily="2" charset="0"/>
              </a:rPr>
              <a:t> </a:t>
            </a:r>
            <a:endParaRPr lang="hr-HR" sz="1300" dirty="0">
              <a:solidFill>
                <a:srgbClr val="000000"/>
              </a:solidFill>
              <a:latin typeface="Open Sans" pitchFamily="2" charset="0"/>
              <a:ea typeface="Open Sans" pitchFamily="2" charset="0"/>
              <a:cs typeface="Open Sans" pitchFamily="2" charset="0"/>
            </a:endParaRPr>
          </a:p>
          <a:p>
            <a:pPr>
              <a:lnSpc>
                <a:spcPct val="150000"/>
              </a:lnSpc>
            </a:pPr>
            <a:r>
              <a:rPr lang="en-US" sz="1300" b="1" dirty="0">
                <a:solidFill>
                  <a:srgbClr val="000000"/>
                </a:solidFill>
                <a:latin typeface="Open Sans" pitchFamily="2" charset="0"/>
                <a:ea typeface="Open Sans" pitchFamily="2" charset="0"/>
                <a:cs typeface="Open Sans" pitchFamily="2" charset="0"/>
              </a:rPr>
              <a:t>ABE</a:t>
            </a:r>
            <a:r>
              <a:rPr lang="en-US" sz="1300" dirty="0">
                <a:solidFill>
                  <a:srgbClr val="000000"/>
                </a:solidFill>
                <a:latin typeface="Open Sans" pitchFamily="2" charset="0"/>
                <a:ea typeface="Open Sans" pitchFamily="2" charset="0"/>
                <a:cs typeface="Open Sans" pitchFamily="2" charset="0"/>
              </a:rPr>
              <a:t>: Da. </a:t>
            </a:r>
          </a:p>
          <a:p>
            <a:pPr>
              <a:lnSpc>
                <a:spcPct val="150000"/>
              </a:lnSpc>
            </a:pPr>
            <a:r>
              <a:rPr lang="en-US" sz="1300" b="1" dirty="0">
                <a:solidFill>
                  <a:srgbClr val="000000"/>
                </a:solidFill>
                <a:latin typeface="Open Sans" pitchFamily="2" charset="0"/>
                <a:ea typeface="Open Sans" pitchFamily="2" charset="0"/>
                <a:cs typeface="Open Sans" pitchFamily="2" charset="0"/>
              </a:rPr>
              <a:t>JUDITH</a:t>
            </a:r>
            <a:r>
              <a:rPr lang="en-US" sz="1300" dirty="0">
                <a:solidFill>
                  <a:srgbClr val="000000"/>
                </a:solidFill>
                <a:latin typeface="Open Sans" pitchFamily="2" charset="0"/>
                <a:ea typeface="Open Sans" pitchFamily="2" charset="0"/>
                <a:cs typeface="Open Sans" pitchFamily="2" charset="0"/>
              </a:rPr>
              <a:t>: </a:t>
            </a:r>
            <a:r>
              <a:rPr lang="hr-HR" sz="1300" dirty="0">
                <a:solidFill>
                  <a:srgbClr val="000000"/>
                </a:solidFill>
                <a:latin typeface="Open Sans" pitchFamily="2" charset="0"/>
                <a:ea typeface="Open Sans" pitchFamily="2" charset="0"/>
                <a:cs typeface="Open Sans" pitchFamily="2" charset="0"/>
              </a:rPr>
              <a:t>Možete li vidjeti da ste vi i dalje ta osoba? Netko tko može raditi teške stvari? Unatoč depresiji, niste odustali. Radite teške stvari svaki dan. </a:t>
            </a:r>
          </a:p>
          <a:p>
            <a:pPr>
              <a:lnSpc>
                <a:spcPct val="150000"/>
              </a:lnSpc>
            </a:pPr>
            <a:r>
              <a:rPr lang="hr-HR" sz="1300" dirty="0">
                <a:solidFill>
                  <a:srgbClr val="000000"/>
                </a:solidFill>
                <a:latin typeface="Open Sans" pitchFamily="2" charset="0"/>
                <a:ea typeface="Open Sans" pitchFamily="2" charset="0"/>
                <a:cs typeface="Open Sans" pitchFamily="2" charset="0"/>
              </a:rPr>
              <a:t>...</a:t>
            </a:r>
            <a:endParaRPr lang="en-US" sz="1300" dirty="0">
              <a:solidFill>
                <a:srgbClr val="000000"/>
              </a:solidFill>
              <a:latin typeface="Open Sans" pitchFamily="2" charset="0"/>
              <a:ea typeface="Open Sans" pitchFamily="2" charset="0"/>
              <a:cs typeface="Open Sans" pitchFamily="2" charset="0"/>
            </a:endParaRPr>
          </a:p>
        </p:txBody>
      </p:sp>
      <p:sp>
        <p:nvSpPr>
          <p:cNvPr id="20" name="TextBox 18">
            <a:extLst>
              <a:ext uri="{FF2B5EF4-FFF2-40B4-BE49-F238E27FC236}">
                <a16:creationId xmlns:a16="http://schemas.microsoft.com/office/drawing/2014/main" id="{6E0C9F8F-D836-437D-AA4E-8AFCCDDACBF1}"/>
              </a:ext>
            </a:extLst>
          </p:cNvPr>
          <p:cNvSpPr txBox="1"/>
          <p:nvPr/>
        </p:nvSpPr>
        <p:spPr>
          <a:xfrm>
            <a:off x="781685" y="627378"/>
            <a:ext cx="6590030" cy="412485"/>
          </a:xfrm>
          <a:prstGeom prst="rect">
            <a:avLst/>
          </a:prstGeom>
        </p:spPr>
        <p:txBody>
          <a:bodyPr wrap="square" lIns="0" tIns="0" rIns="0" bIns="0" rtlCol="0" anchor="t">
            <a:spAutoFit/>
          </a:bodyPr>
          <a:lstStyle/>
          <a:p>
            <a:pPr algn="ctr">
              <a:lnSpc>
                <a:spcPts val="3640"/>
              </a:lnSpc>
              <a:spcBef>
                <a:spcPct val="0"/>
              </a:spcBef>
            </a:pPr>
            <a:r>
              <a:rPr lang="hr-HR" sz="2000" dirty="0">
                <a:solidFill>
                  <a:srgbClr val="191919"/>
                </a:solidFill>
                <a:latin typeface="Open Sans" pitchFamily="2" charset="0"/>
                <a:ea typeface="Open Sans" pitchFamily="2" charset="0"/>
                <a:cs typeface="Open Sans" pitchFamily="2" charset="0"/>
              </a:rPr>
              <a:t>Primjer: </a:t>
            </a:r>
            <a:r>
              <a:rPr lang="en-US" sz="2000" dirty="0" err="1">
                <a:solidFill>
                  <a:srgbClr val="191919"/>
                </a:solidFill>
                <a:latin typeface="Open Sans" pitchFamily="2" charset="0"/>
                <a:ea typeface="Open Sans" pitchFamily="2" charset="0"/>
                <a:cs typeface="Open Sans" pitchFamily="2" charset="0"/>
              </a:rPr>
              <a:t>Fokusiranje</a:t>
            </a:r>
            <a:r>
              <a:rPr lang="en-US" sz="2000" dirty="0">
                <a:solidFill>
                  <a:srgbClr val="191919"/>
                </a:solidFill>
                <a:latin typeface="Open Sans" pitchFamily="2" charset="0"/>
                <a:ea typeface="Open Sans" pitchFamily="2" charset="0"/>
                <a:cs typeface="Open Sans" pitchFamily="2" charset="0"/>
              </a:rPr>
              <a:t> </a:t>
            </a:r>
            <a:r>
              <a:rPr lang="en-US" sz="2000" dirty="0" err="1">
                <a:solidFill>
                  <a:srgbClr val="191919"/>
                </a:solidFill>
                <a:latin typeface="Open Sans" pitchFamily="2" charset="0"/>
                <a:ea typeface="Open Sans" pitchFamily="2" charset="0"/>
                <a:cs typeface="Open Sans" pitchFamily="2" charset="0"/>
              </a:rPr>
              <a:t>na</a:t>
            </a:r>
            <a:r>
              <a:rPr lang="en-US" sz="2000" dirty="0">
                <a:solidFill>
                  <a:srgbClr val="191919"/>
                </a:solidFill>
                <a:latin typeface="Open Sans" pitchFamily="2" charset="0"/>
                <a:ea typeface="Open Sans" pitchFamily="2" charset="0"/>
                <a:cs typeface="Open Sans" pitchFamily="2" charset="0"/>
              </a:rPr>
              <a:t> </a:t>
            </a:r>
            <a:r>
              <a:rPr lang="en-US" sz="2000" dirty="0" err="1">
                <a:solidFill>
                  <a:srgbClr val="191919"/>
                </a:solidFill>
                <a:latin typeface="Open Sans" pitchFamily="2" charset="0"/>
                <a:ea typeface="Open Sans" pitchFamily="2" charset="0"/>
                <a:cs typeface="Open Sans" pitchFamily="2" charset="0"/>
              </a:rPr>
              <a:t>pozitivna</a:t>
            </a:r>
            <a:r>
              <a:rPr lang="en-US" sz="2000" dirty="0">
                <a:solidFill>
                  <a:srgbClr val="191919"/>
                </a:solidFill>
                <a:latin typeface="Open Sans" pitchFamily="2" charset="0"/>
                <a:ea typeface="Open Sans" pitchFamily="2" charset="0"/>
                <a:cs typeface="Open Sans" pitchFamily="2" charset="0"/>
              </a:rPr>
              <a:t> </a:t>
            </a:r>
            <a:r>
              <a:rPr lang="en-US" sz="2000" dirty="0" err="1">
                <a:solidFill>
                  <a:srgbClr val="191919"/>
                </a:solidFill>
                <a:latin typeface="Open Sans" pitchFamily="2" charset="0"/>
                <a:ea typeface="Open Sans" pitchFamily="2" charset="0"/>
                <a:cs typeface="Open Sans" pitchFamily="2" charset="0"/>
              </a:rPr>
              <a:t>sjećanja</a:t>
            </a:r>
            <a:endParaRPr lang="en-US" sz="2000" dirty="0">
              <a:solidFill>
                <a:srgbClr val="191919"/>
              </a:solidFill>
              <a:latin typeface="Open Sans" pitchFamily="2" charset="0"/>
              <a:ea typeface="Open Sans" pitchFamily="2" charset="0"/>
              <a:cs typeface="Open Sans" pitchFamily="2" charset="0"/>
            </a:endParaRPr>
          </a:p>
        </p:txBody>
      </p:sp>
      <p:sp>
        <p:nvSpPr>
          <p:cNvPr id="22" name="TextBox 18">
            <a:extLst>
              <a:ext uri="{FF2B5EF4-FFF2-40B4-BE49-F238E27FC236}">
                <a16:creationId xmlns:a16="http://schemas.microsoft.com/office/drawing/2014/main" id="{E863A72B-0141-4F93-A36A-B54C76379215}"/>
              </a:ext>
            </a:extLst>
          </p:cNvPr>
          <p:cNvSpPr txBox="1"/>
          <p:nvPr/>
        </p:nvSpPr>
        <p:spPr>
          <a:xfrm>
            <a:off x="9829800" y="627378"/>
            <a:ext cx="6590030" cy="412485"/>
          </a:xfrm>
          <a:prstGeom prst="rect">
            <a:avLst/>
          </a:prstGeom>
        </p:spPr>
        <p:txBody>
          <a:bodyPr wrap="square" lIns="0" tIns="0" rIns="0" bIns="0" rtlCol="0" anchor="t">
            <a:spAutoFit/>
          </a:bodyPr>
          <a:lstStyle/>
          <a:p>
            <a:pPr algn="ctr">
              <a:lnSpc>
                <a:spcPts val="3640"/>
              </a:lnSpc>
              <a:spcBef>
                <a:spcPct val="0"/>
              </a:spcBef>
            </a:pPr>
            <a:r>
              <a:rPr lang="hr-HR" sz="2000" dirty="0">
                <a:solidFill>
                  <a:srgbClr val="191919"/>
                </a:solidFill>
                <a:latin typeface="Open Sans" pitchFamily="2" charset="0"/>
                <a:ea typeface="Open Sans" pitchFamily="2" charset="0"/>
                <a:cs typeface="Open Sans" pitchFamily="2" charset="0"/>
              </a:rPr>
              <a:t>Primjer: </a:t>
            </a:r>
            <a:r>
              <a:rPr lang="en-US" sz="2000" dirty="0" err="1">
                <a:solidFill>
                  <a:srgbClr val="191919"/>
                </a:solidFill>
                <a:latin typeface="Open Sans" pitchFamily="2" charset="0"/>
                <a:ea typeface="Open Sans" pitchFamily="2" charset="0"/>
                <a:cs typeface="Open Sans" pitchFamily="2" charset="0"/>
              </a:rPr>
              <a:t>Uvježbavanje</a:t>
            </a:r>
            <a:r>
              <a:rPr lang="en-US" sz="2000" dirty="0">
                <a:solidFill>
                  <a:srgbClr val="191919"/>
                </a:solidFill>
                <a:latin typeface="Open Sans" pitchFamily="2" charset="0"/>
                <a:ea typeface="Open Sans" pitchFamily="2" charset="0"/>
                <a:cs typeface="Open Sans" pitchFamily="2" charset="0"/>
              </a:rPr>
              <a:t> </a:t>
            </a:r>
            <a:r>
              <a:rPr lang="en-US" sz="2000" dirty="0" err="1">
                <a:solidFill>
                  <a:srgbClr val="191919"/>
                </a:solidFill>
                <a:latin typeface="Open Sans" pitchFamily="2" charset="0"/>
                <a:ea typeface="Open Sans" pitchFamily="2" charset="0"/>
                <a:cs typeface="Open Sans" pitchFamily="2" charset="0"/>
              </a:rPr>
              <a:t>adaptivnih</a:t>
            </a:r>
            <a:r>
              <a:rPr lang="en-US" sz="2000" dirty="0">
                <a:solidFill>
                  <a:srgbClr val="191919"/>
                </a:solidFill>
                <a:latin typeface="Open Sans" pitchFamily="2" charset="0"/>
                <a:ea typeface="Open Sans" pitchFamily="2" charset="0"/>
                <a:cs typeface="Open Sans" pitchFamily="2" charset="0"/>
              </a:rPr>
              <a:t> </a:t>
            </a:r>
            <a:r>
              <a:rPr lang="en-US" sz="2000" dirty="0" err="1">
                <a:solidFill>
                  <a:srgbClr val="191919"/>
                </a:solidFill>
                <a:latin typeface="Open Sans" pitchFamily="2" charset="0"/>
                <a:ea typeface="Open Sans" pitchFamily="2" charset="0"/>
                <a:cs typeface="Open Sans" pitchFamily="2" charset="0"/>
              </a:rPr>
              <a:t>tehnika</a:t>
            </a:r>
            <a:r>
              <a:rPr lang="en-US" sz="2000" dirty="0">
                <a:solidFill>
                  <a:srgbClr val="191919"/>
                </a:solidFill>
                <a:latin typeface="Open Sans" pitchFamily="2" charset="0"/>
                <a:ea typeface="Open Sans" pitchFamily="2" charset="0"/>
                <a:cs typeface="Open Sans" pitchFamily="2" charset="0"/>
              </a:rPr>
              <a:t> </a:t>
            </a:r>
            <a:r>
              <a:rPr lang="en-US" sz="2000" dirty="0" err="1">
                <a:solidFill>
                  <a:srgbClr val="191919"/>
                </a:solidFill>
                <a:latin typeface="Open Sans" pitchFamily="2" charset="0"/>
                <a:ea typeface="Open Sans" pitchFamily="2" charset="0"/>
                <a:cs typeface="Open Sans" pitchFamily="2" charset="0"/>
              </a:rPr>
              <a:t>suočavanja</a:t>
            </a:r>
            <a:r>
              <a:rPr lang="en-US" sz="2000" dirty="0">
                <a:solidFill>
                  <a:srgbClr val="191919"/>
                </a:solidFill>
                <a:latin typeface="Open Sans" pitchFamily="2" charset="0"/>
                <a:ea typeface="Open Sans" pitchFamily="2" charset="0"/>
                <a:cs typeface="Open Sans" pitchFamily="2" charset="0"/>
              </a:rPr>
              <a:t> </a:t>
            </a:r>
          </a:p>
        </p:txBody>
      </p:sp>
      <p:sp>
        <p:nvSpPr>
          <p:cNvPr id="25" name="Rectangle 24">
            <a:extLst>
              <a:ext uri="{FF2B5EF4-FFF2-40B4-BE49-F238E27FC236}">
                <a16:creationId xmlns:a16="http://schemas.microsoft.com/office/drawing/2014/main" id="{76904751-10A4-491A-99CB-8753AAA4A109}"/>
              </a:ext>
            </a:extLst>
          </p:cNvPr>
          <p:cNvSpPr/>
          <p:nvPr/>
        </p:nvSpPr>
        <p:spPr>
          <a:xfrm>
            <a:off x="8761730" y="1289317"/>
            <a:ext cx="8726170" cy="8462638"/>
          </a:xfrm>
          <a:prstGeom prst="rect">
            <a:avLst/>
          </a:prstGeom>
        </p:spPr>
        <p:txBody>
          <a:bodyPr wrap="square">
            <a:spAutoFit/>
          </a:bodyPr>
          <a:lstStyle/>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U redu, predviđate da će vam biti teško prvi dan na poslu?</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Da.</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Kada ćete prvi put primijetiti da vam raste nervoza?</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Kad se probudim.</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A što će vam prolaziti kroz glavu?</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Zabrljat ću.</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Kako to izgleda?</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Sjedit ću za svojim stolom i samo buljiti u ekran računala.</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Dobro, što možete učiniti da se smirite prije odlaska na posao?</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Podsjeti se da je prirodno biti nervozan prvog dana na poslu.</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Vidite li se kako to radite?</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Da.</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Dobro, što drugo možete?</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Mogao bih vježbati </a:t>
            </a:r>
            <a:r>
              <a:rPr lang="hr-HR" sz="1300" i="1" dirty="0">
                <a:latin typeface="Open Sans" pitchFamily="2" charset="0"/>
                <a:ea typeface="Open Sans" pitchFamily="2" charset="0"/>
                <a:cs typeface="Open Sans" pitchFamily="2" charset="0"/>
              </a:rPr>
              <a:t>mindfulness</a:t>
            </a:r>
            <a:r>
              <a:rPr lang="hr-HR" sz="1300" dirty="0">
                <a:latin typeface="Open Sans" pitchFamily="2" charset="0"/>
                <a:ea typeface="Open Sans" pitchFamily="2" charset="0"/>
                <a:cs typeface="Open Sans" pitchFamily="2" charset="0"/>
              </a:rPr>
              <a:t>.</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Vidite li se kako to radite?</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Da.</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Što onda?</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Osjećam se malo bolje, ali još uvijek sam previše nervozan za doručak. Samo se tuširam, oblačim, spremam za polazak.</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Što vam prolazi kroz glavu?</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Što ako postanem sve nervozniji?</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Kako bi bilo da zamislite sebe kako čitate one terapijske bilješke koje smo sastavili prije nego što napustite svoj stan? Možete li zamisliti da ih izvadite i pročitate?</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Da... Pretpostavljam da pomaže.</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Dok se približavate zgradi, možete li zamisliti skok naprijed u vremenu. Vrijeme je ručka, uglavnom ste ispunjavali papire, išli u obilazak, možda postavljali svoj e-mail s kolegama iz IT odjela. Kako se sad osjećate?</a:t>
            </a:r>
          </a:p>
          <a:p>
            <a:pPr>
              <a:lnSpc>
                <a:spcPct val="150000"/>
              </a:lnSpc>
            </a:pPr>
            <a:r>
              <a:rPr lang="hr-HR" sz="1300" b="1" dirty="0">
                <a:latin typeface="Open Sans" pitchFamily="2" charset="0"/>
                <a:ea typeface="Open Sans" pitchFamily="2" charset="0"/>
                <a:cs typeface="Open Sans" pitchFamily="2" charset="0"/>
              </a:rPr>
              <a:t>ABE</a:t>
            </a:r>
            <a:r>
              <a:rPr lang="hr-HR" sz="1300" dirty="0">
                <a:latin typeface="Open Sans" pitchFamily="2" charset="0"/>
                <a:ea typeface="Open Sans" pitchFamily="2" charset="0"/>
                <a:cs typeface="Open Sans" pitchFamily="2" charset="0"/>
              </a:rPr>
              <a:t>: Malo olakšanja. Još uvijek sam zabrinut, ali ne tako loše.</a:t>
            </a:r>
          </a:p>
          <a:p>
            <a:pPr>
              <a:lnSpc>
                <a:spcPct val="150000"/>
              </a:lnSpc>
            </a:pPr>
            <a:r>
              <a:rPr lang="hr-HR" sz="1300" b="1" dirty="0">
                <a:latin typeface="Open Sans" pitchFamily="2" charset="0"/>
                <a:ea typeface="Open Sans" pitchFamily="2" charset="0"/>
                <a:cs typeface="Open Sans" pitchFamily="2" charset="0"/>
              </a:rPr>
              <a:t>JUDITH</a:t>
            </a:r>
            <a:r>
              <a:rPr lang="hr-HR" sz="1300" dirty="0">
                <a:latin typeface="Open Sans" pitchFamily="2" charset="0"/>
                <a:ea typeface="Open Sans" pitchFamily="2" charset="0"/>
                <a:cs typeface="Open Sans" pitchFamily="2" charset="0"/>
              </a:rPr>
              <a:t>: Dobro, upravo ste se vratili s ručka. Što se dalje događa i što radite? ...</a:t>
            </a:r>
          </a:p>
        </p:txBody>
      </p:sp>
    </p:spTree>
    <p:extLst>
      <p:ext uri="{BB962C8B-B14F-4D97-AF65-F5344CB8AC3E}">
        <p14:creationId xmlns:p14="http://schemas.microsoft.com/office/powerpoint/2010/main" val="411459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00"/>
            <a:ext cx="6893525" cy="6477000"/>
          </a:xfrm>
          <a:custGeom>
            <a:avLst/>
            <a:gdLst/>
            <a:ahLst/>
            <a:cxnLst/>
            <a:rect l="l" t="t" r="r" b="b"/>
            <a:pathLst>
              <a:path w="6893525" h="6477000">
                <a:moveTo>
                  <a:pt x="0" y="0"/>
                </a:moveTo>
                <a:lnTo>
                  <a:pt x="6893525" y="0"/>
                </a:lnTo>
                <a:lnTo>
                  <a:pt x="6893525" y="6477000"/>
                </a:lnTo>
                <a:lnTo>
                  <a:pt x="0" y="6477000"/>
                </a:lnTo>
                <a:lnTo>
                  <a:pt x="0" y="0"/>
                </a:lnTo>
                <a:close/>
              </a:path>
            </a:pathLst>
          </a:custGeom>
          <a:blipFill>
            <a:blip r:embed="rId2"/>
            <a:stretch>
              <a:fillRect l="-20446" r="-20446"/>
            </a:stretch>
          </a:blipFill>
        </p:spPr>
      </p:sp>
      <p:sp>
        <p:nvSpPr>
          <p:cNvPr id="3" name="AutoShape 3"/>
          <p:cNvSpPr/>
          <p:nvPr/>
        </p:nvSpPr>
        <p:spPr>
          <a:xfrm>
            <a:off x="0" y="0"/>
            <a:ext cx="6893525" cy="3810000"/>
          </a:xfrm>
          <a:prstGeom prst="rect">
            <a:avLst/>
          </a:prstGeom>
          <a:solidFill>
            <a:srgbClr val="B8D6F6"/>
          </a:solidFill>
        </p:spPr>
      </p:sp>
      <p:sp>
        <p:nvSpPr>
          <p:cNvPr id="4" name="AutoShape 4"/>
          <p:cNvSpPr/>
          <p:nvPr/>
        </p:nvSpPr>
        <p:spPr>
          <a:xfrm>
            <a:off x="7915350" y="5414962"/>
            <a:ext cx="8592899" cy="0"/>
          </a:xfrm>
          <a:prstGeom prst="line">
            <a:avLst/>
          </a:prstGeom>
          <a:ln w="9525" cap="rnd">
            <a:solidFill>
              <a:srgbClr val="3E2F5B"/>
            </a:solidFill>
            <a:prstDash val="solid"/>
            <a:headEnd type="none" w="sm" len="sm"/>
            <a:tailEnd type="none" w="sm" len="sm"/>
          </a:ln>
        </p:spPr>
      </p:sp>
      <p:grpSp>
        <p:nvGrpSpPr>
          <p:cNvPr id="5" name="Group 5"/>
          <p:cNvGrpSpPr/>
          <p:nvPr/>
        </p:nvGrpSpPr>
        <p:grpSpPr>
          <a:xfrm>
            <a:off x="2655320" y="2555837"/>
            <a:ext cx="1582886" cy="791443"/>
            <a:chOff x="0" y="0"/>
            <a:chExt cx="812800" cy="406400"/>
          </a:xfrm>
        </p:grpSpPr>
        <p:sp>
          <p:nvSpPr>
            <p:cNvPr id="6" name="Freeform 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FFFF">
                <a:alpha val="34902"/>
              </a:srgbClr>
            </a:solidFill>
          </p:spPr>
        </p:sp>
        <p:sp>
          <p:nvSpPr>
            <p:cNvPr id="7" name="TextBox 7"/>
            <p:cNvSpPr txBox="1"/>
            <p:nvPr/>
          </p:nvSpPr>
          <p:spPr>
            <a:xfrm>
              <a:off x="177800" y="-57150"/>
              <a:ext cx="558800" cy="463550"/>
            </a:xfrm>
            <a:prstGeom prst="rect">
              <a:avLst/>
            </a:prstGeom>
          </p:spPr>
          <p:txBody>
            <a:bodyPr lIns="50800" tIns="50800" rIns="50800" bIns="50800" rtlCol="0" anchor="ctr"/>
            <a:lstStyle/>
            <a:p>
              <a:pPr algn="ctr">
                <a:lnSpc>
                  <a:spcPts val="3640"/>
                </a:lnSpc>
              </a:pPr>
              <a:endParaRPr/>
            </a:p>
          </p:txBody>
        </p:sp>
      </p:grpSp>
      <p:sp>
        <p:nvSpPr>
          <p:cNvPr id="8" name="TextBox 8"/>
          <p:cNvSpPr txBox="1"/>
          <p:nvPr/>
        </p:nvSpPr>
        <p:spPr>
          <a:xfrm>
            <a:off x="794880" y="715400"/>
            <a:ext cx="6886650" cy="1348741"/>
          </a:xfrm>
          <a:prstGeom prst="rect">
            <a:avLst/>
          </a:prstGeom>
        </p:spPr>
        <p:txBody>
          <a:bodyPr lIns="0" tIns="0" rIns="0" bIns="0" rtlCol="0" anchor="t">
            <a:spAutoFit/>
          </a:bodyPr>
          <a:lstStyle/>
          <a:p>
            <a:pPr>
              <a:lnSpc>
                <a:spcPts val="5459"/>
              </a:lnSpc>
              <a:spcBef>
                <a:spcPct val="0"/>
              </a:spcBef>
            </a:pPr>
            <a:r>
              <a:rPr lang="en-US" sz="3899">
                <a:solidFill>
                  <a:srgbClr val="000000"/>
                </a:solidFill>
                <a:latin typeface="Open Sans 1 Bold"/>
              </a:rPr>
              <a:t>Tehnike za poticanje pozitivnih predodžbi </a:t>
            </a:r>
          </a:p>
        </p:txBody>
      </p:sp>
      <p:sp>
        <p:nvSpPr>
          <p:cNvPr id="9" name="TextBox 9"/>
          <p:cNvSpPr txBox="1"/>
          <p:nvPr/>
        </p:nvSpPr>
        <p:spPr>
          <a:xfrm>
            <a:off x="8127212" y="963051"/>
            <a:ext cx="8381037" cy="464820"/>
          </a:xfrm>
          <a:prstGeom prst="rect">
            <a:avLst/>
          </a:prstGeom>
        </p:spPr>
        <p:txBody>
          <a:bodyPr lIns="0" tIns="0" rIns="0" bIns="0" rtlCol="0" anchor="t">
            <a:spAutoFit/>
          </a:bodyPr>
          <a:lstStyle/>
          <a:p>
            <a:pPr>
              <a:lnSpc>
                <a:spcPts val="3779"/>
              </a:lnSpc>
            </a:pPr>
            <a:r>
              <a:rPr lang="en-US" sz="2700">
                <a:solidFill>
                  <a:srgbClr val="191919"/>
                </a:solidFill>
                <a:latin typeface="Open Sans 1 Bold"/>
              </a:rPr>
              <a:t>Zamjena pozitivnim predodžbama </a:t>
            </a:r>
          </a:p>
        </p:txBody>
      </p:sp>
      <p:sp>
        <p:nvSpPr>
          <p:cNvPr id="10" name="TextBox 10"/>
          <p:cNvSpPr txBox="1"/>
          <p:nvPr/>
        </p:nvSpPr>
        <p:spPr>
          <a:xfrm>
            <a:off x="8127212" y="7108508"/>
            <a:ext cx="8381037" cy="1589405"/>
          </a:xfrm>
          <a:prstGeom prst="rect">
            <a:avLst/>
          </a:prstGeom>
        </p:spPr>
        <p:txBody>
          <a:bodyPr lIns="0" tIns="0" rIns="0" bIns="0" rtlCol="0" anchor="t">
            <a:spAutoFit/>
          </a:bodyPr>
          <a:lstStyle/>
          <a:p>
            <a:pPr marL="496572" lvl="1" indent="-248286">
              <a:lnSpc>
                <a:spcPts val="3220"/>
              </a:lnSpc>
              <a:buFont typeface="Arial"/>
              <a:buChar char="•"/>
            </a:pPr>
            <a:r>
              <a:rPr lang="en-US" sz="2300">
                <a:solidFill>
                  <a:srgbClr val="191919"/>
                </a:solidFill>
                <a:latin typeface="Open Sans 1"/>
              </a:rPr>
              <a:t>dopušta klijentu da situaciju sagleda na pozitivniji način </a:t>
            </a:r>
          </a:p>
          <a:p>
            <a:pPr marL="496571" lvl="1" indent="-248285">
              <a:lnSpc>
                <a:spcPts val="3220"/>
              </a:lnSpc>
              <a:spcBef>
                <a:spcPct val="0"/>
              </a:spcBef>
              <a:buFont typeface="Arial"/>
              <a:buChar char="•"/>
            </a:pPr>
            <a:r>
              <a:rPr lang="en-US" sz="2300">
                <a:solidFill>
                  <a:srgbClr val="191919"/>
                </a:solidFill>
                <a:latin typeface="Open Sans 1 Italics"/>
              </a:rPr>
              <a:t>primjer</a:t>
            </a:r>
            <a:r>
              <a:rPr lang="en-US" sz="2300">
                <a:solidFill>
                  <a:srgbClr val="191919"/>
                </a:solidFill>
                <a:latin typeface="Open Sans 1"/>
              </a:rPr>
              <a:t>: klijentica koja strahuje od carskog reza zamišlja uzbuđeno lice svog partnera, zamišlja kako nakon zahvata drži svoje dijete u naručju</a:t>
            </a:r>
          </a:p>
        </p:txBody>
      </p:sp>
      <p:sp>
        <p:nvSpPr>
          <p:cNvPr id="11" name="TextBox 11"/>
          <p:cNvSpPr txBox="1"/>
          <p:nvPr/>
        </p:nvSpPr>
        <p:spPr>
          <a:xfrm>
            <a:off x="8127212" y="1928690"/>
            <a:ext cx="8381037" cy="2789555"/>
          </a:xfrm>
          <a:prstGeom prst="rect">
            <a:avLst/>
          </a:prstGeom>
        </p:spPr>
        <p:txBody>
          <a:bodyPr lIns="0" tIns="0" rIns="0" bIns="0" rtlCol="0" anchor="t">
            <a:spAutoFit/>
          </a:bodyPr>
          <a:lstStyle/>
          <a:p>
            <a:pPr marL="496572" lvl="1" indent="-248286">
              <a:lnSpc>
                <a:spcPts val="3220"/>
              </a:lnSpc>
              <a:buFont typeface="Arial"/>
              <a:buChar char="•"/>
            </a:pPr>
            <a:r>
              <a:rPr lang="en-US" sz="2300">
                <a:solidFill>
                  <a:srgbClr val="191919"/>
                </a:solidFill>
                <a:latin typeface="Open Sans 1"/>
              </a:rPr>
              <a:t>koristiti naizmjenično s drugim tehnikama </a:t>
            </a:r>
          </a:p>
          <a:p>
            <a:pPr marL="496572" lvl="1" indent="-248286">
              <a:lnSpc>
                <a:spcPts val="3220"/>
              </a:lnSpc>
              <a:buFont typeface="Arial"/>
              <a:buChar char="•"/>
            </a:pPr>
            <a:r>
              <a:rPr lang="en-US" sz="2300">
                <a:solidFill>
                  <a:srgbClr val="191919"/>
                </a:solidFill>
                <a:latin typeface="Open Sans 1"/>
              </a:rPr>
              <a:t>ako se negativne predodžbe javljaju kao dio disfunkcionalnog misaonog procesa prikladnije je koristiti tehnike poput </a:t>
            </a:r>
            <a:r>
              <a:rPr lang="en-US" sz="2300">
                <a:solidFill>
                  <a:srgbClr val="191919"/>
                </a:solidFill>
                <a:latin typeface="Open Sans 1 Italics"/>
              </a:rPr>
              <a:t>mindfulness-a</a:t>
            </a:r>
          </a:p>
          <a:p>
            <a:pPr marL="496571" lvl="1" indent="-248285">
              <a:lnSpc>
                <a:spcPts val="3220"/>
              </a:lnSpc>
              <a:spcBef>
                <a:spcPct val="0"/>
              </a:spcBef>
              <a:buFont typeface="Arial"/>
              <a:buChar char="•"/>
            </a:pPr>
            <a:r>
              <a:rPr lang="en-US" sz="2300">
                <a:solidFill>
                  <a:srgbClr val="191919"/>
                </a:solidFill>
                <a:latin typeface="Open Sans 1 Italics"/>
              </a:rPr>
              <a:t>primjer</a:t>
            </a:r>
            <a:r>
              <a:rPr lang="en-US" sz="2300">
                <a:solidFill>
                  <a:srgbClr val="191919"/>
                </a:solidFill>
                <a:latin typeface="Open Sans 1"/>
              </a:rPr>
              <a:t>: zamisliti da je uznemirujuća predodžba slika na TV-u, a klijent može promijeniti program na neku drugu ugodniju scenu </a:t>
            </a:r>
          </a:p>
        </p:txBody>
      </p:sp>
      <p:sp>
        <p:nvSpPr>
          <p:cNvPr id="12" name="TextBox 12"/>
          <p:cNvSpPr txBox="1"/>
          <p:nvPr/>
        </p:nvSpPr>
        <p:spPr>
          <a:xfrm>
            <a:off x="8127212" y="5999798"/>
            <a:ext cx="8381037" cy="464820"/>
          </a:xfrm>
          <a:prstGeom prst="rect">
            <a:avLst/>
          </a:prstGeom>
        </p:spPr>
        <p:txBody>
          <a:bodyPr lIns="0" tIns="0" rIns="0" bIns="0" rtlCol="0" anchor="t">
            <a:spAutoFit/>
          </a:bodyPr>
          <a:lstStyle/>
          <a:p>
            <a:pPr>
              <a:lnSpc>
                <a:spcPts val="3779"/>
              </a:lnSpc>
            </a:pPr>
            <a:r>
              <a:rPr lang="en-US" sz="2700">
                <a:solidFill>
                  <a:srgbClr val="191919"/>
                </a:solidFill>
                <a:latin typeface="Open Sans 1 Bold"/>
              </a:rPr>
              <a:t>Fokusiranje na pozitivne aspekte situacije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128246" cy="10287000"/>
          </a:xfrm>
          <a:prstGeom prst="rect">
            <a:avLst/>
          </a:prstGeom>
          <a:solidFill>
            <a:srgbClr val="F8F6F3"/>
          </a:solidFill>
        </p:spPr>
      </p:sp>
      <p:grpSp>
        <p:nvGrpSpPr>
          <p:cNvPr id="3" name="Group 3"/>
          <p:cNvGrpSpPr/>
          <p:nvPr/>
        </p:nvGrpSpPr>
        <p:grpSpPr>
          <a:xfrm>
            <a:off x="1001096" y="3362666"/>
            <a:ext cx="381000" cy="381000"/>
            <a:chOff x="0" y="0"/>
            <a:chExt cx="508000" cy="508000"/>
          </a:xfrm>
        </p:grpSpPr>
        <p:grpSp>
          <p:nvGrpSpPr>
            <p:cNvPr id="4" name="Group 4"/>
            <p:cNvGrpSpPr/>
            <p:nvPr/>
          </p:nvGrpSpPr>
          <p:grpSpPr>
            <a:xfrm>
              <a:off x="56351" y="56351"/>
              <a:ext cx="395299" cy="39529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6" name="Group 6"/>
            <p:cNvGrpSpPr>
              <a:grpSpLocks noChangeAspect="1"/>
            </p:cNvGrpSpPr>
            <p:nvPr/>
          </p:nvGrpSpPr>
          <p:grpSpPr>
            <a:xfrm>
              <a:off x="0" y="0"/>
              <a:ext cx="508000" cy="508000"/>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8" name="Group 8"/>
          <p:cNvGrpSpPr/>
          <p:nvPr/>
        </p:nvGrpSpPr>
        <p:grpSpPr>
          <a:xfrm>
            <a:off x="1028700" y="7390944"/>
            <a:ext cx="381000" cy="381000"/>
            <a:chOff x="0" y="0"/>
            <a:chExt cx="508000" cy="508000"/>
          </a:xfrm>
        </p:grpSpPr>
        <p:grpSp>
          <p:nvGrpSpPr>
            <p:cNvPr id="9" name="Group 9"/>
            <p:cNvGrpSpPr/>
            <p:nvPr/>
          </p:nvGrpSpPr>
          <p:grpSpPr>
            <a:xfrm>
              <a:off x="56351" y="56351"/>
              <a:ext cx="395299" cy="395299"/>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11" name="Group 11"/>
            <p:cNvGrpSpPr>
              <a:grpSpLocks noChangeAspect="1"/>
            </p:cNvGrpSpPr>
            <p:nvPr/>
          </p:nvGrpSpPr>
          <p:grpSpPr>
            <a:xfrm>
              <a:off x="0" y="0"/>
              <a:ext cx="508000" cy="508000"/>
              <a:chOff x="-2540" y="-2540"/>
              <a:chExt cx="6355080" cy="6355080"/>
            </a:xfrm>
          </p:grpSpPr>
          <p:sp>
            <p:nvSpPr>
              <p:cNvPr id="12" name="Freeform 1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sp>
        <p:nvSpPr>
          <p:cNvPr id="13" name="TextBox 13"/>
          <p:cNvSpPr txBox="1"/>
          <p:nvPr/>
        </p:nvSpPr>
        <p:spPr>
          <a:xfrm>
            <a:off x="1995357" y="3071836"/>
            <a:ext cx="4519628" cy="905510"/>
          </a:xfrm>
          <a:prstGeom prst="rect">
            <a:avLst/>
          </a:prstGeom>
        </p:spPr>
        <p:txBody>
          <a:bodyPr lIns="0" tIns="0" rIns="0" bIns="0" rtlCol="0" anchor="t">
            <a:spAutoFit/>
          </a:bodyPr>
          <a:lstStyle/>
          <a:p>
            <a:pPr>
              <a:lnSpc>
                <a:spcPts val="3640"/>
              </a:lnSpc>
              <a:spcBef>
                <a:spcPct val="0"/>
              </a:spcBef>
            </a:pPr>
            <a:r>
              <a:rPr lang="en-US" sz="2600">
                <a:solidFill>
                  <a:srgbClr val="191919"/>
                </a:solidFill>
                <a:latin typeface="Open Sans 1"/>
              </a:rPr>
              <a:t>Većina klijenata nije svjesna negativnih predodžbi</a:t>
            </a:r>
          </a:p>
        </p:txBody>
      </p:sp>
      <p:sp>
        <p:nvSpPr>
          <p:cNvPr id="14" name="TextBox 14"/>
          <p:cNvSpPr txBox="1"/>
          <p:nvPr/>
        </p:nvSpPr>
        <p:spPr>
          <a:xfrm>
            <a:off x="1995357" y="4510796"/>
            <a:ext cx="4519628" cy="1819910"/>
          </a:xfrm>
          <a:prstGeom prst="rect">
            <a:avLst/>
          </a:prstGeom>
        </p:spPr>
        <p:txBody>
          <a:bodyPr lIns="0" tIns="0" rIns="0" bIns="0" rtlCol="0" anchor="t">
            <a:spAutoFit/>
          </a:bodyPr>
          <a:lstStyle/>
          <a:p>
            <a:pPr marL="561341" lvl="1" indent="-280670">
              <a:lnSpc>
                <a:spcPts val="3640"/>
              </a:lnSpc>
              <a:buFont typeface="Arial"/>
              <a:buChar char="•"/>
            </a:pPr>
            <a:r>
              <a:rPr lang="en-US" sz="2600">
                <a:solidFill>
                  <a:srgbClr val="191919"/>
                </a:solidFill>
                <a:latin typeface="Open Sans 1"/>
              </a:rPr>
              <a:t>traju vrlo kratko, svega nekoliko milisekundi </a:t>
            </a:r>
          </a:p>
          <a:p>
            <a:pPr marL="561340" lvl="1" indent="-280670">
              <a:lnSpc>
                <a:spcPts val="3640"/>
              </a:lnSpc>
              <a:buFont typeface="Arial"/>
              <a:buChar char="•"/>
            </a:pPr>
            <a:r>
              <a:rPr lang="en-US" sz="2600">
                <a:solidFill>
                  <a:srgbClr val="191919"/>
                </a:solidFill>
                <a:latin typeface="Open Sans 1"/>
              </a:rPr>
              <a:t>češće smo svjesniji emocija koje ih prate</a:t>
            </a:r>
          </a:p>
        </p:txBody>
      </p:sp>
      <p:sp>
        <p:nvSpPr>
          <p:cNvPr id="15" name="TextBox 15"/>
          <p:cNvSpPr txBox="1"/>
          <p:nvPr/>
        </p:nvSpPr>
        <p:spPr>
          <a:xfrm>
            <a:off x="2022961" y="7102231"/>
            <a:ext cx="4519628" cy="1362710"/>
          </a:xfrm>
          <a:prstGeom prst="rect">
            <a:avLst/>
          </a:prstGeom>
        </p:spPr>
        <p:txBody>
          <a:bodyPr lIns="0" tIns="0" rIns="0" bIns="0" rtlCol="0" anchor="t">
            <a:spAutoFit/>
          </a:bodyPr>
          <a:lstStyle/>
          <a:p>
            <a:pPr>
              <a:lnSpc>
                <a:spcPts val="3640"/>
              </a:lnSpc>
              <a:spcBef>
                <a:spcPct val="0"/>
              </a:spcBef>
            </a:pPr>
            <a:r>
              <a:rPr lang="en-US" sz="2600">
                <a:solidFill>
                  <a:srgbClr val="191919"/>
                </a:solidFill>
                <a:latin typeface="Open Sans 1"/>
              </a:rPr>
              <a:t>ključna je upornost u podučavanju klijenta identifikaciji predodžbi </a:t>
            </a:r>
          </a:p>
        </p:txBody>
      </p:sp>
      <p:sp>
        <p:nvSpPr>
          <p:cNvPr id="16" name="TextBox 16"/>
          <p:cNvSpPr txBox="1"/>
          <p:nvPr/>
        </p:nvSpPr>
        <p:spPr>
          <a:xfrm>
            <a:off x="1001096" y="916011"/>
            <a:ext cx="5649324" cy="1384301"/>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Open Sans 1 Bold"/>
              </a:rPr>
              <a:t>Identifikacija negativnih predodžbi </a:t>
            </a:r>
          </a:p>
        </p:txBody>
      </p:sp>
      <p:sp>
        <p:nvSpPr>
          <p:cNvPr id="17" name="TextBox 17"/>
          <p:cNvSpPr txBox="1"/>
          <p:nvPr/>
        </p:nvSpPr>
        <p:spPr>
          <a:xfrm>
            <a:off x="7766421" y="1898663"/>
            <a:ext cx="9058956" cy="7020433"/>
          </a:xfrm>
          <a:prstGeom prst="rect">
            <a:avLst/>
          </a:prstGeom>
        </p:spPr>
        <p:txBody>
          <a:bodyPr lIns="0" tIns="0" rIns="0" bIns="0" rtlCol="0" anchor="t">
            <a:spAutoFit/>
          </a:bodyPr>
          <a:lstStyle/>
          <a:p>
            <a:pPr>
              <a:lnSpc>
                <a:spcPct val="150000"/>
              </a:lnSpc>
            </a:pPr>
            <a:r>
              <a:rPr lang="en-US" sz="1599" dirty="0">
                <a:solidFill>
                  <a:srgbClr val="000000"/>
                </a:solidFill>
                <a:latin typeface="Canva Sans Bold"/>
              </a:rPr>
              <a:t>JUDITH</a:t>
            </a:r>
            <a:r>
              <a:rPr lang="en-US" sz="1599" dirty="0">
                <a:solidFill>
                  <a:srgbClr val="000000"/>
                </a:solidFill>
                <a:latin typeface="Canva Sans"/>
              </a:rPr>
              <a:t>: </a:t>
            </a:r>
            <a:r>
              <a:rPr lang="en-US" sz="1599" dirty="0" err="1">
                <a:solidFill>
                  <a:srgbClr val="000000"/>
                </a:solidFill>
                <a:latin typeface="Canva Sans"/>
              </a:rPr>
              <a:t>Ako</a:t>
            </a:r>
            <a:r>
              <a:rPr lang="en-US" sz="1599" dirty="0">
                <a:solidFill>
                  <a:srgbClr val="000000"/>
                </a:solidFill>
                <a:latin typeface="Canva Sans"/>
              </a:rPr>
              <a:t> </a:t>
            </a:r>
            <a:r>
              <a:rPr lang="en-US" sz="1599" dirty="0" err="1">
                <a:solidFill>
                  <a:srgbClr val="000000"/>
                </a:solidFill>
                <a:latin typeface="Canva Sans"/>
              </a:rPr>
              <a:t>sam</a:t>
            </a:r>
            <a:r>
              <a:rPr lang="en-US" sz="1599" dirty="0">
                <a:solidFill>
                  <a:srgbClr val="000000"/>
                </a:solidFill>
                <a:latin typeface="Canva Sans"/>
              </a:rPr>
              <a:t> dobro </a:t>
            </a:r>
            <a:r>
              <a:rPr lang="en-US" sz="1599" dirty="0" err="1">
                <a:solidFill>
                  <a:srgbClr val="000000"/>
                </a:solidFill>
                <a:latin typeface="Canva Sans"/>
              </a:rPr>
              <a:t>shvatila</a:t>
            </a:r>
            <a:r>
              <a:rPr lang="en-US" sz="1599" dirty="0">
                <a:solidFill>
                  <a:srgbClr val="000000"/>
                </a:solidFill>
                <a:latin typeface="Canva Sans"/>
              </a:rPr>
              <a:t>, </a:t>
            </a:r>
            <a:r>
              <a:rPr lang="en-US" sz="1599" dirty="0" err="1">
                <a:solidFill>
                  <a:srgbClr val="000000"/>
                </a:solidFill>
                <a:latin typeface="Canva Sans"/>
              </a:rPr>
              <a:t>razmišljali</a:t>
            </a:r>
            <a:r>
              <a:rPr lang="en-US" sz="1599" dirty="0">
                <a:solidFill>
                  <a:srgbClr val="000000"/>
                </a:solidFill>
                <a:latin typeface="Canva Sans"/>
              </a:rPr>
              <a:t> </a:t>
            </a:r>
            <a:r>
              <a:rPr lang="en-US" sz="1599" dirty="0" err="1">
                <a:solidFill>
                  <a:srgbClr val="000000"/>
                </a:solidFill>
                <a:latin typeface="Canva Sans"/>
              </a:rPr>
              <a:t>ste</a:t>
            </a:r>
            <a:r>
              <a:rPr lang="en-US" sz="1599" dirty="0">
                <a:solidFill>
                  <a:srgbClr val="000000"/>
                </a:solidFill>
                <a:latin typeface="Canva Sans"/>
              </a:rPr>
              <a:t> o </a:t>
            </a:r>
            <a:r>
              <a:rPr lang="en-US" sz="1599" dirty="0" err="1">
                <a:solidFill>
                  <a:srgbClr val="000000"/>
                </a:solidFill>
                <a:latin typeface="Canva Sans"/>
              </a:rPr>
              <a:t>nadolazećoj</a:t>
            </a:r>
            <a:r>
              <a:rPr lang="en-US" sz="1599" dirty="0">
                <a:solidFill>
                  <a:srgbClr val="000000"/>
                </a:solidFill>
                <a:latin typeface="Canva Sans"/>
              </a:rPr>
              <a:t> </a:t>
            </a:r>
            <a:r>
              <a:rPr lang="en-US" sz="1599" dirty="0" err="1">
                <a:solidFill>
                  <a:srgbClr val="000000"/>
                </a:solidFill>
                <a:latin typeface="Canva Sans"/>
              </a:rPr>
              <a:t>obiteljskoj</a:t>
            </a:r>
            <a:r>
              <a:rPr lang="en-US" sz="1599" dirty="0">
                <a:solidFill>
                  <a:srgbClr val="000000"/>
                </a:solidFill>
                <a:latin typeface="Canva Sans"/>
              </a:rPr>
              <a:t> </a:t>
            </a:r>
            <a:r>
              <a:rPr lang="en-US" sz="1599" dirty="0" err="1">
                <a:solidFill>
                  <a:srgbClr val="000000"/>
                </a:solidFill>
                <a:latin typeface="Canva Sans"/>
              </a:rPr>
              <a:t>večeri</a:t>
            </a:r>
            <a:r>
              <a:rPr lang="en-US" sz="1599" dirty="0">
                <a:solidFill>
                  <a:srgbClr val="000000"/>
                </a:solidFill>
                <a:latin typeface="Canva Sans"/>
              </a:rPr>
              <a:t> </a:t>
            </a:r>
            <a:r>
              <a:rPr lang="en-US" sz="1599" dirty="0" err="1">
                <a:solidFill>
                  <a:srgbClr val="000000"/>
                </a:solidFill>
                <a:latin typeface="Canva Sans"/>
              </a:rPr>
              <a:t>kod</a:t>
            </a:r>
            <a:r>
              <a:rPr lang="en-US" sz="1599" dirty="0">
                <a:solidFill>
                  <a:srgbClr val="000000"/>
                </a:solidFill>
                <a:latin typeface="Canva Sans"/>
              </a:rPr>
              <a:t> </a:t>
            </a:r>
            <a:r>
              <a:rPr lang="en-US" sz="1599" dirty="0" err="1">
                <a:solidFill>
                  <a:srgbClr val="000000"/>
                </a:solidFill>
                <a:latin typeface="Canva Sans"/>
              </a:rPr>
              <a:t>vašeg</a:t>
            </a:r>
            <a:r>
              <a:rPr lang="en-US" sz="1599" dirty="0">
                <a:solidFill>
                  <a:srgbClr val="000000"/>
                </a:solidFill>
                <a:latin typeface="Canva Sans"/>
              </a:rPr>
              <a:t> </a:t>
            </a:r>
            <a:r>
              <a:rPr lang="en-US" sz="1599" dirty="0" err="1">
                <a:solidFill>
                  <a:srgbClr val="000000"/>
                </a:solidFill>
                <a:latin typeface="Canva Sans"/>
              </a:rPr>
              <a:t>sina</a:t>
            </a:r>
            <a:r>
              <a:rPr lang="en-US" sz="1599" dirty="0">
                <a:solidFill>
                  <a:srgbClr val="000000"/>
                </a:solidFill>
                <a:latin typeface="Canva Sans"/>
              </a:rPr>
              <a:t> </a:t>
            </a:r>
            <a:r>
              <a:rPr lang="en-US" sz="1599" dirty="0" err="1">
                <a:solidFill>
                  <a:srgbClr val="000000"/>
                </a:solidFill>
                <a:latin typeface="Canva Sans"/>
              </a:rPr>
              <a:t>i</a:t>
            </a:r>
            <a:r>
              <a:rPr lang="en-US" sz="1599" dirty="0">
                <a:solidFill>
                  <a:srgbClr val="000000"/>
                </a:solidFill>
                <a:latin typeface="Canva Sans"/>
              </a:rPr>
              <a:t> </a:t>
            </a:r>
            <a:r>
              <a:rPr lang="en-US" sz="1599" dirty="0" err="1">
                <a:solidFill>
                  <a:srgbClr val="000000"/>
                </a:solidFill>
                <a:latin typeface="Canva Sans"/>
              </a:rPr>
              <a:t>pomislili</a:t>
            </a:r>
            <a:r>
              <a:rPr lang="en-US" sz="1599" dirty="0">
                <a:solidFill>
                  <a:srgbClr val="000000"/>
                </a:solidFill>
                <a:latin typeface="Canva Sans"/>
              </a:rPr>
              <a:t> </a:t>
            </a:r>
            <a:r>
              <a:rPr lang="en-US" sz="1599" dirty="0" err="1">
                <a:solidFill>
                  <a:srgbClr val="000000"/>
                </a:solidFill>
                <a:latin typeface="Canva Sans"/>
              </a:rPr>
              <a:t>ste</a:t>
            </a:r>
            <a:r>
              <a:rPr lang="en-US" sz="1599" dirty="0">
                <a:solidFill>
                  <a:srgbClr val="000000"/>
                </a:solidFill>
                <a:latin typeface="Canva Sans"/>
              </a:rPr>
              <a:t> “</a:t>
            </a:r>
            <a:r>
              <a:rPr lang="en-US" sz="1599" dirty="0" err="1">
                <a:solidFill>
                  <a:srgbClr val="000000"/>
                </a:solidFill>
                <a:latin typeface="Canva Sans"/>
              </a:rPr>
              <a:t>Što</a:t>
            </a:r>
            <a:r>
              <a:rPr lang="en-US" sz="1599" dirty="0">
                <a:solidFill>
                  <a:srgbClr val="000000"/>
                </a:solidFill>
                <a:latin typeface="Canva Sans"/>
              </a:rPr>
              <a:t> </a:t>
            </a:r>
            <a:r>
              <a:rPr lang="en-US" sz="1599" dirty="0" err="1">
                <a:solidFill>
                  <a:srgbClr val="000000"/>
                </a:solidFill>
                <a:latin typeface="Canva Sans"/>
              </a:rPr>
              <a:t>ako</a:t>
            </a:r>
            <a:r>
              <a:rPr lang="en-US" sz="1599" dirty="0">
                <a:solidFill>
                  <a:srgbClr val="000000"/>
                </a:solidFill>
                <a:latin typeface="Canva Sans"/>
              </a:rPr>
              <a:t> me Rita </a:t>
            </a:r>
            <a:r>
              <a:rPr lang="en-US" sz="1599" dirty="0" err="1">
                <a:solidFill>
                  <a:srgbClr val="000000"/>
                </a:solidFill>
                <a:latin typeface="Canva Sans"/>
              </a:rPr>
              <a:t>kritizira</a:t>
            </a:r>
            <a:r>
              <a:rPr lang="en-US" sz="1599" dirty="0">
                <a:solidFill>
                  <a:srgbClr val="000000"/>
                </a:solidFill>
                <a:latin typeface="Canva Sans"/>
              </a:rPr>
              <a:t> </a:t>
            </a:r>
            <a:r>
              <a:rPr lang="en-US" sz="1599" dirty="0" err="1">
                <a:solidFill>
                  <a:srgbClr val="000000"/>
                </a:solidFill>
                <a:latin typeface="Canva Sans"/>
              </a:rPr>
              <a:t>ispred</a:t>
            </a:r>
            <a:r>
              <a:rPr lang="en-US" sz="1599" dirty="0">
                <a:solidFill>
                  <a:srgbClr val="000000"/>
                </a:solidFill>
                <a:latin typeface="Canva Sans"/>
              </a:rPr>
              <a:t> </a:t>
            </a:r>
            <a:r>
              <a:rPr lang="en-US" sz="1599" dirty="0" err="1">
                <a:solidFill>
                  <a:srgbClr val="000000"/>
                </a:solidFill>
                <a:latin typeface="Canva Sans"/>
              </a:rPr>
              <a:t>cijele</a:t>
            </a:r>
            <a:r>
              <a:rPr lang="en-US" sz="1599" dirty="0">
                <a:solidFill>
                  <a:srgbClr val="000000"/>
                </a:solidFill>
                <a:latin typeface="Canva Sans"/>
              </a:rPr>
              <a:t> </a:t>
            </a:r>
            <a:r>
              <a:rPr lang="en-US" sz="1599" dirty="0" err="1">
                <a:solidFill>
                  <a:srgbClr val="000000"/>
                </a:solidFill>
                <a:latin typeface="Canva Sans"/>
              </a:rPr>
              <a:t>obitelji</a:t>
            </a:r>
            <a:r>
              <a:rPr lang="en-US" sz="1599" dirty="0">
                <a:solidFill>
                  <a:srgbClr val="000000"/>
                </a:solidFill>
                <a:latin typeface="Canva Sans"/>
              </a:rPr>
              <a:t>?”</a:t>
            </a:r>
          </a:p>
          <a:p>
            <a:pPr>
              <a:lnSpc>
                <a:spcPct val="150000"/>
              </a:lnSpc>
            </a:pPr>
            <a:r>
              <a:rPr lang="en-US" sz="1599" dirty="0">
                <a:solidFill>
                  <a:srgbClr val="000000"/>
                </a:solidFill>
                <a:latin typeface="Canva Sans Bold"/>
              </a:rPr>
              <a:t>ABE</a:t>
            </a:r>
            <a:r>
              <a:rPr lang="en-US" sz="1599" dirty="0">
                <a:solidFill>
                  <a:srgbClr val="000000"/>
                </a:solidFill>
                <a:latin typeface="Canva Sans"/>
              </a:rPr>
              <a:t>: Da. </a:t>
            </a:r>
          </a:p>
          <a:p>
            <a:pPr>
              <a:lnSpc>
                <a:spcPct val="150000"/>
              </a:lnSpc>
            </a:pPr>
            <a:r>
              <a:rPr lang="en-US" sz="1599" dirty="0">
                <a:solidFill>
                  <a:srgbClr val="000000"/>
                </a:solidFill>
                <a:latin typeface="Canva Sans Bold"/>
              </a:rPr>
              <a:t>JUDITH</a:t>
            </a:r>
            <a:r>
              <a:rPr lang="en-US" sz="1599" dirty="0">
                <a:solidFill>
                  <a:srgbClr val="000000"/>
                </a:solidFill>
                <a:latin typeface="Canva Sans"/>
              </a:rPr>
              <a:t>: </a:t>
            </a:r>
            <a:r>
              <a:rPr lang="en-US" sz="1599" dirty="0" err="1">
                <a:solidFill>
                  <a:srgbClr val="000000"/>
                </a:solidFill>
                <a:latin typeface="Canva Sans"/>
              </a:rPr>
              <a:t>Jeste</a:t>
            </a:r>
            <a:r>
              <a:rPr lang="en-US" sz="1599" dirty="0">
                <a:solidFill>
                  <a:srgbClr val="000000"/>
                </a:solidFill>
                <a:latin typeface="Canva Sans"/>
              </a:rPr>
              <a:t> li </a:t>
            </a:r>
            <a:r>
              <a:rPr lang="en-US" sz="1599" dirty="0" err="1">
                <a:solidFill>
                  <a:srgbClr val="000000"/>
                </a:solidFill>
                <a:latin typeface="Canva Sans"/>
              </a:rPr>
              <a:t>zamislili</a:t>
            </a:r>
            <a:r>
              <a:rPr lang="en-US" sz="1599" dirty="0">
                <a:solidFill>
                  <a:srgbClr val="000000"/>
                </a:solidFill>
                <a:latin typeface="Canva Sans"/>
              </a:rPr>
              <a:t> </a:t>
            </a:r>
            <a:r>
              <a:rPr lang="en-US" sz="1599" dirty="0" err="1">
                <a:solidFill>
                  <a:srgbClr val="000000"/>
                </a:solidFill>
                <a:latin typeface="Canva Sans"/>
              </a:rPr>
              <a:t>kako</a:t>
            </a:r>
            <a:r>
              <a:rPr lang="en-US" sz="1599" dirty="0">
                <a:solidFill>
                  <a:srgbClr val="000000"/>
                </a:solidFill>
                <a:latin typeface="Canva Sans"/>
              </a:rPr>
              <a:t> bi ta </a:t>
            </a:r>
            <a:r>
              <a:rPr lang="en-US" sz="1599" dirty="0" err="1">
                <a:solidFill>
                  <a:srgbClr val="000000"/>
                </a:solidFill>
                <a:latin typeface="Canva Sans"/>
              </a:rPr>
              <a:t>scena</a:t>
            </a:r>
            <a:r>
              <a:rPr lang="en-US" sz="1599" dirty="0">
                <a:solidFill>
                  <a:srgbClr val="000000"/>
                </a:solidFill>
                <a:latin typeface="Canva Sans"/>
              </a:rPr>
              <a:t> </a:t>
            </a:r>
            <a:r>
              <a:rPr lang="en-US" sz="1599" dirty="0" err="1">
                <a:solidFill>
                  <a:srgbClr val="000000"/>
                </a:solidFill>
                <a:latin typeface="Canva Sans"/>
              </a:rPr>
              <a:t>mogla</a:t>
            </a:r>
            <a:r>
              <a:rPr lang="en-US" sz="1599" dirty="0">
                <a:solidFill>
                  <a:srgbClr val="000000"/>
                </a:solidFill>
                <a:latin typeface="Canva Sans"/>
              </a:rPr>
              <a:t> </a:t>
            </a:r>
            <a:r>
              <a:rPr lang="en-US" sz="1599" dirty="0" err="1">
                <a:solidFill>
                  <a:srgbClr val="000000"/>
                </a:solidFill>
                <a:latin typeface="Canva Sans"/>
              </a:rPr>
              <a:t>izgledati</a:t>
            </a:r>
            <a:r>
              <a:rPr lang="en-US" sz="1599" dirty="0">
                <a:solidFill>
                  <a:srgbClr val="000000"/>
                </a:solidFill>
                <a:latin typeface="Canva Sans"/>
              </a:rPr>
              <a:t>?</a:t>
            </a:r>
          </a:p>
          <a:p>
            <a:pPr>
              <a:lnSpc>
                <a:spcPct val="150000"/>
              </a:lnSpc>
            </a:pPr>
            <a:r>
              <a:rPr lang="en-US" sz="1599" dirty="0">
                <a:solidFill>
                  <a:srgbClr val="000000"/>
                </a:solidFill>
                <a:latin typeface="Canva Sans Bold"/>
              </a:rPr>
              <a:t>ABE</a:t>
            </a:r>
            <a:r>
              <a:rPr lang="en-US" sz="1599" dirty="0">
                <a:solidFill>
                  <a:srgbClr val="000000"/>
                </a:solidFill>
                <a:latin typeface="Canva Sans"/>
              </a:rPr>
              <a:t>: </a:t>
            </a:r>
            <a:r>
              <a:rPr lang="en-US" sz="1599" dirty="0" err="1">
                <a:solidFill>
                  <a:srgbClr val="000000"/>
                </a:solidFill>
                <a:latin typeface="Canva Sans"/>
              </a:rPr>
              <a:t>Nisam</a:t>
            </a:r>
            <a:r>
              <a:rPr lang="en-US" sz="1599" dirty="0">
                <a:solidFill>
                  <a:srgbClr val="000000"/>
                </a:solidFill>
                <a:latin typeface="Canva Sans"/>
              </a:rPr>
              <a:t> </a:t>
            </a:r>
            <a:r>
              <a:rPr lang="en-US" sz="1599" dirty="0" err="1">
                <a:solidFill>
                  <a:srgbClr val="000000"/>
                </a:solidFill>
                <a:latin typeface="Canva Sans"/>
              </a:rPr>
              <a:t>siguran</a:t>
            </a:r>
            <a:r>
              <a:rPr lang="en-US" sz="1599" dirty="0">
                <a:solidFill>
                  <a:srgbClr val="000000"/>
                </a:solidFill>
                <a:latin typeface="Canva Sans"/>
              </a:rPr>
              <a:t>. </a:t>
            </a:r>
          </a:p>
          <a:p>
            <a:pPr>
              <a:lnSpc>
                <a:spcPct val="150000"/>
              </a:lnSpc>
            </a:pPr>
            <a:r>
              <a:rPr lang="en-US" sz="1599" dirty="0">
                <a:solidFill>
                  <a:srgbClr val="000000"/>
                </a:solidFill>
                <a:latin typeface="Canva Sans Bold"/>
              </a:rPr>
              <a:t>JUDITH</a:t>
            </a:r>
            <a:r>
              <a:rPr lang="en-US" sz="1599" dirty="0">
                <a:solidFill>
                  <a:srgbClr val="000000"/>
                </a:solidFill>
                <a:latin typeface="Canva Sans"/>
              </a:rPr>
              <a:t>: Bi li </a:t>
            </a:r>
            <a:r>
              <a:rPr lang="en-US" sz="1599" dirty="0" err="1">
                <a:solidFill>
                  <a:srgbClr val="000000"/>
                </a:solidFill>
                <a:latin typeface="Canva Sans"/>
              </a:rPr>
              <a:t>mog</a:t>
            </a:r>
            <a:r>
              <a:rPr lang="hr-HR" sz="1599" dirty="0">
                <a:solidFill>
                  <a:srgbClr val="000000"/>
                </a:solidFill>
                <a:latin typeface="Canva Sans"/>
              </a:rPr>
              <a:t>li</a:t>
            </a:r>
            <a:r>
              <a:rPr lang="en-US" sz="1599" dirty="0">
                <a:solidFill>
                  <a:srgbClr val="000000"/>
                </a:solidFill>
                <a:latin typeface="Canva Sans"/>
              </a:rPr>
              <a:t> </a:t>
            </a:r>
            <a:r>
              <a:rPr lang="en-US" sz="1599" dirty="0" err="1">
                <a:solidFill>
                  <a:srgbClr val="000000"/>
                </a:solidFill>
                <a:latin typeface="Canva Sans"/>
              </a:rPr>
              <a:t>sada</a:t>
            </a:r>
            <a:r>
              <a:rPr lang="en-US" sz="1599" dirty="0">
                <a:solidFill>
                  <a:srgbClr val="000000"/>
                </a:solidFill>
                <a:latin typeface="Canva Sans"/>
              </a:rPr>
              <a:t> </a:t>
            </a:r>
            <a:r>
              <a:rPr lang="en-US" sz="1599" dirty="0" err="1">
                <a:solidFill>
                  <a:srgbClr val="000000"/>
                </a:solidFill>
                <a:latin typeface="Canva Sans"/>
              </a:rPr>
              <a:t>zamisliti</a:t>
            </a:r>
            <a:r>
              <a:rPr lang="en-US" sz="1599" dirty="0">
                <a:solidFill>
                  <a:srgbClr val="000000"/>
                </a:solidFill>
                <a:latin typeface="Canva Sans"/>
              </a:rPr>
              <a:t>? </a:t>
            </a:r>
            <a:r>
              <a:rPr lang="en-US" sz="1599" dirty="0" err="1">
                <a:solidFill>
                  <a:srgbClr val="000000"/>
                </a:solidFill>
                <a:latin typeface="Canva Sans"/>
              </a:rPr>
              <a:t>Gdje</a:t>
            </a:r>
            <a:r>
              <a:rPr lang="en-US" sz="1599" dirty="0">
                <a:solidFill>
                  <a:srgbClr val="000000"/>
                </a:solidFill>
                <a:latin typeface="Canva Sans"/>
              </a:rPr>
              <a:t> bi se to </a:t>
            </a:r>
            <a:r>
              <a:rPr lang="en-US" sz="1599" dirty="0" err="1">
                <a:solidFill>
                  <a:srgbClr val="000000"/>
                </a:solidFill>
                <a:latin typeface="Canva Sans"/>
              </a:rPr>
              <a:t>dogodilo</a:t>
            </a:r>
            <a:r>
              <a:rPr lang="en-US" sz="1599" dirty="0">
                <a:solidFill>
                  <a:srgbClr val="000000"/>
                </a:solidFill>
                <a:latin typeface="Canva Sans"/>
              </a:rPr>
              <a:t>? U </a:t>
            </a:r>
            <a:r>
              <a:rPr lang="en-US" sz="1599" dirty="0" err="1">
                <a:solidFill>
                  <a:srgbClr val="000000"/>
                </a:solidFill>
                <a:latin typeface="Canva Sans"/>
              </a:rPr>
              <a:t>dnevnoj</a:t>
            </a:r>
            <a:r>
              <a:rPr lang="en-US" sz="1599" dirty="0">
                <a:solidFill>
                  <a:srgbClr val="000000"/>
                </a:solidFill>
                <a:latin typeface="Canva Sans"/>
              </a:rPr>
              <a:t> </a:t>
            </a:r>
            <a:r>
              <a:rPr lang="en-US" sz="1599" dirty="0" err="1">
                <a:solidFill>
                  <a:srgbClr val="000000"/>
                </a:solidFill>
                <a:latin typeface="Canva Sans"/>
              </a:rPr>
              <a:t>sobi</a:t>
            </a:r>
            <a:r>
              <a:rPr lang="en-US" sz="1599" dirty="0">
                <a:solidFill>
                  <a:srgbClr val="000000"/>
                </a:solidFill>
                <a:latin typeface="Canva Sans"/>
              </a:rPr>
              <a:t> </a:t>
            </a:r>
            <a:r>
              <a:rPr lang="en-US" sz="1599" dirty="0" err="1">
                <a:solidFill>
                  <a:srgbClr val="000000"/>
                </a:solidFill>
                <a:latin typeface="Canva Sans"/>
              </a:rPr>
              <a:t>ili</a:t>
            </a:r>
            <a:r>
              <a:rPr lang="en-US" sz="1599" dirty="0">
                <a:solidFill>
                  <a:srgbClr val="000000"/>
                </a:solidFill>
                <a:latin typeface="Canva Sans"/>
              </a:rPr>
              <a:t> </a:t>
            </a:r>
            <a:r>
              <a:rPr lang="en-US" sz="1599" dirty="0" err="1">
                <a:solidFill>
                  <a:srgbClr val="000000"/>
                </a:solidFill>
                <a:latin typeface="Canva Sans"/>
              </a:rPr>
              <a:t>kuhinji</a:t>
            </a:r>
            <a:r>
              <a:rPr lang="en-US" sz="1599" dirty="0">
                <a:solidFill>
                  <a:srgbClr val="000000"/>
                </a:solidFill>
                <a:latin typeface="Canva Sans"/>
              </a:rPr>
              <a:t>? Ili </a:t>
            </a:r>
            <a:r>
              <a:rPr lang="en-US" sz="1599" dirty="0" err="1">
                <a:solidFill>
                  <a:srgbClr val="000000"/>
                </a:solidFill>
                <a:latin typeface="Canva Sans"/>
              </a:rPr>
              <a:t>dok</a:t>
            </a:r>
            <a:r>
              <a:rPr lang="en-US" sz="1599" dirty="0">
                <a:solidFill>
                  <a:srgbClr val="000000"/>
                </a:solidFill>
                <a:latin typeface="Canva Sans"/>
              </a:rPr>
              <a:t> </a:t>
            </a:r>
            <a:r>
              <a:rPr lang="en-US" sz="1599" dirty="0" err="1">
                <a:solidFill>
                  <a:srgbClr val="000000"/>
                </a:solidFill>
                <a:latin typeface="Canva Sans"/>
              </a:rPr>
              <a:t>sjedite</a:t>
            </a:r>
            <a:r>
              <a:rPr lang="en-US" sz="1599" dirty="0">
                <a:solidFill>
                  <a:srgbClr val="000000"/>
                </a:solidFill>
                <a:latin typeface="Canva Sans"/>
              </a:rPr>
              <a:t> za </a:t>
            </a:r>
            <a:r>
              <a:rPr lang="en-US" sz="1599" dirty="0" err="1">
                <a:solidFill>
                  <a:srgbClr val="000000"/>
                </a:solidFill>
                <a:latin typeface="Canva Sans"/>
              </a:rPr>
              <a:t>stolom</a:t>
            </a:r>
            <a:r>
              <a:rPr lang="en-US" sz="1599" dirty="0">
                <a:solidFill>
                  <a:srgbClr val="000000"/>
                </a:solidFill>
                <a:latin typeface="Canva Sans"/>
              </a:rPr>
              <a:t> </a:t>
            </a:r>
            <a:r>
              <a:rPr lang="en-US" sz="1599" dirty="0" err="1">
                <a:solidFill>
                  <a:srgbClr val="000000"/>
                </a:solidFill>
                <a:latin typeface="Canva Sans"/>
              </a:rPr>
              <a:t>tijekom</a:t>
            </a:r>
            <a:r>
              <a:rPr lang="en-US" sz="1599" dirty="0">
                <a:solidFill>
                  <a:srgbClr val="000000"/>
                </a:solidFill>
                <a:latin typeface="Canva Sans"/>
              </a:rPr>
              <a:t> </a:t>
            </a:r>
            <a:r>
              <a:rPr lang="en-US" sz="1599" dirty="0" err="1">
                <a:solidFill>
                  <a:srgbClr val="000000"/>
                </a:solidFill>
                <a:latin typeface="Canva Sans"/>
              </a:rPr>
              <a:t>večere</a:t>
            </a:r>
            <a:r>
              <a:rPr lang="en-US" sz="1599" dirty="0">
                <a:solidFill>
                  <a:srgbClr val="000000"/>
                </a:solidFill>
                <a:latin typeface="Canva Sans"/>
              </a:rPr>
              <a:t>?</a:t>
            </a:r>
          </a:p>
          <a:p>
            <a:pPr>
              <a:lnSpc>
                <a:spcPct val="150000"/>
              </a:lnSpc>
            </a:pPr>
            <a:r>
              <a:rPr lang="en-US" sz="1599" dirty="0">
                <a:solidFill>
                  <a:srgbClr val="000000"/>
                </a:solidFill>
                <a:latin typeface="Canva Sans Bold"/>
              </a:rPr>
              <a:t>ABE</a:t>
            </a:r>
            <a:r>
              <a:rPr lang="en-US" sz="1599" dirty="0">
                <a:solidFill>
                  <a:srgbClr val="000000"/>
                </a:solidFill>
                <a:latin typeface="Canva Sans"/>
              </a:rPr>
              <a:t>: Za </a:t>
            </a:r>
            <a:r>
              <a:rPr lang="en-US" sz="1599" dirty="0" err="1">
                <a:solidFill>
                  <a:srgbClr val="000000"/>
                </a:solidFill>
                <a:latin typeface="Canva Sans"/>
              </a:rPr>
              <a:t>stolom</a:t>
            </a:r>
            <a:r>
              <a:rPr lang="en-US" sz="1599" dirty="0">
                <a:solidFill>
                  <a:srgbClr val="000000"/>
                </a:solidFill>
                <a:latin typeface="Canva Sans"/>
              </a:rPr>
              <a:t> </a:t>
            </a:r>
            <a:r>
              <a:rPr lang="en-US" sz="1599" dirty="0" err="1">
                <a:solidFill>
                  <a:srgbClr val="000000"/>
                </a:solidFill>
                <a:latin typeface="Canva Sans"/>
              </a:rPr>
              <a:t>tijekom</a:t>
            </a:r>
            <a:r>
              <a:rPr lang="en-US" sz="1599" dirty="0">
                <a:solidFill>
                  <a:srgbClr val="000000"/>
                </a:solidFill>
                <a:latin typeface="Canva Sans"/>
              </a:rPr>
              <a:t> </a:t>
            </a:r>
            <a:r>
              <a:rPr lang="en-US" sz="1599" dirty="0" err="1">
                <a:solidFill>
                  <a:srgbClr val="000000"/>
                </a:solidFill>
                <a:latin typeface="Canva Sans"/>
              </a:rPr>
              <a:t>večere</a:t>
            </a:r>
            <a:r>
              <a:rPr lang="en-US" sz="1599" dirty="0">
                <a:solidFill>
                  <a:srgbClr val="000000"/>
                </a:solidFill>
                <a:latin typeface="Canva Sans"/>
              </a:rPr>
              <a:t>. </a:t>
            </a:r>
          </a:p>
          <a:p>
            <a:pPr>
              <a:lnSpc>
                <a:spcPct val="150000"/>
              </a:lnSpc>
            </a:pPr>
            <a:r>
              <a:rPr lang="en-US" sz="1599" dirty="0">
                <a:solidFill>
                  <a:srgbClr val="000000"/>
                </a:solidFill>
                <a:latin typeface="Canva Sans Bold"/>
              </a:rPr>
              <a:t>JUDITH</a:t>
            </a:r>
            <a:r>
              <a:rPr lang="en-US" sz="1599" dirty="0">
                <a:solidFill>
                  <a:srgbClr val="000000"/>
                </a:solidFill>
                <a:latin typeface="Canva Sans"/>
              </a:rPr>
              <a:t>: Ok, </a:t>
            </a:r>
            <a:r>
              <a:rPr lang="en-US" sz="1599" dirty="0" err="1">
                <a:solidFill>
                  <a:srgbClr val="000000"/>
                </a:solidFill>
                <a:latin typeface="Canva Sans"/>
              </a:rPr>
              <a:t>možete</a:t>
            </a:r>
            <a:r>
              <a:rPr lang="en-US" sz="1599" dirty="0">
                <a:solidFill>
                  <a:srgbClr val="000000"/>
                </a:solidFill>
                <a:latin typeface="Canva Sans"/>
              </a:rPr>
              <a:t> li </a:t>
            </a:r>
            <a:r>
              <a:rPr lang="en-US" sz="1599" dirty="0" err="1">
                <a:solidFill>
                  <a:srgbClr val="000000"/>
                </a:solidFill>
                <a:latin typeface="Canva Sans"/>
              </a:rPr>
              <a:t>sada</a:t>
            </a:r>
            <a:r>
              <a:rPr lang="en-US" sz="1599" dirty="0">
                <a:solidFill>
                  <a:srgbClr val="000000"/>
                </a:solidFill>
                <a:latin typeface="Canva Sans"/>
              </a:rPr>
              <a:t> to </a:t>
            </a:r>
            <a:r>
              <a:rPr lang="en-US" sz="1599" dirty="0" err="1">
                <a:solidFill>
                  <a:srgbClr val="000000"/>
                </a:solidFill>
                <a:latin typeface="Canva Sans"/>
              </a:rPr>
              <a:t>zamisliti</a:t>
            </a:r>
            <a:r>
              <a:rPr lang="en-US" sz="1599" dirty="0">
                <a:solidFill>
                  <a:srgbClr val="000000"/>
                </a:solidFill>
                <a:latin typeface="Canva Sans"/>
              </a:rPr>
              <a:t>? </a:t>
            </a:r>
            <a:r>
              <a:rPr lang="en-US" sz="1599" dirty="0" err="1">
                <a:solidFill>
                  <a:srgbClr val="000000"/>
                </a:solidFill>
                <a:latin typeface="Canva Sans"/>
              </a:rPr>
              <a:t>Subota</a:t>
            </a:r>
            <a:r>
              <a:rPr lang="en-US" sz="1599" dirty="0">
                <a:solidFill>
                  <a:srgbClr val="000000"/>
                </a:solidFill>
                <a:latin typeface="Canva Sans"/>
              </a:rPr>
              <a:t> je </a:t>
            </a:r>
            <a:r>
              <a:rPr lang="en-US" sz="1599" dirty="0" err="1">
                <a:solidFill>
                  <a:srgbClr val="000000"/>
                </a:solidFill>
                <a:latin typeface="Canva Sans"/>
              </a:rPr>
              <a:t>navečer</a:t>
            </a:r>
            <a:r>
              <a:rPr lang="en-US" sz="1599" dirty="0">
                <a:solidFill>
                  <a:srgbClr val="000000"/>
                </a:solidFill>
                <a:latin typeface="Canva Sans"/>
              </a:rPr>
              <a:t>, </a:t>
            </a:r>
            <a:r>
              <a:rPr lang="en-US" sz="1599" dirty="0" err="1">
                <a:solidFill>
                  <a:srgbClr val="000000"/>
                </a:solidFill>
                <a:latin typeface="Canva Sans"/>
              </a:rPr>
              <a:t>svi</a:t>
            </a:r>
            <a:r>
              <a:rPr lang="en-US" sz="1599" dirty="0">
                <a:solidFill>
                  <a:srgbClr val="000000"/>
                </a:solidFill>
                <a:latin typeface="Canva Sans"/>
              </a:rPr>
              <a:t> </a:t>
            </a:r>
            <a:r>
              <a:rPr lang="en-US" sz="1599" dirty="0" err="1">
                <a:solidFill>
                  <a:srgbClr val="000000"/>
                </a:solidFill>
                <a:latin typeface="Canva Sans"/>
              </a:rPr>
              <a:t>sjedite</a:t>
            </a:r>
            <a:r>
              <a:rPr lang="en-US" sz="1599" dirty="0">
                <a:solidFill>
                  <a:srgbClr val="000000"/>
                </a:solidFill>
                <a:latin typeface="Canva Sans"/>
              </a:rPr>
              <a:t> za </a:t>
            </a:r>
            <a:r>
              <a:rPr lang="en-US" sz="1599" dirty="0" err="1">
                <a:solidFill>
                  <a:srgbClr val="000000"/>
                </a:solidFill>
                <a:latin typeface="Canva Sans"/>
              </a:rPr>
              <a:t>stolom</a:t>
            </a:r>
            <a:r>
              <a:rPr lang="en-US" sz="1599" dirty="0">
                <a:solidFill>
                  <a:srgbClr val="000000"/>
                </a:solidFill>
                <a:latin typeface="Canva Sans"/>
              </a:rPr>
              <a:t>... </a:t>
            </a:r>
            <a:r>
              <a:rPr lang="en-US" sz="1599" dirty="0" err="1">
                <a:solidFill>
                  <a:srgbClr val="000000"/>
                </a:solidFill>
                <a:latin typeface="Canva Sans"/>
              </a:rPr>
              <a:t>Može</a:t>
            </a:r>
            <a:r>
              <a:rPr lang="hr-HR" sz="1599" dirty="0">
                <a:solidFill>
                  <a:srgbClr val="000000"/>
                </a:solidFill>
                <a:latin typeface="Canva Sans"/>
              </a:rPr>
              <a:t>te</a:t>
            </a:r>
            <a:r>
              <a:rPr lang="en-US" sz="1599" dirty="0">
                <a:solidFill>
                  <a:srgbClr val="000000"/>
                </a:solidFill>
                <a:latin typeface="Canva Sans"/>
              </a:rPr>
              <a:t> li to </a:t>
            </a:r>
            <a:r>
              <a:rPr lang="en-US" sz="1599" dirty="0" err="1">
                <a:solidFill>
                  <a:srgbClr val="000000"/>
                </a:solidFill>
                <a:latin typeface="Canva Sans"/>
              </a:rPr>
              <a:t>zamislit</a:t>
            </a:r>
            <a:r>
              <a:rPr lang="en-US" sz="1599" dirty="0">
                <a:solidFill>
                  <a:srgbClr val="000000"/>
                </a:solidFill>
                <a:latin typeface="Canva Sans"/>
              </a:rPr>
              <a:t>?</a:t>
            </a:r>
          </a:p>
          <a:p>
            <a:pPr>
              <a:lnSpc>
                <a:spcPct val="150000"/>
              </a:lnSpc>
            </a:pPr>
            <a:r>
              <a:rPr lang="en-US" sz="1599" dirty="0">
                <a:solidFill>
                  <a:srgbClr val="000000"/>
                </a:solidFill>
                <a:latin typeface="Canva Sans Bold"/>
              </a:rPr>
              <a:t>ABE</a:t>
            </a:r>
            <a:r>
              <a:rPr lang="en-US" sz="1599" dirty="0">
                <a:solidFill>
                  <a:srgbClr val="000000"/>
                </a:solidFill>
                <a:latin typeface="Canva Sans"/>
              </a:rPr>
              <a:t>: Da. </a:t>
            </a:r>
          </a:p>
          <a:p>
            <a:pPr>
              <a:lnSpc>
                <a:spcPct val="150000"/>
              </a:lnSpc>
            </a:pPr>
            <a:r>
              <a:rPr lang="en-US" sz="1599" dirty="0">
                <a:solidFill>
                  <a:srgbClr val="000000"/>
                </a:solidFill>
                <a:latin typeface="Canva Sans Bold"/>
              </a:rPr>
              <a:t>JUDITH</a:t>
            </a:r>
            <a:r>
              <a:rPr lang="en-US" sz="1599" dirty="0">
                <a:solidFill>
                  <a:srgbClr val="000000"/>
                </a:solidFill>
                <a:latin typeface="Canva Sans"/>
              </a:rPr>
              <a:t>: </a:t>
            </a:r>
            <a:r>
              <a:rPr lang="en-US" sz="1599" dirty="0" err="1">
                <a:solidFill>
                  <a:srgbClr val="000000"/>
                </a:solidFill>
                <a:latin typeface="Canva Sans"/>
              </a:rPr>
              <a:t>Što</a:t>
            </a:r>
            <a:r>
              <a:rPr lang="en-US" sz="1599" dirty="0">
                <a:solidFill>
                  <a:srgbClr val="000000"/>
                </a:solidFill>
                <a:latin typeface="Canva Sans"/>
              </a:rPr>
              <a:t> se </a:t>
            </a:r>
            <a:r>
              <a:rPr lang="en-US" sz="1599" dirty="0" err="1">
                <a:solidFill>
                  <a:srgbClr val="000000"/>
                </a:solidFill>
                <a:latin typeface="Canva Sans"/>
              </a:rPr>
              <a:t>događa</a:t>
            </a:r>
            <a:r>
              <a:rPr lang="en-US" sz="1599" dirty="0">
                <a:solidFill>
                  <a:srgbClr val="000000"/>
                </a:solidFill>
                <a:latin typeface="Canva Sans"/>
              </a:rPr>
              <a:t>?</a:t>
            </a:r>
          </a:p>
          <a:p>
            <a:pPr>
              <a:lnSpc>
                <a:spcPct val="150000"/>
              </a:lnSpc>
            </a:pPr>
            <a:r>
              <a:rPr lang="en-US" sz="1599" dirty="0">
                <a:solidFill>
                  <a:srgbClr val="000000"/>
                </a:solidFill>
                <a:latin typeface="Canva Sans Bold"/>
              </a:rPr>
              <a:t>ABE</a:t>
            </a:r>
            <a:r>
              <a:rPr lang="en-US" sz="1599" dirty="0">
                <a:solidFill>
                  <a:srgbClr val="000000"/>
                </a:solidFill>
                <a:latin typeface="Canva Sans"/>
              </a:rPr>
              <a:t>: </a:t>
            </a:r>
            <a:r>
              <a:rPr lang="en-US" sz="1599" dirty="0" err="1">
                <a:solidFill>
                  <a:srgbClr val="000000"/>
                </a:solidFill>
                <a:latin typeface="Canva Sans"/>
              </a:rPr>
              <a:t>Pričamo</a:t>
            </a:r>
            <a:r>
              <a:rPr lang="en-US" sz="1599" dirty="0">
                <a:solidFill>
                  <a:srgbClr val="000000"/>
                </a:solidFill>
                <a:latin typeface="Canva Sans"/>
              </a:rPr>
              <a:t> o </a:t>
            </a:r>
            <a:r>
              <a:rPr lang="en-US" sz="1599" dirty="0" err="1">
                <a:solidFill>
                  <a:srgbClr val="000000"/>
                </a:solidFill>
                <a:latin typeface="Canva Sans"/>
              </a:rPr>
              <a:t>nadolazećem</a:t>
            </a:r>
            <a:r>
              <a:rPr lang="en-US" sz="1599" dirty="0">
                <a:solidFill>
                  <a:srgbClr val="000000"/>
                </a:solidFill>
                <a:latin typeface="Canva Sans"/>
              </a:rPr>
              <a:t> </a:t>
            </a:r>
            <a:r>
              <a:rPr lang="en-US" sz="1599" dirty="0" err="1">
                <a:solidFill>
                  <a:srgbClr val="000000"/>
                </a:solidFill>
                <a:latin typeface="Canva Sans"/>
              </a:rPr>
              <a:t>prazniku</a:t>
            </a:r>
            <a:r>
              <a:rPr lang="en-US" sz="1599" dirty="0">
                <a:solidFill>
                  <a:srgbClr val="000000"/>
                </a:solidFill>
                <a:latin typeface="Canva Sans"/>
              </a:rPr>
              <a:t>, </a:t>
            </a:r>
            <a:r>
              <a:rPr lang="en-US" sz="1599" dirty="0" err="1">
                <a:solidFill>
                  <a:srgbClr val="000000"/>
                </a:solidFill>
                <a:latin typeface="Canva Sans"/>
              </a:rPr>
              <a:t>i</a:t>
            </a:r>
            <a:r>
              <a:rPr lang="en-US" sz="1599" dirty="0">
                <a:solidFill>
                  <a:srgbClr val="000000"/>
                </a:solidFill>
                <a:latin typeface="Canva Sans"/>
              </a:rPr>
              <a:t> Rita </a:t>
            </a:r>
            <a:r>
              <a:rPr lang="en-US" sz="1599" dirty="0" err="1">
                <a:solidFill>
                  <a:srgbClr val="000000"/>
                </a:solidFill>
                <a:latin typeface="Canva Sans"/>
              </a:rPr>
              <a:t>kaže</a:t>
            </a:r>
            <a:r>
              <a:rPr lang="en-US" sz="1599" dirty="0">
                <a:solidFill>
                  <a:srgbClr val="000000"/>
                </a:solidFill>
                <a:latin typeface="Canva Sans"/>
              </a:rPr>
              <a:t>: “Abe, </a:t>
            </a:r>
            <a:r>
              <a:rPr lang="en-US" sz="1599" dirty="0" err="1">
                <a:solidFill>
                  <a:srgbClr val="000000"/>
                </a:solidFill>
                <a:latin typeface="Canva Sans"/>
              </a:rPr>
              <a:t>znaš</a:t>
            </a:r>
            <a:r>
              <a:rPr lang="en-US" sz="1599" dirty="0">
                <a:solidFill>
                  <a:srgbClr val="000000"/>
                </a:solidFill>
                <a:latin typeface="Canva Sans"/>
              </a:rPr>
              <a:t> da </a:t>
            </a:r>
            <a:r>
              <a:rPr lang="en-US" sz="1599" dirty="0" err="1">
                <a:solidFill>
                  <a:srgbClr val="000000"/>
                </a:solidFill>
                <a:latin typeface="Canva Sans"/>
              </a:rPr>
              <a:t>ćeš</a:t>
            </a:r>
            <a:r>
              <a:rPr lang="en-US" sz="1599" dirty="0">
                <a:solidFill>
                  <a:srgbClr val="000000"/>
                </a:solidFill>
                <a:latin typeface="Canva Sans"/>
              </a:rPr>
              <a:t> </a:t>
            </a:r>
            <a:r>
              <a:rPr lang="en-US" sz="1599" dirty="0" err="1">
                <a:solidFill>
                  <a:srgbClr val="000000"/>
                </a:solidFill>
                <a:latin typeface="Canva Sans"/>
              </a:rPr>
              <a:t>samo</a:t>
            </a:r>
            <a:r>
              <a:rPr lang="en-US" sz="1599" dirty="0">
                <a:solidFill>
                  <a:srgbClr val="000000"/>
                </a:solidFill>
                <a:latin typeface="Canva Sans"/>
              </a:rPr>
              <a:t> </a:t>
            </a:r>
            <a:r>
              <a:rPr lang="en-US" sz="1599" dirty="0" err="1">
                <a:solidFill>
                  <a:srgbClr val="000000"/>
                </a:solidFill>
                <a:latin typeface="Canva Sans"/>
              </a:rPr>
              <a:t>sve</a:t>
            </a:r>
            <a:r>
              <a:rPr lang="en-US" sz="1599" dirty="0">
                <a:solidFill>
                  <a:srgbClr val="000000"/>
                </a:solidFill>
                <a:latin typeface="Canva Sans"/>
              </a:rPr>
              <a:t> </a:t>
            </a:r>
            <a:r>
              <a:rPr lang="en-US" sz="1599" dirty="0" err="1">
                <a:solidFill>
                  <a:srgbClr val="000000"/>
                </a:solidFill>
                <a:latin typeface="Canva Sans"/>
              </a:rPr>
              <a:t>upropastiti</a:t>
            </a:r>
            <a:r>
              <a:rPr lang="en-US" sz="1599" dirty="0">
                <a:solidFill>
                  <a:srgbClr val="000000"/>
                </a:solidFill>
                <a:latin typeface="Canva Sans"/>
              </a:rPr>
              <a:t>?”</a:t>
            </a:r>
          </a:p>
          <a:p>
            <a:pPr>
              <a:lnSpc>
                <a:spcPct val="150000"/>
              </a:lnSpc>
            </a:pPr>
            <a:r>
              <a:rPr lang="en-US" sz="1599" dirty="0">
                <a:solidFill>
                  <a:srgbClr val="000000"/>
                </a:solidFill>
                <a:latin typeface="Canva Sans Bold"/>
              </a:rPr>
              <a:t>JUDITH</a:t>
            </a:r>
            <a:r>
              <a:rPr lang="en-US" sz="1599" dirty="0">
                <a:solidFill>
                  <a:srgbClr val="000000"/>
                </a:solidFill>
                <a:latin typeface="Canva Sans"/>
              </a:rPr>
              <a:t>: </a:t>
            </a:r>
            <a:r>
              <a:rPr lang="en-US" sz="1599" dirty="0" err="1">
                <a:solidFill>
                  <a:srgbClr val="000000"/>
                </a:solidFill>
                <a:latin typeface="Canva Sans"/>
              </a:rPr>
              <a:t>Kada</a:t>
            </a:r>
            <a:r>
              <a:rPr lang="en-US" sz="1599" dirty="0">
                <a:solidFill>
                  <a:srgbClr val="000000"/>
                </a:solidFill>
                <a:latin typeface="Canva Sans"/>
              </a:rPr>
              <a:t> to </a:t>
            </a:r>
            <a:r>
              <a:rPr lang="en-US" sz="1599" dirty="0" err="1">
                <a:solidFill>
                  <a:srgbClr val="000000"/>
                </a:solidFill>
                <a:latin typeface="Canva Sans"/>
              </a:rPr>
              <a:t>kaže</a:t>
            </a:r>
            <a:r>
              <a:rPr lang="en-US" sz="1599" dirty="0">
                <a:solidFill>
                  <a:srgbClr val="000000"/>
                </a:solidFill>
                <a:latin typeface="Canva Sans"/>
              </a:rPr>
              <a:t>, </a:t>
            </a:r>
            <a:r>
              <a:rPr lang="en-US" sz="1599" dirty="0" err="1">
                <a:solidFill>
                  <a:srgbClr val="000000"/>
                </a:solidFill>
                <a:latin typeface="Canva Sans"/>
              </a:rPr>
              <a:t>kako</a:t>
            </a:r>
            <a:r>
              <a:rPr lang="en-US" sz="1599" dirty="0">
                <a:solidFill>
                  <a:srgbClr val="000000"/>
                </a:solidFill>
                <a:latin typeface="Canva Sans"/>
              </a:rPr>
              <a:t> </a:t>
            </a:r>
            <a:r>
              <a:rPr lang="en-US" sz="1599" dirty="0" err="1">
                <a:solidFill>
                  <a:srgbClr val="000000"/>
                </a:solidFill>
                <a:latin typeface="Canva Sans"/>
              </a:rPr>
              <a:t>izgleda</a:t>
            </a:r>
            <a:r>
              <a:rPr lang="en-US" sz="1599" dirty="0">
                <a:solidFill>
                  <a:srgbClr val="000000"/>
                </a:solidFill>
                <a:latin typeface="Canva Sans"/>
              </a:rPr>
              <a:t> </a:t>
            </a:r>
            <a:r>
              <a:rPr lang="en-US" sz="1599" dirty="0" err="1">
                <a:solidFill>
                  <a:srgbClr val="000000"/>
                </a:solidFill>
                <a:latin typeface="Canva Sans"/>
              </a:rPr>
              <a:t>njen</a:t>
            </a:r>
            <a:r>
              <a:rPr lang="en-US" sz="1599" dirty="0">
                <a:solidFill>
                  <a:srgbClr val="000000"/>
                </a:solidFill>
                <a:latin typeface="Canva Sans"/>
              </a:rPr>
              <a:t> </a:t>
            </a:r>
            <a:r>
              <a:rPr lang="en-US" sz="1599" dirty="0" err="1">
                <a:solidFill>
                  <a:srgbClr val="000000"/>
                </a:solidFill>
                <a:latin typeface="Canva Sans"/>
              </a:rPr>
              <a:t>izraz</a:t>
            </a:r>
            <a:r>
              <a:rPr lang="en-US" sz="1599" dirty="0">
                <a:solidFill>
                  <a:srgbClr val="000000"/>
                </a:solidFill>
                <a:latin typeface="Canva Sans"/>
              </a:rPr>
              <a:t> </a:t>
            </a:r>
            <a:r>
              <a:rPr lang="en-US" sz="1599" dirty="0" err="1">
                <a:solidFill>
                  <a:srgbClr val="000000"/>
                </a:solidFill>
                <a:latin typeface="Canva Sans"/>
              </a:rPr>
              <a:t>lica</a:t>
            </a:r>
            <a:r>
              <a:rPr lang="en-US" sz="1599" dirty="0">
                <a:solidFill>
                  <a:srgbClr val="000000"/>
                </a:solidFill>
                <a:latin typeface="Canva Sans"/>
              </a:rPr>
              <a:t>? </a:t>
            </a:r>
          </a:p>
          <a:p>
            <a:pPr>
              <a:lnSpc>
                <a:spcPct val="150000"/>
              </a:lnSpc>
            </a:pPr>
            <a:r>
              <a:rPr lang="en-US" sz="1599" dirty="0">
                <a:solidFill>
                  <a:srgbClr val="000000"/>
                </a:solidFill>
                <a:latin typeface="Canva Sans Bold"/>
              </a:rPr>
              <a:t>ABE</a:t>
            </a:r>
            <a:r>
              <a:rPr lang="en-US" sz="1599" dirty="0">
                <a:solidFill>
                  <a:srgbClr val="000000"/>
                </a:solidFill>
                <a:latin typeface="Canva Sans"/>
              </a:rPr>
              <a:t>: </a:t>
            </a:r>
            <a:r>
              <a:rPr lang="en-US" sz="1599" dirty="0" err="1">
                <a:solidFill>
                  <a:srgbClr val="000000"/>
                </a:solidFill>
                <a:latin typeface="Canva Sans"/>
              </a:rPr>
              <a:t>Pomalo</a:t>
            </a:r>
            <a:r>
              <a:rPr lang="en-US" sz="1599" dirty="0">
                <a:solidFill>
                  <a:srgbClr val="000000"/>
                </a:solidFill>
                <a:latin typeface="Canva Sans"/>
              </a:rPr>
              <a:t> </a:t>
            </a:r>
            <a:r>
              <a:rPr lang="en-US" sz="1599" dirty="0" err="1">
                <a:solidFill>
                  <a:srgbClr val="000000"/>
                </a:solidFill>
                <a:latin typeface="Canva Sans"/>
              </a:rPr>
              <a:t>zločesto</a:t>
            </a:r>
            <a:r>
              <a:rPr lang="en-US" sz="1599" dirty="0">
                <a:solidFill>
                  <a:srgbClr val="000000"/>
                </a:solidFill>
                <a:latin typeface="Canva Sans"/>
              </a:rPr>
              <a:t>. </a:t>
            </a:r>
          </a:p>
          <a:p>
            <a:pPr>
              <a:lnSpc>
                <a:spcPct val="150000"/>
              </a:lnSpc>
            </a:pPr>
            <a:r>
              <a:rPr lang="en-US" sz="1599" dirty="0">
                <a:solidFill>
                  <a:srgbClr val="000000"/>
                </a:solidFill>
                <a:latin typeface="Canva Sans Bold"/>
              </a:rPr>
              <a:t>JUDITH</a:t>
            </a:r>
            <a:r>
              <a:rPr lang="en-US" sz="1599" dirty="0">
                <a:solidFill>
                  <a:srgbClr val="000000"/>
                </a:solidFill>
                <a:latin typeface="Canva Sans"/>
              </a:rPr>
              <a:t>: </a:t>
            </a:r>
            <a:r>
              <a:rPr lang="en-US" sz="1599" dirty="0" err="1">
                <a:solidFill>
                  <a:srgbClr val="000000"/>
                </a:solidFill>
                <a:latin typeface="Canva Sans"/>
              </a:rPr>
              <a:t>Mislite</a:t>
            </a:r>
            <a:r>
              <a:rPr lang="en-US" sz="1599" dirty="0">
                <a:solidFill>
                  <a:srgbClr val="000000"/>
                </a:solidFill>
                <a:latin typeface="Canva Sans"/>
              </a:rPr>
              <a:t> li da </a:t>
            </a:r>
            <a:r>
              <a:rPr lang="en-US" sz="1599" dirty="0" err="1">
                <a:solidFill>
                  <a:srgbClr val="000000"/>
                </a:solidFill>
                <a:latin typeface="Canva Sans"/>
              </a:rPr>
              <a:t>vam</a:t>
            </a:r>
            <a:r>
              <a:rPr lang="en-US" sz="1599" dirty="0">
                <a:solidFill>
                  <a:srgbClr val="000000"/>
                </a:solidFill>
                <a:latin typeface="Canva Sans"/>
              </a:rPr>
              <a:t> je ta </a:t>
            </a:r>
            <a:r>
              <a:rPr lang="en-US" sz="1599" dirty="0" err="1">
                <a:solidFill>
                  <a:srgbClr val="000000"/>
                </a:solidFill>
                <a:latin typeface="Canva Sans"/>
              </a:rPr>
              <a:t>slika</a:t>
            </a:r>
            <a:r>
              <a:rPr lang="en-US" sz="1599" dirty="0">
                <a:solidFill>
                  <a:srgbClr val="000000"/>
                </a:solidFill>
                <a:latin typeface="Canva Sans"/>
              </a:rPr>
              <a:t> </a:t>
            </a:r>
            <a:r>
              <a:rPr lang="en-US" sz="1599" dirty="0" err="1">
                <a:solidFill>
                  <a:srgbClr val="000000"/>
                </a:solidFill>
                <a:latin typeface="Canva Sans"/>
              </a:rPr>
              <a:t>prošla</a:t>
            </a:r>
            <a:r>
              <a:rPr lang="en-US" sz="1599" dirty="0">
                <a:solidFill>
                  <a:srgbClr val="000000"/>
                </a:solidFill>
                <a:latin typeface="Canva Sans"/>
              </a:rPr>
              <a:t> </a:t>
            </a:r>
            <a:r>
              <a:rPr lang="en-US" sz="1599" dirty="0" err="1">
                <a:solidFill>
                  <a:srgbClr val="000000"/>
                </a:solidFill>
                <a:latin typeface="Canva Sans"/>
              </a:rPr>
              <a:t>kroz</a:t>
            </a:r>
            <a:r>
              <a:rPr lang="en-US" sz="1599" dirty="0">
                <a:solidFill>
                  <a:srgbClr val="000000"/>
                </a:solidFill>
                <a:latin typeface="Canva Sans"/>
              </a:rPr>
              <a:t> </a:t>
            </a:r>
            <a:r>
              <a:rPr lang="en-US" sz="1599" dirty="0" err="1">
                <a:solidFill>
                  <a:srgbClr val="000000"/>
                </a:solidFill>
                <a:latin typeface="Canva Sans"/>
              </a:rPr>
              <a:t>glavu</a:t>
            </a:r>
            <a:r>
              <a:rPr lang="en-US" sz="1599" dirty="0">
                <a:solidFill>
                  <a:srgbClr val="000000"/>
                </a:solidFill>
                <a:latin typeface="Canva Sans"/>
              </a:rPr>
              <a:t> </a:t>
            </a:r>
            <a:r>
              <a:rPr lang="en-US" sz="1599" dirty="0" err="1">
                <a:solidFill>
                  <a:srgbClr val="000000"/>
                </a:solidFill>
                <a:latin typeface="Canva Sans"/>
              </a:rPr>
              <a:t>kada</a:t>
            </a:r>
            <a:r>
              <a:rPr lang="en-US" sz="1599" dirty="0">
                <a:solidFill>
                  <a:srgbClr val="000000"/>
                </a:solidFill>
                <a:latin typeface="Canva Sans"/>
              </a:rPr>
              <a:t> </a:t>
            </a:r>
            <a:r>
              <a:rPr lang="en-US" sz="1599" dirty="0" err="1">
                <a:solidFill>
                  <a:srgbClr val="000000"/>
                </a:solidFill>
                <a:latin typeface="Canva Sans"/>
              </a:rPr>
              <a:t>ste</a:t>
            </a:r>
            <a:r>
              <a:rPr lang="en-US" sz="1599" dirty="0">
                <a:solidFill>
                  <a:srgbClr val="000000"/>
                </a:solidFill>
                <a:latin typeface="Canva Sans"/>
              </a:rPr>
              <a:t> </a:t>
            </a:r>
            <a:r>
              <a:rPr lang="en-US" sz="1599" dirty="0" err="1">
                <a:solidFill>
                  <a:srgbClr val="000000"/>
                </a:solidFill>
                <a:latin typeface="Canva Sans"/>
              </a:rPr>
              <a:t>razgovarali</a:t>
            </a:r>
            <a:r>
              <a:rPr lang="en-US" sz="1599" dirty="0">
                <a:solidFill>
                  <a:srgbClr val="000000"/>
                </a:solidFill>
                <a:latin typeface="Canva Sans"/>
              </a:rPr>
              <a:t> o </a:t>
            </a:r>
            <a:r>
              <a:rPr lang="en-US" sz="1599" dirty="0" err="1">
                <a:solidFill>
                  <a:srgbClr val="000000"/>
                </a:solidFill>
                <a:latin typeface="Canva Sans"/>
              </a:rPr>
              <a:t>obiteljskoj</a:t>
            </a:r>
            <a:r>
              <a:rPr lang="en-US" sz="1599" dirty="0">
                <a:solidFill>
                  <a:srgbClr val="000000"/>
                </a:solidFill>
                <a:latin typeface="Canva Sans"/>
              </a:rPr>
              <a:t> </a:t>
            </a:r>
            <a:r>
              <a:rPr lang="en-US" sz="1599" dirty="0" err="1">
                <a:solidFill>
                  <a:srgbClr val="000000"/>
                </a:solidFill>
                <a:latin typeface="Canva Sans"/>
              </a:rPr>
              <a:t>večeri</a:t>
            </a:r>
            <a:r>
              <a:rPr lang="en-US" sz="1599" dirty="0">
                <a:solidFill>
                  <a:srgbClr val="000000"/>
                </a:solidFill>
                <a:latin typeface="Canva Sans"/>
              </a:rPr>
              <a:t>? </a:t>
            </a:r>
          </a:p>
          <a:p>
            <a:pPr>
              <a:lnSpc>
                <a:spcPct val="150000"/>
              </a:lnSpc>
            </a:pPr>
            <a:r>
              <a:rPr lang="en-US" sz="1599" dirty="0">
                <a:solidFill>
                  <a:srgbClr val="000000"/>
                </a:solidFill>
                <a:latin typeface="Canva Sans Bold"/>
              </a:rPr>
              <a:t>ABE</a:t>
            </a:r>
            <a:r>
              <a:rPr lang="en-US" sz="1599" dirty="0">
                <a:solidFill>
                  <a:srgbClr val="000000"/>
                </a:solidFill>
                <a:latin typeface="Canva Sans"/>
              </a:rPr>
              <a:t>: Da, mi</a:t>
            </a:r>
            <a:r>
              <a:rPr lang="hr-HR" sz="1599" dirty="0">
                <a:solidFill>
                  <a:srgbClr val="000000"/>
                </a:solidFill>
                <a:latin typeface="Canva Sans"/>
              </a:rPr>
              <a:t>s</a:t>
            </a:r>
            <a:r>
              <a:rPr lang="en-US" sz="1599" dirty="0" err="1">
                <a:solidFill>
                  <a:srgbClr val="000000"/>
                </a:solidFill>
                <a:latin typeface="Canva Sans"/>
              </a:rPr>
              <a:t>lim</a:t>
            </a:r>
            <a:r>
              <a:rPr lang="en-US" sz="1599" dirty="0">
                <a:solidFill>
                  <a:srgbClr val="000000"/>
                </a:solidFill>
                <a:latin typeface="Canva Sans"/>
              </a:rPr>
              <a:t> da </a:t>
            </a:r>
            <a:r>
              <a:rPr lang="en-US" sz="1599" dirty="0" err="1">
                <a:solidFill>
                  <a:srgbClr val="000000"/>
                </a:solidFill>
                <a:latin typeface="Canva Sans"/>
              </a:rPr>
              <a:t>da</a:t>
            </a:r>
            <a:r>
              <a:rPr lang="en-US" sz="1599" dirty="0">
                <a:solidFill>
                  <a:srgbClr val="000000"/>
                </a:solidFill>
                <a:latin typeface="Canva Sans"/>
              </a:rPr>
              <a:t>. </a:t>
            </a:r>
          </a:p>
          <a:p>
            <a:pPr>
              <a:lnSpc>
                <a:spcPct val="150000"/>
              </a:lnSpc>
            </a:pPr>
            <a:r>
              <a:rPr lang="en-US" sz="1599" dirty="0">
                <a:solidFill>
                  <a:srgbClr val="000000"/>
                </a:solidFill>
                <a:latin typeface="Canva Sans Bold"/>
              </a:rPr>
              <a:t>JUDITH</a:t>
            </a:r>
            <a:r>
              <a:rPr lang="en-US" sz="1599" dirty="0">
                <a:solidFill>
                  <a:srgbClr val="000000"/>
                </a:solidFill>
                <a:latin typeface="Canva Sans"/>
              </a:rPr>
              <a:t>: </a:t>
            </a:r>
            <a:r>
              <a:rPr lang="hr-HR" sz="1599" dirty="0">
                <a:solidFill>
                  <a:srgbClr val="000000"/>
                </a:solidFill>
                <a:latin typeface="Canva Sans"/>
              </a:rPr>
              <a:t>U redu</a:t>
            </a:r>
            <a:r>
              <a:rPr lang="en-US" sz="1599" dirty="0">
                <a:solidFill>
                  <a:srgbClr val="000000"/>
                </a:solidFill>
                <a:latin typeface="Canva Sans"/>
              </a:rPr>
              <a:t>. Ta </a:t>
            </a:r>
            <a:r>
              <a:rPr lang="en-US" sz="1599" dirty="0" err="1">
                <a:solidFill>
                  <a:srgbClr val="000000"/>
                </a:solidFill>
                <a:latin typeface="Canva Sans"/>
              </a:rPr>
              <a:t>slika</a:t>
            </a:r>
            <a:r>
              <a:rPr lang="en-US" sz="1599" dirty="0">
                <a:solidFill>
                  <a:srgbClr val="000000"/>
                </a:solidFill>
                <a:latin typeface="Canva Sans"/>
              </a:rPr>
              <a:t> </a:t>
            </a:r>
            <a:r>
              <a:rPr lang="en-US" sz="1599" dirty="0" err="1">
                <a:solidFill>
                  <a:srgbClr val="000000"/>
                </a:solidFill>
                <a:latin typeface="Canva Sans"/>
              </a:rPr>
              <a:t>koju</a:t>
            </a:r>
            <a:r>
              <a:rPr lang="en-US" sz="1599" dirty="0">
                <a:solidFill>
                  <a:srgbClr val="000000"/>
                </a:solidFill>
                <a:latin typeface="Canva Sans"/>
              </a:rPr>
              <a:t> </a:t>
            </a:r>
            <a:r>
              <a:rPr lang="en-US" sz="1599" dirty="0" err="1">
                <a:solidFill>
                  <a:srgbClr val="000000"/>
                </a:solidFill>
                <a:latin typeface="Canva Sans"/>
              </a:rPr>
              <a:t>ste</a:t>
            </a:r>
            <a:r>
              <a:rPr lang="en-US" sz="1599" dirty="0">
                <a:solidFill>
                  <a:srgbClr val="000000"/>
                </a:solidFill>
                <a:latin typeface="Canva Sans"/>
              </a:rPr>
              <a:t> </a:t>
            </a:r>
            <a:r>
              <a:rPr lang="en-US" sz="1599" dirty="0" err="1">
                <a:solidFill>
                  <a:srgbClr val="000000"/>
                </a:solidFill>
                <a:latin typeface="Canva Sans"/>
              </a:rPr>
              <a:t>zamislili</a:t>
            </a:r>
            <a:r>
              <a:rPr lang="en-US" sz="1599" dirty="0">
                <a:solidFill>
                  <a:srgbClr val="000000"/>
                </a:solidFill>
                <a:latin typeface="Canva Sans"/>
              </a:rPr>
              <a:t>, je </a:t>
            </a:r>
            <a:r>
              <a:rPr lang="en-US" sz="1599" dirty="0" err="1">
                <a:solidFill>
                  <a:srgbClr val="000000"/>
                </a:solidFill>
                <a:latin typeface="Canva Sans"/>
              </a:rPr>
              <a:t>nešto</a:t>
            </a:r>
            <a:r>
              <a:rPr lang="en-US" sz="1599" dirty="0">
                <a:solidFill>
                  <a:srgbClr val="000000"/>
                </a:solidFill>
                <a:latin typeface="Canva Sans"/>
              </a:rPr>
              <a:t> </a:t>
            </a:r>
            <a:r>
              <a:rPr lang="en-US" sz="1599" dirty="0" err="1">
                <a:solidFill>
                  <a:srgbClr val="000000"/>
                </a:solidFill>
                <a:latin typeface="Canva Sans"/>
              </a:rPr>
              <a:t>što</a:t>
            </a:r>
            <a:r>
              <a:rPr lang="en-US" sz="1599" dirty="0">
                <a:solidFill>
                  <a:srgbClr val="000000"/>
                </a:solidFill>
                <a:latin typeface="Canva Sans"/>
              </a:rPr>
              <a:t> </a:t>
            </a:r>
            <a:r>
              <a:rPr lang="en-US" sz="1599" dirty="0" err="1">
                <a:solidFill>
                  <a:srgbClr val="000000"/>
                </a:solidFill>
                <a:latin typeface="Canva Sans"/>
              </a:rPr>
              <a:t>zovemo</a:t>
            </a:r>
            <a:r>
              <a:rPr lang="en-US" sz="1599" dirty="0">
                <a:solidFill>
                  <a:srgbClr val="000000"/>
                </a:solidFill>
                <a:latin typeface="Canva Sans"/>
              </a:rPr>
              <a:t> </a:t>
            </a:r>
            <a:r>
              <a:rPr lang="en-US" sz="1599" dirty="0" err="1">
                <a:solidFill>
                  <a:srgbClr val="000000"/>
                </a:solidFill>
                <a:latin typeface="Canva Sans"/>
              </a:rPr>
              <a:t>predodžba</a:t>
            </a:r>
            <a:r>
              <a:rPr lang="en-US" sz="1599" dirty="0">
                <a:solidFill>
                  <a:srgbClr val="000000"/>
                </a:solidFill>
                <a:latin typeface="Canva Sans"/>
              </a:rPr>
              <a:t>. To je </a:t>
            </a:r>
            <a:r>
              <a:rPr lang="en-US" sz="1599" dirty="0" err="1">
                <a:solidFill>
                  <a:srgbClr val="000000"/>
                </a:solidFill>
                <a:latin typeface="Canva Sans"/>
              </a:rPr>
              <a:t>automatska</a:t>
            </a:r>
            <a:r>
              <a:rPr lang="en-US" sz="1599" dirty="0">
                <a:solidFill>
                  <a:srgbClr val="000000"/>
                </a:solidFill>
                <a:latin typeface="Canva Sans"/>
              </a:rPr>
              <a:t> </a:t>
            </a:r>
            <a:r>
              <a:rPr lang="en-US" sz="1599" dirty="0" err="1">
                <a:solidFill>
                  <a:srgbClr val="000000"/>
                </a:solidFill>
                <a:latin typeface="Canva Sans"/>
              </a:rPr>
              <a:t>misao</a:t>
            </a:r>
            <a:r>
              <a:rPr lang="hr-HR" sz="1599" dirty="0">
                <a:solidFill>
                  <a:srgbClr val="000000"/>
                </a:solidFill>
                <a:latin typeface="Canva Sans"/>
              </a:rPr>
              <a:t>,</a:t>
            </a:r>
            <a:r>
              <a:rPr lang="en-US" sz="1599" dirty="0">
                <a:solidFill>
                  <a:srgbClr val="000000"/>
                </a:solidFill>
                <a:latin typeface="Canva Sans"/>
              </a:rPr>
              <a:t> </a:t>
            </a:r>
            <a:r>
              <a:rPr lang="en-US" sz="1599" dirty="0" err="1">
                <a:solidFill>
                  <a:srgbClr val="000000"/>
                </a:solidFill>
                <a:latin typeface="Canva Sans"/>
              </a:rPr>
              <a:t>ali</a:t>
            </a:r>
            <a:r>
              <a:rPr lang="en-US" sz="1599" dirty="0">
                <a:solidFill>
                  <a:srgbClr val="000000"/>
                </a:solidFill>
                <a:latin typeface="Canva Sans"/>
              </a:rPr>
              <a:t> u </a:t>
            </a:r>
            <a:r>
              <a:rPr lang="en-US" sz="1599" dirty="0" err="1">
                <a:solidFill>
                  <a:srgbClr val="000000"/>
                </a:solidFill>
                <a:latin typeface="Canva Sans"/>
              </a:rPr>
              <a:t>drugoj</a:t>
            </a:r>
            <a:r>
              <a:rPr lang="en-US" sz="1599" dirty="0">
                <a:solidFill>
                  <a:srgbClr val="000000"/>
                </a:solidFill>
                <a:latin typeface="Canva Sans"/>
              </a:rPr>
              <a:t> </a:t>
            </a:r>
            <a:r>
              <a:rPr lang="en-US" sz="1599" dirty="0" err="1">
                <a:solidFill>
                  <a:srgbClr val="000000"/>
                </a:solidFill>
                <a:latin typeface="Canva Sans"/>
              </a:rPr>
              <a:t>formi</a:t>
            </a:r>
            <a:r>
              <a:rPr lang="en-US" sz="1599" dirty="0">
                <a:solidFill>
                  <a:srgbClr val="000000"/>
                </a:solidFill>
                <a:latin typeface="Canva Sans"/>
              </a:rPr>
              <a:t>.</a:t>
            </a:r>
          </a:p>
        </p:txBody>
      </p:sp>
      <p:sp>
        <p:nvSpPr>
          <p:cNvPr id="18" name="TextBox 18"/>
          <p:cNvSpPr txBox="1"/>
          <p:nvPr/>
        </p:nvSpPr>
        <p:spPr>
          <a:xfrm>
            <a:off x="7766421" y="971550"/>
            <a:ext cx="4519628" cy="448310"/>
          </a:xfrm>
          <a:prstGeom prst="rect">
            <a:avLst/>
          </a:prstGeom>
        </p:spPr>
        <p:txBody>
          <a:bodyPr lIns="0" tIns="0" rIns="0" bIns="0" rtlCol="0" anchor="t">
            <a:spAutoFit/>
          </a:bodyPr>
          <a:lstStyle/>
          <a:p>
            <a:pPr>
              <a:lnSpc>
                <a:spcPts val="3640"/>
              </a:lnSpc>
              <a:spcBef>
                <a:spcPct val="0"/>
              </a:spcBef>
            </a:pPr>
            <a:r>
              <a:rPr lang="en-US" sz="2600">
                <a:solidFill>
                  <a:srgbClr val="191919"/>
                </a:solidFill>
                <a:latin typeface="Open Sans 1"/>
              </a:rPr>
              <a:t>Primjer: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128246" cy="10287000"/>
          </a:xfrm>
          <a:prstGeom prst="rect">
            <a:avLst/>
          </a:prstGeom>
          <a:solidFill>
            <a:srgbClr val="F8F6F3"/>
          </a:solidFill>
        </p:spPr>
      </p:sp>
      <p:grpSp>
        <p:nvGrpSpPr>
          <p:cNvPr id="3" name="Group 3"/>
          <p:cNvGrpSpPr/>
          <p:nvPr/>
        </p:nvGrpSpPr>
        <p:grpSpPr>
          <a:xfrm>
            <a:off x="1001096" y="3362666"/>
            <a:ext cx="381000" cy="381000"/>
            <a:chOff x="0" y="0"/>
            <a:chExt cx="508000" cy="508000"/>
          </a:xfrm>
        </p:grpSpPr>
        <p:grpSp>
          <p:nvGrpSpPr>
            <p:cNvPr id="4" name="Group 4"/>
            <p:cNvGrpSpPr/>
            <p:nvPr/>
          </p:nvGrpSpPr>
          <p:grpSpPr>
            <a:xfrm>
              <a:off x="56351" y="56351"/>
              <a:ext cx="395299" cy="39529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6" name="Group 6"/>
            <p:cNvGrpSpPr>
              <a:grpSpLocks noChangeAspect="1"/>
            </p:cNvGrpSpPr>
            <p:nvPr/>
          </p:nvGrpSpPr>
          <p:grpSpPr>
            <a:xfrm>
              <a:off x="0" y="0"/>
              <a:ext cx="508000" cy="508000"/>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8" name="Group 8"/>
          <p:cNvGrpSpPr/>
          <p:nvPr/>
        </p:nvGrpSpPr>
        <p:grpSpPr>
          <a:xfrm>
            <a:off x="1028700" y="7390944"/>
            <a:ext cx="381000" cy="381000"/>
            <a:chOff x="0" y="0"/>
            <a:chExt cx="508000" cy="508000"/>
          </a:xfrm>
        </p:grpSpPr>
        <p:grpSp>
          <p:nvGrpSpPr>
            <p:cNvPr id="9" name="Group 9"/>
            <p:cNvGrpSpPr/>
            <p:nvPr/>
          </p:nvGrpSpPr>
          <p:grpSpPr>
            <a:xfrm>
              <a:off x="56351" y="56351"/>
              <a:ext cx="395299" cy="395299"/>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nvGrpSpPr>
            <p:cNvPr id="11" name="Group 11"/>
            <p:cNvGrpSpPr>
              <a:grpSpLocks noChangeAspect="1"/>
            </p:cNvGrpSpPr>
            <p:nvPr/>
          </p:nvGrpSpPr>
          <p:grpSpPr>
            <a:xfrm>
              <a:off x="0" y="0"/>
              <a:ext cx="508000" cy="508000"/>
              <a:chOff x="-2540" y="-2540"/>
              <a:chExt cx="6355080" cy="6355080"/>
            </a:xfrm>
          </p:grpSpPr>
          <p:sp>
            <p:nvSpPr>
              <p:cNvPr id="12" name="Freeform 1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B8D6F6"/>
              </a:solidFill>
            </p:spPr>
          </p:sp>
        </p:grpSp>
      </p:grpSp>
      <p:grpSp>
        <p:nvGrpSpPr>
          <p:cNvPr id="13" name="Group 13"/>
          <p:cNvGrpSpPr/>
          <p:nvPr/>
        </p:nvGrpSpPr>
        <p:grpSpPr>
          <a:xfrm>
            <a:off x="8229085" y="5143500"/>
            <a:ext cx="9030215" cy="4114800"/>
            <a:chOff x="0" y="0"/>
            <a:chExt cx="2378328" cy="1083733"/>
          </a:xfrm>
        </p:grpSpPr>
        <p:sp>
          <p:nvSpPr>
            <p:cNvPr id="14" name="Freeform 14"/>
            <p:cNvSpPr/>
            <p:nvPr/>
          </p:nvSpPr>
          <p:spPr>
            <a:xfrm>
              <a:off x="0" y="0"/>
              <a:ext cx="2378328" cy="1083733"/>
            </a:xfrm>
            <a:custGeom>
              <a:avLst/>
              <a:gdLst/>
              <a:ahLst/>
              <a:cxnLst/>
              <a:rect l="l" t="t" r="r" b="b"/>
              <a:pathLst>
                <a:path w="2378328" h="1083733">
                  <a:moveTo>
                    <a:pt x="0" y="0"/>
                  </a:moveTo>
                  <a:lnTo>
                    <a:pt x="2378328" y="0"/>
                  </a:lnTo>
                  <a:lnTo>
                    <a:pt x="2378328" y="1083733"/>
                  </a:lnTo>
                  <a:lnTo>
                    <a:pt x="0" y="1083733"/>
                  </a:lnTo>
                  <a:close/>
                </a:path>
              </a:pathLst>
            </a:custGeom>
            <a:solidFill>
              <a:srgbClr val="B8D6F6">
                <a:alpha val="35686"/>
              </a:srgbClr>
            </a:solidFill>
          </p:spPr>
        </p:sp>
        <p:sp>
          <p:nvSpPr>
            <p:cNvPr id="15" name="TextBox 15"/>
            <p:cNvSpPr txBox="1"/>
            <p:nvPr/>
          </p:nvSpPr>
          <p:spPr>
            <a:xfrm>
              <a:off x="0" y="-57150"/>
              <a:ext cx="2378328" cy="1140883"/>
            </a:xfrm>
            <a:prstGeom prst="rect">
              <a:avLst/>
            </a:prstGeom>
          </p:spPr>
          <p:txBody>
            <a:bodyPr lIns="50800" tIns="50800" rIns="50800" bIns="50800" rtlCol="0" anchor="ctr"/>
            <a:lstStyle/>
            <a:p>
              <a:pPr>
                <a:lnSpc>
                  <a:spcPts val="3640"/>
                </a:lnSpc>
              </a:pPr>
              <a:endParaRPr/>
            </a:p>
            <a:p>
              <a:pPr>
                <a:lnSpc>
                  <a:spcPts val="839"/>
                </a:lnSpc>
              </a:pPr>
              <a:endParaRPr/>
            </a:p>
            <a:p>
              <a:pPr>
                <a:lnSpc>
                  <a:spcPts val="3640"/>
                </a:lnSpc>
              </a:pPr>
              <a:endParaRPr/>
            </a:p>
          </p:txBody>
        </p:sp>
      </p:grpSp>
      <p:sp>
        <p:nvSpPr>
          <p:cNvPr id="16" name="TextBox 16"/>
          <p:cNvSpPr txBox="1"/>
          <p:nvPr/>
        </p:nvSpPr>
        <p:spPr>
          <a:xfrm>
            <a:off x="1995357" y="3071836"/>
            <a:ext cx="4519628" cy="3191510"/>
          </a:xfrm>
          <a:prstGeom prst="rect">
            <a:avLst/>
          </a:prstGeom>
        </p:spPr>
        <p:txBody>
          <a:bodyPr lIns="0" tIns="0" rIns="0" bIns="0" rtlCol="0" anchor="t">
            <a:spAutoFit/>
          </a:bodyPr>
          <a:lstStyle/>
          <a:p>
            <a:pPr>
              <a:lnSpc>
                <a:spcPts val="3640"/>
              </a:lnSpc>
              <a:spcBef>
                <a:spcPct val="0"/>
              </a:spcBef>
            </a:pPr>
            <a:r>
              <a:rPr lang="en-US" sz="2600">
                <a:solidFill>
                  <a:srgbClr val="191919"/>
                </a:solidFill>
                <a:latin typeface="Open Sans 1"/>
              </a:rPr>
              <a:t>kako bi klijenti bolje razumjeli koncept predodžbi mogu se koristiti i pojmovi poput slikovnih misli, mentalnih slika, dnevnog sanjarenja, maštanja, zamišljanja, sjećanja...</a:t>
            </a:r>
          </a:p>
        </p:txBody>
      </p:sp>
      <p:sp>
        <p:nvSpPr>
          <p:cNvPr id="17" name="TextBox 17"/>
          <p:cNvSpPr txBox="1"/>
          <p:nvPr/>
        </p:nvSpPr>
        <p:spPr>
          <a:xfrm>
            <a:off x="8229085" y="1309076"/>
            <a:ext cx="8733183" cy="3191510"/>
          </a:xfrm>
          <a:prstGeom prst="rect">
            <a:avLst/>
          </a:prstGeom>
        </p:spPr>
        <p:txBody>
          <a:bodyPr lIns="0" tIns="0" rIns="0" bIns="0" rtlCol="0" anchor="t">
            <a:spAutoFit/>
          </a:bodyPr>
          <a:lstStyle/>
          <a:p>
            <a:pPr>
              <a:lnSpc>
                <a:spcPts val="3640"/>
              </a:lnSpc>
            </a:pPr>
            <a:r>
              <a:rPr lang="en-US" sz="2600">
                <a:solidFill>
                  <a:srgbClr val="191919"/>
                </a:solidFill>
                <a:latin typeface="Open Sans 1"/>
              </a:rPr>
              <a:t>Klijenti ponekad imaju poteškoća s izražavanjem predodžbi, čak i kad ih mogu identificirati - ne mogu ih izreći pred terapeutom zbog njihove uznemirujuće prirode</a:t>
            </a:r>
          </a:p>
          <a:p>
            <a:pPr>
              <a:lnSpc>
                <a:spcPts val="3640"/>
              </a:lnSpc>
            </a:pPr>
            <a:endParaRPr lang="en-US" sz="2600">
              <a:solidFill>
                <a:srgbClr val="191919"/>
              </a:solidFill>
              <a:latin typeface="Open Sans 1"/>
            </a:endParaRPr>
          </a:p>
          <a:p>
            <a:pPr marL="561341" lvl="1" indent="-280670">
              <a:lnSpc>
                <a:spcPts val="3640"/>
              </a:lnSpc>
              <a:buFont typeface="Arial"/>
              <a:buChar char="•"/>
            </a:pPr>
            <a:r>
              <a:rPr lang="en-US" sz="2600">
                <a:solidFill>
                  <a:srgbClr val="191919"/>
                </a:solidFill>
                <a:latin typeface="Open Sans 1"/>
              </a:rPr>
              <a:t>potrebno je kroz psihoedukaciju </a:t>
            </a:r>
            <a:r>
              <a:rPr lang="en-US" sz="2600" u="sng">
                <a:solidFill>
                  <a:srgbClr val="191919"/>
                </a:solidFill>
                <a:latin typeface="Open Sans 1"/>
              </a:rPr>
              <a:t>normalizirati</a:t>
            </a:r>
            <a:r>
              <a:rPr lang="en-US" sz="2600">
                <a:solidFill>
                  <a:srgbClr val="191919"/>
                </a:solidFill>
                <a:latin typeface="Open Sans 1"/>
              </a:rPr>
              <a:t> iskustvo!</a:t>
            </a:r>
          </a:p>
        </p:txBody>
      </p:sp>
      <p:sp>
        <p:nvSpPr>
          <p:cNvPr id="18" name="TextBox 18"/>
          <p:cNvSpPr txBox="1"/>
          <p:nvPr/>
        </p:nvSpPr>
        <p:spPr>
          <a:xfrm>
            <a:off x="2022961" y="7102231"/>
            <a:ext cx="4519628" cy="905510"/>
          </a:xfrm>
          <a:prstGeom prst="rect">
            <a:avLst/>
          </a:prstGeom>
        </p:spPr>
        <p:txBody>
          <a:bodyPr lIns="0" tIns="0" rIns="0" bIns="0" rtlCol="0" anchor="t">
            <a:spAutoFit/>
          </a:bodyPr>
          <a:lstStyle/>
          <a:p>
            <a:pPr>
              <a:lnSpc>
                <a:spcPts val="3640"/>
              </a:lnSpc>
              <a:spcBef>
                <a:spcPct val="0"/>
              </a:spcBef>
            </a:pPr>
            <a:r>
              <a:rPr lang="en-US" sz="2600">
                <a:solidFill>
                  <a:srgbClr val="191919"/>
                </a:solidFill>
                <a:latin typeface="Open Sans 1"/>
              </a:rPr>
              <a:t>ključna je upornost terapeuta!</a:t>
            </a:r>
          </a:p>
        </p:txBody>
      </p:sp>
      <p:sp>
        <p:nvSpPr>
          <p:cNvPr id="19" name="TextBox 19"/>
          <p:cNvSpPr txBox="1"/>
          <p:nvPr/>
        </p:nvSpPr>
        <p:spPr>
          <a:xfrm>
            <a:off x="1001096" y="1268436"/>
            <a:ext cx="5649324" cy="679451"/>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Open Sans 1 Bold"/>
              </a:rPr>
              <a:t>Psihoedukacija </a:t>
            </a:r>
          </a:p>
        </p:txBody>
      </p:sp>
      <p:sp>
        <p:nvSpPr>
          <p:cNvPr id="20" name="TextBox 20"/>
          <p:cNvSpPr txBox="1"/>
          <p:nvPr/>
        </p:nvSpPr>
        <p:spPr>
          <a:xfrm>
            <a:off x="8544771" y="5734685"/>
            <a:ext cx="8417496" cy="2884805"/>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Open Sans 1 Bold"/>
              </a:rPr>
              <a:t>PRIMJER:</a:t>
            </a:r>
          </a:p>
          <a:p>
            <a:pPr algn="ctr">
              <a:lnSpc>
                <a:spcPts val="419"/>
              </a:lnSpc>
              <a:spcBef>
                <a:spcPct val="0"/>
              </a:spcBef>
            </a:pPr>
            <a:endParaRPr lang="en-US" sz="2300">
              <a:solidFill>
                <a:srgbClr val="000000"/>
              </a:solidFill>
              <a:latin typeface="Open Sans 1 Bold"/>
            </a:endParaRPr>
          </a:p>
          <a:p>
            <a:pPr algn="ctr">
              <a:lnSpc>
                <a:spcPts val="3220"/>
              </a:lnSpc>
              <a:spcBef>
                <a:spcPct val="0"/>
              </a:spcBef>
            </a:pPr>
            <a:r>
              <a:rPr lang="en-US" sz="2300">
                <a:solidFill>
                  <a:srgbClr val="000000"/>
                </a:solidFill>
                <a:latin typeface="Open Sans 1"/>
              </a:rPr>
              <a:t>Mnogi ljudi imaju mentalne slike koje se javljaju umjesto ili uz njihove automatske misli. Često ih nismo uopće svjesni. Ponekad nam se te predodžbe mogu činiti čudne, ali zapravo je uobičajeno imati različite vrste predodžbi - tužne, strašne, pa čak i agresivne. Jedini problem je ako vi mislite da ste čudni što imate takve predodžbe.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1501</Words>
  <Application>Microsoft Office PowerPoint</Application>
  <PresentationFormat>Custom</PresentationFormat>
  <Paragraphs>145</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Calibri</vt:lpstr>
      <vt:lpstr>Arial</vt:lpstr>
      <vt:lpstr>Open Sans 1</vt:lpstr>
      <vt:lpstr>Open Sans 1 Light</vt:lpstr>
      <vt:lpstr>Open Sans 1 Bold</vt:lpstr>
      <vt:lpstr>Open Sans 2 Bold</vt:lpstr>
      <vt:lpstr>Open Sans 1 Bold Italics</vt:lpstr>
      <vt:lpstr>Canva Sans</vt:lpstr>
      <vt:lpstr>Canva Sans Bold</vt:lpstr>
      <vt:lpstr>Open Sans 2</vt:lpstr>
      <vt:lpstr>Open Sans 1 Italics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KBT</dc:title>
  <dc:creator>Ana Mioč</dc:creator>
  <cp:lastModifiedBy>hubikotvr@outlook.com</cp:lastModifiedBy>
  <cp:revision>8</cp:revision>
  <dcterms:created xsi:type="dcterms:W3CDTF">2006-08-16T00:00:00Z</dcterms:created>
  <dcterms:modified xsi:type="dcterms:W3CDTF">2024-02-28T16:56:58Z</dcterms:modified>
  <dc:identifier>DAF8y0qdhb4</dc:identifier>
</cp:coreProperties>
</file>