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7" r:id="rId3"/>
    <p:sldId id="285" r:id="rId4"/>
    <p:sldId id="302" r:id="rId5"/>
    <p:sldId id="291" r:id="rId6"/>
    <p:sldId id="294" r:id="rId7"/>
    <p:sldId id="295" r:id="rId8"/>
    <p:sldId id="299" r:id="rId9"/>
    <p:sldId id="296" r:id="rId10"/>
    <p:sldId id="297" r:id="rId11"/>
    <p:sldId id="298" r:id="rId12"/>
    <p:sldId id="286" r:id="rId13"/>
    <p:sldId id="300" r:id="rId14"/>
    <p:sldId id="303" r:id="rId15"/>
    <p:sldId id="304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</p:sldIdLst>
  <p:sldSz cx="9144000" cy="6858000" type="screen4x3"/>
  <p:notesSz cx="6735763" cy="9866313"/>
  <p:embeddedFontLst>
    <p:embeddedFont>
      <p:font typeface="Segoe UI Semibold" panose="020B0702040204020203" pitchFamily="34" charset="0"/>
      <p:bold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Roboto Slab" panose="020B0604020202020204" charset="0"/>
      <p:regular r:id="rId37"/>
      <p:bold r:id="rId38"/>
    </p:embeddedFont>
    <p:embeddedFont>
      <p:font typeface="Segoe UI" panose="020B0502040204020203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83808-8CAA-4506-9B51-E5BF7362E1EC}">
  <a:tblStyle styleId="{4C383808-8CAA-4506-9B51-E5BF7362E1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17.6.2023.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A1C27-E00A-4CEE-A796-89AF5D9E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2716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5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4549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6284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748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382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178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543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32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646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345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30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5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1132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095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476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ed75ccf_02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68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411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5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4548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5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78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5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9120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5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160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5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7471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5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384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169100" y="533390"/>
            <a:ext cx="7441500" cy="536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33400" y="3337825"/>
            <a:ext cx="5325600" cy="2986800"/>
          </a:xfrm>
          <a:prstGeom prst="rect">
            <a:avLst/>
          </a:prstGeom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169100" y="533390"/>
            <a:ext cx="7441500" cy="536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533400" y="3939900"/>
            <a:ext cx="5270100" cy="1546500"/>
          </a:xfrm>
          <a:prstGeom prst="rect">
            <a:avLst/>
          </a:prstGeom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533400" y="5684600"/>
            <a:ext cx="7783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None/>
              <a:defRPr sz="2600" i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None/>
              <a:defRPr sz="2600" i="1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None/>
              <a:defRPr sz="2600" i="1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None/>
              <a:defRPr sz="2600" i="1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None/>
              <a:defRPr sz="2600" i="1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None/>
              <a:defRPr sz="2600" i="1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None/>
              <a:defRPr sz="2600" i="1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None/>
              <a:defRPr sz="2600" i="1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None/>
              <a:defRPr sz="2600" i="1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533409" y="629055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1169100" y="961800"/>
            <a:ext cx="7441500" cy="536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21066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203050" y="1205250"/>
            <a:ext cx="5185200" cy="489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□"/>
              <a:defRPr sz="28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▣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533409" y="606195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759900" y="747600"/>
            <a:ext cx="7624200" cy="536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4297650" y="629055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2106600" cy="1309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3050" y="1205250"/>
            <a:ext cx="5185200" cy="4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Char char="□"/>
              <a:defRPr sz="30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▣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●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○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■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●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○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■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33409" y="6061952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ctrTitle"/>
          </p:nvPr>
        </p:nvSpPr>
        <p:spPr>
          <a:xfrm>
            <a:off x="533399" y="3337825"/>
            <a:ext cx="7171100" cy="29868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Bihevioralno-kognitivne intervencije za kontrolu </a:t>
            </a:r>
            <a:r>
              <a:rPr lang="hr-HR" sz="4800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ljutnje</a:t>
            </a:r>
            <a:endParaRPr sz="48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367456" y="658967"/>
            <a:ext cx="2224283" cy="113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4042640" y="968721"/>
            <a:ext cx="4313709" cy="53557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hr-HR" sz="2300" dirty="0"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lang="hr-HR" sz="23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lošijem raspoloženju skloniji smo negativnije procjenjivati i reagirati na okidače nego kad smo dobro raspoloženi.</a:t>
            </a:r>
          </a:p>
          <a:p>
            <a:pPr marL="0" lvl="0" indent="0">
              <a:buNone/>
            </a:pPr>
            <a:endParaRPr lang="hr-H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None/>
            </a:pPr>
            <a:r>
              <a:rPr lang="hr-HR" sz="23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Na raspoloženje utječu:</a:t>
            </a:r>
          </a:p>
          <a:p>
            <a:pPr marL="342900" indent="-342900"/>
            <a:r>
              <a:rPr lang="hr-H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zdravstveno stanje</a:t>
            </a:r>
          </a:p>
          <a:p>
            <a:pPr marL="342900" indent="-342900"/>
            <a:r>
              <a:rPr lang="hr-H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cirkadijurni ritam</a:t>
            </a:r>
          </a:p>
          <a:p>
            <a:pPr marL="342900" indent="-342900"/>
            <a:r>
              <a:rPr lang="hr-H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tjelovježba</a:t>
            </a:r>
          </a:p>
          <a:p>
            <a:pPr marL="342900" indent="-342900"/>
            <a:r>
              <a:rPr lang="hr-H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prehrana</a:t>
            </a:r>
          </a:p>
          <a:p>
            <a:pPr marL="342900" indent="-342900"/>
            <a:r>
              <a:rPr lang="hr-H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konzumacija alkohola i droga</a:t>
            </a:r>
          </a:p>
          <a:p>
            <a:pPr marL="342900" indent="-342900"/>
            <a:r>
              <a:rPr lang="hr-H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kvaliteta sna</a:t>
            </a:r>
          </a:p>
          <a:p>
            <a:pPr marL="342900" indent="-342900"/>
            <a:r>
              <a:rPr lang="hr-H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stres</a:t>
            </a:r>
          </a:p>
          <a:p>
            <a:pPr marL="342900" indent="-342900"/>
            <a:r>
              <a:rPr lang="hr-H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socijalni faktori.</a:t>
            </a:r>
          </a:p>
          <a:p>
            <a:pPr marL="342900" indent="-342900"/>
            <a:endParaRPr lang="hr-HR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/>
            <a:endParaRPr lang="hr-HR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None/>
            </a:pPr>
            <a:endParaRPr lang="hr-HR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533409" y="606195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58153" y="494187"/>
            <a:ext cx="1585047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 kern="12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OKIDAČ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58153" y="1096613"/>
            <a:ext cx="1585047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PROCJENA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50679" y="1709535"/>
            <a:ext cx="1592521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LJUTNJA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57242" y="2337078"/>
            <a:ext cx="1579145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INHIBICIJE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58153" y="2980854"/>
            <a:ext cx="1585047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 kern="12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ODGOVOR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40" name="Straight Arrow Connector 39"/>
          <p:cNvCxnSpPr>
            <a:endCxn id="36" idx="0"/>
          </p:cNvCxnSpPr>
          <p:nvPr/>
        </p:nvCxnSpPr>
        <p:spPr>
          <a:xfrm>
            <a:off x="1946815" y="900868"/>
            <a:ext cx="3862" cy="19574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7329" y="1039448"/>
            <a:ext cx="492443" cy="234151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vert="vert270"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VJEROVANJA</a:t>
            </a:r>
            <a:endParaRPr lang="hr-HR" sz="2400" b="1" kern="1200" dirty="0">
              <a:solidFill>
                <a:schemeClr val="bg1">
                  <a:lumMod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71736" y="1058580"/>
            <a:ext cx="492443" cy="23295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vert270"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RASPOLOŽENJE</a:t>
            </a:r>
            <a:endParaRPr lang="hr-HR" sz="2400" b="1" kern="1200" dirty="0">
              <a:solidFill>
                <a:srgbClr val="FF000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57" name="Straight Arrow Connector 56"/>
          <p:cNvCxnSpPr>
            <a:stCxn id="36" idx="2"/>
          </p:cNvCxnSpPr>
          <p:nvPr/>
        </p:nvCxnSpPr>
        <p:spPr>
          <a:xfrm flipH="1">
            <a:off x="1946814" y="1496723"/>
            <a:ext cx="3863" cy="2436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7" idx="2"/>
          </p:cNvCxnSpPr>
          <p:nvPr/>
        </p:nvCxnSpPr>
        <p:spPr>
          <a:xfrm flipH="1">
            <a:off x="1942952" y="2109645"/>
            <a:ext cx="3988" cy="2274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1939089" y="2726117"/>
            <a:ext cx="3863" cy="2436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36" idx="1"/>
          </p:cNvCxnSpPr>
          <p:nvPr/>
        </p:nvCxnSpPr>
        <p:spPr>
          <a:xfrm>
            <a:off x="879772" y="1296668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879772" y="1910104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872298" y="2555753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72297" y="3190476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2743200" y="1296668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736387" y="1909590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2743200" y="2537133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2722398" y="3190476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1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4042640" y="1496722"/>
            <a:ext cx="4313709" cy="4827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hr-H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Drugi vide samo odgovor.</a:t>
            </a:r>
          </a:p>
          <a:p>
            <a:pPr marL="0" lvl="0" indent="0">
              <a:buNone/>
            </a:pP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None/>
            </a:pPr>
            <a:r>
              <a:rPr lang="hr-H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Ako je krajnji odgovor prikladan, nije toliko važno kakva su naša vjerovanja, kako smo bili raspoloženi, koji je bio okidač, koliko smo bili ljuti i sl.</a:t>
            </a:r>
          </a:p>
          <a:p>
            <a:pPr marL="0" lvl="0" indent="0">
              <a:buNone/>
            </a:pP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533409" y="606195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58153" y="494187"/>
            <a:ext cx="1585047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 kern="12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OKIDAČ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58153" y="1096613"/>
            <a:ext cx="1585047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PROCJENA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50679" y="1709535"/>
            <a:ext cx="1592521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LJUTNJA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57242" y="2337078"/>
            <a:ext cx="1579145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INHIBICIJE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58153" y="2980854"/>
            <a:ext cx="1585047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 kern="1200" dirty="0" smtClean="0">
                <a:solidFill>
                  <a:srgbClr val="FF000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ODGOVOR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40" name="Straight Arrow Connector 39"/>
          <p:cNvCxnSpPr>
            <a:endCxn id="36" idx="0"/>
          </p:cNvCxnSpPr>
          <p:nvPr/>
        </p:nvCxnSpPr>
        <p:spPr>
          <a:xfrm>
            <a:off x="1946815" y="900868"/>
            <a:ext cx="3862" cy="19574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7329" y="1039448"/>
            <a:ext cx="492443" cy="234151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vert="vert270"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VJEROVANJA</a:t>
            </a:r>
            <a:endParaRPr lang="hr-HR" sz="2400" b="1" kern="1200" dirty="0">
              <a:solidFill>
                <a:schemeClr val="bg1">
                  <a:lumMod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71736" y="1058580"/>
            <a:ext cx="492443" cy="232956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vert="vert270"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RASPOLOŽENJE</a:t>
            </a:r>
            <a:endParaRPr lang="hr-HR" sz="2400" b="1" kern="1200" dirty="0">
              <a:solidFill>
                <a:schemeClr val="bg1">
                  <a:lumMod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57" name="Straight Arrow Connector 56"/>
          <p:cNvCxnSpPr>
            <a:stCxn id="36" idx="2"/>
          </p:cNvCxnSpPr>
          <p:nvPr/>
        </p:nvCxnSpPr>
        <p:spPr>
          <a:xfrm flipH="1">
            <a:off x="1946814" y="1496723"/>
            <a:ext cx="3863" cy="2436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7" idx="2"/>
          </p:cNvCxnSpPr>
          <p:nvPr/>
        </p:nvCxnSpPr>
        <p:spPr>
          <a:xfrm flipH="1">
            <a:off x="1942952" y="2109645"/>
            <a:ext cx="3988" cy="2274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1939089" y="2726117"/>
            <a:ext cx="3863" cy="2436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36" idx="1"/>
          </p:cNvCxnSpPr>
          <p:nvPr/>
        </p:nvCxnSpPr>
        <p:spPr>
          <a:xfrm>
            <a:off x="879772" y="1296668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879772" y="1910104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872298" y="2555753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72297" y="3190476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2743200" y="1296668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736387" y="1909590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2743200" y="2537133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2722398" y="3190476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2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533399" y="4771176"/>
            <a:ext cx="7569451" cy="8743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400" b="1" dirty="0" smtClean="0">
                <a:solidFill>
                  <a:srgbClr val="11111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Tretman pretjerane ljutnje</a:t>
            </a:r>
            <a:endParaRPr sz="3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533409" y="629055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677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2550614" y="2412855"/>
            <a:ext cx="5726611" cy="404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hr-HR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Upitna motivacija za tretman – većina osoba s teškoćama u kontroli ljutnje je prisiljena na tretman.</a:t>
            </a:r>
          </a:p>
          <a:p>
            <a:pPr marL="0" lvl="0" indent="0">
              <a:buNone/>
            </a:pPr>
            <a:endParaRPr lang="hr-HR" sz="2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Često imaju čvrsta ometajuća vjerovanja da će ih smanjenje ljutnje učiniti slabijima i ranjivijima.</a:t>
            </a:r>
            <a:endParaRPr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50614" y="918687"/>
            <a:ext cx="342914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r-HR" sz="5400" dirty="0" smtClean="0">
                <a:solidFill>
                  <a:schemeClr val="tx1"/>
                </a:solidFill>
                <a:highlight>
                  <a:srgbClr val="FF00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Motivacija</a:t>
            </a:r>
            <a:endParaRPr lang="en-US" sz="54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50614" y="918687"/>
            <a:ext cx="4213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dirty="0" smtClean="0">
                <a:solidFill>
                  <a:schemeClr val="tx1"/>
                </a:solidFill>
                <a:highlight>
                  <a:srgbClr val="FF00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Cilj tretmana</a:t>
            </a:r>
            <a:endParaRPr lang="en-US" sz="54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Google Shape;93;p16"/>
          <p:cNvSpPr txBox="1">
            <a:spLocks noGrp="1"/>
          </p:cNvSpPr>
          <p:nvPr>
            <p:ph type="body" idx="4294967295"/>
          </p:nvPr>
        </p:nvSpPr>
        <p:spPr>
          <a:xfrm>
            <a:off x="2550613" y="2314427"/>
            <a:ext cx="5736137" cy="3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Opći cilj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20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hr-HR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manjenje destruktivnih posljedica ljutnje i učenje efikasnijeg ovladavanja ljutnjom.</a:t>
            </a:r>
          </a:p>
          <a:p>
            <a:pPr marL="0" indent="0">
              <a:spcBef>
                <a:spcPts val="1200"/>
              </a:spcBef>
              <a:buNone/>
            </a:pPr>
            <a:endParaRPr lang="hr-HR" sz="12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hr-HR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Strategije</a:t>
            </a:r>
            <a:endParaRPr lang="hr-HR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/>
            <a:r>
              <a:rPr lang="hr-HR" sz="2200" dirty="0">
                <a:latin typeface="Segoe UI" panose="020B0502040204020203" pitchFamily="34" charset="0"/>
                <a:cs typeface="Segoe UI" panose="020B0502040204020203" pitchFamily="34" charset="0"/>
              </a:rPr>
              <a:t>smanjenje povećane tjelesne pobuđenosti</a:t>
            </a:r>
          </a:p>
          <a:p>
            <a:pPr marL="342900" indent="-342900"/>
            <a:r>
              <a:rPr lang="hr-HR" sz="2200" dirty="0">
                <a:latin typeface="Segoe UI" panose="020B0502040204020203" pitchFamily="34" charset="0"/>
                <a:cs typeface="Segoe UI" panose="020B0502040204020203" pitchFamily="34" charset="0"/>
              </a:rPr>
              <a:t>ispravljanje pogrešaka u mišljenju i promjena disfunkcionalnih vjerovanja</a:t>
            </a:r>
          </a:p>
          <a:p>
            <a:pPr marL="342900" indent="-342900"/>
            <a:r>
              <a:rPr lang="hr-HR" sz="2200" dirty="0">
                <a:latin typeface="Segoe UI" panose="020B0502040204020203" pitchFamily="34" charset="0"/>
                <a:cs typeface="Segoe UI" panose="020B0502040204020203" pitchFamily="34" charset="0"/>
              </a:rPr>
              <a:t>poboljšanje interpersonalnih vještina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sp>
        <p:nvSpPr>
          <p:cNvPr id="20" name="Google Shape;93;p16"/>
          <p:cNvSpPr txBox="1">
            <a:spLocks noGrp="1"/>
          </p:cNvSpPr>
          <p:nvPr>
            <p:ph type="body" idx="4294967295"/>
          </p:nvPr>
        </p:nvSpPr>
        <p:spPr>
          <a:xfrm>
            <a:off x="1167898" y="841972"/>
            <a:ext cx="7037372" cy="4136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32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Intervencije na razini okidača</a:t>
            </a: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lang="hr-HR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hr-HR" sz="2200" dirty="0" smtClean="0">
                <a:solidFill>
                  <a:schemeClr val="tx1"/>
                </a:solidFill>
                <a:highlight>
                  <a:srgbClr val="FF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Vođenje dnevnika</a:t>
            </a:r>
            <a:r>
              <a:rPr lang="hr-HR" sz="2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indent="-342900">
              <a:spcBef>
                <a:spcPts val="1200"/>
              </a:spcBef>
            </a:pPr>
            <a:r>
              <a:rPr lang="hr-HR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zapisivati što prije nakon kritičnog događaja (paziti da se okidač ne pomiješa s procjenom!)</a:t>
            </a:r>
          </a:p>
          <a:p>
            <a:pPr marL="342900" indent="-342900">
              <a:spcBef>
                <a:spcPts val="1200"/>
              </a:spcBef>
            </a:pPr>
            <a:r>
              <a:rPr lang="hr-HR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sastaviti listu okidača</a:t>
            </a:r>
          </a:p>
          <a:p>
            <a:pPr marL="342900" indent="-342900">
              <a:spcBef>
                <a:spcPts val="1200"/>
              </a:spcBef>
            </a:pPr>
            <a:r>
              <a:rPr lang="hr-HR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pokušati ukloniti ili izbjeći okidače</a:t>
            </a:r>
          </a:p>
          <a:p>
            <a:pPr marL="342900" indent="-342900">
              <a:spcBef>
                <a:spcPts val="1200"/>
              </a:spcBef>
            </a:pPr>
            <a:r>
              <a:rPr lang="hr-HR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ako to nije moguće, raditi na drukčijim procjenama ili reakcijama</a:t>
            </a:r>
          </a:p>
        </p:txBody>
      </p:sp>
    </p:spTree>
    <p:extLst>
      <p:ext uri="{BB962C8B-B14F-4D97-AF65-F5344CB8AC3E}">
        <p14:creationId xmlns:p14="http://schemas.microsoft.com/office/powerpoint/2010/main" val="9056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533409" y="388545"/>
            <a:ext cx="266965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Primjer</a:t>
            </a:r>
            <a:br>
              <a:rPr lang="hr-HR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dnevnika ljutnje</a:t>
            </a:r>
            <a:endParaRPr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533409" y="606195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49465"/>
              </p:ext>
            </p:extLst>
          </p:nvPr>
        </p:nvGraphicFramePr>
        <p:xfrm>
          <a:off x="1166545" y="1603194"/>
          <a:ext cx="7453672" cy="4700892"/>
        </p:xfrm>
        <a:graphic>
          <a:graphicData uri="http://schemas.openxmlformats.org/drawingml/2006/table">
            <a:tbl>
              <a:tblPr firstRow="1" firstCol="1" bandRow="1">
                <a:tableStyleId>{4C383808-8CAA-4506-9B51-E5BF7362E1EC}</a:tableStyleId>
              </a:tblPr>
              <a:tblGrid>
                <a:gridCol w="4044647">
                  <a:extLst>
                    <a:ext uri="{9D8B030D-6E8A-4147-A177-3AD203B41FA5}">
                      <a16:colId xmlns:a16="http://schemas.microsoft.com/office/drawing/2014/main" val="2274072561"/>
                    </a:ext>
                  </a:extLst>
                </a:gridCol>
                <a:gridCol w="3409025">
                  <a:extLst>
                    <a:ext uri="{9D8B030D-6E8A-4147-A177-3AD203B41FA5}">
                      <a16:colId xmlns:a16="http://schemas.microsoft.com/office/drawing/2014/main" val="2771556915"/>
                    </a:ext>
                  </a:extLst>
                </a:gridCol>
              </a:tblGrid>
              <a:tr h="202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Dan, datum, </a:t>
                      </a:r>
                      <a:r>
                        <a:rPr lang="en-GB" sz="1600" b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vrijeme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6474" marR="364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/>
                </a:tc>
                <a:extLst>
                  <a:ext uri="{0D108BD9-81ED-4DB2-BD59-A6C34878D82A}">
                    <a16:rowId xmlns:a16="http://schemas.microsoft.com/office/drawing/2014/main" val="1231353131"/>
                  </a:ext>
                </a:extLst>
              </a:tr>
              <a:tr h="54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Okidač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Opišite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što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bi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točno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snimila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kamera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(ne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što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ste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mislili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kako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ste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reagirali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).</a:t>
                      </a:r>
                      <a:endParaRPr lang="en-US" sz="1200" i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6474" marR="364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/>
                </a:tc>
                <a:extLst>
                  <a:ext uri="{0D108BD9-81ED-4DB2-BD59-A6C34878D82A}">
                    <a16:rowId xmlns:a16="http://schemas.microsoft.com/office/drawing/2014/main" val="3219576945"/>
                  </a:ext>
                </a:extLst>
              </a:tr>
              <a:tr h="481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Procjena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Zapišite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što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konkretnije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misli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koje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Vam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hr-HR" sz="1200" i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išle</a:t>
                      </a:r>
                      <a:r>
                        <a:rPr lang="en-GB" sz="1200" i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kroz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glavu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en-US" sz="1200" i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6474" marR="364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/>
                </a:tc>
                <a:extLst>
                  <a:ext uri="{0D108BD9-81ED-4DB2-BD59-A6C34878D82A}">
                    <a16:rowId xmlns:a16="http://schemas.microsoft.com/office/drawing/2014/main" val="3701768946"/>
                  </a:ext>
                </a:extLst>
              </a:tr>
              <a:tr h="494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Ljutnja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Zabilježite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intenzitet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ljutnje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ljestvici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od 0-10.</a:t>
                      </a:r>
                      <a:endParaRPr lang="en-US" sz="1200" i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6474" marR="364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/>
                </a:tc>
                <a:extLst>
                  <a:ext uri="{0D108BD9-81ED-4DB2-BD59-A6C34878D82A}">
                    <a16:rowId xmlns:a16="http://schemas.microsoft.com/office/drawing/2014/main" val="3345449983"/>
                  </a:ext>
                </a:extLst>
              </a:tr>
              <a:tr h="488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Inhibicija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Zapišite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je li se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uključila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neka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unutarnja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ili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vanjska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kočnica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en-US" sz="1200" i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6474" marR="364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/>
                </a:tc>
                <a:extLst>
                  <a:ext uri="{0D108BD9-81ED-4DB2-BD59-A6C34878D82A}">
                    <a16:rowId xmlns:a16="http://schemas.microsoft.com/office/drawing/2014/main" val="1408388609"/>
                  </a:ext>
                </a:extLst>
              </a:tr>
              <a:tr h="488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Odgovor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Navedite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koje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Vaše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ponašanje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bi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snimila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kamera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en-US" sz="1200" i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6474" marR="364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/>
                </a:tc>
                <a:extLst>
                  <a:ext uri="{0D108BD9-81ED-4DB2-BD59-A6C34878D82A}">
                    <a16:rowId xmlns:a16="http://schemas.microsoft.com/office/drawing/2014/main" val="1949434891"/>
                  </a:ext>
                </a:extLst>
              </a:tr>
              <a:tr h="169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Korisnija</a:t>
                      </a:r>
                      <a:r>
                        <a:rPr lang="en-GB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procjena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koji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način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ste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još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mogli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procijeniti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stuaciju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?</a:t>
                      </a:r>
                      <a:endParaRPr lang="en-US" sz="1200" i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Jeste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li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možda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učinili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neku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pogrešku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u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mišljenju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?</a:t>
                      </a:r>
                      <a:endParaRPr lang="en-US" sz="1200" i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Kada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biste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imali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sveznajućeg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prijatelja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kako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bi on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gledao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situaciju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?</a:t>
                      </a:r>
                      <a:endParaRPr lang="en-US" sz="1200" i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Je li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moguća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ponovna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procjena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situacije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?</a:t>
                      </a:r>
                      <a:endParaRPr lang="en-US" sz="1200" i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Koji bi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bili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rezultati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sagledavanja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situacije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metodom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prednosti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200" i="1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nedostataka</a:t>
                      </a:r>
                      <a:r>
                        <a:rPr lang="en-GB" sz="12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?</a:t>
                      </a:r>
                      <a:endParaRPr lang="en-US" sz="1200" i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6474" marR="364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/>
                </a:tc>
                <a:extLst>
                  <a:ext uri="{0D108BD9-81ED-4DB2-BD59-A6C34878D82A}">
                    <a16:rowId xmlns:a16="http://schemas.microsoft.com/office/drawing/2014/main" val="564713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55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  <p:sp>
        <p:nvSpPr>
          <p:cNvPr id="20" name="Google Shape;93;p16"/>
          <p:cNvSpPr txBox="1">
            <a:spLocks noGrp="1"/>
          </p:cNvSpPr>
          <p:nvPr>
            <p:ph type="body" idx="4294967295"/>
          </p:nvPr>
        </p:nvSpPr>
        <p:spPr>
          <a:xfrm>
            <a:off x="1167898" y="841972"/>
            <a:ext cx="7037372" cy="4136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32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Intervencije na razini procjene</a:t>
            </a: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lang="hr-HR" sz="2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Bef>
                <a:spcPts val="1800"/>
              </a:spcBef>
              <a:buNone/>
            </a:pPr>
            <a:r>
              <a:rPr lang="hr-HR" sz="2400" dirty="0" smtClean="0">
                <a:solidFill>
                  <a:schemeClr val="tx1"/>
                </a:solidFill>
                <a:highlight>
                  <a:srgbClr val="FF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Identificiranje kognitivnih distorzija</a:t>
            </a:r>
            <a:r>
              <a:rPr lang="hr-HR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hr-HR" sz="2400" dirty="0" smtClean="0">
                <a:solidFill>
                  <a:schemeClr val="tx1"/>
                </a:solidFill>
                <a:highlight>
                  <a:srgbClr val="FF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Tehnika prijatelja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hr-HR" sz="2400" dirty="0" smtClean="0">
                <a:solidFill>
                  <a:schemeClr val="tx1"/>
                </a:solidFill>
                <a:highlight>
                  <a:srgbClr val="FF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Pozitivno uokviravanje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hr-HR" sz="2400" dirty="0" smtClean="0">
                <a:solidFill>
                  <a:schemeClr val="tx1"/>
                </a:solidFill>
                <a:highlight>
                  <a:srgbClr val="FF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Analiza dobiti i cijene</a:t>
            </a:r>
            <a:endParaRPr lang="hr-HR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  <p:sp>
        <p:nvSpPr>
          <p:cNvPr id="11" name="Google Shape;93;p16"/>
          <p:cNvSpPr txBox="1">
            <a:spLocks noGrp="1"/>
          </p:cNvSpPr>
          <p:nvPr>
            <p:ph type="body" idx="4294967295"/>
          </p:nvPr>
        </p:nvSpPr>
        <p:spPr>
          <a:xfrm>
            <a:off x="1167899" y="841972"/>
            <a:ext cx="6898740" cy="5423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Aft>
                <a:spcPts val="0"/>
              </a:spcAft>
              <a:buNone/>
            </a:pPr>
            <a:r>
              <a:rPr lang="hr-HR" sz="32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Intervencije na razini vjerovanja</a:t>
            </a:r>
          </a:p>
          <a:p>
            <a:pPr marL="0" lvl="0" indent="0" rtl="0">
              <a:spcAft>
                <a:spcPts val="0"/>
              </a:spcAft>
              <a:buNone/>
            </a:pPr>
            <a:endParaRPr lang="hr-HR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None/>
            </a:pPr>
            <a:r>
              <a:rPr lang="hr-HR" sz="2200" dirty="0" smtClean="0">
                <a:solidFill>
                  <a:schemeClr val="tx1"/>
                </a:solidFill>
                <a:highlight>
                  <a:srgbClr val="FF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Razvijanje adaptivnijih vjerovanja i njihovo provođenje</a:t>
            </a:r>
            <a:r>
              <a:rPr lang="hr-HR" sz="2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indent="-342900"/>
            <a:r>
              <a:rPr lang="hr-HR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oblikovati alternativna, korisnija vjerovanja</a:t>
            </a:r>
          </a:p>
          <a:p>
            <a:pPr marL="342900" indent="-342900"/>
            <a:r>
              <a:rPr lang="hr-HR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mogu se zapisati na karticu za suočavanje (s jedne strane staro, a s druge strane novo vjerovanje)</a:t>
            </a:r>
          </a:p>
          <a:p>
            <a:pPr marL="342900" indent="-342900"/>
            <a:r>
              <a:rPr lang="hr-HR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provoditi novo vjerovanje</a:t>
            </a:r>
          </a:p>
          <a:p>
            <a:pPr marL="800100" lvl="1" indent="-342900">
              <a:spcBef>
                <a:spcPts val="600"/>
              </a:spcBef>
            </a:pPr>
            <a:r>
              <a:rPr lang="hr-H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zamisliti kako bi se ponašala osoba s takvim vjerovanjem</a:t>
            </a:r>
          </a:p>
          <a:p>
            <a:pPr marL="800100" lvl="1" indent="-342900">
              <a:spcBef>
                <a:spcPts val="600"/>
              </a:spcBef>
            </a:pPr>
            <a:r>
              <a:rPr lang="hr-H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pronaći uzor i zamisliti kako bi on reagirao</a:t>
            </a:r>
          </a:p>
          <a:p>
            <a:pPr marL="342900" indent="-342900"/>
            <a:r>
              <a:rPr lang="hr-HR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pregledavati i bilježiti</a:t>
            </a:r>
          </a:p>
          <a:p>
            <a:pPr marL="800100" lvl="1" indent="-342900">
              <a:spcBef>
                <a:spcPts val="600"/>
              </a:spcBef>
            </a:pPr>
            <a:r>
              <a:rPr lang="hr-H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ako je suočavanje bilo uspješno, prisjećati se uspjeha i           uživati u njemu</a:t>
            </a:r>
          </a:p>
          <a:p>
            <a:pPr marL="800100" lvl="1" indent="-342900">
              <a:spcBef>
                <a:spcPts val="600"/>
              </a:spcBef>
            </a:pPr>
            <a:r>
              <a:rPr lang="hr-H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ako je suočavanje bilo neuspješno, zamišljati kako smo           mogli bolje postupiti </a:t>
            </a:r>
          </a:p>
          <a:p>
            <a:pPr marL="800100" lvl="1" indent="-342900">
              <a:spcBef>
                <a:spcPts val="600"/>
              </a:spcBef>
            </a:pPr>
            <a:endParaRPr lang="hr-HR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1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533409" y="388545"/>
            <a:ext cx="3766987" cy="1222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Primjeri nekorisnih vjerovanja kod osoba sklonih pretjeranoj ljutnji</a:t>
            </a:r>
            <a:endParaRPr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533409" y="606195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5" name="Google Shape;93;p16"/>
          <p:cNvSpPr txBox="1">
            <a:spLocks noGrp="1"/>
          </p:cNvSpPr>
          <p:nvPr>
            <p:ph type="body" idx="4294967295"/>
          </p:nvPr>
        </p:nvSpPr>
        <p:spPr>
          <a:xfrm>
            <a:off x="1176952" y="1801641"/>
            <a:ext cx="7037372" cy="44170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1200"/>
              </a:spcBef>
            </a:pPr>
            <a:r>
              <a:rPr lang="hr-HR" sz="22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Stvari trebaju biti točno kako ja želim. Grozno je ako nije tako.</a:t>
            </a:r>
          </a:p>
          <a:p>
            <a:pPr marL="342900" indent="-342900">
              <a:spcBef>
                <a:spcPts val="1200"/>
              </a:spcBef>
            </a:pPr>
            <a:r>
              <a:rPr lang="hr-HR" sz="22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Ljudi te ne primjećuju ako ne pokažeš da si ljut. To je jedini način da postigneš što želiš.</a:t>
            </a:r>
          </a:p>
          <a:p>
            <a:pPr marL="342900" indent="-342900">
              <a:spcBef>
                <a:spcPts val="1200"/>
              </a:spcBef>
            </a:pPr>
            <a:r>
              <a:rPr lang="hr-HR" sz="22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Drugi ljudi su u osnovi sebični, usmjereni na sebe i nisu spremni pomoći. Ako želiš da ti pomognu, moraš ih na to natjerati.</a:t>
            </a:r>
          </a:p>
          <a:p>
            <a:pPr marL="342900" indent="-342900">
              <a:spcBef>
                <a:spcPts val="1200"/>
              </a:spcBef>
            </a:pPr>
            <a:r>
              <a:rPr lang="hr-HR" sz="22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Ljudi su neprijateljski raspoloženi. Uvijek moraš biti na oprezu, inače će ti nauditi prvom prilikom.</a:t>
            </a:r>
          </a:p>
          <a:p>
            <a:pPr marL="342900" indent="-342900">
              <a:spcBef>
                <a:spcPts val="1200"/>
              </a:spcBef>
            </a:pPr>
            <a:r>
              <a:rPr lang="hr-HR" sz="22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Ako ti drugi naude, moraju biti kažnjeni. Ne smiješ dopustiti da se izvuku nekažnjeno.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95638" y="637526"/>
            <a:ext cx="4060852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Adaptivnije vjerovanje:</a:t>
            </a:r>
          </a:p>
          <a:p>
            <a:r>
              <a:rPr lang="hr-HR" sz="2000" i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Lijepo je kad se stvari odvijaju kako ja želim, ali nije kraj svijeta ako nije tako. </a:t>
            </a:r>
            <a:endParaRPr lang="en-US" sz="2000" i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Arrow Connector 5"/>
          <p:cNvCxnSpPr>
            <a:endCxn id="5" idx="0"/>
          </p:cNvCxnSpPr>
          <p:nvPr/>
        </p:nvCxnSpPr>
        <p:spPr>
          <a:xfrm flipV="1">
            <a:off x="3766242" y="1801641"/>
            <a:ext cx="929396" cy="28065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6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1539087" y="4164217"/>
            <a:ext cx="6409856" cy="16539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hr-HR" dirty="0" smtClean="0">
                <a:latin typeface="Segoe UI" panose="020B0502040204020203" pitchFamily="34" charset="0"/>
                <a:cs typeface="Segoe UI" panose="020B0502040204020203" pitchFamily="34" charset="0"/>
              </a:rPr>
              <a:t>Ljutnja je normalna emocija, no postaje problematična ako je </a:t>
            </a:r>
            <a:r>
              <a:rPr lang="hr-HR" dirty="0" smtClean="0">
                <a:solidFill>
                  <a:schemeClr val="tx1"/>
                </a:solidFill>
                <a:highlight>
                  <a:srgbClr val="FF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neproporcionalna</a:t>
            </a:r>
            <a:r>
              <a:rPr lang="hr-HR" dirty="0" smtClean="0">
                <a:latin typeface="Segoe UI" panose="020B0502040204020203" pitchFamily="34" charset="0"/>
                <a:cs typeface="Segoe UI" panose="020B0502040204020203" pitchFamily="34" charset="0"/>
              </a:rPr>
              <a:t> situaciji koja ju provocira.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533409" y="606195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3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  <p:sp>
        <p:nvSpPr>
          <p:cNvPr id="11" name="Google Shape;93;p16"/>
          <p:cNvSpPr txBox="1">
            <a:spLocks noGrp="1"/>
          </p:cNvSpPr>
          <p:nvPr>
            <p:ph type="body" idx="4294967295"/>
          </p:nvPr>
        </p:nvSpPr>
        <p:spPr>
          <a:xfrm>
            <a:off x="1167899" y="841972"/>
            <a:ext cx="6898740" cy="5423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Aft>
                <a:spcPts val="0"/>
              </a:spcAft>
              <a:buNone/>
            </a:pPr>
            <a:r>
              <a:rPr lang="hr-HR" sz="32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Intervencije na razini ljutnje</a:t>
            </a:r>
          </a:p>
          <a:p>
            <a:pPr marL="0" lvl="0" indent="0" rtl="0">
              <a:spcAft>
                <a:spcPts val="0"/>
              </a:spcAft>
              <a:buNone/>
            </a:pPr>
            <a:endParaRPr lang="hr-HR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spcAft>
                <a:spcPts val="0"/>
              </a:spcAft>
              <a:buNone/>
            </a:pPr>
            <a:endParaRPr lang="hr-HR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Bef>
                <a:spcPts val="1800"/>
              </a:spcBef>
              <a:buNone/>
            </a:pPr>
            <a:r>
              <a:rPr lang="hr-HR" sz="2400" dirty="0" smtClean="0">
                <a:solidFill>
                  <a:schemeClr val="tx1"/>
                </a:solidFill>
                <a:highlight>
                  <a:srgbClr val="FF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Distrakcija / preusmjeravanje pažnje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hr-HR" sz="2400" dirty="0" smtClean="0">
                <a:solidFill>
                  <a:schemeClr val="tx1"/>
                </a:solidFill>
                <a:highlight>
                  <a:srgbClr val="FF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Tehnike relaksacije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hr-HR" sz="2400" dirty="0" smtClean="0">
                <a:solidFill>
                  <a:schemeClr val="tx1"/>
                </a:solidFill>
                <a:highlight>
                  <a:srgbClr val="FF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Mindfulness</a:t>
            </a:r>
            <a:endParaRPr lang="hr-HR" sz="24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0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  <p:sp>
        <p:nvSpPr>
          <p:cNvPr id="20" name="Google Shape;93;p16"/>
          <p:cNvSpPr txBox="1">
            <a:spLocks noGrp="1"/>
          </p:cNvSpPr>
          <p:nvPr>
            <p:ph type="body" idx="4294967295"/>
          </p:nvPr>
        </p:nvSpPr>
        <p:spPr>
          <a:xfrm>
            <a:off x="1167898" y="841972"/>
            <a:ext cx="7306146" cy="539586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32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Intervencije na razini inhibicija</a:t>
            </a: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lang="hr-HR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hr-HR" sz="2200" dirty="0" smtClean="0">
                <a:solidFill>
                  <a:schemeClr val="tx1"/>
                </a:solidFill>
                <a:highlight>
                  <a:srgbClr val="FF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Jačanje internalnih/eksternalnih inhibicija</a:t>
            </a:r>
          </a:p>
          <a:p>
            <a:pPr marL="342900" indent="-342900">
              <a:spcBef>
                <a:spcPts val="1200"/>
              </a:spcBef>
            </a:pPr>
            <a:r>
              <a:rPr lang="hr-HR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predviđanje moralnih/praktičnih posljedica iskazivanja ljutnje</a:t>
            </a:r>
            <a:endParaRPr lang="hr-HR" sz="2200" dirty="0" smtClean="0">
              <a:solidFill>
                <a:srgbClr val="FFFFFF"/>
              </a:solidFill>
              <a:highlight>
                <a:srgbClr val="FF00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hr-HR" sz="2200" dirty="0" smtClean="0">
                <a:solidFill>
                  <a:schemeClr val="tx1"/>
                </a:solidFill>
                <a:highlight>
                  <a:srgbClr val="FF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Tehnika semafora</a:t>
            </a:r>
            <a:r>
              <a:rPr lang="hr-HR" sz="2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indent="-342900">
              <a:spcBef>
                <a:spcPts val="1200"/>
              </a:spcBef>
            </a:pPr>
            <a:r>
              <a:rPr lang="hr-HR" sz="22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crveno</a:t>
            </a:r>
            <a:r>
              <a:rPr lang="hr-HR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– prepoznati navalu ljutnje i zaustaviti se; iskoristiti umirujuću riječ</a:t>
            </a:r>
          </a:p>
          <a:p>
            <a:pPr marL="342900" indent="-342900">
              <a:spcBef>
                <a:spcPts val="1200"/>
              </a:spcBef>
            </a:pPr>
            <a:r>
              <a:rPr lang="hr-HR" sz="2200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žuto</a:t>
            </a:r>
            <a:r>
              <a:rPr lang="hr-HR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– pronaći primjeren odgovor</a:t>
            </a:r>
          </a:p>
          <a:p>
            <a:pPr marL="342900" indent="-342900">
              <a:spcBef>
                <a:spcPts val="1200"/>
              </a:spcBef>
            </a:pPr>
            <a:r>
              <a:rPr lang="hr-HR" sz="2200" b="1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zeleno</a:t>
            </a:r>
            <a:r>
              <a:rPr lang="hr-HR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– implementirati odgovor </a:t>
            </a:r>
          </a:p>
        </p:txBody>
      </p:sp>
    </p:spTree>
    <p:extLst>
      <p:ext uri="{BB962C8B-B14F-4D97-AF65-F5344CB8AC3E}">
        <p14:creationId xmlns:p14="http://schemas.microsoft.com/office/powerpoint/2010/main" val="11121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  <p:sp>
        <p:nvSpPr>
          <p:cNvPr id="11" name="Google Shape;93;p16"/>
          <p:cNvSpPr txBox="1">
            <a:spLocks noGrp="1"/>
          </p:cNvSpPr>
          <p:nvPr>
            <p:ph type="body" idx="4294967295"/>
          </p:nvPr>
        </p:nvSpPr>
        <p:spPr>
          <a:xfrm>
            <a:off x="1167897" y="836372"/>
            <a:ext cx="7037372" cy="4728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32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Intervencije na razini odgovora</a:t>
            </a: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lang="hr-HR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hr-HR" sz="2200" dirty="0" smtClean="0">
                <a:solidFill>
                  <a:schemeClr val="tx1"/>
                </a:solidFill>
                <a:highlight>
                  <a:srgbClr val="FF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Tehnika semafora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hr-HR" sz="2200" dirty="0" smtClean="0">
                <a:solidFill>
                  <a:schemeClr val="tx1"/>
                </a:solidFill>
                <a:highlight>
                  <a:srgbClr val="FF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Vođenje dobrim primjerom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hr-HR" sz="2200" dirty="0" smtClean="0">
                <a:solidFill>
                  <a:schemeClr val="tx1"/>
                </a:solidFill>
                <a:highlight>
                  <a:srgbClr val="FF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Trening vještina</a:t>
            </a:r>
            <a:r>
              <a:rPr lang="hr-HR" sz="2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indent="-342900">
              <a:spcBef>
                <a:spcPts val="1200"/>
              </a:spcBef>
            </a:pPr>
            <a:r>
              <a:rPr lang="hr-HR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trening socijalnih vještina</a:t>
            </a:r>
          </a:p>
          <a:p>
            <a:pPr marL="342900" indent="-342900">
              <a:spcBef>
                <a:spcPts val="1200"/>
              </a:spcBef>
            </a:pPr>
            <a:r>
              <a:rPr lang="hr-HR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trening komunikacijskih vještina</a:t>
            </a:r>
          </a:p>
          <a:p>
            <a:pPr marL="342900" indent="-342900">
              <a:spcBef>
                <a:spcPts val="1200"/>
              </a:spcBef>
            </a:pPr>
            <a:r>
              <a:rPr lang="hr-HR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trening rješavanja problema</a:t>
            </a:r>
          </a:p>
        </p:txBody>
      </p:sp>
    </p:spTree>
    <p:extLst>
      <p:ext uri="{BB962C8B-B14F-4D97-AF65-F5344CB8AC3E}">
        <p14:creationId xmlns:p14="http://schemas.microsoft.com/office/powerpoint/2010/main" val="42915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ctrTitle" idx="4294967295"/>
          </p:nvPr>
        </p:nvSpPr>
        <p:spPr>
          <a:xfrm>
            <a:off x="814350" y="1580071"/>
            <a:ext cx="6966600" cy="15465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 dirty="0">
                <a:solidFill>
                  <a:schemeClr val="tx1"/>
                </a:solidFill>
              </a:rPr>
              <a:t>Hvala!</a:t>
            </a:r>
            <a:r>
              <a:rPr lang="en" sz="5400" dirty="0">
                <a:solidFill>
                  <a:schemeClr val="tx1"/>
                </a:solidFill>
              </a:rPr>
              <a:t> </a:t>
            </a:r>
            <a:endParaRPr sz="5400" dirty="0">
              <a:solidFill>
                <a:schemeClr val="tx1"/>
              </a:solidFill>
            </a:endParaRPr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4297650" y="629055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533399" y="4771176"/>
            <a:ext cx="7569451" cy="8743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400" b="1" dirty="0" smtClean="0">
                <a:solidFill>
                  <a:srgbClr val="11111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Bihevioralno-kognitivni model ljutnje</a:t>
            </a:r>
            <a:endParaRPr sz="3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533409" y="629055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45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3422286" y="580971"/>
            <a:ext cx="2200230" cy="46166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kern="12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OKIDAČ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1263" y="1821932"/>
            <a:ext cx="2165491" cy="46166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PROCJENA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4796" y="3152862"/>
            <a:ext cx="2207720" cy="46166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LJUTNJA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3841" y="4422946"/>
            <a:ext cx="2207720" cy="46166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INHIBICIJE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8649" y="5634785"/>
            <a:ext cx="2207720" cy="46166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kern="12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ODGOVOR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17" name="Straight Arrow Connector 16"/>
          <p:cNvCxnSpPr>
            <a:endCxn id="9" idx="1"/>
          </p:cNvCxnSpPr>
          <p:nvPr/>
        </p:nvCxnSpPr>
        <p:spPr>
          <a:xfrm>
            <a:off x="3104134" y="5865617"/>
            <a:ext cx="314515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49473" y="1821932"/>
            <a:ext cx="2399169" cy="427809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400" b="1" kern="1200" dirty="0">
              <a:solidFill>
                <a:schemeClr val="tx1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400" b="1" kern="1200" dirty="0">
              <a:solidFill>
                <a:schemeClr val="tx1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400" b="1" kern="1200" dirty="0">
              <a:solidFill>
                <a:schemeClr val="tx1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RASPOLOŽENJE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400" b="1" kern="1200" dirty="0">
              <a:solidFill>
                <a:schemeClr val="tx1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800" b="1" kern="1200" dirty="0" smtClean="0">
              <a:solidFill>
                <a:schemeClr val="tx1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400" b="1" kern="1200" dirty="0">
              <a:solidFill>
                <a:schemeClr val="tx1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400" b="1" kern="1200" dirty="0" smtClean="0">
              <a:solidFill>
                <a:schemeClr val="tx1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400" b="1" kern="1200" dirty="0">
              <a:solidFill>
                <a:schemeClr val="tx1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4292" y="1821932"/>
            <a:ext cx="2293547" cy="427809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400" b="1" kern="1200" dirty="0">
              <a:solidFill>
                <a:schemeClr val="tx1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400" b="1" kern="1200" dirty="0">
              <a:solidFill>
                <a:schemeClr val="tx1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400" b="1" kern="1200" dirty="0">
              <a:solidFill>
                <a:schemeClr val="tx1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VJEROVANJA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400" b="1" kern="1200" dirty="0">
              <a:solidFill>
                <a:schemeClr val="tx1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400" b="1" kern="1200" dirty="0">
              <a:solidFill>
                <a:schemeClr val="tx1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800" b="1" kern="1200" dirty="0">
              <a:solidFill>
                <a:schemeClr val="tx1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095986" y="4653778"/>
            <a:ext cx="314515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01921" y="3391402"/>
            <a:ext cx="314515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104133" y="2074179"/>
            <a:ext cx="314515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611561" y="2071643"/>
            <a:ext cx="337912" cy="253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626369" y="3391402"/>
            <a:ext cx="337912" cy="253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5611561" y="4651242"/>
            <a:ext cx="337912" cy="253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5610073" y="5865617"/>
            <a:ext cx="337912" cy="253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6" idx="0"/>
          </p:cNvCxnSpPr>
          <p:nvPr/>
        </p:nvCxnSpPr>
        <p:spPr>
          <a:xfrm>
            <a:off x="4506192" y="1042636"/>
            <a:ext cx="7817" cy="77929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2"/>
          </p:cNvCxnSpPr>
          <p:nvPr/>
        </p:nvCxnSpPr>
        <p:spPr>
          <a:xfrm flipH="1">
            <a:off x="4506192" y="4884611"/>
            <a:ext cx="1509" cy="75017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2"/>
          </p:cNvCxnSpPr>
          <p:nvPr/>
        </p:nvCxnSpPr>
        <p:spPr>
          <a:xfrm flipH="1">
            <a:off x="4506192" y="3614527"/>
            <a:ext cx="12464" cy="80841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" idx="2"/>
          </p:cNvCxnSpPr>
          <p:nvPr/>
        </p:nvCxnSpPr>
        <p:spPr>
          <a:xfrm flipH="1">
            <a:off x="4506192" y="2283597"/>
            <a:ext cx="7817" cy="86926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21561" y="620714"/>
            <a:ext cx="220023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OKIDAČ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30538" y="1861675"/>
            <a:ext cx="2165491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PROCJENA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14071" y="3192605"/>
            <a:ext cx="220772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LJUTNJA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03116" y="4462689"/>
            <a:ext cx="220772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INHIBICIJE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17924" y="5674528"/>
            <a:ext cx="220772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ODGOVOR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7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4314621" y="1367073"/>
            <a:ext cx="4041728" cy="52198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hr-H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Tri kategorije događaja koji okidaju ljutnju:</a:t>
            </a:r>
          </a:p>
          <a:p>
            <a:pPr marL="514350" lvl="0" indent="-514350">
              <a:buAutoNum type="arabicPeriod"/>
            </a:pPr>
            <a:r>
              <a:rPr lang="hr-HR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iritansi</a:t>
            </a:r>
            <a:r>
              <a:rPr lang="hr-H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r-HR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(npr. buka, kašljanje, mljackanje) </a:t>
            </a:r>
          </a:p>
          <a:p>
            <a:pPr marL="514350" lvl="0" indent="-514350">
              <a:buAutoNum type="arabicPeriod"/>
            </a:pPr>
            <a:r>
              <a:rPr lang="hr-HR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troškovi</a:t>
            </a:r>
            <a:r>
              <a:rPr lang="hr-H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r-HR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(npr. financijski, vremenski, gubitak ugleda)</a:t>
            </a:r>
          </a:p>
          <a:p>
            <a:pPr marL="514350" lvl="0" indent="-514350">
              <a:buAutoNum type="arabicPeriod"/>
            </a:pPr>
            <a:r>
              <a:rPr lang="hr-HR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kršenje pravila </a:t>
            </a:r>
            <a:r>
              <a:rPr lang="hr-HR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(npr. suprotstavljanje partneru u javnosti).</a:t>
            </a:r>
          </a:p>
          <a:p>
            <a:pPr marL="514350" lvl="0" indent="-514350">
              <a:buAutoNum type="arabicPeriod"/>
            </a:pP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None/>
            </a:pPr>
            <a:r>
              <a:rPr lang="hr-H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Kategorije nisu uzajamno isključive.</a:t>
            </a:r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533409" y="606195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58153" y="494187"/>
            <a:ext cx="1585047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 kern="1200" dirty="0" smtClean="0">
                <a:solidFill>
                  <a:srgbClr val="FF000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OKIDAČ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58153" y="1096613"/>
            <a:ext cx="1585047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PROCJENA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50679" y="1709535"/>
            <a:ext cx="1592521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LJUTNJA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57242" y="2337078"/>
            <a:ext cx="1579145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INHIBICIJE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58153" y="2980854"/>
            <a:ext cx="1585047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 kern="12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ODGOVOR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40" name="Straight Arrow Connector 39"/>
          <p:cNvCxnSpPr>
            <a:endCxn id="36" idx="0"/>
          </p:cNvCxnSpPr>
          <p:nvPr/>
        </p:nvCxnSpPr>
        <p:spPr>
          <a:xfrm>
            <a:off x="1946815" y="900868"/>
            <a:ext cx="3862" cy="19574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7329" y="1039448"/>
            <a:ext cx="492443" cy="234151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vert="vert270"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VJEROVANJA</a:t>
            </a:r>
            <a:endParaRPr lang="hr-HR" sz="2400" b="1" kern="1200" dirty="0">
              <a:solidFill>
                <a:schemeClr val="bg1">
                  <a:lumMod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71736" y="1058580"/>
            <a:ext cx="492443" cy="232956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vert="vert270"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RASPOLOŽENJE</a:t>
            </a:r>
            <a:endParaRPr lang="hr-HR" sz="2400" b="1" kern="1200" dirty="0">
              <a:solidFill>
                <a:schemeClr val="bg1">
                  <a:lumMod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57" name="Straight Arrow Connector 56"/>
          <p:cNvCxnSpPr>
            <a:stCxn id="36" idx="2"/>
          </p:cNvCxnSpPr>
          <p:nvPr/>
        </p:nvCxnSpPr>
        <p:spPr>
          <a:xfrm flipH="1">
            <a:off x="1946814" y="1496723"/>
            <a:ext cx="3863" cy="2436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7" idx="2"/>
          </p:cNvCxnSpPr>
          <p:nvPr/>
        </p:nvCxnSpPr>
        <p:spPr>
          <a:xfrm flipH="1">
            <a:off x="1942952" y="2109645"/>
            <a:ext cx="3988" cy="2274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1939089" y="2726117"/>
            <a:ext cx="3863" cy="2436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36" idx="1"/>
          </p:cNvCxnSpPr>
          <p:nvPr/>
        </p:nvCxnSpPr>
        <p:spPr>
          <a:xfrm>
            <a:off x="879772" y="1296668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879772" y="1910104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872298" y="2555753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72297" y="3190476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2743200" y="1296668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736387" y="1909590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2743200" y="2537133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2722398" y="3190476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9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4187872" y="1367074"/>
            <a:ext cx="4295225" cy="52198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hr-H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Reakcija na okidač ovisi o tumačenju okidača.</a:t>
            </a:r>
          </a:p>
          <a:p>
            <a:pPr marL="0" lvl="0" indent="0">
              <a:buNone/>
            </a:pP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None/>
            </a:pPr>
            <a:r>
              <a:rPr lang="hr-H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Najčešće pogreške u mišljenju kod pretjerane ljutnje:</a:t>
            </a:r>
          </a:p>
          <a:p>
            <a:pPr marL="342900" indent="-342900"/>
            <a:r>
              <a:rPr lang="hr-H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selektivna percepcija</a:t>
            </a:r>
          </a:p>
          <a:p>
            <a:pPr marL="342900" indent="-342900"/>
            <a:r>
              <a:rPr lang="hr-H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čitanje misli</a:t>
            </a:r>
          </a:p>
          <a:p>
            <a:pPr marL="342900" indent="-342900"/>
            <a:r>
              <a:rPr lang="hr-H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katastrofiziranje</a:t>
            </a:r>
          </a:p>
          <a:p>
            <a:pPr marL="342900" indent="-342900"/>
            <a:r>
              <a:rPr lang="hr-H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pretjerana generalizacija.</a:t>
            </a:r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533409" y="606195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58153" y="494187"/>
            <a:ext cx="1585047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 kern="12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OKIDAČ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58153" y="1096613"/>
            <a:ext cx="1585047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PROCJENA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50679" y="1709535"/>
            <a:ext cx="1592521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LJUTNJA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57242" y="2337078"/>
            <a:ext cx="1579145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INHIBICIJE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58153" y="2980854"/>
            <a:ext cx="1585047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 kern="12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ODGOVOR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40" name="Straight Arrow Connector 39"/>
          <p:cNvCxnSpPr>
            <a:endCxn id="36" idx="0"/>
          </p:cNvCxnSpPr>
          <p:nvPr/>
        </p:nvCxnSpPr>
        <p:spPr>
          <a:xfrm>
            <a:off x="1946815" y="900868"/>
            <a:ext cx="3862" cy="19574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7329" y="1039448"/>
            <a:ext cx="492443" cy="234151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vert="vert270"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VJEROVANJA</a:t>
            </a:r>
            <a:endParaRPr lang="hr-HR" sz="2400" b="1" kern="1200" dirty="0">
              <a:solidFill>
                <a:schemeClr val="bg1">
                  <a:lumMod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71736" y="1058580"/>
            <a:ext cx="492443" cy="232956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vert="vert270"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RASPOLOŽENJE</a:t>
            </a:r>
            <a:endParaRPr lang="hr-HR" sz="2400" b="1" kern="1200" dirty="0">
              <a:solidFill>
                <a:schemeClr val="bg1">
                  <a:lumMod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57" name="Straight Arrow Connector 56"/>
          <p:cNvCxnSpPr>
            <a:stCxn id="36" idx="2"/>
          </p:cNvCxnSpPr>
          <p:nvPr/>
        </p:nvCxnSpPr>
        <p:spPr>
          <a:xfrm flipH="1">
            <a:off x="1946814" y="1496723"/>
            <a:ext cx="3863" cy="2436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7" idx="2"/>
          </p:cNvCxnSpPr>
          <p:nvPr/>
        </p:nvCxnSpPr>
        <p:spPr>
          <a:xfrm flipH="1">
            <a:off x="1942952" y="2109645"/>
            <a:ext cx="3988" cy="2274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1939089" y="2726117"/>
            <a:ext cx="3863" cy="2436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36" idx="1"/>
          </p:cNvCxnSpPr>
          <p:nvPr/>
        </p:nvCxnSpPr>
        <p:spPr>
          <a:xfrm>
            <a:off x="879772" y="1296668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879772" y="1910104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872298" y="2555753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72297" y="3190476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2743200" y="1296668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736387" y="1909590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2743200" y="2537133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2722398" y="3190476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03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4042640" y="1104574"/>
            <a:ext cx="4503831" cy="52198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hr-H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rocjena trigera proizlazi iz vjerovanja o:</a:t>
            </a:r>
          </a:p>
          <a:p>
            <a:pPr marL="342900" indent="-342900"/>
            <a:r>
              <a:rPr lang="hr-H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sebi i drugim ljudima </a:t>
            </a:r>
            <a:r>
              <a:rPr lang="hr-HR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(npr. drugi će te iskoristiti)</a:t>
            </a:r>
            <a:endParaRPr lang="hr-HR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/>
            <a:r>
              <a:rPr lang="hr-H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ljutnji i načinima njenog izražavanja </a:t>
            </a:r>
            <a:r>
              <a:rPr lang="hr-HR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(npr. ljutnja se mora izbaciti van)</a:t>
            </a:r>
          </a:p>
          <a:p>
            <a:pPr marL="342900" indent="-342900"/>
            <a:r>
              <a:rPr lang="hr-H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inhibicijama </a:t>
            </a:r>
            <a:r>
              <a:rPr lang="hr-HR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(npr. nije u redu tući slabije od sebe)</a:t>
            </a:r>
          </a:p>
          <a:p>
            <a:pPr marL="342900" indent="-342900"/>
            <a:r>
              <a:rPr lang="hr-H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legitimnim odgovorima </a:t>
            </a:r>
            <a:r>
              <a:rPr lang="hr-HR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(npr. u redu je vikati na druge).</a:t>
            </a:r>
          </a:p>
          <a:p>
            <a:pPr marL="0" indent="0">
              <a:buNone/>
            </a:pP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hr-HR" sz="235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Formiraju se na temelju iskustva.</a:t>
            </a:r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533409" y="606195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58153" y="494187"/>
            <a:ext cx="1585047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 kern="12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OKIDAČ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58153" y="1096613"/>
            <a:ext cx="1585047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PROCJENA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50679" y="1709535"/>
            <a:ext cx="1592521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LJUTNJA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57242" y="2337078"/>
            <a:ext cx="1579145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INHIBICIJE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58153" y="2980854"/>
            <a:ext cx="1585047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 kern="12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ODGOVOR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40" name="Straight Arrow Connector 39"/>
          <p:cNvCxnSpPr>
            <a:endCxn id="36" idx="0"/>
          </p:cNvCxnSpPr>
          <p:nvPr/>
        </p:nvCxnSpPr>
        <p:spPr>
          <a:xfrm>
            <a:off x="1946815" y="900868"/>
            <a:ext cx="3862" cy="19574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7329" y="1039448"/>
            <a:ext cx="492443" cy="23415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vert270"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VJEROVANJA</a:t>
            </a:r>
            <a:endParaRPr lang="hr-HR" sz="2400" b="1" kern="1200" dirty="0">
              <a:solidFill>
                <a:srgbClr val="FF000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71736" y="1058580"/>
            <a:ext cx="492443" cy="232956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vert="vert270"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RASPOLOŽENJE</a:t>
            </a:r>
            <a:endParaRPr lang="hr-HR" sz="2400" b="1" kern="1200" dirty="0">
              <a:solidFill>
                <a:schemeClr val="bg1">
                  <a:lumMod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57" name="Straight Arrow Connector 56"/>
          <p:cNvCxnSpPr>
            <a:stCxn id="36" idx="2"/>
          </p:cNvCxnSpPr>
          <p:nvPr/>
        </p:nvCxnSpPr>
        <p:spPr>
          <a:xfrm flipH="1">
            <a:off x="1946814" y="1496723"/>
            <a:ext cx="3863" cy="2436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7" idx="2"/>
          </p:cNvCxnSpPr>
          <p:nvPr/>
        </p:nvCxnSpPr>
        <p:spPr>
          <a:xfrm flipH="1">
            <a:off x="1942952" y="2109645"/>
            <a:ext cx="3988" cy="2274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1939089" y="2726117"/>
            <a:ext cx="3863" cy="2436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36" idx="1"/>
          </p:cNvCxnSpPr>
          <p:nvPr/>
        </p:nvCxnSpPr>
        <p:spPr>
          <a:xfrm>
            <a:off x="879772" y="1296668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879772" y="1910104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872298" y="2555753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72297" y="3190476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2743200" y="1296668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736387" y="1909590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2743200" y="2537133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2722398" y="3190476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6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4042641" y="971551"/>
            <a:ext cx="4413296" cy="43156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800"/>
              </a:spcBef>
              <a:buNone/>
            </a:pPr>
            <a:r>
              <a:rPr lang="hr-HR" sz="2200" dirty="0" smtClean="0">
                <a:solidFill>
                  <a:schemeClr val="tx1"/>
                </a:solidFill>
                <a:highlight>
                  <a:srgbClr val="FF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Ljutnja se ne mora izbaciti iz sebe</a:t>
            </a:r>
            <a:r>
              <a:rPr lang="hr-HR" sz="2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r-HR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– ventiliranje je obično pogoršava.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hr-HR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Bolje ju je pustiti da polako prođe sama od sebe, poput vode koja istječe iz šuplje kante.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hr-HR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Kako bi ispunila svoju svrhu, potrebno je puno manje ljutnje nego što mislimo.</a:t>
            </a:r>
            <a:endParaRPr lang="hr-HR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533409" y="606195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58153" y="494187"/>
            <a:ext cx="1585047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 kern="12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OKIDAČ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58153" y="1096613"/>
            <a:ext cx="1585047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PROCJENA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50679" y="1709535"/>
            <a:ext cx="1592521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LJUTNJA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57242" y="2337078"/>
            <a:ext cx="1579145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INHIBICIJE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58153" y="2980854"/>
            <a:ext cx="1585047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 kern="12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ODGOVOR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40" name="Straight Arrow Connector 39"/>
          <p:cNvCxnSpPr>
            <a:endCxn id="36" idx="0"/>
          </p:cNvCxnSpPr>
          <p:nvPr/>
        </p:nvCxnSpPr>
        <p:spPr>
          <a:xfrm>
            <a:off x="1946815" y="900868"/>
            <a:ext cx="3862" cy="19574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7329" y="1039448"/>
            <a:ext cx="492443" cy="234151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vert="vert270"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VJEROVANJA</a:t>
            </a:r>
            <a:endParaRPr lang="hr-HR" sz="2400" b="1" kern="1200" dirty="0">
              <a:solidFill>
                <a:schemeClr val="bg1">
                  <a:lumMod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71736" y="1058580"/>
            <a:ext cx="492443" cy="232956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vert="vert270"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RASPOLOŽENJE</a:t>
            </a:r>
            <a:endParaRPr lang="hr-HR" sz="2400" b="1" kern="1200" dirty="0">
              <a:solidFill>
                <a:schemeClr val="bg1">
                  <a:lumMod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57" name="Straight Arrow Connector 56"/>
          <p:cNvCxnSpPr>
            <a:stCxn id="36" idx="2"/>
          </p:cNvCxnSpPr>
          <p:nvPr/>
        </p:nvCxnSpPr>
        <p:spPr>
          <a:xfrm flipH="1">
            <a:off x="1946814" y="1496723"/>
            <a:ext cx="3863" cy="2436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7" idx="2"/>
          </p:cNvCxnSpPr>
          <p:nvPr/>
        </p:nvCxnSpPr>
        <p:spPr>
          <a:xfrm flipH="1">
            <a:off x="1942952" y="2109645"/>
            <a:ext cx="3988" cy="2274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1939089" y="2726117"/>
            <a:ext cx="3863" cy="2436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36" idx="1"/>
          </p:cNvCxnSpPr>
          <p:nvPr/>
        </p:nvCxnSpPr>
        <p:spPr>
          <a:xfrm>
            <a:off x="879772" y="1296668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879772" y="1910104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872298" y="2555753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72297" y="3190476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2743200" y="1296668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736387" y="1909590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2743200" y="2537133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2722398" y="3190476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Line 4"/>
          <p:cNvSpPr>
            <a:spLocks noChangeShapeType="1"/>
          </p:cNvSpPr>
          <p:nvPr/>
        </p:nvSpPr>
        <p:spPr bwMode="auto">
          <a:xfrm flipH="1">
            <a:off x="4888871" y="4895053"/>
            <a:ext cx="0" cy="153717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4888870" y="5668774"/>
            <a:ext cx="3069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4910102" y="5018963"/>
            <a:ext cx="1566249" cy="1962947"/>
          </a:xfrm>
          <a:custGeom>
            <a:avLst/>
            <a:gdLst>
              <a:gd name="T0" fmla="*/ 0 w 4860"/>
              <a:gd name="T1" fmla="*/ 2147483647 h 7110"/>
              <a:gd name="T2" fmla="*/ 2147483647 w 4860"/>
              <a:gd name="T3" fmla="*/ 2147483647 h 7110"/>
              <a:gd name="T4" fmla="*/ 2147483647 w 4860"/>
              <a:gd name="T5" fmla="*/ 2147483647 h 7110"/>
              <a:gd name="T6" fmla="*/ 0 60000 65536"/>
              <a:gd name="T7" fmla="*/ 0 60000 65536"/>
              <a:gd name="T8" fmla="*/ 0 60000 65536"/>
              <a:gd name="T9" fmla="*/ 0 w 4860"/>
              <a:gd name="T10" fmla="*/ 0 h 7110"/>
              <a:gd name="T11" fmla="*/ 4860 w 4860"/>
              <a:gd name="T12" fmla="*/ 7110 h 7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60" h="7110">
                <a:moveTo>
                  <a:pt x="0" y="2250"/>
                </a:moveTo>
                <a:cubicBezTo>
                  <a:pt x="405" y="1125"/>
                  <a:pt x="810" y="0"/>
                  <a:pt x="1620" y="810"/>
                </a:cubicBezTo>
                <a:cubicBezTo>
                  <a:pt x="2430" y="1620"/>
                  <a:pt x="4320" y="6060"/>
                  <a:pt x="4860" y="711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7030016" y="5730724"/>
            <a:ext cx="1358020" cy="4244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400" i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količina ljutnje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558709" y="4895053"/>
            <a:ext cx="288288" cy="3095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endParaRPr lang="hr-HR" altLang="en-US" sz="1800" b="1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693814" y="5451408"/>
            <a:ext cx="1111310" cy="4244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400" i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efikasnost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558709" y="6000437"/>
            <a:ext cx="288288" cy="3095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8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072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4042640" y="1496722"/>
            <a:ext cx="4313709" cy="4827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hr-H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Dva tipa kočnica koje sprječavaju neprikladnu reakciju uslijed ljutnje:</a:t>
            </a:r>
          </a:p>
          <a:p>
            <a:pPr indent="-457200">
              <a:buFont typeface="+mj-lt"/>
              <a:buAutoNum type="arabicPeriod"/>
            </a:pPr>
            <a:r>
              <a:rPr lang="hr-HR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internalne ili moralne </a:t>
            </a:r>
            <a:r>
              <a:rPr lang="hr-HR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(npr. pogrešno je udarati druge; nije u redu iznositi partnerovo ‘prljavo rublje’ u javnosti)</a:t>
            </a:r>
          </a:p>
          <a:p>
            <a:pPr indent="-457200">
              <a:buFont typeface="+mj-lt"/>
              <a:buAutoNum type="arabicPeriod"/>
            </a:pPr>
            <a:r>
              <a:rPr lang="hr-HR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eksternalne ili praktične </a:t>
            </a:r>
            <a:r>
              <a:rPr lang="hr-HR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(npr. ne smiješ vikati na doktore jer ćeš dobiti lošiju uslugu; ne smiješ tući druge jer ćeš biti kažnjen)</a:t>
            </a:r>
          </a:p>
          <a:p>
            <a:pPr marL="0" indent="0">
              <a:buNone/>
            </a:pP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533409" y="606195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58153" y="494187"/>
            <a:ext cx="1585047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 kern="12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OKIDAČ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58153" y="1096613"/>
            <a:ext cx="1585047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PROCJENA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50679" y="1709535"/>
            <a:ext cx="1592521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LJUTNJA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57242" y="2337078"/>
            <a:ext cx="1579145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INHIBICIJE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58153" y="2980854"/>
            <a:ext cx="1585047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 kern="1200" dirty="0" smtClean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ODGOVOR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40" name="Straight Arrow Connector 39"/>
          <p:cNvCxnSpPr>
            <a:endCxn id="36" idx="0"/>
          </p:cNvCxnSpPr>
          <p:nvPr/>
        </p:nvCxnSpPr>
        <p:spPr>
          <a:xfrm>
            <a:off x="1946815" y="900868"/>
            <a:ext cx="3862" cy="19574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7329" y="1039448"/>
            <a:ext cx="492443" cy="234151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vert="vert270"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VJEROVANJA</a:t>
            </a:r>
            <a:endParaRPr lang="hr-HR" sz="2400" b="1" kern="1200" dirty="0">
              <a:solidFill>
                <a:schemeClr val="bg1">
                  <a:lumMod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71736" y="1058580"/>
            <a:ext cx="492443" cy="232956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vert="vert270"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RASPOLOŽENJE</a:t>
            </a:r>
            <a:endParaRPr lang="hr-HR" sz="2400" b="1" kern="1200" dirty="0">
              <a:solidFill>
                <a:schemeClr val="bg1">
                  <a:lumMod val="50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57" name="Straight Arrow Connector 56"/>
          <p:cNvCxnSpPr>
            <a:stCxn id="36" idx="2"/>
          </p:cNvCxnSpPr>
          <p:nvPr/>
        </p:nvCxnSpPr>
        <p:spPr>
          <a:xfrm flipH="1">
            <a:off x="1946814" y="1496723"/>
            <a:ext cx="3863" cy="2436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7" idx="2"/>
          </p:cNvCxnSpPr>
          <p:nvPr/>
        </p:nvCxnSpPr>
        <p:spPr>
          <a:xfrm flipH="1">
            <a:off x="1942952" y="2109645"/>
            <a:ext cx="3988" cy="2274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1939089" y="2726117"/>
            <a:ext cx="3863" cy="2436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36" idx="1"/>
          </p:cNvCxnSpPr>
          <p:nvPr/>
        </p:nvCxnSpPr>
        <p:spPr>
          <a:xfrm>
            <a:off x="879772" y="1296668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879772" y="1910104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872298" y="2555753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72297" y="3190476"/>
            <a:ext cx="27838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2743200" y="1296668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736387" y="1909590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2743200" y="2537133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2722398" y="3190476"/>
            <a:ext cx="228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7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sande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935</Words>
  <Application>Microsoft Office PowerPoint</Application>
  <PresentationFormat>On-screen Show (4:3)</PresentationFormat>
  <Paragraphs>240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Times New Roman</vt:lpstr>
      <vt:lpstr>Segoe UI Semibold</vt:lpstr>
      <vt:lpstr>Calibri</vt:lpstr>
      <vt:lpstr>Georgia</vt:lpstr>
      <vt:lpstr>Roboto Slab</vt:lpstr>
      <vt:lpstr>Segoe UI</vt:lpstr>
      <vt:lpstr>Lysander template</vt:lpstr>
      <vt:lpstr>Bihevioralno-kognitivne intervencije za kontrolu ljutnje</vt:lpstr>
      <vt:lpstr>PowerPoint Presentation</vt:lpstr>
      <vt:lpstr>Bihevioralno-kognitivni model ljutnje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Tretman pretjerane ljutnje</vt:lpstr>
      <vt:lpstr>PowerPoint Presentation</vt:lpstr>
      <vt:lpstr>PowerPoint Presentation</vt:lpstr>
      <vt:lpstr>PowerPoint Presentation</vt:lpstr>
      <vt:lpstr>Primjer dnevnika ljutnje</vt:lpstr>
      <vt:lpstr>PowerPoint Presentation</vt:lpstr>
      <vt:lpstr>PowerPoint Presentation</vt:lpstr>
      <vt:lpstr>Primjeri nekorisnih vjerovanja kod osoba sklonih pretjeranoj ljutnji</vt:lpstr>
      <vt:lpstr>PowerPoint Presentation</vt:lpstr>
      <vt:lpstr>PowerPoint Presentation</vt:lpstr>
      <vt:lpstr>PowerPoint Presentation</vt:lpstr>
      <vt:lpstr>Hvala!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Bihevioralno-kognitivne intervencije za kontrolu ljutnje</dc:title>
  <dc:creator>hubik</dc:creator>
  <cp:lastModifiedBy>hubikotvr@outlook.com</cp:lastModifiedBy>
  <cp:revision>102</cp:revision>
  <cp:lastPrinted>2023-06-16T08:40:23Z</cp:lastPrinted>
  <dcterms:modified xsi:type="dcterms:W3CDTF">2023-06-16T09:13:39Z</dcterms:modified>
</cp:coreProperties>
</file>