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1" r:id="rId14"/>
    <p:sldId id="270" r:id="rId15"/>
    <p:sldId id="265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79"/>
  </p:normalViewPr>
  <p:slideViewPr>
    <p:cSldViewPr snapToGrid="0">
      <p:cViewPr varScale="1">
        <p:scale>
          <a:sx n="88" d="100"/>
          <a:sy n="88" d="100"/>
        </p:scale>
        <p:origin x="1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A9D6A-59FE-874B-BC7D-903BA478E984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249BF-48C4-6F4D-A5F8-F8642C2EB9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87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6BE1D-A3C5-A2E4-7236-023C96A832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3249C-39A8-C959-FCCA-BA2DD95D7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DD5BF-9C8A-5496-31B5-31468CE7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B3C8-3302-CE05-D61E-DCFB4E7DA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5CC01-2D1A-D5AE-060D-254C8C11D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83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1980D-5806-CB78-F53C-D3E64172E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75A5C-D86E-400C-E574-6A5D13FA5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C822B-AA37-0F25-62CC-446DF333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FD7AD-7840-EC73-8EDD-D1950E6A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4EA36-95ED-F494-E992-2BFA2B9F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11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92CB29-EC11-315F-B108-60D7B8FD8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FCCE0A-AE65-A8C9-7EC8-809C4CEF8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41907-8BDE-F84E-0CA0-B2C2712B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5BDC2-D2CE-8AF0-6737-2FE8D6B8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38FAE-92C9-3E46-E292-011FE8FF4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43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DB2F5-AB6F-9093-A0F5-27C43C2F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699D4-AEFB-EE7F-9E12-69834D7DC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8228E-B0E7-CBA3-E806-0D420EA37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3F815-9B3C-A31D-4379-88CD6CD65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32503-F45B-51A3-61D0-9030D12C2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43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0701F-0DA2-7A87-A0C4-715C4FDB6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634F0-87EF-E005-6D4D-07474279C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6773A-E5DD-1337-5729-FB1A2E955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6B7EA-6139-33F8-6B36-18EF2AFA3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B305B-E7BB-1AA9-6BA3-0EB72103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171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245BA-BB92-40F9-1F6B-C802434AA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F19BE-0585-71A3-6547-DD3F8CC84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3DF2F-EC07-ADFE-F71D-241B23D47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DC78F-FD5D-F639-1FFA-F5E7D1A81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4A68F-B3A1-CB65-A183-EAF792C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A16DB-FDA2-BC42-8EAF-F19AC4E9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08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655C-19DE-CE07-9E55-8AA7F812B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F5D72-77A6-E065-98A3-4C5C8A6C5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287B7-DF17-7150-9B36-6F9A9B121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4C1D6B-9198-08E6-B1C0-E05087AEF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4E6D79-7B8C-6F93-C85C-6FB92FFA8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A884E4-49F9-E683-A1F0-7CB3FA656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52BC93-1BB5-6E97-8AAD-0FF3F8AB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E5A31-E4FA-95E5-ED6A-6B72673D0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91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9EF57-BA06-06CC-066F-A7F01DD8B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252E4-BF3D-7811-11C7-E315961D7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28228-3C6C-DE0A-8632-B098D096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74BD69-67CA-8A6A-AFF6-EFCB06002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25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EB2671-8DC9-50EE-6E0B-1AE856536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53EDB-D84C-AE4D-35D8-F8639782C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37212-8BB9-0BA8-35D8-73834AFB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7FFF-F7D5-867B-D67A-2D4FFA1AC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BF1B8-D970-3291-2ECE-A08DFD989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591BF-EF24-9D2C-AEEC-8CEB5A2F9D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62D21-FD72-2E31-BB57-B2277E280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3E5D9-CD19-5898-CE57-73AD56A2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13C5D-86BB-8344-7C5A-13F1EC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64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E5B3F-7C78-8E62-D6B6-B63FCF258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72A09-5290-C2AC-7C15-FDDB8C44E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B6C09-B748-EFE9-B908-33B9950F6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049CC-9FD8-3860-9D67-E2114952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A43F2-D339-8DD9-91ED-196903BF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1FD8E-6487-9023-462D-84ECCDD18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19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98EABF-EFAC-00B9-974E-DDE83E62A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0FEA2-A589-DB28-1C7C-4C33D6B9A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8BD8F-F307-EFB4-55CB-8F0295B99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D71BD1-2C47-2241-B89A-79BF7557471D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4A01F-D2DB-D595-D362-B1A921E1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84DDF-2D5F-0AB3-4F57-157F1E5E9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4A86B-97B7-1147-9A24-05E319267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766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journal/Missouri-Medicine-0026-6620?_tp=eyJjb250ZXh0Ijp7ImZpcnN0UGFnZSI6Il9kaXJlY3QiLCJwYWdlIjoicHVibGljYXRpb24iLCJwcmV2aW91c1BhZ2UiOiJwdWJsaWNhdGlvbiIsInBvc2l0aW9uIjoicGFnZUhlYWRlciJ9fQ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D891B0-D767-309C-01B5-B678C5C90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7029" y="643467"/>
            <a:ext cx="4727023" cy="3829395"/>
          </a:xfrm>
        </p:spPr>
        <p:txBody>
          <a:bodyPr>
            <a:normAutofit/>
          </a:bodyPr>
          <a:lstStyle/>
          <a:p>
            <a:pPr algn="l"/>
            <a:r>
              <a:rPr lang="en-GB" sz="4400" dirty="0" err="1">
                <a:solidFill>
                  <a:schemeClr val="accent1"/>
                </a:solidFill>
                <a:latin typeface="+mn-lt"/>
              </a:rPr>
              <a:t>Bihevioralno-kognitivne</a:t>
            </a:r>
            <a:r>
              <a:rPr lang="en-GB" sz="44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GB" sz="4400" dirty="0" err="1">
                <a:solidFill>
                  <a:schemeClr val="accent1"/>
                </a:solidFill>
                <a:latin typeface="+mn-lt"/>
              </a:rPr>
              <a:t>tehnike</a:t>
            </a:r>
            <a:r>
              <a:rPr lang="en-GB" sz="4400" dirty="0">
                <a:solidFill>
                  <a:schemeClr val="accent1"/>
                </a:solidFill>
                <a:latin typeface="+mn-lt"/>
              </a:rPr>
              <a:t> za rad s </a:t>
            </a:r>
            <a:r>
              <a:rPr lang="en-GB" sz="4400" dirty="0" err="1">
                <a:solidFill>
                  <a:schemeClr val="accent1"/>
                </a:solidFill>
                <a:latin typeface="+mn-lt"/>
              </a:rPr>
              <a:t>nesanicom</a:t>
            </a:r>
            <a:endParaRPr lang="en-GB" sz="44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AFE4C-8A29-DECD-722B-45B64B41A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accent1"/>
                </a:solidFill>
              </a:rPr>
              <a:t>Agata Ladić</a:t>
            </a:r>
          </a:p>
        </p:txBody>
      </p:sp>
      <p:pic>
        <p:nvPicPr>
          <p:cNvPr id="6" name="Picture 5" descr="A cartoon of a person sleeping in bed with sheep&#10;&#10;Description automatically generated">
            <a:extLst>
              <a:ext uri="{FF2B5EF4-FFF2-40B4-BE49-F238E27FC236}">
                <a16:creationId xmlns:a16="http://schemas.microsoft.com/office/drawing/2014/main" id="{60ADCEF7-E6E3-E2D8-C605-B305DCC943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23" r="19733" b="2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89783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D67D4-9697-3EC5-DA39-CD0160421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1A7827-8537-A10E-281A-FF5835585D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902164"/>
              </p:ext>
            </p:extLst>
          </p:nvPr>
        </p:nvGraphicFramePr>
        <p:xfrm>
          <a:off x="696685" y="1059542"/>
          <a:ext cx="10856685" cy="4644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6685">
                  <a:extLst>
                    <a:ext uri="{9D8B030D-6E8A-4147-A177-3AD203B41FA5}">
                      <a16:colId xmlns:a16="http://schemas.microsoft.com/office/drawing/2014/main" val="3643634649"/>
                    </a:ext>
                  </a:extLst>
                </a:gridCol>
              </a:tblGrid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ELEMENTI EDUKACIJE O HIGIJENI SNA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005411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osigurati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tihu</a:t>
                      </a:r>
                      <a:r>
                        <a:rPr lang="en-GB" dirty="0"/>
                        <a:t>, </a:t>
                      </a:r>
                      <a:r>
                        <a:rPr lang="en-GB" dirty="0" err="1"/>
                        <a:t>udobnu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okolinu</a:t>
                      </a:r>
                      <a:r>
                        <a:rPr lang="en-GB" dirty="0"/>
                        <a:t>, </a:t>
                      </a:r>
                      <a:r>
                        <a:rPr lang="en-GB" dirty="0" err="1"/>
                        <a:t>najbolju</a:t>
                      </a:r>
                      <a:r>
                        <a:rPr lang="en-GB" dirty="0"/>
                        <a:t> temperature (15.5-19.4°C)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25111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rutina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odlaska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na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spavanje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559047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adekvatno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izlaganje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sunčevoj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svjetlosti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555632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vježbe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tijekom</a:t>
                      </a:r>
                      <a:r>
                        <a:rPr lang="en-GB" dirty="0"/>
                        <a:t> dana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252459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izbjegavati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vježbanje</a:t>
                      </a:r>
                      <a:r>
                        <a:rPr lang="en-GB" dirty="0"/>
                        <a:t>, </a:t>
                      </a:r>
                      <a:r>
                        <a:rPr lang="en-GB" dirty="0" err="1"/>
                        <a:t>tekućinu</a:t>
                      </a:r>
                      <a:r>
                        <a:rPr lang="en-GB" dirty="0"/>
                        <a:t>, alcohol </a:t>
                      </a:r>
                      <a:r>
                        <a:rPr lang="en-GB" dirty="0" err="1"/>
                        <a:t>ili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nikotin</a:t>
                      </a:r>
                      <a:r>
                        <a:rPr lang="en-GB" dirty="0"/>
                        <a:t> pred </a:t>
                      </a:r>
                      <a:r>
                        <a:rPr lang="en-GB" dirty="0" err="1"/>
                        <a:t>spavanje</a:t>
                      </a:r>
                      <a:r>
                        <a:rPr lang="en-GB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072138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izbjegavati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kofein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tijekom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popodneva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večeri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418574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 </a:t>
                      </a:r>
                      <a:r>
                        <a:rPr lang="en-GB" dirty="0" err="1"/>
                        <a:t>izbjegavati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ili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ograničiti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spavanje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tijekom</a:t>
                      </a:r>
                      <a:r>
                        <a:rPr lang="en-GB" dirty="0"/>
                        <a:t> dana </a:t>
                      </a:r>
                      <a:r>
                        <a:rPr lang="en-GB" dirty="0" err="1"/>
                        <a:t>na</a:t>
                      </a:r>
                      <a:r>
                        <a:rPr lang="en-GB" dirty="0"/>
                        <a:t> 30 </a:t>
                      </a:r>
                      <a:r>
                        <a:rPr lang="en-GB" dirty="0" err="1"/>
                        <a:t>minuta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23142"/>
                  </a:ext>
                </a:extLst>
              </a:tr>
              <a:tr h="516063">
                <a:tc>
                  <a:txBody>
                    <a:bodyPr/>
                    <a:lstStyle/>
                    <a:p>
                      <a:r>
                        <a:rPr lang="en-GB" dirty="0"/>
                        <a:t>-</a:t>
                      </a:r>
                      <a:r>
                        <a:rPr lang="en-GB" dirty="0" err="1"/>
                        <a:t>ograničiti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vrijeme</a:t>
                      </a:r>
                      <a:r>
                        <a:rPr lang="en-GB" dirty="0"/>
                        <a:t> pred </a:t>
                      </a:r>
                      <a:r>
                        <a:rPr lang="en-GB" dirty="0" err="1"/>
                        <a:t>ekranom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ili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interaktivnom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tehnologijom</a:t>
                      </a:r>
                      <a:r>
                        <a:rPr lang="en-GB" dirty="0"/>
                        <a:t> 1-2 </a:t>
                      </a:r>
                      <a:r>
                        <a:rPr lang="en-GB" dirty="0" err="1"/>
                        <a:t>sata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prije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odlaska</a:t>
                      </a:r>
                      <a:r>
                        <a:rPr lang="en-GB" dirty="0"/>
                        <a:t> u </a:t>
                      </a:r>
                      <a:r>
                        <a:rPr lang="en-GB" dirty="0" err="1"/>
                        <a:t>krevet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965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875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E55DE-5A86-F418-F867-2330FAC03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Relaksacijske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tehnike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59845-6EFC-095F-B45A-B3DB569AF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Progresivna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mišićna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relaksacija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Vježbe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imaginacije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Niti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jedna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metoda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nije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superiornija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036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3992-43C6-046B-7BAE-2D80DE713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Terapija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restrikcije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r>
              <a:rPr lang="en-GB" dirty="0">
                <a:solidFill>
                  <a:schemeClr val="accent1"/>
                </a:solidFill>
              </a:rPr>
              <a:t> (SRT)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BDAAB-A7B7-4DAC-B0D9-89ED2DEE1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Produljeno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vrijeme</a:t>
            </a:r>
            <a:r>
              <a:rPr lang="en-GB" dirty="0">
                <a:solidFill>
                  <a:schemeClr val="accent1"/>
                </a:solidFill>
              </a:rPr>
              <a:t> u </a:t>
            </a:r>
            <a:r>
              <a:rPr lang="en-GB" dirty="0" err="1">
                <a:solidFill>
                  <a:schemeClr val="accent1"/>
                </a:solidFill>
              </a:rPr>
              <a:t>krevetu</a:t>
            </a:r>
            <a:r>
              <a:rPr lang="en-GB" dirty="0">
                <a:solidFill>
                  <a:schemeClr val="accent1"/>
                </a:solidFill>
              </a:rPr>
              <a:t> (</a:t>
            </a:r>
            <a:r>
              <a:rPr lang="en-GB" dirty="0" err="1">
                <a:solidFill>
                  <a:schemeClr val="accent1"/>
                </a:solidFill>
              </a:rPr>
              <a:t>uključivo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drijemanje</a:t>
            </a:r>
            <a:r>
              <a:rPr lang="en-GB" dirty="0">
                <a:solidFill>
                  <a:schemeClr val="accent1"/>
                </a:solidFill>
              </a:rPr>
              <a:t>)</a:t>
            </a:r>
          </a:p>
          <a:p>
            <a:r>
              <a:rPr lang="en-GB" dirty="0" err="1">
                <a:solidFill>
                  <a:schemeClr val="accent1"/>
                </a:solidFill>
              </a:rPr>
              <a:t>Povećanje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latencije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fragmentacije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povećana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varijabilnosti</a:t>
            </a:r>
            <a:r>
              <a:rPr lang="en-GB" dirty="0">
                <a:solidFill>
                  <a:schemeClr val="accent1"/>
                </a:solidFill>
              </a:rPr>
              <a:t> u </a:t>
            </a:r>
            <a:r>
              <a:rPr lang="en-GB" dirty="0" err="1">
                <a:solidFill>
                  <a:schemeClr val="accent1"/>
                </a:solidFill>
              </a:rPr>
              <a:t>tempiranju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uzorka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Optimizacija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902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65A68-FDD1-1619-9B9A-407D958B5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accent1"/>
                </a:solidFill>
              </a:rPr>
              <a:t>Kontrola stimulusa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B8D12-6183-BD29-7BC0-62E907B0F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Strah</a:t>
            </a:r>
            <a:r>
              <a:rPr lang="en-US" b="1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b="1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spavaće</a:t>
            </a:r>
            <a:r>
              <a:rPr lang="en-US" b="1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sobe</a:t>
            </a:r>
            <a:r>
              <a:rPr lang="en-US" b="1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en-US" b="1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povezanost</a:t>
            </a:r>
            <a:r>
              <a:rPr lang="en-US" b="1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1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budnošću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Arial" panose="020B0604020202020204" pitchFamily="34" charset="0"/>
              </a:rPr>
              <a:t>i</a:t>
            </a:r>
            <a:r>
              <a:rPr lang="en-US" b="1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frustracijom</a:t>
            </a:r>
            <a:endParaRPr lang="en-US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Asocijacija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navikama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otežavaju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spavanje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(TV,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mobitel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hrana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..)</a:t>
            </a:r>
          </a:p>
          <a:p>
            <a:pPr algn="l"/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Tijekom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liječenja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krevet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koristi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samo</a:t>
            </a:r>
            <a:r>
              <a:rPr lang="en-US" b="0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za </a:t>
            </a:r>
            <a:r>
              <a:rPr lang="en-US" b="0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spavanje</a:t>
            </a:r>
            <a:endParaRPr lang="en-US" b="0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6146" name="Picture 2" descr="Tv In Bedroom Cartoons and Comics - funny pictures from ...">
            <a:extLst>
              <a:ext uri="{FF2B5EF4-FFF2-40B4-BE49-F238E27FC236}">
                <a16:creationId xmlns:a16="http://schemas.microsoft.com/office/drawing/2014/main" id="{C7550691-0E70-C746-2B96-C5BB2714A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656" y="4189412"/>
            <a:ext cx="2255144" cy="212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731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0D9EC-9217-8611-DF11-0358A3BC8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Kognitivno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restrukturiranje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5BD4C-4C63-CE7B-68F4-8B3B42103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Netočne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ili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disfunkcionalne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misli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snu</a:t>
            </a:r>
            <a:endParaRPr lang="en-US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l"/>
            <a:endParaRPr lang="en-US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ponašanje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otežava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san</a:t>
            </a:r>
            <a:endParaRPr lang="en-US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l"/>
            <a:endParaRPr lang="en-US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disfunkcionalne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misli</a:t>
            </a:r>
            <a:endParaRPr lang="en-US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Identifikacija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izazivanje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mijenjanje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misli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i="0" u="none" strike="noStrike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doprinose</a:t>
            </a:r>
            <a:r>
              <a:rPr lang="en-US" i="0" u="none" strike="noStrike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" panose="020B0604020202020204" pitchFamily="34" charset="0"/>
              </a:rPr>
              <a:t>nesanici</a:t>
            </a:r>
            <a:endParaRPr lang="en-US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4" name="Down Arrow 3">
            <a:extLst>
              <a:ext uri="{FF2B5EF4-FFF2-40B4-BE49-F238E27FC236}">
                <a16:creationId xmlns:a16="http://schemas.microsoft.com/office/drawing/2014/main" id="{8A380FBC-2E29-C2ED-A6B1-46F0262D6A4F}"/>
              </a:ext>
            </a:extLst>
          </p:cNvPr>
          <p:cNvSpPr/>
          <p:nvPr/>
        </p:nvSpPr>
        <p:spPr>
          <a:xfrm>
            <a:off x="2946399" y="2527640"/>
            <a:ext cx="174171" cy="5080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456E2A96-2A4F-4DE9-40D4-C9B2A580EE2A}"/>
              </a:ext>
            </a:extLst>
          </p:cNvPr>
          <p:cNvSpPr/>
          <p:nvPr/>
        </p:nvSpPr>
        <p:spPr>
          <a:xfrm>
            <a:off x="2946399" y="3968637"/>
            <a:ext cx="203199" cy="5660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194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E424E-0EBA-909C-0819-C8339E624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5 </a:t>
            </a:r>
            <a:r>
              <a:rPr lang="en-GB" dirty="0" err="1">
                <a:solidFill>
                  <a:schemeClr val="accent1"/>
                </a:solidFill>
              </a:rPr>
              <a:t>principa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dobrog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zdravog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5122" name="Picture 2" descr="Picture of Number 1 Printable | Activity Shelter | Happy birthday words,  Printable activities, Clip art">
            <a:extLst>
              <a:ext uri="{FF2B5EF4-FFF2-40B4-BE49-F238E27FC236}">
                <a16:creationId xmlns:a16="http://schemas.microsoft.com/office/drawing/2014/main" id="{E0EE5D4B-A188-0712-2955-2FE2E7AB82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29" y="1690688"/>
            <a:ext cx="653143" cy="65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5E351F-2462-D3F5-2267-1A5565C2024E}"/>
              </a:ext>
            </a:extLst>
          </p:cNvPr>
          <p:cNvSpPr txBox="1"/>
          <p:nvPr/>
        </p:nvSpPr>
        <p:spPr>
          <a:xfrm>
            <a:off x="2104572" y="1846881"/>
            <a:ext cx="571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chemeClr val="accent1"/>
                </a:solidFill>
              </a:rPr>
              <a:t>Cijenite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svoje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vrijeme</a:t>
            </a:r>
            <a:endParaRPr lang="en-GB" sz="2400" dirty="0">
              <a:solidFill>
                <a:schemeClr val="accent1"/>
              </a:solidFill>
            </a:endParaRPr>
          </a:p>
        </p:txBody>
      </p:sp>
      <p:pic>
        <p:nvPicPr>
          <p:cNvPr id="5124" name="Picture 4" descr="Number 2 Images – Browse 8,943,565 Stock Photos, Vectors, and Video | Adobe  Stock">
            <a:extLst>
              <a:ext uri="{FF2B5EF4-FFF2-40B4-BE49-F238E27FC236}">
                <a16:creationId xmlns:a16="http://schemas.microsoft.com/office/drawing/2014/main" id="{903A15B9-013F-74F0-15F4-6B0E8D51C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13" y="2477337"/>
            <a:ext cx="873125" cy="87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870CEA-03FB-56A5-66EA-D3853CDC6591}"/>
              </a:ext>
            </a:extLst>
          </p:cNvPr>
          <p:cNvSpPr txBox="1"/>
          <p:nvPr/>
        </p:nvSpPr>
        <p:spPr>
          <a:xfrm>
            <a:off x="2104571" y="2775858"/>
            <a:ext cx="6241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Stavite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svoje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spavanje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na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prioritetno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mjesto</a:t>
            </a:r>
            <a:endParaRPr lang="en-GB" sz="2400" dirty="0">
              <a:solidFill>
                <a:schemeClr val="accent1"/>
              </a:solidFill>
            </a:endParaRPr>
          </a:p>
        </p:txBody>
      </p:sp>
      <p:pic>
        <p:nvPicPr>
          <p:cNvPr id="5126" name="Picture 6" descr="Free Number 3 Cartoon Image｜Charatoon">
            <a:extLst>
              <a:ext uri="{FF2B5EF4-FFF2-40B4-BE49-F238E27FC236}">
                <a16:creationId xmlns:a16="http://schemas.microsoft.com/office/drawing/2014/main" id="{E33AC9B0-36F8-5FF6-6072-CA6CAFC7B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29" y="3483969"/>
            <a:ext cx="807810" cy="80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Pink 3D Number 4 24683991 PNG">
            <a:extLst>
              <a:ext uri="{FF2B5EF4-FFF2-40B4-BE49-F238E27FC236}">
                <a16:creationId xmlns:a16="http://schemas.microsoft.com/office/drawing/2014/main" id="{59362C3B-4F01-41DE-AF59-02BF59273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847" y="4490601"/>
            <a:ext cx="571445" cy="67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Red Number Five Sitting On White Background Stock Photo - Download Image  Now - Number 5, Three Dimensional, Number - iStock, 5 - sugnaux.swiss">
            <a:extLst>
              <a:ext uri="{FF2B5EF4-FFF2-40B4-BE49-F238E27FC236}">
                <a16:creationId xmlns:a16="http://schemas.microsoft.com/office/drawing/2014/main" id="{127DBF54-B971-4384-5392-C55C55343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51" y="5334090"/>
            <a:ext cx="1511525" cy="100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37F24D-53D4-6FA9-AFF7-5C1BD17F7FBB}"/>
              </a:ext>
            </a:extLst>
          </p:cNvPr>
          <p:cNvSpPr txBox="1"/>
          <p:nvPr/>
        </p:nvSpPr>
        <p:spPr>
          <a:xfrm>
            <a:off x="2104571" y="3657041"/>
            <a:ext cx="558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chemeClr val="accent1"/>
                </a:solidFill>
              </a:rPr>
              <a:t>Personalizirajte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svoj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san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F90C17-B199-34FE-3E4F-A08CC126DC51}"/>
              </a:ext>
            </a:extLst>
          </p:cNvPr>
          <p:cNvSpPr txBox="1"/>
          <p:nvPr/>
        </p:nvSpPr>
        <p:spPr>
          <a:xfrm>
            <a:off x="2104572" y="4601029"/>
            <a:ext cx="4644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chemeClr val="accent1"/>
                </a:solidFill>
              </a:rPr>
              <a:t>Vjerujte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svom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snu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FEE337-5AA1-8DBA-56C1-E1791E65F75C}"/>
              </a:ext>
            </a:extLst>
          </p:cNvPr>
          <p:cNvSpPr txBox="1"/>
          <p:nvPr/>
        </p:nvSpPr>
        <p:spPr>
          <a:xfrm>
            <a:off x="2104571" y="5653265"/>
            <a:ext cx="4499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chemeClr val="accent1"/>
                </a:solidFill>
              </a:rPr>
              <a:t>Zaštitite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svoj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san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A9AD93-407C-B558-4D9A-3F4A6942D0B3}"/>
              </a:ext>
            </a:extLst>
          </p:cNvPr>
          <p:cNvSpPr txBox="1"/>
          <p:nvPr/>
        </p:nvSpPr>
        <p:spPr>
          <a:xfrm>
            <a:off x="7199086" y="6064774"/>
            <a:ext cx="477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>
                <a:solidFill>
                  <a:schemeClr val="accent1"/>
                </a:solidFill>
              </a:rPr>
              <a:t>Espie</a:t>
            </a:r>
            <a:r>
              <a:rPr lang="en-GB" sz="1200" dirty="0">
                <a:solidFill>
                  <a:schemeClr val="accent1"/>
                </a:solidFill>
              </a:rPr>
              <a:t> C. The “5 principles” of good sleep health. J Sleep Res 2022:31</a:t>
            </a:r>
          </a:p>
        </p:txBody>
      </p:sp>
    </p:spTree>
    <p:extLst>
      <p:ext uri="{BB962C8B-B14F-4D97-AF65-F5344CB8AC3E}">
        <p14:creationId xmlns:p14="http://schemas.microsoft.com/office/powerpoint/2010/main" val="2239813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9EEB0-412B-4E76-993B-1F227ECBC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san</a:t>
            </a:r>
            <a:r>
              <a:rPr lang="en-GB" dirty="0">
                <a:solidFill>
                  <a:schemeClr val="accent1"/>
                </a:solidFill>
              </a:rPr>
              <a:t> je </a:t>
            </a:r>
            <a:r>
              <a:rPr lang="en-GB" dirty="0" err="1">
                <a:solidFill>
                  <a:schemeClr val="accent1"/>
                </a:solidFill>
              </a:rPr>
              <a:t>jedna</a:t>
            </a:r>
            <a:r>
              <a:rPr lang="en-GB" dirty="0">
                <a:solidFill>
                  <a:schemeClr val="accent1"/>
                </a:solidFill>
              </a:rPr>
              <a:t> od </a:t>
            </a:r>
            <a:r>
              <a:rPr lang="en-GB" dirty="0" err="1">
                <a:solidFill>
                  <a:schemeClr val="accent1"/>
                </a:solidFill>
              </a:rPr>
              <a:t>najvažnijih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ljudskih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sposobnosti</a:t>
            </a:r>
            <a:r>
              <a:rPr lang="en-GB" dirty="0">
                <a:solidFill>
                  <a:schemeClr val="accent1"/>
                </a:solidFill>
              </a:rPr>
              <a:t> da </a:t>
            </a:r>
            <a:r>
              <a:rPr lang="en-GB" dirty="0" err="1">
                <a:solidFill>
                  <a:schemeClr val="accent1"/>
                </a:solidFill>
              </a:rPr>
              <a:t>živi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život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Obnavljanje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stanica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metabolizma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fizički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rast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razvoj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Sposobnost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reguliranja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emocija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Sposobnost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rješavanja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infekcija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4" name="Picture 2" descr="Picture of Number 1 Printable | Activity Shelter | Happy birthday words,  Printable activities, Clip art">
            <a:extLst>
              <a:ext uri="{FF2B5EF4-FFF2-40B4-BE49-F238E27FC236}">
                <a16:creationId xmlns:a16="http://schemas.microsoft.com/office/drawing/2014/main" id="{CF488232-0B25-A23F-3B3D-FDEA208DDC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707" y="681038"/>
            <a:ext cx="1025236" cy="876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B22C3D-FAF1-2BF4-9A92-3CC31A0FB2D6}"/>
              </a:ext>
            </a:extLst>
          </p:cNvPr>
          <p:cNvSpPr txBox="1"/>
          <p:nvPr/>
        </p:nvSpPr>
        <p:spPr>
          <a:xfrm>
            <a:off x="2373085" y="880994"/>
            <a:ext cx="7445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CIJENITE SVOJ SAN</a:t>
            </a:r>
          </a:p>
        </p:txBody>
      </p:sp>
    </p:spTree>
    <p:extLst>
      <p:ext uri="{BB962C8B-B14F-4D97-AF65-F5344CB8AC3E}">
        <p14:creationId xmlns:p14="http://schemas.microsoft.com/office/powerpoint/2010/main" val="2588380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24F57-A224-D992-C506-0B663C6F5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Donošenje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odluke</a:t>
            </a:r>
            <a:r>
              <a:rPr lang="en-GB" dirty="0">
                <a:solidFill>
                  <a:schemeClr val="accent1"/>
                </a:solidFill>
              </a:rPr>
              <a:t> da je </a:t>
            </a:r>
            <a:r>
              <a:rPr lang="en-GB" dirty="0" err="1">
                <a:solidFill>
                  <a:schemeClr val="accent1"/>
                </a:solidFill>
              </a:rPr>
              <a:t>spavanje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prvom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mjestu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Slušanje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tijela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mozga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Puštanje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stvari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koje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mislimo</a:t>
            </a:r>
            <a:r>
              <a:rPr lang="en-GB" dirty="0">
                <a:solidFill>
                  <a:schemeClr val="accent1"/>
                </a:solidFill>
              </a:rPr>
              <a:t> da </a:t>
            </a:r>
            <a:r>
              <a:rPr lang="en-GB" dirty="0" err="1">
                <a:solidFill>
                  <a:schemeClr val="accent1"/>
                </a:solidFill>
              </a:rPr>
              <a:t>bismo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trebali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napraviti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4" name="Picture 4" descr="Number 2 Images – Browse 8,943,565 Stock Photos, Vectors, and Video | Adobe  Stock">
            <a:extLst>
              <a:ext uri="{FF2B5EF4-FFF2-40B4-BE49-F238E27FC236}">
                <a16:creationId xmlns:a16="http://schemas.microsoft.com/office/drawing/2014/main" id="{AE622754-A6EA-1330-3479-1E1713F7E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" y="333829"/>
            <a:ext cx="1192323" cy="119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972555-6AC9-85B5-66B3-1C121FA1EA01}"/>
              </a:ext>
            </a:extLst>
          </p:cNvPr>
          <p:cNvSpPr txBox="1"/>
          <p:nvPr/>
        </p:nvSpPr>
        <p:spPr>
          <a:xfrm>
            <a:off x="2017486" y="769256"/>
            <a:ext cx="8635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STAVITE SVOJE SPAVANJE NA PRIORITETNO MJESTO</a:t>
            </a:r>
          </a:p>
        </p:txBody>
      </p:sp>
    </p:spTree>
    <p:extLst>
      <p:ext uri="{BB962C8B-B14F-4D97-AF65-F5344CB8AC3E}">
        <p14:creationId xmlns:p14="http://schemas.microsoft.com/office/powerpoint/2010/main" val="3157363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3B445-4BF7-90BE-F99D-378C4B611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Osobni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zahtjevi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Eksperimentiranje</a:t>
            </a:r>
            <a:r>
              <a:rPr lang="en-GB" dirty="0">
                <a:solidFill>
                  <a:schemeClr val="accent1"/>
                </a:solidFill>
              </a:rPr>
              <a:t>: </a:t>
            </a:r>
            <a:r>
              <a:rPr lang="en-GB" i="1" dirty="0">
                <a:solidFill>
                  <a:schemeClr val="accent1"/>
                </a:solidFill>
              </a:rPr>
              <a:t>the best fit</a:t>
            </a:r>
          </a:p>
          <a:p>
            <a:r>
              <a:rPr lang="en-GB" dirty="0" err="1">
                <a:solidFill>
                  <a:schemeClr val="accent1"/>
                </a:solidFill>
              </a:rPr>
              <a:t>Osobni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i="1" dirty="0" err="1">
                <a:solidFill>
                  <a:schemeClr val="accent1"/>
                </a:solidFill>
              </a:rPr>
              <a:t>kronotip</a:t>
            </a:r>
            <a:endParaRPr lang="en-GB" i="1" dirty="0">
              <a:solidFill>
                <a:schemeClr val="accent1"/>
              </a:solidFill>
            </a:endParaRPr>
          </a:p>
        </p:txBody>
      </p:sp>
      <p:pic>
        <p:nvPicPr>
          <p:cNvPr id="4" name="Picture 6" descr="Free Number 3 Cartoon Image｜Charatoon">
            <a:extLst>
              <a:ext uri="{FF2B5EF4-FFF2-40B4-BE49-F238E27FC236}">
                <a16:creationId xmlns:a16="http://schemas.microsoft.com/office/drawing/2014/main" id="{78BFD763-7A83-D673-AB88-15BD0DF89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28" y="363397"/>
            <a:ext cx="1153885" cy="11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2B32F4-DFF5-D855-C397-B3E7BEE2B055}"/>
              </a:ext>
            </a:extLst>
          </p:cNvPr>
          <p:cNvSpPr txBox="1"/>
          <p:nvPr/>
        </p:nvSpPr>
        <p:spPr>
          <a:xfrm>
            <a:off x="2278743" y="940339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PERSONALIZIRAJTE SAN</a:t>
            </a:r>
          </a:p>
        </p:txBody>
      </p:sp>
    </p:spTree>
    <p:extLst>
      <p:ext uri="{BB962C8B-B14F-4D97-AF65-F5344CB8AC3E}">
        <p14:creationId xmlns:p14="http://schemas.microsoft.com/office/powerpoint/2010/main" val="4049243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E89D8-E68D-E38A-CD0F-DBCD6F1F1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Korištenje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uzorka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tijekom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tjedna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kao</a:t>
            </a:r>
            <a:r>
              <a:rPr lang="en-GB" dirty="0">
                <a:solidFill>
                  <a:schemeClr val="accent1"/>
                </a:solidFill>
              </a:rPr>
              <a:t> i </a:t>
            </a:r>
            <a:r>
              <a:rPr lang="en-GB" dirty="0" err="1">
                <a:solidFill>
                  <a:schemeClr val="accent1"/>
                </a:solidFill>
              </a:rPr>
              <a:t>tijekom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vikenda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Konzistentnost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Oduprijeti</a:t>
            </a:r>
            <a:r>
              <a:rPr lang="en-GB" dirty="0">
                <a:solidFill>
                  <a:schemeClr val="accent1"/>
                </a:solidFill>
              </a:rPr>
              <a:t> se “</a:t>
            </a:r>
            <a:r>
              <a:rPr lang="en-GB" dirty="0" err="1">
                <a:solidFill>
                  <a:schemeClr val="accent1"/>
                </a:solidFill>
              </a:rPr>
              <a:t>napasti</a:t>
            </a:r>
            <a:r>
              <a:rPr lang="en-GB" dirty="0">
                <a:solidFill>
                  <a:schemeClr val="accent1"/>
                </a:solidFill>
              </a:rPr>
              <a:t>” da se </a:t>
            </a:r>
            <a:r>
              <a:rPr lang="en-GB" dirty="0" err="1">
                <a:solidFill>
                  <a:schemeClr val="accent1"/>
                </a:solidFill>
              </a:rPr>
              <a:t>koriste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kriva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rješenja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4" name="Picture 8" descr="Pink 3D Number 4 24683991 PNG">
            <a:extLst>
              <a:ext uri="{FF2B5EF4-FFF2-40B4-BE49-F238E27FC236}">
                <a16:creationId xmlns:a16="http://schemas.microsoft.com/office/drawing/2014/main" id="{F157E766-AC54-64E2-D221-B0071E2F6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5629"/>
            <a:ext cx="947057" cy="112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F48CA0-B54E-0213-F718-F621771905A6}"/>
              </a:ext>
            </a:extLst>
          </p:cNvPr>
          <p:cNvSpPr txBox="1"/>
          <p:nvPr/>
        </p:nvSpPr>
        <p:spPr>
          <a:xfrm>
            <a:off x="2540000" y="711200"/>
            <a:ext cx="7271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VJERUJTE SVOM SNU</a:t>
            </a:r>
          </a:p>
        </p:txBody>
      </p:sp>
    </p:spTree>
    <p:extLst>
      <p:ext uri="{BB962C8B-B14F-4D97-AF65-F5344CB8AC3E}">
        <p14:creationId xmlns:p14="http://schemas.microsoft.com/office/powerpoint/2010/main" val="96138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9CF1B-B298-671A-9BD7-3EDBE58B4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NESANICA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86AB3-40C4-2B21-FB3B-9BA73966F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Lat. </a:t>
            </a:r>
            <a:r>
              <a:rPr lang="en-GB" i="1" dirty="0">
                <a:solidFill>
                  <a:schemeClr val="accent1"/>
                </a:solidFill>
              </a:rPr>
              <a:t>Insomnia</a:t>
            </a:r>
          </a:p>
          <a:p>
            <a:r>
              <a:rPr lang="en-GB" dirty="0" err="1">
                <a:solidFill>
                  <a:schemeClr val="accent1"/>
                </a:solidFill>
              </a:rPr>
              <a:t>Poremećaj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r>
              <a:rPr lang="en-GB" dirty="0">
                <a:solidFill>
                  <a:schemeClr val="accent1"/>
                </a:solidFill>
              </a:rPr>
              <a:t> koji </a:t>
            </a:r>
            <a:r>
              <a:rPr lang="en-GB" dirty="0" err="1">
                <a:solidFill>
                  <a:schemeClr val="accent1"/>
                </a:solidFill>
              </a:rPr>
              <a:t>uključuje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teškoće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kod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usnivanja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ili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ponovnog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usnivanja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nakon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ranog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buđenja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Numerology Number 3: Traits of Birth Number /Life Path Number 3 Persons –  Numerology, Graphology and Occult Sciences">
            <a:extLst>
              <a:ext uri="{FF2B5EF4-FFF2-40B4-BE49-F238E27FC236}">
                <a16:creationId xmlns:a16="http://schemas.microsoft.com/office/drawing/2014/main" id="{7A8B3902-9DEC-58B2-59C3-87EA07C796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857756" y="3489901"/>
            <a:ext cx="2002973" cy="200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ess-than sign - Wikidata">
            <a:extLst>
              <a:ext uri="{FF2B5EF4-FFF2-40B4-BE49-F238E27FC236}">
                <a16:creationId xmlns:a16="http://schemas.microsoft.com/office/drawing/2014/main" id="{DC8CAEC6-A51F-3AA2-B2E0-77B2CF42F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480" y="3851548"/>
            <a:ext cx="959760" cy="127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less-than sign - Wikidata">
            <a:extLst>
              <a:ext uri="{FF2B5EF4-FFF2-40B4-BE49-F238E27FC236}">
                <a16:creationId xmlns:a16="http://schemas.microsoft.com/office/drawing/2014/main" id="{6AC7388C-2E78-B3AB-262E-D19E95B10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45" y="3851548"/>
            <a:ext cx="959760" cy="127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4A313D-3489-3F32-C760-94158EAD5C7E}"/>
              </a:ext>
            </a:extLst>
          </p:cNvPr>
          <p:cNvSpPr txBox="1"/>
          <p:nvPr/>
        </p:nvSpPr>
        <p:spPr>
          <a:xfrm>
            <a:off x="1349829" y="4229776"/>
            <a:ext cx="1841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solidFill>
                  <a:schemeClr val="accent1"/>
                </a:solidFill>
              </a:rPr>
              <a:t>prolazna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23BB9C-10EF-969A-327B-2141B11D0AEF}"/>
              </a:ext>
            </a:extLst>
          </p:cNvPr>
          <p:cNvSpPr txBox="1"/>
          <p:nvPr/>
        </p:nvSpPr>
        <p:spPr>
          <a:xfrm>
            <a:off x="8990665" y="4229777"/>
            <a:ext cx="2026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>
                <a:solidFill>
                  <a:schemeClr val="accent1"/>
                </a:solidFill>
              </a:rPr>
              <a:t>kronična</a:t>
            </a:r>
            <a:endParaRPr lang="en-GB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296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1C37F-76A8-4155-555F-0B4F8207D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Izbjegavanje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stvari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koje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uznemiruju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Zaštita</a:t>
            </a:r>
            <a:r>
              <a:rPr lang="en-GB" dirty="0">
                <a:solidFill>
                  <a:schemeClr val="accent1"/>
                </a:solidFill>
              </a:rPr>
              <a:t> od </a:t>
            </a:r>
            <a:r>
              <a:rPr lang="en-GB" dirty="0" err="1">
                <a:solidFill>
                  <a:schemeClr val="accent1"/>
                </a:solidFill>
              </a:rPr>
              <a:t>previše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promjena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Izbjegavanje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pretjeranog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analiziranja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Izbjegavanje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forsiranog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usnivanja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4" name="Picture 10" descr="Red Number Five Sitting On White Background Stock Photo - Download Image  Now - Number 5, Three Dimensional, Number - iStock, 5 - sugnaux.swiss">
            <a:extLst>
              <a:ext uri="{FF2B5EF4-FFF2-40B4-BE49-F238E27FC236}">
                <a16:creationId xmlns:a16="http://schemas.microsoft.com/office/drawing/2014/main" id="{DADA8331-183B-51EB-C3ED-E7B8F0D8D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09" y="428261"/>
            <a:ext cx="1648620" cy="109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D1E1BB-4EAD-03EF-A9F8-121F0949EA29}"/>
              </a:ext>
            </a:extLst>
          </p:cNvPr>
          <p:cNvSpPr txBox="1"/>
          <p:nvPr/>
        </p:nvSpPr>
        <p:spPr>
          <a:xfrm>
            <a:off x="2322286" y="841829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ZAŠTITITE SVOJ SAN</a:t>
            </a:r>
          </a:p>
        </p:txBody>
      </p:sp>
    </p:spTree>
    <p:extLst>
      <p:ext uri="{BB962C8B-B14F-4D97-AF65-F5344CB8AC3E}">
        <p14:creationId xmlns:p14="http://schemas.microsoft.com/office/powerpoint/2010/main" val="3652199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300" name="Rectangle 12299">
            <a:extLst>
              <a:ext uri="{FF2B5EF4-FFF2-40B4-BE49-F238E27FC236}">
                <a16:creationId xmlns:a16="http://schemas.microsoft.com/office/drawing/2014/main" id="{6EFC920F-B85A-4068-BD93-41064EDE9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02" name="Group 12301">
            <a:extLst>
              <a:ext uri="{FF2B5EF4-FFF2-40B4-BE49-F238E27FC236}">
                <a16:creationId xmlns:a16="http://schemas.microsoft.com/office/drawing/2014/main" id="{1C559108-BBAE-426C-8564-051D2BA6D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2298" name="Rectangle 12297">
              <a:extLst>
                <a:ext uri="{FF2B5EF4-FFF2-40B4-BE49-F238E27FC236}">
                  <a16:creationId xmlns:a16="http://schemas.microsoft.com/office/drawing/2014/main" id="{42BC35EE-6650-42D2-AEFB-4B7CD1AFC9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99" name="Rectangle 12298">
              <a:extLst>
                <a:ext uri="{FF2B5EF4-FFF2-40B4-BE49-F238E27FC236}">
                  <a16:creationId xmlns:a16="http://schemas.microsoft.com/office/drawing/2014/main" id="{0952C743-9049-4DFB-878B-2AB07B6E4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301" name="Rectangle 12300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7CEF37-3A79-4951-870F-37866545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25" y="1238081"/>
            <a:ext cx="4709345" cy="962953"/>
          </a:xfrm>
        </p:spPr>
        <p:txBody>
          <a:bodyPr anchor="b">
            <a:normAutofit/>
          </a:bodyPr>
          <a:lstStyle/>
          <a:p>
            <a:endParaRPr lang="en-GB" sz="3800"/>
          </a:p>
        </p:txBody>
      </p:sp>
      <p:sp>
        <p:nvSpPr>
          <p:cNvPr id="12303" name="Rectangle 12302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39885" y="2372170"/>
            <a:ext cx="438912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EE23D-9492-B822-E54B-0A680F7F9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99" y="1383729"/>
            <a:ext cx="4703482" cy="475686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4000" dirty="0">
                <a:solidFill>
                  <a:schemeClr val="accent1"/>
                </a:solidFill>
              </a:rPr>
              <a:t>HVALA NA POZORNOSTI</a:t>
            </a:r>
          </a:p>
        </p:txBody>
      </p:sp>
      <p:pic>
        <p:nvPicPr>
          <p:cNvPr id="12290" name="Picture 2" descr="Mr Bean - 7 BIRTHDAY BEAR - Wildbrain Happy Kids - Cartoons for Children -  YouTube">
            <a:extLst>
              <a:ext uri="{FF2B5EF4-FFF2-40B4-BE49-F238E27FC236}">
                <a16:creationId xmlns:a16="http://schemas.microsoft.com/office/drawing/2014/main" id="{7F760438-002F-3CE8-2E7D-BD84359F3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8" r="16445" b="1"/>
          <a:stretch/>
        </p:blipFill>
        <p:spPr bwMode="auto">
          <a:xfrm>
            <a:off x="6538366" y="1383738"/>
            <a:ext cx="4929098" cy="4756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479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F46E-2F3A-D6DB-B824-2AA4ECCCB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literatura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A3F07-A84D-78A2-8D35-228D047B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Espie</a:t>
            </a:r>
            <a:r>
              <a:rPr lang="en-GB" dirty="0">
                <a:solidFill>
                  <a:schemeClr val="accent1"/>
                </a:solidFill>
              </a:rPr>
              <a:t>, CA. An introduction to Coping with Insomnia and Sleep Problems</a:t>
            </a:r>
          </a:p>
          <a:p>
            <a:r>
              <a:rPr lang="en-GB" dirty="0" err="1">
                <a:solidFill>
                  <a:schemeClr val="accent1"/>
                </a:solidFill>
              </a:rPr>
              <a:t>Espie</a:t>
            </a:r>
            <a:r>
              <a:rPr lang="en-GB" dirty="0">
                <a:solidFill>
                  <a:schemeClr val="accent1"/>
                </a:solidFill>
              </a:rPr>
              <a:t>, CA: The ’5 principles’ of good sleep health. J Sleep Res 2022; 31</a:t>
            </a:r>
          </a:p>
          <a:p>
            <a:r>
              <a:rPr lang="en-GB" dirty="0">
                <a:solidFill>
                  <a:schemeClr val="accent1"/>
                </a:solidFill>
              </a:rPr>
              <a:t>Riemann D et al. The European Insomnia Guideline: An update on the diagnosis and treatment of insomnia 2023. </a:t>
            </a:r>
          </a:p>
        </p:txBody>
      </p:sp>
    </p:spTree>
    <p:extLst>
      <p:ext uri="{BB962C8B-B14F-4D97-AF65-F5344CB8AC3E}">
        <p14:creationId xmlns:p14="http://schemas.microsoft.com/office/powerpoint/2010/main" val="46204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FDA1-E463-6238-098E-AAA634503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NESANICA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E36B7-DEA8-CE80-972E-C105301DD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Primarni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poremećaj</a:t>
            </a: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Sekundarni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poremećaj</a:t>
            </a:r>
            <a:r>
              <a:rPr lang="en-GB" dirty="0">
                <a:solidFill>
                  <a:schemeClr val="accent1"/>
                </a:solidFill>
              </a:rPr>
              <a:t>: OSA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                                                   </a:t>
            </a:r>
            <a:r>
              <a:rPr lang="en-GB" dirty="0" err="1">
                <a:solidFill>
                  <a:schemeClr val="accent1"/>
                </a:solidFill>
              </a:rPr>
              <a:t>Sindrom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nemirnih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nogu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                                                   </a:t>
            </a:r>
            <a:r>
              <a:rPr lang="en-GB" dirty="0" err="1">
                <a:solidFill>
                  <a:schemeClr val="accent1"/>
                </a:solidFill>
              </a:rPr>
              <a:t>Periodični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pokreti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nogu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tijekom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                                                   </a:t>
            </a:r>
            <a:r>
              <a:rPr lang="en-GB" dirty="0" err="1">
                <a:solidFill>
                  <a:schemeClr val="accent1"/>
                </a:solidFill>
              </a:rPr>
              <a:t>Komorbidni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poremećaji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61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EB05-7DBC-091C-C20A-598D05C3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patofiziologija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521E3FC-72F1-13BD-02BD-C3517E02FC4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278" y="1690688"/>
            <a:ext cx="6386285" cy="386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D0E5D47-E9F9-195D-6931-544641C424F9}"/>
              </a:ext>
            </a:extLst>
          </p:cNvPr>
          <p:cNvSpPr txBox="1"/>
          <p:nvPr/>
        </p:nvSpPr>
        <p:spPr>
          <a:xfrm rot="10800000" flipH="1" flipV="1">
            <a:off x="4743450" y="6004123"/>
            <a:ext cx="78522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 err="1">
                <a:solidFill>
                  <a:srgbClr val="131314"/>
                </a:solidFill>
                <a:latin typeface="var(--nova-font-family-display)"/>
              </a:rPr>
              <a:t>Bollu</a:t>
            </a:r>
            <a:r>
              <a:rPr lang="en-US" sz="1400" dirty="0">
                <a:solidFill>
                  <a:srgbClr val="131314"/>
                </a:solidFill>
                <a:latin typeface="var(--nova-font-family-display)"/>
              </a:rPr>
              <a:t>, Kaur. Sl</a:t>
            </a:r>
            <a:r>
              <a:rPr lang="en-US" sz="1400" i="0" u="none" strike="noStrike" dirty="0">
                <a:solidFill>
                  <a:srgbClr val="131314"/>
                </a:solidFill>
                <a:effectLst/>
                <a:latin typeface="var(--nova-font-family-display)"/>
              </a:rPr>
              <a:t>eep Medicine: Insomnia and Sleep. J</a:t>
            </a:r>
            <a:r>
              <a:rPr lang="en-US" sz="1400" i="0" u="none" strike="noStrike" dirty="0">
                <a:solidFill>
                  <a:srgbClr val="131314"/>
                </a:solidFill>
                <a:effectLst/>
                <a:latin typeface="var(--nova-font-family-sans-serif)"/>
              </a:rPr>
              <a:t>anuary 2019. </a:t>
            </a:r>
            <a:r>
              <a:rPr lang="en-US" sz="1400" i="0" u="sng" strike="noStrike" dirty="0">
                <a:solidFill>
                  <a:srgbClr val="131314"/>
                </a:solidFill>
                <a:effectLst/>
                <a:latin typeface="inherit"/>
                <a:hlinkClick r:id="rId3"/>
              </a:rPr>
              <a:t>Missouri Medicine</a:t>
            </a:r>
            <a:r>
              <a:rPr lang="en-US" sz="1400" i="0" u="none" strike="noStrike" dirty="0">
                <a:solidFill>
                  <a:srgbClr val="131314"/>
                </a:solidFill>
                <a:effectLst/>
                <a:latin typeface="var(--nova-font-family-sans-serif)"/>
              </a:rPr>
              <a:t> 116(1):68-75</a:t>
            </a:r>
          </a:p>
        </p:txBody>
      </p:sp>
    </p:spTree>
    <p:extLst>
      <p:ext uri="{BB962C8B-B14F-4D97-AF65-F5344CB8AC3E}">
        <p14:creationId xmlns:p14="http://schemas.microsoft.com/office/powerpoint/2010/main" val="86530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F646-82A1-5A99-9368-AAA36C206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epidemiologija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3076" name="Picture 4" descr="45 Insomnia Statistics: How Many People Suffer From Insomnia?">
            <a:extLst>
              <a:ext uri="{FF2B5EF4-FFF2-40B4-BE49-F238E27FC236}">
                <a16:creationId xmlns:a16="http://schemas.microsoft.com/office/drawing/2014/main" id="{12F3B2C9-48A1-B00E-9726-D88D5E265F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2172605"/>
            <a:ext cx="3193143" cy="319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45 Insomnia Statistics: How Many People Suffer From Insomnia?">
            <a:extLst>
              <a:ext uri="{FF2B5EF4-FFF2-40B4-BE49-F238E27FC236}">
                <a16:creationId xmlns:a16="http://schemas.microsoft.com/office/drawing/2014/main" id="{CE20F6ED-6953-E6A1-14C5-DD497DC24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628" y="2172605"/>
            <a:ext cx="3193143" cy="319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125DC7-9F07-DFE0-19D7-506C054CA1D4}"/>
              </a:ext>
            </a:extLst>
          </p:cNvPr>
          <p:cNvSpPr txBox="1"/>
          <p:nvPr/>
        </p:nvSpPr>
        <p:spPr>
          <a:xfrm>
            <a:off x="6299200" y="6079894"/>
            <a:ext cx="53122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>
                <a:solidFill>
                  <a:schemeClr val="accent1"/>
                </a:solidFill>
              </a:rPr>
              <a:t>https://</a:t>
            </a:r>
            <a:r>
              <a:rPr lang="en-GB" sz="1400" dirty="0" err="1">
                <a:solidFill>
                  <a:schemeClr val="accent1"/>
                </a:solidFill>
              </a:rPr>
              <a:t>www.thegoodbody.com</a:t>
            </a:r>
            <a:r>
              <a:rPr lang="en-GB" sz="1400" dirty="0">
                <a:solidFill>
                  <a:schemeClr val="accent1"/>
                </a:solidFill>
              </a:rPr>
              <a:t>/insomnia-statistics/</a:t>
            </a:r>
          </a:p>
        </p:txBody>
      </p:sp>
    </p:spTree>
    <p:extLst>
      <p:ext uri="{BB962C8B-B14F-4D97-AF65-F5344CB8AC3E}">
        <p14:creationId xmlns:p14="http://schemas.microsoft.com/office/powerpoint/2010/main" val="42295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F6C85-6C64-5A91-D95F-1FD90C75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liječenje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33CC0-A773-23D8-D863-F4F61F2C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Farmakološko</a:t>
            </a:r>
            <a:r>
              <a:rPr lang="en-GB" dirty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endParaRPr lang="en-GB" dirty="0">
              <a:solidFill>
                <a:schemeClr val="accent1"/>
              </a:solidFill>
            </a:endParaRPr>
          </a:p>
          <a:p>
            <a:r>
              <a:rPr lang="en-GB" b="1" dirty="0" err="1">
                <a:solidFill>
                  <a:schemeClr val="accent1"/>
                </a:solidFill>
              </a:rPr>
              <a:t>Nefarmakološko</a:t>
            </a:r>
            <a:r>
              <a:rPr lang="en-GB" b="1" dirty="0">
                <a:solidFill>
                  <a:schemeClr val="accent1"/>
                </a:solidFill>
              </a:rPr>
              <a:t> </a:t>
            </a:r>
            <a:r>
              <a:rPr lang="en-GB" dirty="0">
                <a:solidFill>
                  <a:schemeClr val="accent1"/>
                </a:solidFill>
              </a:rPr>
              <a:t>– od </a:t>
            </a:r>
            <a:r>
              <a:rPr lang="en-GB" dirty="0" err="1">
                <a:solidFill>
                  <a:schemeClr val="accent1"/>
                </a:solidFill>
              </a:rPr>
              <a:t>sredine</a:t>
            </a:r>
            <a:r>
              <a:rPr lang="en-GB" dirty="0">
                <a:solidFill>
                  <a:schemeClr val="accent1"/>
                </a:solidFill>
              </a:rPr>
              <a:t> 1970.-tih </a:t>
            </a:r>
            <a:r>
              <a:rPr lang="en-GB" dirty="0" err="1">
                <a:solidFill>
                  <a:schemeClr val="accent1"/>
                </a:solidFill>
              </a:rPr>
              <a:t>edukacija</a:t>
            </a:r>
            <a:r>
              <a:rPr lang="en-GB" dirty="0">
                <a:solidFill>
                  <a:schemeClr val="accent1"/>
                </a:solidFill>
              </a:rPr>
              <a:t> o </a:t>
            </a:r>
            <a:r>
              <a:rPr lang="en-GB" dirty="0" err="1">
                <a:solidFill>
                  <a:schemeClr val="accent1"/>
                </a:solidFill>
              </a:rPr>
              <a:t>higijeni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b="1" dirty="0">
                <a:solidFill>
                  <a:schemeClr val="accent1"/>
                </a:solidFill>
              </a:rPr>
              <a:t>CBTI</a:t>
            </a:r>
          </a:p>
          <a:p>
            <a:r>
              <a:rPr lang="en-GB" dirty="0" err="1">
                <a:solidFill>
                  <a:schemeClr val="accent1"/>
                </a:solidFill>
              </a:rPr>
              <a:t>Kombinacija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kognitivne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terapije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bihevioralnih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intervencija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edukacije</a:t>
            </a:r>
            <a:r>
              <a:rPr lang="en-GB" dirty="0">
                <a:solidFill>
                  <a:schemeClr val="accent1"/>
                </a:solidFill>
              </a:rPr>
              <a:t> o </a:t>
            </a:r>
            <a:r>
              <a:rPr lang="en-GB" dirty="0" err="1">
                <a:solidFill>
                  <a:schemeClr val="accent1"/>
                </a:solidFill>
              </a:rPr>
              <a:t>higijeni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4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3C6E3-D7C3-AE20-57A7-8861658F5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KBT (</a:t>
            </a:r>
            <a:r>
              <a:rPr lang="en-GB" i="1" dirty="0">
                <a:solidFill>
                  <a:schemeClr val="accent1"/>
                </a:solidFill>
              </a:rPr>
              <a:t>CBT-I</a:t>
            </a:r>
            <a:r>
              <a:rPr lang="en-GB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1378C-D9A1-7969-A0AD-FA7C6D6D4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Adresira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mentalne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kognitivne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aspekte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nesanice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Bihevioralni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aspekti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Personalizirana</a:t>
            </a:r>
            <a:r>
              <a:rPr lang="en-GB" dirty="0">
                <a:solidFill>
                  <a:schemeClr val="accent1"/>
                </a:solidFill>
              </a:rPr>
              <a:t> vs </a:t>
            </a:r>
            <a:r>
              <a:rPr lang="en-GB" dirty="0" err="1">
                <a:solidFill>
                  <a:schemeClr val="accent1"/>
                </a:solidFill>
              </a:rPr>
              <a:t>grupna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terapija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i="1" dirty="0" err="1">
                <a:solidFill>
                  <a:schemeClr val="accent1"/>
                </a:solidFill>
              </a:rPr>
              <a:t>Digitalna</a:t>
            </a:r>
            <a:r>
              <a:rPr lang="en-GB" i="1" dirty="0">
                <a:solidFill>
                  <a:schemeClr val="accent1"/>
                </a:solidFill>
              </a:rPr>
              <a:t> </a:t>
            </a:r>
            <a:r>
              <a:rPr lang="en-GB" i="1" dirty="0" err="1">
                <a:solidFill>
                  <a:schemeClr val="accent1"/>
                </a:solidFill>
              </a:rPr>
              <a:t>terapija</a:t>
            </a:r>
            <a:endParaRPr lang="en-GB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80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ADDD3-913A-43C4-50D7-D9AC16711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KBT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705D0-027F-94E2-C400-6CBA14744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Multikomponentna</a:t>
            </a:r>
            <a:r>
              <a:rPr lang="en-GB" dirty="0">
                <a:solidFill>
                  <a:schemeClr val="accent1"/>
                </a:solidFill>
              </a:rPr>
              <a:t> – </a:t>
            </a:r>
            <a:r>
              <a:rPr lang="en-GB" dirty="0" err="1">
                <a:solidFill>
                  <a:schemeClr val="accent1"/>
                </a:solidFill>
              </a:rPr>
              <a:t>psihoedukacija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                                            </a:t>
            </a:r>
            <a:r>
              <a:rPr lang="en-GB" dirty="0" err="1">
                <a:solidFill>
                  <a:schemeClr val="accent1"/>
                </a:solidFill>
              </a:rPr>
              <a:t>relaksacijske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tehnike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                                            </a:t>
            </a:r>
            <a:r>
              <a:rPr lang="en-GB" dirty="0" err="1">
                <a:solidFill>
                  <a:schemeClr val="accent1"/>
                </a:solidFill>
              </a:rPr>
              <a:t>terapija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restrikcije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                                              stimulus </a:t>
            </a:r>
            <a:r>
              <a:rPr lang="en-GB" dirty="0" err="1">
                <a:solidFill>
                  <a:schemeClr val="accent1"/>
                </a:solidFill>
              </a:rPr>
              <a:t>kontrolna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terapija</a:t>
            </a:r>
            <a:endParaRPr lang="en-GB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1"/>
              </a:solidFill>
            </a:endParaRPr>
          </a:p>
          <a:p>
            <a:r>
              <a:rPr lang="en-GB" dirty="0">
                <a:solidFill>
                  <a:schemeClr val="accent1"/>
                </a:solidFill>
              </a:rPr>
              <a:t>4-8 </a:t>
            </a:r>
            <a:r>
              <a:rPr lang="en-GB" dirty="0" err="1">
                <a:solidFill>
                  <a:schemeClr val="accent1"/>
                </a:solidFill>
              </a:rPr>
              <a:t>terapijskih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sesija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4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97B36-D3AC-2349-650B-2C4E9BA89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Psihoedukacija</a:t>
            </a:r>
            <a:r>
              <a:rPr lang="en-GB" dirty="0">
                <a:solidFill>
                  <a:schemeClr val="accent1"/>
                </a:solidFill>
              </a:rPr>
              <a:t>/</a:t>
            </a:r>
            <a:r>
              <a:rPr lang="en-GB" dirty="0" err="1">
                <a:solidFill>
                  <a:schemeClr val="accent1"/>
                </a:solidFill>
              </a:rPr>
              <a:t>higijena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04987-A411-CBB8-033E-9B0C918FA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80086" cy="4270375"/>
          </a:xfrm>
        </p:spPr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Bazične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informacije</a:t>
            </a:r>
            <a:r>
              <a:rPr lang="en-GB" dirty="0">
                <a:solidFill>
                  <a:schemeClr val="accent1"/>
                </a:solidFill>
              </a:rPr>
              <a:t> o </a:t>
            </a:r>
            <a:r>
              <a:rPr lang="en-GB" dirty="0" err="1">
                <a:solidFill>
                  <a:schemeClr val="accent1"/>
                </a:solidFill>
              </a:rPr>
              <a:t>ulozi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funkciji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Regulacija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cirkadijanog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ritma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 err="1">
                <a:solidFill>
                  <a:schemeClr val="accent1"/>
                </a:solidFill>
              </a:rPr>
              <a:t>Higijena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spavanja</a:t>
            </a:r>
            <a:r>
              <a:rPr lang="en-GB" dirty="0">
                <a:solidFill>
                  <a:schemeClr val="accent1"/>
                </a:solidFill>
              </a:rPr>
              <a:t>:  </a:t>
            </a:r>
            <a:r>
              <a:rPr lang="en-GB" dirty="0" err="1">
                <a:solidFill>
                  <a:schemeClr val="accent1"/>
                </a:solidFill>
              </a:rPr>
              <a:t>savjeti</a:t>
            </a:r>
            <a:r>
              <a:rPr lang="en-GB" dirty="0">
                <a:solidFill>
                  <a:schemeClr val="accent1"/>
                </a:solidFill>
              </a:rPr>
              <a:t> o </a:t>
            </a:r>
            <a:r>
              <a:rPr lang="en-GB" dirty="0" err="1">
                <a:solidFill>
                  <a:schemeClr val="accent1"/>
                </a:solidFill>
              </a:rPr>
              <a:t>čimbenicima</a:t>
            </a:r>
            <a:r>
              <a:rPr lang="en-GB" dirty="0">
                <a:solidFill>
                  <a:schemeClr val="accent1"/>
                </a:solidFill>
              </a:rPr>
              <a:t> koji </a:t>
            </a:r>
            <a:r>
              <a:rPr lang="en-GB" dirty="0" err="1">
                <a:solidFill>
                  <a:schemeClr val="accent1"/>
                </a:solidFill>
              </a:rPr>
              <a:t>utječu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kvalitetu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sna</a:t>
            </a:r>
            <a:r>
              <a:rPr lang="en-GB" dirty="0">
                <a:solidFill>
                  <a:schemeClr val="accent1"/>
                </a:solidFill>
              </a:rPr>
              <a:t> (</a:t>
            </a:r>
            <a:r>
              <a:rPr lang="en-GB" dirty="0" err="1">
                <a:solidFill>
                  <a:schemeClr val="accent1"/>
                </a:solidFill>
              </a:rPr>
              <a:t>temperatura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svjetlo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razina</a:t>
            </a:r>
            <a:r>
              <a:rPr lang="en-GB" dirty="0">
                <a:solidFill>
                  <a:schemeClr val="accent1"/>
                </a:solidFill>
              </a:rPr>
              <a:t> buke, </a:t>
            </a:r>
            <a:r>
              <a:rPr lang="en-GB" dirty="0" err="1">
                <a:solidFill>
                  <a:schemeClr val="accent1"/>
                </a:solidFill>
              </a:rPr>
              <a:t>udobnost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kreveta</a:t>
            </a:r>
            <a:r>
              <a:rPr lang="en-GB" dirty="0">
                <a:solidFill>
                  <a:schemeClr val="accent1"/>
                </a:solidFill>
              </a:rPr>
              <a:t>); </a:t>
            </a:r>
            <a:r>
              <a:rPr lang="en-GB" dirty="0" err="1">
                <a:solidFill>
                  <a:schemeClr val="accent1"/>
                </a:solidFill>
              </a:rPr>
              <a:t>navike</a:t>
            </a:r>
            <a:r>
              <a:rPr lang="en-GB" dirty="0">
                <a:solidFill>
                  <a:schemeClr val="accent1"/>
                </a:solidFill>
              </a:rPr>
              <a:t> (</a:t>
            </a:r>
            <a:r>
              <a:rPr lang="en-GB" dirty="0" err="1">
                <a:solidFill>
                  <a:schemeClr val="accent1"/>
                </a:solidFill>
              </a:rPr>
              <a:t>kofein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alkohol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rutina</a:t>
            </a:r>
            <a:r>
              <a:rPr lang="en-GB" dirty="0">
                <a:solidFill>
                  <a:schemeClr val="accent1"/>
                </a:solidFill>
              </a:rPr>
              <a:t>)</a:t>
            </a:r>
          </a:p>
          <a:p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4098" name="Picture 2" descr="Psychotherapy session, the patient tells the psychologist about his  problems. Psychoneurological disorders concept. Vector illustration in hand  drawn style 7630728 Vector Art at Vecteezy">
            <a:extLst>
              <a:ext uri="{FF2B5EF4-FFF2-40B4-BE49-F238E27FC236}">
                <a16:creationId xmlns:a16="http://schemas.microsoft.com/office/drawing/2014/main" id="{E7C7AD9A-9B77-862E-B43F-A6D52DDBB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86" y="4016375"/>
            <a:ext cx="32893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099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565</Words>
  <Application>Microsoft Macintosh PowerPoint</Application>
  <PresentationFormat>Widescreen</PresentationFormat>
  <Paragraphs>113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inherit</vt:lpstr>
      <vt:lpstr>var(--nova-font-family-display)</vt:lpstr>
      <vt:lpstr>var(--nova-font-family-sans-serif)</vt:lpstr>
      <vt:lpstr>Office Theme</vt:lpstr>
      <vt:lpstr>Bihevioralno-kognitivne tehnike za rad s nesanicom</vt:lpstr>
      <vt:lpstr>NESANICA</vt:lpstr>
      <vt:lpstr>NESANICA</vt:lpstr>
      <vt:lpstr>patofiziologija</vt:lpstr>
      <vt:lpstr>epidemiologija</vt:lpstr>
      <vt:lpstr>liječenje</vt:lpstr>
      <vt:lpstr>KBT (CBT-I)</vt:lpstr>
      <vt:lpstr>KBT</vt:lpstr>
      <vt:lpstr>Psihoedukacija/higijena spavanja</vt:lpstr>
      <vt:lpstr>PowerPoint Presentation</vt:lpstr>
      <vt:lpstr>Relaksacijske tehnike</vt:lpstr>
      <vt:lpstr>Terapija restrikcije spavanja (SRT)</vt:lpstr>
      <vt:lpstr>Kontrola stimulusa</vt:lpstr>
      <vt:lpstr>Kognitivno restrukturiranje</vt:lpstr>
      <vt:lpstr>5 principa dobrog i zdravog sna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Bihevioralno-kognitivne tehnike za rad s nesanicom</dc:title>
  <dc:creator>Ozana Ladić</dc:creator>
  <cp:lastModifiedBy>Ozana Ladić</cp:lastModifiedBy>
  <cp:revision>31</cp:revision>
  <dcterms:created xsi:type="dcterms:W3CDTF">2024-03-25T08:16:12Z</dcterms:created>
  <dcterms:modified xsi:type="dcterms:W3CDTF">2024-04-12T01:16:50Z</dcterms:modified>
</cp:coreProperties>
</file>