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2" r:id="rId10"/>
    <p:sldId id="263" r:id="rId11"/>
    <p:sldId id="264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309FCB-78CA-47F6-8F8C-3FC25EF145A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7D4A9D0-638D-4271-A862-FE6A2606E600}">
      <dgm:prSet phldrT="[Tekst]" custT="1"/>
      <dgm:spPr/>
      <dgm:t>
        <a:bodyPr/>
        <a:lstStyle/>
        <a:p>
          <a:r>
            <a:rPr lang="hr-HR" sz="2800" dirty="0" smtClean="0"/>
            <a:t>1.korak: Ne procjenjivati, izazivati i osporavati emocije</a:t>
          </a:r>
          <a:endParaRPr lang="hr-HR" sz="2800" dirty="0"/>
        </a:p>
      </dgm:t>
    </dgm:pt>
    <dgm:pt modelId="{741DC608-61D9-483A-9CBF-D503CC6FEA40}" type="parTrans" cxnId="{49362B85-9F04-4B86-AF15-675C36016D2E}">
      <dgm:prSet/>
      <dgm:spPr/>
      <dgm:t>
        <a:bodyPr/>
        <a:lstStyle/>
        <a:p>
          <a:endParaRPr lang="hr-HR"/>
        </a:p>
      </dgm:t>
    </dgm:pt>
    <dgm:pt modelId="{73FD33EF-3BD3-420B-9371-BC693C34331E}" type="sibTrans" cxnId="{49362B85-9F04-4B86-AF15-675C36016D2E}">
      <dgm:prSet/>
      <dgm:spPr/>
      <dgm:t>
        <a:bodyPr/>
        <a:lstStyle/>
        <a:p>
          <a:endParaRPr lang="hr-HR"/>
        </a:p>
      </dgm:t>
    </dgm:pt>
    <dgm:pt modelId="{724F31FB-6DDC-4F66-BC40-5AB3A7B40CDA}">
      <dgm:prSet phldrT="[Tekst]" custT="1"/>
      <dgm:spPr/>
      <dgm:t>
        <a:bodyPr/>
        <a:lstStyle/>
        <a:p>
          <a:endParaRPr lang="hr-HR" sz="2800" dirty="0" smtClean="0"/>
        </a:p>
        <a:p>
          <a:r>
            <a:rPr lang="hr-HR" sz="2800" dirty="0" smtClean="0"/>
            <a:t>2. korak: Uvažavati, suosjećati i potvrditi emocije klijenta</a:t>
          </a:r>
        </a:p>
        <a:p>
          <a:endParaRPr lang="hr-HR" sz="2000" dirty="0"/>
        </a:p>
      </dgm:t>
    </dgm:pt>
    <dgm:pt modelId="{3DD6560B-C64F-4E3F-BC94-38C97A699DDD}" type="parTrans" cxnId="{D51E2E47-06D0-4129-B6F2-98758E528B78}">
      <dgm:prSet/>
      <dgm:spPr/>
      <dgm:t>
        <a:bodyPr/>
        <a:lstStyle/>
        <a:p>
          <a:endParaRPr lang="hr-HR"/>
        </a:p>
      </dgm:t>
    </dgm:pt>
    <dgm:pt modelId="{A9E8DB96-CCEC-4F93-998F-10C870416F9A}" type="sibTrans" cxnId="{D51E2E47-06D0-4129-B6F2-98758E528B78}">
      <dgm:prSet/>
      <dgm:spPr/>
      <dgm:t>
        <a:bodyPr/>
        <a:lstStyle/>
        <a:p>
          <a:endParaRPr lang="hr-HR"/>
        </a:p>
      </dgm:t>
    </dgm:pt>
    <dgm:pt modelId="{6F3CA07B-C3AE-4BCF-A7DB-C530A594D6EE}">
      <dgm:prSet phldrT="[Tekst]" custT="1"/>
      <dgm:spPr/>
      <dgm:t>
        <a:bodyPr/>
        <a:lstStyle/>
        <a:p>
          <a:r>
            <a:rPr lang="hr-HR" sz="2800" dirty="0" smtClean="0"/>
            <a:t>3. korak: zajedno s klijentom odlučiti hoćemo li procijeniti, raditi problem </a:t>
          </a:r>
          <a:r>
            <a:rPr lang="hr-HR" sz="2800" dirty="0" err="1" smtClean="0"/>
            <a:t>solving</a:t>
          </a:r>
          <a:r>
            <a:rPr lang="hr-HR" sz="2800" dirty="0" smtClean="0"/>
            <a:t>, usmjeriti pažnju na nešto drugo, prihvatiti negativnu emocije, itd.</a:t>
          </a:r>
          <a:endParaRPr lang="hr-HR" sz="2800" dirty="0"/>
        </a:p>
      </dgm:t>
    </dgm:pt>
    <dgm:pt modelId="{4489D544-B503-4A83-85A9-477D3E3B2D54}" type="parTrans" cxnId="{6AC53457-D6AD-4339-90C8-C23B1BBDFD01}">
      <dgm:prSet/>
      <dgm:spPr/>
      <dgm:t>
        <a:bodyPr/>
        <a:lstStyle/>
        <a:p>
          <a:endParaRPr lang="hr-HR"/>
        </a:p>
      </dgm:t>
    </dgm:pt>
    <dgm:pt modelId="{118824C8-870B-4599-BBE1-F765E2450BC7}" type="sibTrans" cxnId="{6AC53457-D6AD-4339-90C8-C23B1BBDFD01}">
      <dgm:prSet/>
      <dgm:spPr/>
      <dgm:t>
        <a:bodyPr/>
        <a:lstStyle/>
        <a:p>
          <a:endParaRPr lang="hr-HR"/>
        </a:p>
      </dgm:t>
    </dgm:pt>
    <dgm:pt modelId="{1B5E715A-1409-4B38-ADCA-89B47BCCFA1D}" type="pres">
      <dgm:prSet presAssocID="{96309FCB-78CA-47F6-8F8C-3FC25EF145A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651DA30-18B4-4EA9-A31A-909B6D0711C7}" type="pres">
      <dgm:prSet presAssocID="{96309FCB-78CA-47F6-8F8C-3FC25EF145A6}" presName="dummyMaxCanvas" presStyleCnt="0">
        <dgm:presLayoutVars/>
      </dgm:prSet>
      <dgm:spPr/>
    </dgm:pt>
    <dgm:pt modelId="{01945D04-E5D1-4BBD-AEC1-FD7FE021B14A}" type="pres">
      <dgm:prSet presAssocID="{96309FCB-78CA-47F6-8F8C-3FC25EF145A6}" presName="ThreeNodes_1" presStyleLbl="node1" presStyleIdx="0" presStyleCnt="3" custScaleY="95651" custLinFactNeighborX="-132" custLinFactNeighborY="-253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3E4196E-1E75-4EAB-A149-7558933791B1}" type="pres">
      <dgm:prSet presAssocID="{96309FCB-78CA-47F6-8F8C-3FC25EF145A6}" presName="ThreeNodes_2" presStyleLbl="node1" presStyleIdx="1" presStyleCnt="3" custScaleY="86715" custLinFactNeighborX="-986" custLinFactNeighborY="-1658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8F6C868-7C50-4059-A380-81ED5E046E12}" type="pres">
      <dgm:prSet presAssocID="{96309FCB-78CA-47F6-8F8C-3FC25EF145A6}" presName="ThreeNodes_3" presStyleLbl="node1" presStyleIdx="2" presStyleCnt="3" custScaleX="102647" custScaleY="126864" custLinFactNeighborX="-4367" custLinFactNeighborY="-1728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9F905B8-863C-4C52-9203-9FD66D019F3B}" type="pres">
      <dgm:prSet presAssocID="{96309FCB-78CA-47F6-8F8C-3FC25EF145A6}" presName="ThreeConn_1-2" presStyleLbl="fgAccFollowNode1" presStyleIdx="0" presStyleCnt="2" custScaleY="145333" custLinFactNeighborX="-6331" custLinFactNeighborY="-3608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EC43AD8-094E-41AC-BD77-39D42B451894}" type="pres">
      <dgm:prSet presAssocID="{96309FCB-78CA-47F6-8F8C-3FC25EF145A6}" presName="ThreeConn_2-3" presStyleLbl="fgAccFollowNode1" presStyleIdx="1" presStyleCnt="2" custScaleY="153820" custLinFactNeighborX="1266" custLinFactNeighborY="-4787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C9D1ECC-782D-4615-9274-43C1D0CC9671}" type="pres">
      <dgm:prSet presAssocID="{96309FCB-78CA-47F6-8F8C-3FC25EF145A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8A2C303-1820-4F02-BA9C-C6DB34DEBBC9}" type="pres">
      <dgm:prSet presAssocID="{96309FCB-78CA-47F6-8F8C-3FC25EF145A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9E904CD-A93D-42D8-A98F-5D44C7CDE543}" type="pres">
      <dgm:prSet presAssocID="{96309FCB-78CA-47F6-8F8C-3FC25EF145A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66D6BD1-F50D-4552-8782-B4B0525B336A}" type="presOf" srcId="{27D4A9D0-638D-4271-A862-FE6A2606E600}" destId="{01945D04-E5D1-4BBD-AEC1-FD7FE021B14A}" srcOrd="0" destOrd="0" presId="urn:microsoft.com/office/officeart/2005/8/layout/vProcess5"/>
    <dgm:cxn modelId="{1BCC247B-5170-4C10-A5D9-0B792B66FA18}" type="presOf" srcId="{96309FCB-78CA-47F6-8F8C-3FC25EF145A6}" destId="{1B5E715A-1409-4B38-ADCA-89B47BCCFA1D}" srcOrd="0" destOrd="0" presId="urn:microsoft.com/office/officeart/2005/8/layout/vProcess5"/>
    <dgm:cxn modelId="{6AC53457-D6AD-4339-90C8-C23B1BBDFD01}" srcId="{96309FCB-78CA-47F6-8F8C-3FC25EF145A6}" destId="{6F3CA07B-C3AE-4BCF-A7DB-C530A594D6EE}" srcOrd="2" destOrd="0" parTransId="{4489D544-B503-4A83-85A9-477D3E3B2D54}" sibTransId="{118824C8-870B-4599-BBE1-F765E2450BC7}"/>
    <dgm:cxn modelId="{8734ED6C-9B1A-439A-967D-F2C26B27017B}" type="presOf" srcId="{724F31FB-6DDC-4F66-BC40-5AB3A7B40CDA}" destId="{F8A2C303-1820-4F02-BA9C-C6DB34DEBBC9}" srcOrd="1" destOrd="0" presId="urn:microsoft.com/office/officeart/2005/8/layout/vProcess5"/>
    <dgm:cxn modelId="{4216DECE-D9C0-4F3D-BA21-AFFAA5317205}" type="presOf" srcId="{6F3CA07B-C3AE-4BCF-A7DB-C530A594D6EE}" destId="{A8F6C868-7C50-4059-A380-81ED5E046E12}" srcOrd="0" destOrd="0" presId="urn:microsoft.com/office/officeart/2005/8/layout/vProcess5"/>
    <dgm:cxn modelId="{FE3C2014-E509-4B68-A21A-4AED85AFB840}" type="presOf" srcId="{A9E8DB96-CCEC-4F93-998F-10C870416F9A}" destId="{8EC43AD8-094E-41AC-BD77-39D42B451894}" srcOrd="0" destOrd="0" presId="urn:microsoft.com/office/officeart/2005/8/layout/vProcess5"/>
    <dgm:cxn modelId="{D3FA1187-39ED-43CC-9459-B6C95753F1FB}" type="presOf" srcId="{73FD33EF-3BD3-420B-9371-BC693C34331E}" destId="{F9F905B8-863C-4C52-9203-9FD66D019F3B}" srcOrd="0" destOrd="0" presId="urn:microsoft.com/office/officeart/2005/8/layout/vProcess5"/>
    <dgm:cxn modelId="{48E3FFC5-7D23-4C13-A33C-D4BFB186C2A9}" type="presOf" srcId="{27D4A9D0-638D-4271-A862-FE6A2606E600}" destId="{BC9D1ECC-782D-4615-9274-43C1D0CC9671}" srcOrd="1" destOrd="0" presId="urn:microsoft.com/office/officeart/2005/8/layout/vProcess5"/>
    <dgm:cxn modelId="{49362B85-9F04-4B86-AF15-675C36016D2E}" srcId="{96309FCB-78CA-47F6-8F8C-3FC25EF145A6}" destId="{27D4A9D0-638D-4271-A862-FE6A2606E600}" srcOrd="0" destOrd="0" parTransId="{741DC608-61D9-483A-9CBF-D503CC6FEA40}" sibTransId="{73FD33EF-3BD3-420B-9371-BC693C34331E}"/>
    <dgm:cxn modelId="{4B47A03A-1F65-4D49-AEEB-EC198E5A2BDA}" type="presOf" srcId="{724F31FB-6DDC-4F66-BC40-5AB3A7B40CDA}" destId="{43E4196E-1E75-4EAB-A149-7558933791B1}" srcOrd="0" destOrd="0" presId="urn:microsoft.com/office/officeart/2005/8/layout/vProcess5"/>
    <dgm:cxn modelId="{3BB4DE87-138E-45EC-9283-80559D31F392}" type="presOf" srcId="{6F3CA07B-C3AE-4BCF-A7DB-C530A594D6EE}" destId="{39E904CD-A93D-42D8-A98F-5D44C7CDE543}" srcOrd="1" destOrd="0" presId="urn:microsoft.com/office/officeart/2005/8/layout/vProcess5"/>
    <dgm:cxn modelId="{D51E2E47-06D0-4129-B6F2-98758E528B78}" srcId="{96309FCB-78CA-47F6-8F8C-3FC25EF145A6}" destId="{724F31FB-6DDC-4F66-BC40-5AB3A7B40CDA}" srcOrd="1" destOrd="0" parTransId="{3DD6560B-C64F-4E3F-BC94-38C97A699DDD}" sibTransId="{A9E8DB96-CCEC-4F93-998F-10C870416F9A}"/>
    <dgm:cxn modelId="{BEAA428D-D0DD-4C70-BF84-8771CE497168}" type="presParOf" srcId="{1B5E715A-1409-4B38-ADCA-89B47BCCFA1D}" destId="{1651DA30-18B4-4EA9-A31A-909B6D0711C7}" srcOrd="0" destOrd="0" presId="urn:microsoft.com/office/officeart/2005/8/layout/vProcess5"/>
    <dgm:cxn modelId="{AC9D4FD5-728A-424D-9FDF-5CA3E33F1AF0}" type="presParOf" srcId="{1B5E715A-1409-4B38-ADCA-89B47BCCFA1D}" destId="{01945D04-E5D1-4BBD-AEC1-FD7FE021B14A}" srcOrd="1" destOrd="0" presId="urn:microsoft.com/office/officeart/2005/8/layout/vProcess5"/>
    <dgm:cxn modelId="{B59900FE-1452-4D37-962C-4B243DC88218}" type="presParOf" srcId="{1B5E715A-1409-4B38-ADCA-89B47BCCFA1D}" destId="{43E4196E-1E75-4EAB-A149-7558933791B1}" srcOrd="2" destOrd="0" presId="urn:microsoft.com/office/officeart/2005/8/layout/vProcess5"/>
    <dgm:cxn modelId="{732B89AB-8F2E-44D1-ADE7-64A457600DD1}" type="presParOf" srcId="{1B5E715A-1409-4B38-ADCA-89B47BCCFA1D}" destId="{A8F6C868-7C50-4059-A380-81ED5E046E12}" srcOrd="3" destOrd="0" presId="urn:microsoft.com/office/officeart/2005/8/layout/vProcess5"/>
    <dgm:cxn modelId="{72E3915E-6075-456D-80C8-67D28D8DDEFC}" type="presParOf" srcId="{1B5E715A-1409-4B38-ADCA-89B47BCCFA1D}" destId="{F9F905B8-863C-4C52-9203-9FD66D019F3B}" srcOrd="4" destOrd="0" presId="urn:microsoft.com/office/officeart/2005/8/layout/vProcess5"/>
    <dgm:cxn modelId="{FE1D6074-FA5A-4B0F-92B7-C27A392C04C3}" type="presParOf" srcId="{1B5E715A-1409-4B38-ADCA-89B47BCCFA1D}" destId="{8EC43AD8-094E-41AC-BD77-39D42B451894}" srcOrd="5" destOrd="0" presId="urn:microsoft.com/office/officeart/2005/8/layout/vProcess5"/>
    <dgm:cxn modelId="{23201F31-E502-4B46-9E73-B84630FA2D53}" type="presParOf" srcId="{1B5E715A-1409-4B38-ADCA-89B47BCCFA1D}" destId="{BC9D1ECC-782D-4615-9274-43C1D0CC9671}" srcOrd="6" destOrd="0" presId="urn:microsoft.com/office/officeart/2005/8/layout/vProcess5"/>
    <dgm:cxn modelId="{3DC028CF-6043-40C6-87A1-D051068A9397}" type="presParOf" srcId="{1B5E715A-1409-4B38-ADCA-89B47BCCFA1D}" destId="{F8A2C303-1820-4F02-BA9C-C6DB34DEBBC9}" srcOrd="7" destOrd="0" presId="urn:microsoft.com/office/officeart/2005/8/layout/vProcess5"/>
    <dgm:cxn modelId="{1E0085F8-A139-44B8-82E7-B3E8C65801B4}" type="presParOf" srcId="{1B5E715A-1409-4B38-ADCA-89B47BCCFA1D}" destId="{39E904CD-A93D-42D8-A98F-5D44C7CDE54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45D04-E5D1-4BBD-AEC1-FD7FE021B14A}">
      <dsp:nvSpPr>
        <dsp:cNvPr id="0" name=""/>
        <dsp:cNvSpPr/>
      </dsp:nvSpPr>
      <dsp:spPr>
        <a:xfrm>
          <a:off x="-63506" y="-72500"/>
          <a:ext cx="9596755" cy="1526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1.korak: Ne procjenjivati, izazivati i osporavati emocije</a:t>
          </a:r>
          <a:endParaRPr lang="hr-HR" sz="2800" kern="1200" dirty="0"/>
        </a:p>
      </dsp:txBody>
      <dsp:txXfrm>
        <a:off x="-18783" y="-27777"/>
        <a:ext cx="7878193" cy="1437516"/>
      </dsp:txXfrm>
    </dsp:sp>
    <dsp:sp modelId="{43E4196E-1E75-4EAB-A149-7558933791B1}">
      <dsp:nvSpPr>
        <dsp:cNvPr id="0" name=""/>
        <dsp:cNvSpPr/>
      </dsp:nvSpPr>
      <dsp:spPr>
        <a:xfrm>
          <a:off x="688641" y="1596504"/>
          <a:ext cx="9596755" cy="13843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2. korak: Uvažavati, suosjećati i potvrditi emocije klijenta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000" kern="1200" dirty="0"/>
        </a:p>
      </dsp:txBody>
      <dsp:txXfrm>
        <a:off x="729186" y="1637049"/>
        <a:ext cx="7631239" cy="1303219"/>
      </dsp:txXfrm>
    </dsp:sp>
    <dsp:sp modelId="{A8F6C868-7C50-4059-A380-81ED5E046E12}">
      <dsp:nvSpPr>
        <dsp:cNvPr id="0" name=""/>
        <dsp:cNvSpPr/>
      </dsp:nvSpPr>
      <dsp:spPr>
        <a:xfrm>
          <a:off x="1083935" y="3127269"/>
          <a:ext cx="9850781" cy="20252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3. korak: zajedno s klijentom odlučiti hoćemo li procijeniti, raditi problem </a:t>
          </a:r>
          <a:r>
            <a:rPr lang="hr-HR" sz="2800" kern="1200" dirty="0" err="1" smtClean="0"/>
            <a:t>solving</a:t>
          </a:r>
          <a:r>
            <a:rPr lang="hr-HR" sz="2800" kern="1200" dirty="0" smtClean="0"/>
            <a:t>, usmjeriti pažnju na nešto drugo, prihvatiti negativnu emocije, itd.</a:t>
          </a:r>
          <a:endParaRPr lang="hr-HR" sz="2800" kern="1200" dirty="0"/>
        </a:p>
      </dsp:txBody>
      <dsp:txXfrm>
        <a:off x="1143252" y="3186586"/>
        <a:ext cx="7797840" cy="1906610"/>
      </dsp:txXfrm>
    </dsp:sp>
    <dsp:sp modelId="{F9F905B8-863C-4C52-9203-9FD66D019F3B}">
      <dsp:nvSpPr>
        <dsp:cNvPr id="0" name=""/>
        <dsp:cNvSpPr/>
      </dsp:nvSpPr>
      <dsp:spPr>
        <a:xfrm>
          <a:off x="8429901" y="493714"/>
          <a:ext cx="1037653" cy="15080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600" kern="1200"/>
        </a:p>
      </dsp:txBody>
      <dsp:txXfrm>
        <a:off x="8663373" y="493714"/>
        <a:ext cx="570709" cy="1251233"/>
      </dsp:txXfrm>
    </dsp:sp>
    <dsp:sp modelId="{8EC43AD8-094E-41AC-BD77-39D42B451894}">
      <dsp:nvSpPr>
        <dsp:cNvPr id="0" name=""/>
        <dsp:cNvSpPr/>
      </dsp:nvSpPr>
      <dsp:spPr>
        <a:xfrm>
          <a:off x="9355504" y="2179143"/>
          <a:ext cx="1037653" cy="159611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600" kern="1200"/>
        </a:p>
      </dsp:txBody>
      <dsp:txXfrm>
        <a:off x="9588976" y="2179143"/>
        <a:ext cx="570709" cy="1339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1198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830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0190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2981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9400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44488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8542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5376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420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15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935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24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209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546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992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2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00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F53B24C-3D40-495E-8362-985F57DA4939}" type="datetimeFigureOut">
              <a:rPr lang="hr-HR" smtClean="0"/>
              <a:t>3.11.2023.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E50471-426A-42C3-9CC9-6022ADD64B1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46017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162300" y="258064"/>
            <a:ext cx="4737100" cy="2116836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hr-HR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hr-HR" sz="67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Emocije</a:t>
            </a:r>
            <a:br>
              <a:rPr lang="hr-HR" sz="67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</a:br>
            <a:endParaRPr lang="hr-HR" sz="67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188200" y="3683000"/>
            <a:ext cx="4470400" cy="2362200"/>
          </a:xfrm>
        </p:spPr>
        <p:txBody>
          <a:bodyPr>
            <a:noAutofit/>
          </a:bodyPr>
          <a:lstStyle/>
          <a:p>
            <a:pPr algn="r"/>
            <a:r>
              <a:rPr lang="hr-HR" sz="3200" dirty="0" smtClean="0"/>
              <a:t>N</a:t>
            </a:r>
            <a:r>
              <a:rPr lang="hr-HR" sz="3200" cap="none" dirty="0" smtClean="0"/>
              <a:t>ikolina</a:t>
            </a:r>
            <a:r>
              <a:rPr lang="hr-HR" sz="3200" dirty="0" smtClean="0"/>
              <a:t> F</a:t>
            </a:r>
            <a:r>
              <a:rPr lang="hr-HR" sz="3200" cap="none" dirty="0" smtClean="0"/>
              <a:t>ilipović </a:t>
            </a:r>
            <a:r>
              <a:rPr lang="hr-HR" sz="3200" dirty="0" err="1" smtClean="0"/>
              <a:t>B</a:t>
            </a:r>
            <a:r>
              <a:rPr lang="hr-HR" sz="3200" cap="none" dirty="0" err="1" smtClean="0"/>
              <a:t>aban</a:t>
            </a:r>
            <a:endParaRPr lang="hr-HR" sz="3200" cap="none" dirty="0" smtClean="0"/>
          </a:p>
          <a:p>
            <a:pPr algn="r"/>
            <a:r>
              <a:rPr lang="hr-HR" sz="3200" dirty="0" smtClean="0"/>
              <a:t>11</a:t>
            </a:r>
            <a:r>
              <a:rPr lang="hr-HR" sz="3200" dirty="0" smtClean="0"/>
              <a:t>. </a:t>
            </a:r>
            <a:r>
              <a:rPr lang="hr-HR" sz="3200" cap="none" dirty="0" smtClean="0"/>
              <a:t>studenoga</a:t>
            </a:r>
            <a:r>
              <a:rPr lang="hr-HR" sz="3200" dirty="0" smtClean="0"/>
              <a:t> </a:t>
            </a:r>
            <a:r>
              <a:rPr lang="hr-HR" sz="3200" dirty="0" smtClean="0"/>
              <a:t>2023.</a:t>
            </a:r>
          </a:p>
          <a:p>
            <a:pPr algn="r"/>
            <a:r>
              <a:rPr lang="hr-HR" sz="3200" dirty="0" smtClean="0"/>
              <a:t>Praktikum II</a:t>
            </a:r>
            <a:endParaRPr lang="hr-HR" sz="32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57" y="2750344"/>
            <a:ext cx="6234590" cy="327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46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254000" y="254000"/>
            <a:ext cx="11722100" cy="63881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3200" b="1" u="sng" dirty="0">
                <a:solidFill>
                  <a:schemeClr val="bg1"/>
                </a:solidFill>
              </a:rPr>
              <a:t>Pojačavanje</a:t>
            </a:r>
            <a:r>
              <a:rPr lang="hr-HR" sz="3200" b="1" dirty="0">
                <a:solidFill>
                  <a:schemeClr val="bg1"/>
                </a:solidFill>
              </a:rPr>
              <a:t> </a:t>
            </a:r>
            <a:r>
              <a:rPr lang="hr-HR" sz="3200" dirty="0">
                <a:solidFill>
                  <a:schemeClr val="bg1"/>
                </a:solidFill>
              </a:rPr>
              <a:t>negativnih emocija</a:t>
            </a:r>
            <a:r>
              <a:rPr lang="hr-HR" sz="3200" dirty="0"/>
              <a:t> </a:t>
            </a:r>
            <a:r>
              <a:rPr lang="hr-HR" sz="3200" dirty="0" smtClean="0">
                <a:solidFill>
                  <a:schemeClr val="bg1"/>
                </a:solidFill>
              </a:rPr>
              <a:t>kroz:</a:t>
            </a:r>
          </a:p>
          <a:p>
            <a:pPr marL="0" indent="0">
              <a:buNone/>
            </a:pPr>
            <a:r>
              <a:rPr lang="hr-HR" sz="3200" dirty="0" smtClean="0"/>
              <a:t>- maštu</a:t>
            </a:r>
          </a:p>
          <a:p>
            <a:pPr marL="0" indent="0">
              <a:buNone/>
            </a:pPr>
            <a:r>
              <a:rPr lang="hr-HR" sz="3200" dirty="0" smtClean="0"/>
              <a:t>- izlaganje</a:t>
            </a:r>
          </a:p>
          <a:p>
            <a:pPr marL="0" indent="0">
              <a:buNone/>
            </a:pPr>
            <a:r>
              <a:rPr lang="hr-HR" sz="3200" dirty="0" smtClean="0"/>
              <a:t>- fokusiranje na tjelesne senzacije</a:t>
            </a:r>
          </a:p>
          <a:p>
            <a:pPr marL="0" indent="0">
              <a:buNone/>
            </a:pPr>
            <a:endParaRPr lang="hr-HR" sz="3200" dirty="0"/>
          </a:p>
          <a:p>
            <a:pPr marL="0" indent="0">
              <a:buNone/>
            </a:pPr>
            <a:r>
              <a:rPr lang="hr-HR" sz="3200" dirty="0" smtClean="0"/>
              <a:t>  </a:t>
            </a:r>
            <a:r>
              <a:rPr lang="hr-HR" sz="3200" dirty="0" smtClean="0">
                <a:solidFill>
                  <a:schemeClr val="bg1"/>
                </a:solidFill>
              </a:rPr>
              <a:t>Koristimo kad je potrebno:</a:t>
            </a:r>
          </a:p>
          <a:p>
            <a:pPr marL="0" indent="0">
              <a:buNone/>
            </a:pPr>
            <a:endParaRPr lang="hr-HR" sz="3200" dirty="0" smtClean="0"/>
          </a:p>
          <a:p>
            <a:r>
              <a:rPr lang="hr-HR" sz="3200" dirty="0" smtClean="0"/>
              <a:t>Lakše pristupiti mislima</a:t>
            </a:r>
          </a:p>
          <a:p>
            <a:r>
              <a:rPr lang="hr-HR" sz="3200" dirty="0" smtClean="0"/>
              <a:t>Promijeniti </a:t>
            </a:r>
            <a:r>
              <a:rPr lang="hr-HR" sz="3200" dirty="0" err="1" smtClean="0"/>
              <a:t>kognicije</a:t>
            </a:r>
            <a:r>
              <a:rPr lang="hr-HR" sz="3200" dirty="0" smtClean="0"/>
              <a:t> na emocionalnom planu</a:t>
            </a:r>
          </a:p>
          <a:p>
            <a:r>
              <a:rPr lang="hr-HR" sz="3200" dirty="0" smtClean="0"/>
              <a:t>Naučiti da emocije nisu opasne, </a:t>
            </a:r>
            <a:r>
              <a:rPr lang="hr-HR" sz="3200" dirty="0" err="1" smtClean="0"/>
              <a:t>nekontrolabilne</a:t>
            </a:r>
            <a:r>
              <a:rPr lang="hr-HR" sz="3200" dirty="0" smtClean="0"/>
              <a:t> i nepodnošljive</a:t>
            </a:r>
          </a:p>
          <a:p>
            <a:r>
              <a:rPr lang="hr-HR" sz="3200" dirty="0" smtClean="0"/>
              <a:t>Ispitati nedostatke ili posljedice svog neprilagođenog ponašanja</a:t>
            </a:r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67718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675"/>
          </a:xfrm>
        </p:spPr>
        <p:txBody>
          <a:bodyPr>
            <a:noAutofit/>
          </a:bodyPr>
          <a:lstStyle/>
          <a:p>
            <a:r>
              <a:rPr lang="hr-HR" sz="3200" b="1" dirty="0" smtClean="0">
                <a:solidFill>
                  <a:schemeClr val="bg1"/>
                </a:solidFill>
                <a:latin typeface="+mn-lt"/>
              </a:rPr>
              <a:t>Testiranje vjerovanja o negativnim emocijama</a:t>
            </a:r>
            <a:endParaRPr lang="hr-HR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143000"/>
            <a:ext cx="10896600" cy="5422900"/>
          </a:xfrm>
        </p:spPr>
        <p:txBody>
          <a:bodyPr>
            <a:normAutofit/>
          </a:bodyPr>
          <a:lstStyle/>
          <a:p>
            <a:r>
              <a:rPr lang="hr-HR" sz="3200" dirty="0" err="1" smtClean="0"/>
              <a:t>Disfunkcionalna</a:t>
            </a:r>
            <a:r>
              <a:rPr lang="hr-HR" sz="3200" dirty="0" smtClean="0"/>
              <a:t> vjerovanja o emocijama vode:</a:t>
            </a:r>
            <a:endParaRPr lang="hr-HR" sz="3200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hr-HR" sz="3200" dirty="0" smtClean="0">
                <a:sym typeface="Wingdings" panose="05000000000000000000" pitchFamily="2" charset="2"/>
              </a:rPr>
              <a:t>s</a:t>
            </a:r>
            <a:r>
              <a:rPr lang="hr-HR" sz="3200" dirty="0" smtClean="0"/>
              <a:t>trahu od negativnih emocija (situacija će izmaknuti kontroli)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sz="3200" dirty="0" smtClean="0"/>
              <a:t> </a:t>
            </a:r>
            <a:r>
              <a:rPr lang="hr-HR" sz="3200" dirty="0" smtClean="0">
                <a:sym typeface="Wingdings" panose="05000000000000000000" pitchFamily="2" charset="2"/>
              </a:rPr>
              <a:t>izbjegavanju situacija, razgovora i razmišljanja o problemima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sz="3200" dirty="0">
                <a:sym typeface="Wingdings" panose="05000000000000000000" pitchFamily="2" charset="2"/>
              </a:rPr>
              <a:t> </a:t>
            </a:r>
            <a:r>
              <a:rPr lang="hr-HR" sz="3200" dirty="0" smtClean="0">
                <a:sym typeface="Wingdings" panose="05000000000000000000" pitchFamily="2" charset="2"/>
              </a:rPr>
              <a:t>nema napretka</a:t>
            </a:r>
          </a:p>
          <a:p>
            <a:pPr marL="0" indent="0">
              <a:buNone/>
            </a:pPr>
            <a:endParaRPr lang="hr-HR" sz="3200" dirty="0" smtClean="0">
              <a:sym typeface="Wingdings" panose="05000000000000000000" pitchFamily="2" charset="2"/>
            </a:endParaRPr>
          </a:p>
          <a:p>
            <a:r>
              <a:rPr lang="hr-HR" sz="3200" dirty="0" smtClean="0">
                <a:sym typeface="Wingdings" panose="05000000000000000000" pitchFamily="2" charset="2"/>
              </a:rPr>
              <a:t>Učinkovite tehnike: </a:t>
            </a:r>
          </a:p>
          <a:p>
            <a:pPr marL="0" indent="0">
              <a:buNone/>
            </a:pPr>
            <a:r>
              <a:rPr lang="hr-HR" sz="3200" dirty="0" smtClean="0">
                <a:sym typeface="Wingdings" panose="05000000000000000000" pitchFamily="2" charset="2"/>
              </a:rPr>
              <a:t>- kognitivno restrukturiranje </a:t>
            </a:r>
          </a:p>
          <a:p>
            <a:pPr marL="0" indent="0">
              <a:buNone/>
            </a:pPr>
            <a:r>
              <a:rPr lang="hr-HR" sz="3200" dirty="0" smtClean="0">
                <a:sym typeface="Wingdings" panose="05000000000000000000" pitchFamily="2" charset="2"/>
              </a:rPr>
              <a:t>- </a:t>
            </a:r>
            <a:r>
              <a:rPr lang="hr-HR" sz="3200" dirty="0" err="1" smtClean="0">
                <a:sym typeface="Wingdings" panose="05000000000000000000" pitchFamily="2" charset="2"/>
              </a:rPr>
              <a:t>mindfulness</a:t>
            </a:r>
            <a:r>
              <a:rPr lang="hr-HR" sz="3200" dirty="0" smtClean="0">
                <a:sym typeface="Wingdings" panose="05000000000000000000" pitchFamily="2" charset="2"/>
              </a:rPr>
              <a:t> („Briga se ne može kontrolirati” / „Mogu odabrati da se odmaknem od briga kad primijetim da su počele”. )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198464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175"/>
          </a:xfrm>
        </p:spPr>
        <p:txBody>
          <a:bodyPr>
            <a:normAutofit fontScale="90000"/>
          </a:bodyPr>
          <a:lstStyle/>
          <a:p>
            <a:r>
              <a:rPr lang="hr-HR" sz="3600" b="1" dirty="0" smtClean="0">
                <a:solidFill>
                  <a:schemeClr val="bg1"/>
                </a:solidFill>
                <a:latin typeface="+mn-lt"/>
              </a:rPr>
              <a:t>Tehnike regulacije emocija:</a:t>
            </a:r>
            <a:endParaRPr lang="hr-HR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96900" y="1117600"/>
            <a:ext cx="11341100" cy="5511800"/>
          </a:xfrm>
        </p:spPr>
        <p:txBody>
          <a:bodyPr>
            <a:normAutofit/>
          </a:bodyPr>
          <a:lstStyle/>
          <a:p>
            <a:r>
              <a:rPr lang="hr-HR" sz="2800" dirty="0" smtClean="0"/>
              <a:t>Problem </a:t>
            </a:r>
            <a:r>
              <a:rPr lang="hr-HR" sz="2800" dirty="0" err="1" smtClean="0"/>
              <a:t>solving</a:t>
            </a:r>
            <a:endParaRPr lang="hr-HR" sz="2800" dirty="0" smtClean="0"/>
          </a:p>
          <a:p>
            <a:r>
              <a:rPr lang="hr-HR" sz="2800" dirty="0" smtClean="0"/>
              <a:t>Evaluacija i odgovaranje na negativne misli</a:t>
            </a:r>
          </a:p>
          <a:p>
            <a:r>
              <a:rPr lang="hr-HR" sz="2800" dirty="0" smtClean="0"/>
              <a:t>Vježbanje</a:t>
            </a:r>
          </a:p>
          <a:p>
            <a:r>
              <a:rPr lang="hr-HR" sz="2800" dirty="0" smtClean="0"/>
              <a:t>Vježbe opuštanja (vođena imaginacija, vježbe disanja)</a:t>
            </a:r>
          </a:p>
          <a:p>
            <a:r>
              <a:rPr lang="hr-HR" sz="2800" dirty="0" smtClean="0"/>
              <a:t>Uključivanje u ugodne (</a:t>
            </a:r>
            <a:r>
              <a:rPr lang="hr-HR" sz="2800" i="1" dirty="0" err="1" smtClean="0"/>
              <a:t>self</a:t>
            </a:r>
            <a:r>
              <a:rPr lang="hr-HR" sz="2800" i="1" dirty="0" smtClean="0"/>
              <a:t> - </a:t>
            </a:r>
            <a:r>
              <a:rPr lang="hr-HR" sz="2800" i="1" dirty="0" err="1" smtClean="0"/>
              <a:t>soothing</a:t>
            </a:r>
            <a:r>
              <a:rPr lang="hr-HR" sz="2800" dirty="0" smtClean="0"/>
              <a:t>) aktivnosti (šetnja prirodom, topla kupka, zagrljaj, glazba, kućni ljubimci )</a:t>
            </a:r>
          </a:p>
          <a:p>
            <a:r>
              <a:rPr lang="hr-HR" sz="2800" dirty="0" smtClean="0"/>
              <a:t>Uključivanje u društvene aktivnosti</a:t>
            </a:r>
          </a:p>
          <a:p>
            <a:r>
              <a:rPr lang="hr-HR" sz="2800" dirty="0" smtClean="0"/>
              <a:t>Prihvaćanje negativnih emocija (neuplitanje u emocije)</a:t>
            </a:r>
          </a:p>
          <a:p>
            <a:r>
              <a:rPr lang="hr-HR" sz="2800" dirty="0" err="1" smtClean="0"/>
              <a:t>Mindfulness</a:t>
            </a:r>
            <a:r>
              <a:rPr lang="hr-HR" sz="2800" dirty="0" smtClean="0"/>
              <a:t> </a:t>
            </a:r>
          </a:p>
          <a:p>
            <a:r>
              <a:rPr lang="hr-HR" sz="2800" dirty="0" smtClean="0"/>
              <a:t>Usmjeravanje na snage i kvalitete klijenta i davanje zasluga samom sebi</a:t>
            </a:r>
          </a:p>
        </p:txBody>
      </p:sp>
    </p:spTree>
    <p:extLst>
      <p:ext uri="{BB962C8B-B14F-4D97-AF65-F5344CB8AC3E}">
        <p14:creationId xmlns:p14="http://schemas.microsoft.com/office/powerpoint/2010/main" val="313612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700" y="228600"/>
            <a:ext cx="6235700" cy="633730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06400"/>
            <a:ext cx="5270500" cy="605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32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77" t="10044" r="-19240" b="20881"/>
          <a:stretch/>
        </p:blipFill>
        <p:spPr>
          <a:xfrm>
            <a:off x="266701" y="215900"/>
            <a:ext cx="13474700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61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575"/>
          </a:xfrm>
        </p:spPr>
        <p:txBody>
          <a:bodyPr>
            <a:noAutofit/>
          </a:bodyPr>
          <a:lstStyle/>
          <a:p>
            <a:r>
              <a:rPr lang="hr-HR" sz="3200" b="1" dirty="0" smtClean="0">
                <a:solidFill>
                  <a:schemeClr val="bg1"/>
                </a:solidFill>
                <a:latin typeface="+mn-lt"/>
              </a:rPr>
              <a:t>Značaj emocija u BKT-u</a:t>
            </a:r>
            <a:endParaRPr lang="hr-HR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206500"/>
            <a:ext cx="10782300" cy="56515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hr-HR" sz="2800" dirty="0" smtClean="0"/>
              <a:t>Primarna važnost u BKT – u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hr-HR" sz="2800" dirty="0" smtClean="0"/>
          </a:p>
          <a:p>
            <a:pPr algn="just">
              <a:lnSpc>
                <a:spcPct val="100000"/>
              </a:lnSpc>
            </a:pPr>
            <a:r>
              <a:rPr lang="hr-HR" sz="2800" dirty="0" smtClean="0"/>
              <a:t>Jake negativne emocije: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hr-HR" sz="2800" dirty="0" smtClean="0"/>
              <a:t>- bolne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hr-HR" sz="2800" dirty="0" smtClean="0"/>
              <a:t>- ometaju </a:t>
            </a:r>
            <a:r>
              <a:rPr lang="hr-HR" sz="2800" dirty="0" err="1" smtClean="0"/>
              <a:t>klijentovu</a:t>
            </a:r>
            <a:r>
              <a:rPr lang="hr-HR" sz="2800" dirty="0" smtClean="0"/>
              <a:t> sposobnost </a:t>
            </a:r>
            <a:r>
              <a:rPr lang="hr-HR" sz="2800" dirty="0" err="1" smtClean="0"/>
              <a:t>usredotočavanja</a:t>
            </a:r>
            <a:r>
              <a:rPr lang="hr-HR" sz="2800" dirty="0" smtClean="0"/>
              <a:t>, rješavanja problema  i svrhovitog ponašanja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hr-HR" sz="2800" dirty="0" smtClean="0"/>
              <a:t>Važno je prepoznati </a:t>
            </a:r>
            <a:r>
              <a:rPr lang="hr-HR" sz="2800" u="sng" dirty="0" smtClean="0"/>
              <a:t>pozitivnu funkciju negativnih emocija</a:t>
            </a:r>
            <a:r>
              <a:rPr lang="hr-HR" sz="2800" dirty="0" smtClean="0"/>
              <a:t>: </a:t>
            </a:r>
            <a:r>
              <a:rPr lang="hr-HR" sz="2800" b="1" dirty="0" smtClean="0">
                <a:solidFill>
                  <a:schemeClr val="accent5">
                    <a:lumMod val="75000"/>
                  </a:schemeClr>
                </a:solidFill>
              </a:rPr>
              <a:t>tuga</a:t>
            </a:r>
            <a:r>
              <a:rPr lang="hr-HR" sz="2800" dirty="0" smtClean="0"/>
              <a:t> kao poticaj da ispunimo ono što nam nedostaje; </a:t>
            </a:r>
            <a:r>
              <a:rPr lang="hr-HR" sz="2800" b="1" dirty="0" smtClean="0">
                <a:solidFill>
                  <a:srgbClr val="FFC000"/>
                </a:solidFill>
              </a:rPr>
              <a:t>krivnja</a:t>
            </a:r>
            <a:r>
              <a:rPr lang="hr-HR" sz="2800" b="1" dirty="0" smtClean="0"/>
              <a:t> </a:t>
            </a:r>
            <a:r>
              <a:rPr lang="hr-HR" sz="2800" dirty="0" smtClean="0"/>
              <a:t>kao </a:t>
            </a:r>
            <a:r>
              <a:rPr lang="hr-HR" sz="2800" dirty="0" err="1" smtClean="0"/>
              <a:t>motivator</a:t>
            </a:r>
            <a:r>
              <a:rPr lang="hr-HR" sz="2800" dirty="0" smtClean="0"/>
              <a:t> da radimo što je zaista važno; </a:t>
            </a:r>
            <a:r>
              <a:rPr lang="hr-HR" sz="2800" b="1" dirty="0" smtClean="0">
                <a:solidFill>
                  <a:srgbClr val="FF0000"/>
                </a:solidFill>
              </a:rPr>
              <a:t>anksioznost</a:t>
            </a:r>
            <a:r>
              <a:rPr lang="hr-HR" sz="2800" dirty="0" smtClean="0"/>
              <a:t> daje energiju za nošenje s izazovima</a:t>
            </a:r>
          </a:p>
          <a:p>
            <a:pPr algn="just"/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65125"/>
            <a:ext cx="4724400" cy="298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11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8475"/>
          </a:xfrm>
        </p:spPr>
        <p:txBody>
          <a:bodyPr>
            <a:noAutofit/>
          </a:bodyPr>
          <a:lstStyle/>
          <a:p>
            <a:r>
              <a:rPr lang="hr-HR" sz="3600" b="1" dirty="0" smtClean="0">
                <a:solidFill>
                  <a:schemeClr val="bg1"/>
                </a:solidFill>
                <a:latin typeface="+mn-lt"/>
              </a:rPr>
              <a:t>Važnost jačanja pozitivnih emocija</a:t>
            </a:r>
            <a:endParaRPr lang="hr-HR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5295900"/>
          </a:xfrm>
        </p:spPr>
        <p:txBody>
          <a:bodyPr>
            <a:noAutofit/>
          </a:bodyPr>
          <a:lstStyle/>
          <a:p>
            <a:r>
              <a:rPr lang="hr-HR" sz="2800" dirty="0" smtClean="0"/>
              <a:t>Osjećaj blagostanja i otpornosti</a:t>
            </a:r>
          </a:p>
          <a:p>
            <a:r>
              <a:rPr lang="hr-HR" sz="2800" dirty="0" smtClean="0"/>
              <a:t>Negativne emocije sužavaju pažnju i ometaju kognitivne funkcije</a:t>
            </a:r>
          </a:p>
          <a:p>
            <a:r>
              <a:rPr lang="hr-HR" sz="2800" dirty="0" smtClean="0"/>
              <a:t>Poteškoće u identificiranju pozitivnih emocija </a:t>
            </a:r>
            <a:r>
              <a:rPr lang="hr-HR" sz="2800" dirty="0" smtClean="0">
                <a:sym typeface="Wingdings" panose="05000000000000000000" pitchFamily="2" charset="2"/>
              </a:rPr>
              <a:t>klijentu može </a:t>
            </a:r>
            <a:r>
              <a:rPr lang="hr-HR" sz="2800" dirty="0" smtClean="0">
                <a:sym typeface="Wingdings" panose="05000000000000000000" pitchFamily="2" charset="2"/>
              </a:rPr>
              <a:t>pomoći:</a:t>
            </a:r>
            <a:endParaRPr lang="hr-HR" sz="28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sz="2800" b="1" dirty="0" smtClean="0">
                <a:sym typeface="Wingdings" panose="05000000000000000000" pitchFamily="2" charset="2"/>
              </a:rPr>
              <a:t>- </a:t>
            </a:r>
            <a:r>
              <a:rPr lang="hr-HR" sz="2800" b="1" u="sng" dirty="0" smtClean="0"/>
              <a:t>popis </a:t>
            </a:r>
            <a:r>
              <a:rPr lang="hr-HR" sz="2800" b="1" u="sng" dirty="0"/>
              <a:t>pozitivnih </a:t>
            </a:r>
            <a:r>
              <a:rPr lang="hr-HR" sz="2800" b="1" u="sng" dirty="0" smtClean="0"/>
              <a:t>emocija</a:t>
            </a:r>
          </a:p>
          <a:p>
            <a:pPr marL="0" indent="0">
              <a:buNone/>
            </a:pPr>
            <a:r>
              <a:rPr lang="hr-HR" sz="2800" b="1" u="sng" dirty="0" smtClean="0"/>
              <a:t>- kratki višestruki izbor </a:t>
            </a:r>
            <a:r>
              <a:rPr lang="hr-HR" sz="2800" dirty="0" smtClean="0"/>
              <a:t>(jeste li osjećali olakšanje/zahvalnost/zadovoljstvo)</a:t>
            </a:r>
          </a:p>
          <a:p>
            <a:pPr marL="0" indent="0">
              <a:buNone/>
            </a:pPr>
            <a:r>
              <a:rPr lang="hr-HR" sz="2800" b="1" dirty="0" smtClean="0"/>
              <a:t>- </a:t>
            </a:r>
            <a:r>
              <a:rPr lang="hr-HR" sz="2800" b="1" u="sng" dirty="0" smtClean="0"/>
              <a:t>prisjećanje </a:t>
            </a:r>
            <a:r>
              <a:rPr lang="hr-HR" sz="2800" b="1" u="sng" dirty="0"/>
              <a:t>pozitivnih </a:t>
            </a:r>
            <a:r>
              <a:rPr lang="hr-HR" sz="2800" b="1" u="sng" dirty="0" smtClean="0"/>
              <a:t>događaja</a:t>
            </a:r>
            <a:r>
              <a:rPr lang="hr-HR" sz="2800" b="1" dirty="0" smtClean="0"/>
              <a:t>/kako smo se ranije uspješno nosili s izazovima</a:t>
            </a:r>
            <a:endParaRPr lang="hr-HR" sz="2800" b="1" dirty="0"/>
          </a:p>
          <a:p>
            <a:r>
              <a:rPr lang="hr-HR" sz="2800" dirty="0" smtClean="0"/>
              <a:t>Aktivan rad na povećanju pozitivnih emocija (Prilog 1.)</a:t>
            </a:r>
            <a:endParaRPr lang="hr-HR" sz="2800" dirty="0"/>
          </a:p>
          <a:p>
            <a:r>
              <a:rPr lang="hr-HR" sz="2800" dirty="0" smtClean="0"/>
              <a:t>Jačanje pozitivnih emocija kroz </a:t>
            </a:r>
            <a:r>
              <a:rPr lang="hr-HR" sz="2800" b="1" dirty="0" smtClean="0"/>
              <a:t>imaginaciju</a:t>
            </a:r>
            <a:r>
              <a:rPr lang="hr-HR" sz="2800" dirty="0" smtClean="0"/>
              <a:t> </a:t>
            </a:r>
            <a:endParaRPr lang="hr-HR" sz="2800" b="1" dirty="0"/>
          </a:p>
        </p:txBody>
      </p:sp>
    </p:spTree>
    <p:extLst>
      <p:ext uri="{BB962C8B-B14F-4D97-AF65-F5344CB8AC3E}">
        <p14:creationId xmlns:p14="http://schemas.microsoft.com/office/powerpoint/2010/main" val="42488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30200" y="304537"/>
            <a:ext cx="11023600" cy="536035"/>
          </a:xfrm>
        </p:spPr>
        <p:txBody>
          <a:bodyPr>
            <a:noAutofit/>
          </a:bodyPr>
          <a:lstStyle/>
          <a:p>
            <a:r>
              <a:rPr lang="hr-HR" sz="3200" b="1" dirty="0" smtClean="0">
                <a:solidFill>
                  <a:schemeClr val="bg1"/>
                </a:solidFill>
                <a:latin typeface="+mn-lt"/>
              </a:rPr>
              <a:t>Poteškoće </a:t>
            </a:r>
            <a:r>
              <a:rPr lang="hr-HR" sz="3200" b="1" dirty="0">
                <a:solidFill>
                  <a:schemeClr val="bg1"/>
                </a:solidFill>
                <a:latin typeface="+mn-lt"/>
              </a:rPr>
              <a:t>u identificiranju negativnih </a:t>
            </a:r>
            <a:r>
              <a:rPr lang="hr-HR" sz="3200" b="1" dirty="0" smtClean="0">
                <a:solidFill>
                  <a:schemeClr val="bg1"/>
                </a:solidFill>
                <a:latin typeface="+mn-lt"/>
              </a:rPr>
              <a:t>emocija</a:t>
            </a:r>
            <a:r>
              <a:rPr lang="hr-HR" sz="3200" dirty="0" smtClean="0">
                <a:solidFill>
                  <a:schemeClr val="bg1"/>
                </a:solidFill>
                <a:latin typeface="+mn-lt"/>
              </a:rPr>
              <a:t> </a:t>
            </a:r>
            <a:endParaRPr lang="hr-HR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30200" y="952500"/>
            <a:ext cx="11861800" cy="5905500"/>
          </a:xfrm>
        </p:spPr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algn="r"/>
            <a:endParaRPr lang="hr-HR" dirty="0"/>
          </a:p>
        </p:txBody>
      </p:sp>
      <p:sp>
        <p:nvSpPr>
          <p:cNvPr id="5" name="Strelica udesno 4"/>
          <p:cNvSpPr/>
          <p:nvPr/>
        </p:nvSpPr>
        <p:spPr>
          <a:xfrm>
            <a:off x="850900" y="1301848"/>
            <a:ext cx="4692650" cy="13987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KRATKI VIŠESTRUKI IZBOR</a:t>
            </a:r>
            <a:endParaRPr lang="hr-HR" sz="2400" dirty="0"/>
          </a:p>
        </p:txBody>
      </p:sp>
      <p:sp>
        <p:nvSpPr>
          <p:cNvPr id="6" name="Strelica udesno 5"/>
          <p:cNvSpPr/>
          <p:nvPr/>
        </p:nvSpPr>
        <p:spPr>
          <a:xfrm>
            <a:off x="850900" y="2812559"/>
            <a:ext cx="4609592" cy="13032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POPIS NEGATIVNIH EMOCIJA </a:t>
            </a:r>
            <a:endParaRPr lang="hr-HR" sz="2400" dirty="0"/>
          </a:p>
        </p:txBody>
      </p:sp>
      <p:sp>
        <p:nvSpPr>
          <p:cNvPr id="7" name="Strelica udesno 6"/>
          <p:cNvSpPr/>
          <p:nvPr/>
        </p:nvSpPr>
        <p:spPr>
          <a:xfrm>
            <a:off x="850900" y="4321716"/>
            <a:ext cx="4692650" cy="13802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TABLICA EMOCIJA I SITUACIJA </a:t>
            </a:r>
            <a:endParaRPr lang="hr-HR" sz="2400" dirty="0"/>
          </a:p>
        </p:txBody>
      </p:sp>
      <p:sp>
        <p:nvSpPr>
          <p:cNvPr id="4" name="Pravokutnik 3"/>
          <p:cNvSpPr/>
          <p:nvPr/>
        </p:nvSpPr>
        <p:spPr>
          <a:xfrm>
            <a:off x="6400800" y="1432011"/>
            <a:ext cx="4470400" cy="1212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 smtClean="0"/>
              <a:t>Jeste li se osjećali tužno/tjeskobno/sretno/ljuto…?”</a:t>
            </a:r>
            <a:endParaRPr lang="hr-HR" sz="2400" dirty="0"/>
          </a:p>
        </p:txBody>
      </p:sp>
      <p:sp>
        <p:nvSpPr>
          <p:cNvPr id="8" name="Pravokutnik 7"/>
          <p:cNvSpPr/>
          <p:nvPr/>
        </p:nvSpPr>
        <p:spPr>
          <a:xfrm>
            <a:off x="6445250" y="2773859"/>
            <a:ext cx="4425950" cy="1418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hr-HR" dirty="0" smtClean="0"/>
              <a:t>Tužan, usamljen, ljut, nesretan, depresivan, anksiozan, uplašen, napet, sumnjičav, ogorčen, nesiguran, razočaran, ljubomoran, kriv, povrijeđen….</a:t>
            </a:r>
            <a:endParaRPr lang="hr-HR" dirty="0"/>
          </a:p>
        </p:txBody>
      </p:sp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206995"/>
              </p:ext>
            </p:extLst>
          </p:nvPr>
        </p:nvGraphicFramePr>
        <p:xfrm>
          <a:off x="6451601" y="4321715"/>
          <a:ext cx="4419600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>
                  <a:extLst>
                    <a:ext uri="{9D8B030D-6E8A-4147-A177-3AD203B41FA5}">
                      <a16:colId xmlns:a16="http://schemas.microsoft.com/office/drawing/2014/main" val="1966621956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1547000386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1913592632"/>
                    </a:ext>
                  </a:extLst>
                </a:gridCol>
              </a:tblGrid>
              <a:tr h="33637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LJUTO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TUŽNO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TJESKOBNO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347245"/>
                  </a:ext>
                </a:extLst>
              </a:tr>
              <a:tr h="1057268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Prijatelj je otkazao dogovor 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Nemam dovoljno novaca za odmor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Pronašao sam kvrgu na vratu.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034506"/>
                  </a:ext>
                </a:extLst>
              </a:tr>
              <a:tr h="33637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…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…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…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393458"/>
                  </a:ext>
                </a:extLst>
              </a:tr>
              <a:tr h="336372"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158779"/>
                  </a:ext>
                </a:extLst>
              </a:tr>
            </a:tbl>
          </a:graphicData>
        </a:graphic>
      </p:graphicFrame>
      <p:sp>
        <p:nvSpPr>
          <p:cNvPr id="9" name="Pravokutnik 8"/>
          <p:cNvSpPr/>
          <p:nvPr/>
        </p:nvSpPr>
        <p:spPr>
          <a:xfrm>
            <a:off x="1301242" y="5803899"/>
            <a:ext cx="3613658" cy="83908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Koja misao vam je tad prolazila kroz glavu (provjera ANM i podudaranje s emocijom)</a:t>
            </a:r>
            <a:endParaRPr lang="hr-HR" dirty="0"/>
          </a:p>
        </p:txBody>
      </p:sp>
      <p:sp>
        <p:nvSpPr>
          <p:cNvPr id="15" name="Strelica ulijevo 14"/>
          <p:cNvSpPr/>
          <p:nvPr/>
        </p:nvSpPr>
        <p:spPr>
          <a:xfrm rot="20186593">
            <a:off x="4945348" y="5790767"/>
            <a:ext cx="1410784" cy="403756"/>
          </a:xfrm>
          <a:prstGeom prst="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220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4" grpId="0" animBg="1"/>
      <p:bldP spid="8" grpId="0" animBg="1"/>
      <p:bldP spid="9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187325"/>
            <a:ext cx="10515600" cy="638175"/>
          </a:xfrm>
        </p:spPr>
        <p:txBody>
          <a:bodyPr>
            <a:normAutofit fontScale="90000"/>
          </a:bodyPr>
          <a:lstStyle/>
          <a:p>
            <a:r>
              <a:rPr lang="hr-HR" sz="3600" b="1" dirty="0" smtClean="0">
                <a:solidFill>
                  <a:schemeClr val="bg1"/>
                </a:solidFill>
                <a:latin typeface="+mn-lt"/>
              </a:rPr>
              <a:t>Procjena intenziteta emocija</a:t>
            </a:r>
            <a:endParaRPr lang="hr-HR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231900"/>
            <a:ext cx="10515600" cy="4945063"/>
          </a:xfrm>
        </p:spPr>
        <p:txBody>
          <a:bodyPr>
            <a:noAutofit/>
          </a:bodyPr>
          <a:lstStyle/>
          <a:p>
            <a:r>
              <a:rPr lang="hr-HR" sz="3200" dirty="0" smtClean="0"/>
              <a:t>Prije i nakon terapijske intervencije kako bi procijenili potrebu za daljnjim intervencijama</a:t>
            </a:r>
          </a:p>
          <a:p>
            <a:endParaRPr lang="hr-HR" sz="3200" dirty="0" smtClean="0"/>
          </a:p>
          <a:p>
            <a:r>
              <a:rPr lang="hr-HR" sz="3200" dirty="0" smtClean="0"/>
              <a:t>Procjena je važna kako bi izbjegli:</a:t>
            </a:r>
          </a:p>
          <a:p>
            <a:pPr>
              <a:buFontTx/>
              <a:buChar char="-"/>
            </a:pPr>
            <a:r>
              <a:rPr lang="hr-HR" sz="3200" b="1" dirty="0" smtClean="0"/>
              <a:t>predugo zadržavanje na problemu </a:t>
            </a:r>
            <a:r>
              <a:rPr lang="hr-HR" sz="3200" dirty="0" smtClean="0"/>
              <a:t>oko kojega klijent više nije uznemiren </a:t>
            </a:r>
          </a:p>
          <a:p>
            <a:pPr>
              <a:buFontTx/>
              <a:buChar char="-"/>
            </a:pPr>
            <a:r>
              <a:rPr lang="hr-HR" sz="3200" b="1" dirty="0" smtClean="0"/>
              <a:t>prerani prelazak na drugi problem</a:t>
            </a:r>
            <a:endParaRPr lang="hr-HR" sz="3200" dirty="0" smtClean="0"/>
          </a:p>
          <a:p>
            <a:pPr marL="0" indent="0">
              <a:buNone/>
            </a:pPr>
            <a:endParaRPr lang="hr-HR" sz="3200" dirty="0" smtClean="0"/>
          </a:p>
          <a:p>
            <a:r>
              <a:rPr lang="hr-HR" sz="3200" dirty="0" smtClean="0"/>
              <a:t>Procjena intenziteta na skali procjene ili na neki drugačiji način bliži klijentu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206940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070600" cy="269875"/>
          </a:xfrm>
        </p:spPr>
        <p:txBody>
          <a:bodyPr>
            <a:noAutofit/>
          </a:bodyPr>
          <a:lstStyle/>
          <a:p>
            <a:r>
              <a:rPr lang="hr-HR" sz="3200" b="1" dirty="0" smtClean="0">
                <a:solidFill>
                  <a:schemeClr val="bg1"/>
                </a:solidFill>
                <a:latin typeface="+mn-lt"/>
              </a:rPr>
              <a:t>Razlikovanje AM i emocija</a:t>
            </a:r>
            <a:endParaRPr lang="hr-HR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19100" y="635000"/>
            <a:ext cx="11569700" cy="6134100"/>
          </a:xfrm>
        </p:spPr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CILJ - </a:t>
            </a:r>
            <a:r>
              <a:rPr lang="hr-HR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smanjiti</a:t>
            </a:r>
            <a:r>
              <a:rPr lang="hr-HR" b="1" u="sng" dirty="0" smtClean="0"/>
              <a:t> </a:t>
            </a:r>
            <a:r>
              <a:rPr lang="hr-HR" dirty="0" smtClean="0"/>
              <a:t>pretjerane negativne emocije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246365135"/>
              </p:ext>
            </p:extLst>
          </p:nvPr>
        </p:nvGraphicFramePr>
        <p:xfrm>
          <a:off x="698500" y="1358900"/>
          <a:ext cx="11290300" cy="532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159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1945D04-E5D1-4BBD-AEC1-FD7FE021B1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F905B8-863C-4C52-9203-9FD66D019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3E4196E-1E75-4EAB-A149-755893379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C43AD8-094E-41AC-BD77-39D42B4518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F6C868-7C50-4059-A380-81ED5E046E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700"/>
          </a:xfrm>
        </p:spPr>
        <p:txBody>
          <a:bodyPr>
            <a:noAutofit/>
          </a:bodyPr>
          <a:lstStyle/>
          <a:p>
            <a:r>
              <a:rPr lang="hr-HR" sz="2800" b="1" dirty="0" smtClean="0">
                <a:latin typeface="+mn-lt"/>
              </a:rPr>
              <a:t>K</a:t>
            </a:r>
            <a:r>
              <a:rPr lang="hr-HR" sz="2800" b="1" cap="none" dirty="0" smtClean="0">
                <a:latin typeface="+mn-lt"/>
              </a:rPr>
              <a:t>ako bi olakšali klijentu, kontinuirano postavljamo pitanja i organiziramo informacije kroz kognitivni model</a:t>
            </a:r>
            <a:endParaRPr lang="hr-HR" sz="2800" b="1" cap="none" dirty="0">
              <a:latin typeface="+mn-lt"/>
            </a:endParaRPr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650" y="1473200"/>
            <a:ext cx="8282100" cy="4525963"/>
          </a:xfrm>
        </p:spPr>
      </p:pic>
    </p:spTree>
    <p:extLst>
      <p:ext uri="{BB962C8B-B14F-4D97-AF65-F5344CB8AC3E}">
        <p14:creationId xmlns:p14="http://schemas.microsoft.com/office/powerpoint/2010/main" val="25695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5900" y="152400"/>
            <a:ext cx="11976100" cy="6299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sz="2800" b="1" dirty="0" smtClean="0">
                <a:solidFill>
                  <a:schemeClr val="bg1"/>
                </a:solidFill>
              </a:rPr>
              <a:t>Zašto klijenti miješaju misli i emocije?</a:t>
            </a:r>
            <a:r>
              <a:rPr lang="hr-HR" sz="2800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hr-HR" sz="2800" dirty="0" smtClean="0"/>
          </a:p>
          <a:p>
            <a:pPr marL="0" indent="0" algn="just">
              <a:buNone/>
            </a:pPr>
            <a:r>
              <a:rPr lang="hr-HR" sz="2800" b="1" dirty="0" smtClean="0"/>
              <a:t>Dvosmisleno korištenje riječi „osjećaj”: </a:t>
            </a:r>
          </a:p>
          <a:p>
            <a:pPr marL="0" indent="0" algn="just">
              <a:buNone/>
            </a:pPr>
            <a:endParaRPr lang="hr-HR" sz="2800" dirty="0" smtClean="0"/>
          </a:p>
          <a:p>
            <a:pPr marL="0" indent="0" algn="just">
              <a:buNone/>
            </a:pPr>
            <a:r>
              <a:rPr lang="hr-HR" sz="2800" dirty="0" smtClean="0"/>
              <a:t>1.) za opisivanje </a:t>
            </a:r>
            <a:r>
              <a:rPr lang="hr-HR" sz="2800" b="1" dirty="0" smtClean="0">
                <a:solidFill>
                  <a:schemeClr val="accent1">
                    <a:lumMod val="75000"/>
                  </a:schemeClr>
                </a:solidFill>
              </a:rPr>
              <a:t>EMOCIJE </a:t>
            </a:r>
          </a:p>
          <a:p>
            <a:pPr marL="0" indent="0" algn="just">
              <a:buNone/>
            </a:pPr>
            <a:r>
              <a:rPr lang="hr-HR" sz="2800" dirty="0" smtClean="0"/>
              <a:t>(„osjećam se tjeskobno”)</a:t>
            </a:r>
          </a:p>
          <a:p>
            <a:pPr marL="0" indent="0" algn="just">
              <a:buNone/>
            </a:pPr>
            <a:endParaRPr lang="hr-HR" sz="2800" dirty="0" smtClean="0"/>
          </a:p>
          <a:p>
            <a:pPr marL="0" indent="0" algn="just">
              <a:buNone/>
            </a:pPr>
            <a:r>
              <a:rPr lang="hr-HR" sz="2800" dirty="0" smtClean="0"/>
              <a:t>2.) za opisivanje </a:t>
            </a:r>
            <a:r>
              <a:rPr lang="hr-HR" sz="2800" b="1" dirty="0" smtClean="0">
                <a:solidFill>
                  <a:schemeClr val="accent1">
                    <a:lumMod val="75000"/>
                  </a:schemeClr>
                </a:solidFill>
              </a:rPr>
              <a:t>KOGNICIJE</a:t>
            </a:r>
          </a:p>
          <a:p>
            <a:pPr marL="0" indent="0" algn="just">
              <a:buNone/>
            </a:pPr>
            <a:r>
              <a:rPr lang="hr-HR" sz="2800" dirty="0" smtClean="0"/>
              <a:t> („osjećam da nisam sposobna za to”)</a:t>
            </a:r>
          </a:p>
          <a:p>
            <a:pPr marL="0" indent="0">
              <a:buNone/>
            </a:pPr>
            <a:endParaRPr lang="hr-HR" sz="2800" dirty="0"/>
          </a:p>
          <a:p>
            <a:pPr marL="0" indent="0">
              <a:buNone/>
            </a:pPr>
            <a:r>
              <a:rPr lang="hr-HR" sz="2800" dirty="0" smtClean="0"/>
              <a:t>Što napraviti?</a:t>
            </a:r>
          </a:p>
          <a:p>
            <a:pPr marL="514350" indent="-514350">
              <a:buAutoNum type="arabicPeriod"/>
            </a:pPr>
            <a:r>
              <a:rPr lang="hr-HR" sz="2800" dirty="0" smtClean="0"/>
              <a:t>Zanemariti zabunu ili napraviti </a:t>
            </a:r>
          </a:p>
          <a:p>
            <a:pPr marL="0" indent="0">
              <a:buNone/>
            </a:pPr>
            <a:r>
              <a:rPr lang="hr-HR" sz="2800" dirty="0" smtClean="0"/>
              <a:t>suptilnu ispravku</a:t>
            </a:r>
          </a:p>
          <a:p>
            <a:pPr marL="0" indent="0">
              <a:buNone/>
            </a:pPr>
            <a:r>
              <a:rPr lang="hr-HR" sz="2800" dirty="0" smtClean="0"/>
              <a:t>2. Osvrnuti se na to u prikladnom trenutk</a:t>
            </a:r>
            <a:r>
              <a:rPr lang="hr-HR" sz="2400" dirty="0" smtClean="0"/>
              <a:t>u </a:t>
            </a:r>
          </a:p>
          <a:p>
            <a:pPr marL="0" indent="0">
              <a:buNone/>
            </a:pPr>
            <a:r>
              <a:rPr lang="hr-HR" sz="2800" dirty="0" smtClean="0"/>
              <a:t>3. Riješiti to kasnije</a:t>
            </a: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75" y="914400"/>
            <a:ext cx="573405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40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b="1" dirty="0" smtClean="0">
                <a:solidFill>
                  <a:schemeClr val="bg1"/>
                </a:solidFill>
                <a:latin typeface="+mn-lt"/>
              </a:rPr>
              <a:t>Povezivanje sadržaja AM i </a:t>
            </a:r>
            <a:r>
              <a:rPr lang="hr-HR" sz="4000" b="1" dirty="0" smtClean="0">
                <a:solidFill>
                  <a:schemeClr val="bg1"/>
                </a:solidFill>
                <a:latin typeface="+mn-lt"/>
              </a:rPr>
              <a:t>emocija:</a:t>
            </a:r>
            <a:endParaRPr lang="hr-HR" sz="4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HR" sz="4000" dirty="0" smtClean="0"/>
              <a:t>Ponekad se sadržaj automatskih misli ne poklapa s emocijom</a:t>
            </a:r>
          </a:p>
          <a:p>
            <a:pPr marL="0" indent="0" algn="just">
              <a:buNone/>
            </a:pPr>
            <a:endParaRPr lang="hr-HR" sz="4000" dirty="0" smtClean="0"/>
          </a:p>
          <a:p>
            <a:pPr algn="just"/>
            <a:r>
              <a:rPr lang="hr-HR" sz="4000" dirty="0" smtClean="0"/>
              <a:t>Možemo iskoristiti </a:t>
            </a:r>
            <a:r>
              <a:rPr lang="hr-HR" sz="4000" u="sng" dirty="0" smtClean="0"/>
              <a:t>imaginaciju</a:t>
            </a:r>
            <a:r>
              <a:rPr lang="hr-HR" sz="4000" dirty="0" smtClean="0"/>
              <a:t>, odnosno ponovno zamišljanje situacije koja je dovela do emocije, kako bi ispitali misao u podlozi (primjer s </a:t>
            </a:r>
            <a:r>
              <a:rPr lang="hr-HR" sz="4000" dirty="0" err="1" smtClean="0"/>
              <a:t>Abeom</a:t>
            </a:r>
            <a:r>
              <a:rPr lang="hr-HR" sz="4000" dirty="0" smtClean="0"/>
              <a:t>)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400125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ski">
  <a:themeElements>
    <a:clrScheme name="Ljubičas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Nebeski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ptilno neprozirn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TM03457452[[fn=Nebeski]]</Template>
  <TotalTime>814</TotalTime>
  <Words>629</Words>
  <Application>Microsoft Office PowerPoint</Application>
  <PresentationFormat>Široki zaslon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Nebeski</vt:lpstr>
      <vt:lpstr>   Emocije </vt:lpstr>
      <vt:lpstr>Značaj emocija u BKT-u</vt:lpstr>
      <vt:lpstr>Važnost jačanja pozitivnih emocija</vt:lpstr>
      <vt:lpstr>Poteškoće u identificiranju negativnih emocija </vt:lpstr>
      <vt:lpstr>Procjena intenziteta emocija</vt:lpstr>
      <vt:lpstr>Razlikovanje AM i emocija</vt:lpstr>
      <vt:lpstr>Kako bi olakšali klijentu, kontinuirano postavljamo pitanja i organiziramo informacije kroz kognitivni model</vt:lpstr>
      <vt:lpstr>PowerPoint prezentacija</vt:lpstr>
      <vt:lpstr>Povezivanje sadržaja AM i emocija:</vt:lpstr>
      <vt:lpstr>PowerPoint prezentacija</vt:lpstr>
      <vt:lpstr>Testiranje vjerovanja o negativnim emocijama</vt:lpstr>
      <vt:lpstr>Tehnike regulacije emocija: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Emocije</dc:title>
  <dc:creator>Korisnik</dc:creator>
  <cp:lastModifiedBy>Korisnik</cp:lastModifiedBy>
  <cp:revision>108</cp:revision>
  <dcterms:created xsi:type="dcterms:W3CDTF">2023-10-12T14:23:57Z</dcterms:created>
  <dcterms:modified xsi:type="dcterms:W3CDTF">2023-11-03T11:13:40Z</dcterms:modified>
</cp:coreProperties>
</file>