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8" r:id="rId3"/>
    <p:sldId id="257" r:id="rId4"/>
    <p:sldId id="259" r:id="rId5"/>
    <p:sldId id="260" r:id="rId6"/>
    <p:sldId id="262" r:id="rId7"/>
    <p:sldId id="263" r:id="rId8"/>
    <p:sldId id="269" r:id="rId9"/>
    <p:sldId id="264" r:id="rId10"/>
    <p:sldId id="265" r:id="rId11"/>
    <p:sldId id="266" r:id="rId12"/>
    <p:sldId id="267" r:id="rId13"/>
    <p:sldId id="268" r:id="rId14"/>
    <p:sldId id="261" r:id="rId15"/>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gdalena Gligora" initials="MG" lastIdx="0" clrIdx="0">
    <p:extLst>
      <p:ext uri="{19B8F6BF-5375-455C-9EA6-DF929625EA0E}">
        <p15:presenceInfo xmlns:p15="http://schemas.microsoft.com/office/powerpoint/2012/main" userId="S-1-5-21-2911576592-3579706862-85528958-13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74" autoAdjust="0"/>
  </p:normalViewPr>
  <p:slideViewPr>
    <p:cSldViewPr snapToGrid="0">
      <p:cViewPr varScale="1">
        <p:scale>
          <a:sx n="110" d="100"/>
          <a:sy n="110" d="100"/>
        </p:scale>
        <p:origin x="5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3A6D91-274A-488C-8330-040B2A8771F5}" type="datetimeFigureOut">
              <a:rPr lang="hr-HR" smtClean="0"/>
              <a:t>8.4.2024.</a:t>
            </a:fld>
            <a:endParaRPr lang="hr-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63F71E-CFE7-4CFA-90CE-28D8A4723C3A}" type="slidenum">
              <a:rPr lang="hr-HR" smtClean="0"/>
              <a:t>‹#›</a:t>
            </a:fld>
            <a:endParaRPr lang="hr-HR"/>
          </a:p>
        </p:txBody>
      </p:sp>
    </p:spTree>
    <p:extLst>
      <p:ext uri="{BB962C8B-B14F-4D97-AF65-F5344CB8AC3E}">
        <p14:creationId xmlns:p14="http://schemas.microsoft.com/office/powerpoint/2010/main" val="2784123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hr-HR" dirty="0"/>
              <a:t>Pozitivne emocije potiču osjećaj blagostanja (i psihološki</a:t>
            </a:r>
          </a:p>
          <a:p>
            <a:r>
              <a:rPr lang="hr-HR" dirty="0"/>
              <a:t>i fizički) i otpornost, važne su i tijekom liječenja i nakon završetka liječenja.</a:t>
            </a:r>
          </a:p>
          <a:p>
            <a:pPr marL="171450" indent="-171450">
              <a:buFont typeface="Arial" panose="020B0604020202020204" pitchFamily="34" charset="0"/>
              <a:buChar char="•"/>
            </a:pPr>
            <a:r>
              <a:rPr lang="hr-HR" dirty="0"/>
              <a:t> Kada klijenti imaju negativnu emociju, često sužavaju svoju pozornost i doživljavaju autonomno uzbuđenje. Pozitivne emocije proširuju njihovu pažnju i spoznaju. </a:t>
            </a:r>
          </a:p>
          <a:p>
            <a:pPr marL="171450" indent="-171450">
              <a:buFont typeface="Arial" panose="020B0604020202020204" pitchFamily="34" charset="0"/>
              <a:buChar char="•"/>
            </a:pPr>
            <a:r>
              <a:rPr lang="hr-HR" dirty="0"/>
              <a:t>Prisjećanje pozitivnih sjećanja na to kako su se nosili s poteškoćama u prošlosti omogućuje klijentima da se bolje nose u sadašnjosti </a:t>
            </a:r>
          </a:p>
          <a:p>
            <a:pPr marL="171450" indent="-171450">
              <a:buFont typeface="Arial" panose="020B0604020202020204" pitchFamily="34" charset="0"/>
              <a:buChar char="•"/>
            </a:pPr>
            <a:r>
              <a:rPr lang="hr-HR" dirty="0"/>
              <a:t>Aktivno ćete raditi na izazivanju i povećanju pozitivnih emocija klijenata tijekom sesije</a:t>
            </a:r>
          </a:p>
        </p:txBody>
      </p:sp>
      <p:sp>
        <p:nvSpPr>
          <p:cNvPr id="4" name="Slide Number Placeholder 3"/>
          <p:cNvSpPr>
            <a:spLocks noGrp="1"/>
          </p:cNvSpPr>
          <p:nvPr>
            <p:ph type="sldNum" sz="quarter" idx="5"/>
          </p:nvPr>
        </p:nvSpPr>
        <p:spPr/>
        <p:txBody>
          <a:bodyPr/>
          <a:lstStyle/>
          <a:p>
            <a:fld id="{6C63F71E-CFE7-4CFA-90CE-28D8A4723C3A}" type="slidenum">
              <a:rPr lang="hr-HR" smtClean="0"/>
              <a:t>4</a:t>
            </a:fld>
            <a:endParaRPr lang="hr-HR"/>
          </a:p>
        </p:txBody>
      </p:sp>
    </p:spTree>
    <p:extLst>
      <p:ext uri="{BB962C8B-B14F-4D97-AF65-F5344CB8AC3E}">
        <p14:creationId xmlns:p14="http://schemas.microsoft.com/office/powerpoint/2010/main" val="1655983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Kada klijenti imaju poteškoća s identificiranjem svojih negativnih emocija, vi može im ponuditi kratki višestruki izbor („Jeste li se osjećali sretno, tužno, tjeskoban, ljut . . . ?”) Također se mogu odnositi na popis negativnih emocija (Slika 13.2). Ako klijenti i dalje imaju poteškoća u razlikovanju svojih negativnih emocija, možete im pomoći da naprave grafikon (Slika 13.3). Vi ćete zamolite klijente da navedu trenutne ili prethodne situacije u kojima su se osjećali a posebna emocija</a:t>
            </a:r>
          </a:p>
          <a:p>
            <a:endParaRPr lang="hr-HR" dirty="0"/>
          </a:p>
          <a:p>
            <a:r>
              <a:rPr lang="en-US" dirty="0"/>
              <a:t>Directions: For each emotion below, fill in three situations in which you felt that emotion. Angry Sad Anxious Friend cancels plans with me Plans for evening fall through Seeing how low my bank account is Neighbor doesn’t return my suitcase Not enough money to go away on vacation Hearing that there might be a hurricane Driver plays music too loudly Nothing to do all weekend Finding a bump on m</a:t>
            </a:r>
            <a:endParaRPr lang="hr-HR" dirty="0"/>
          </a:p>
        </p:txBody>
      </p:sp>
      <p:sp>
        <p:nvSpPr>
          <p:cNvPr id="4" name="Slide Number Placeholder 3"/>
          <p:cNvSpPr>
            <a:spLocks noGrp="1"/>
          </p:cNvSpPr>
          <p:nvPr>
            <p:ph type="sldNum" sz="quarter" idx="5"/>
          </p:nvPr>
        </p:nvSpPr>
        <p:spPr/>
        <p:txBody>
          <a:bodyPr/>
          <a:lstStyle/>
          <a:p>
            <a:fld id="{6C63F71E-CFE7-4CFA-90CE-28D8A4723C3A}" type="slidenum">
              <a:rPr lang="hr-HR" smtClean="0"/>
              <a:t>5</a:t>
            </a:fld>
            <a:endParaRPr lang="hr-HR"/>
          </a:p>
        </p:txBody>
      </p:sp>
    </p:spTree>
    <p:extLst>
      <p:ext uri="{BB962C8B-B14F-4D97-AF65-F5344CB8AC3E}">
        <p14:creationId xmlns:p14="http://schemas.microsoft.com/office/powerpoint/2010/main" val="3537221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times, you’ll ask clients to not only identify their emotion but also quantify the degree of emotion they’re experiencing. For example, </a:t>
            </a:r>
            <a:r>
              <a:rPr lang="en-US" dirty="0" err="1"/>
              <a:t>rating</a:t>
            </a:r>
            <a:r>
              <a:rPr lang="en-US" dirty="0"/>
              <a:t> how strongly a client feels a certain emotion before and after a therapeutic intervention helps you decide whether to use additional interventions, so you can avoid prematurely moving on to another cognition or issue. Or the opposite can happen—you may continue discussing a cognition or issue, not realizing that the client is no </a:t>
            </a:r>
            <a:r>
              <a:rPr lang="en-US" dirty="0" err="1"/>
              <a:t>longer</a:t>
            </a:r>
            <a:r>
              <a:rPr lang="en-US" dirty="0"/>
              <a:t> significantly distressed by it. Finally, gauging the intensity of an emotion in a particular situation helps you and the client determine whether it warrants closer scrutiny in the first place. A situation that is relatively less emotionally laden may be less valuable to discuss than one that is more distressing to the client, where important beliefs may have been activated. Most clients learn to judge the intensity of an emotion fairly easily.</a:t>
            </a:r>
            <a:endParaRPr lang="hr-HR" dirty="0"/>
          </a:p>
          <a:p>
            <a:r>
              <a:rPr lang="en-US" dirty="0"/>
              <a:t>Some clients have difficulty with or don’t like putting a specific </a:t>
            </a:r>
            <a:r>
              <a:rPr lang="en-US" dirty="0" err="1"/>
              <a:t>number</a:t>
            </a:r>
            <a:r>
              <a:rPr lang="en-US" dirty="0"/>
              <a:t> to the intensity of emotion. You can ask them to rate whether they experienced the emotion “mildly,” “moderately,” or “intensely.” If even that is difficult, drawing a scale can help</a:t>
            </a:r>
            <a:endParaRPr lang="hr-HR" dirty="0"/>
          </a:p>
          <a:p>
            <a:endParaRPr lang="hr-HR" dirty="0"/>
          </a:p>
          <a:p>
            <a:endParaRPr lang="hr-HR" dirty="0"/>
          </a:p>
          <a:p>
            <a:endParaRPr lang="hr-HR" dirty="0"/>
          </a:p>
          <a:p>
            <a:endParaRPr lang="hr-HR" dirty="0"/>
          </a:p>
        </p:txBody>
      </p:sp>
      <p:sp>
        <p:nvSpPr>
          <p:cNvPr id="4" name="Slide Number Placeholder 3"/>
          <p:cNvSpPr>
            <a:spLocks noGrp="1"/>
          </p:cNvSpPr>
          <p:nvPr>
            <p:ph type="sldNum" sz="quarter" idx="5"/>
          </p:nvPr>
        </p:nvSpPr>
        <p:spPr/>
        <p:txBody>
          <a:bodyPr/>
          <a:lstStyle/>
          <a:p>
            <a:fld id="{6C63F71E-CFE7-4CFA-90CE-28D8A4723C3A}" type="slidenum">
              <a:rPr lang="hr-HR" smtClean="0"/>
              <a:t>6</a:t>
            </a:fld>
            <a:endParaRPr lang="hr-HR"/>
          </a:p>
        </p:txBody>
      </p:sp>
    </p:spTree>
    <p:extLst>
      <p:ext uri="{BB962C8B-B14F-4D97-AF65-F5344CB8AC3E}">
        <p14:creationId xmlns:p14="http://schemas.microsoft.com/office/powerpoint/2010/main" val="731668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Za klijente je važno prepoznati (i označiti) svoje negativne emocije, osobito kada one predstavljaju prepreku poduzimanju koraka za ispunjavanje ciljeve. Ne želimo eliminirati negativne emocije. Negativne emocije su jednako važne kao i pozitivne emocije i imaju jednako važnu funkciju kao i fizička bol, često upozoravajući potencijalnim problemima koje ćemo možda morati riješiti. Ali želimo smanjiti pretjerane negativne emocije. Mi ne procjenjujemo, izazivamo ili osporavamo emocije klijenata. Umjesto toga priznajemo prednost, suosjećamo i potvrđujemo emocije klijenata, a zatim zajednički odlučujemo hoćemo li procijeniti spoznaje koje su dovele do njihove nevolje – ili ćemo intervenirati na neki drugi način, kao što je rješavanje problema, preokret pozornost na nešto drugo, prihvaćanje negativne emocije ili korištenje druge tehnike regulacije emocija. Nećete raspravljati o svim situacijama u kojima se klijenti osjećaju disforično— ali ćete svoju konceptualizaciju klijenta koristiti za suradnju odlučiti koje su situacije najvažnije riješiti, koje ciljeve prema čemu raditi i koje bi prepreke mogle stati na put. </a:t>
            </a:r>
          </a:p>
        </p:txBody>
      </p:sp>
      <p:sp>
        <p:nvSpPr>
          <p:cNvPr id="4" name="Slide Number Placeholder 3"/>
          <p:cNvSpPr>
            <a:spLocks noGrp="1"/>
          </p:cNvSpPr>
          <p:nvPr>
            <p:ph type="sldNum" sz="quarter" idx="5"/>
          </p:nvPr>
        </p:nvSpPr>
        <p:spPr/>
        <p:txBody>
          <a:bodyPr/>
          <a:lstStyle/>
          <a:p>
            <a:fld id="{6C63F71E-CFE7-4CFA-90CE-28D8A4723C3A}" type="slidenum">
              <a:rPr lang="hr-HR" smtClean="0"/>
              <a:t>7</a:t>
            </a:fld>
            <a:endParaRPr lang="hr-HR"/>
          </a:p>
        </p:txBody>
      </p:sp>
    </p:spTree>
    <p:extLst>
      <p:ext uri="{BB962C8B-B14F-4D97-AF65-F5344CB8AC3E}">
        <p14:creationId xmlns:p14="http://schemas.microsoft.com/office/powerpoint/2010/main" val="3281320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6C63F71E-CFE7-4CFA-90CE-28D8A4723C3A}" type="slidenum">
              <a:rPr lang="hr-HR" smtClean="0"/>
              <a:t>9</a:t>
            </a:fld>
            <a:endParaRPr lang="hr-HR"/>
          </a:p>
        </p:txBody>
      </p:sp>
    </p:spTree>
    <p:extLst>
      <p:ext uri="{BB962C8B-B14F-4D97-AF65-F5344CB8AC3E}">
        <p14:creationId xmlns:p14="http://schemas.microsoft.com/office/powerpoint/2010/main" val="3277552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6C63F71E-CFE7-4CFA-90CE-28D8A4723C3A}" type="slidenum">
              <a:rPr lang="hr-HR" smtClean="0"/>
              <a:t>10</a:t>
            </a:fld>
            <a:endParaRPr lang="hr-HR"/>
          </a:p>
        </p:txBody>
      </p:sp>
    </p:spTree>
    <p:extLst>
      <p:ext uri="{BB962C8B-B14F-4D97-AF65-F5344CB8AC3E}">
        <p14:creationId xmlns:p14="http://schemas.microsoft.com/office/powerpoint/2010/main" val="4017240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6C63F71E-CFE7-4CFA-90CE-28D8A4723C3A}" type="slidenum">
              <a:rPr lang="hr-HR" smtClean="0"/>
              <a:t>11</a:t>
            </a:fld>
            <a:endParaRPr lang="hr-HR"/>
          </a:p>
        </p:txBody>
      </p:sp>
    </p:spTree>
    <p:extLst>
      <p:ext uri="{BB962C8B-B14F-4D97-AF65-F5344CB8AC3E}">
        <p14:creationId xmlns:p14="http://schemas.microsoft.com/office/powerpoint/2010/main" val="3564339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6C63F71E-CFE7-4CFA-90CE-28D8A4723C3A}" type="slidenum">
              <a:rPr lang="hr-HR" smtClean="0"/>
              <a:t>13</a:t>
            </a:fld>
            <a:endParaRPr lang="hr-HR"/>
          </a:p>
        </p:txBody>
      </p:sp>
    </p:spTree>
    <p:extLst>
      <p:ext uri="{BB962C8B-B14F-4D97-AF65-F5344CB8AC3E}">
        <p14:creationId xmlns:p14="http://schemas.microsoft.com/office/powerpoint/2010/main" val="426287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2CCA7-2FB2-403D-B0C0-E5738785AE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hr-HR"/>
          </a:p>
        </p:txBody>
      </p:sp>
      <p:sp>
        <p:nvSpPr>
          <p:cNvPr id="3" name="Subtitle 2">
            <a:extLst>
              <a:ext uri="{FF2B5EF4-FFF2-40B4-BE49-F238E27FC236}">
                <a16:creationId xmlns:a16="http://schemas.microsoft.com/office/drawing/2014/main" id="{CCBEC095-8E0F-4505-9775-5BF9B6BABA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hr-HR"/>
          </a:p>
        </p:txBody>
      </p:sp>
      <p:sp>
        <p:nvSpPr>
          <p:cNvPr id="4" name="Date Placeholder 3">
            <a:extLst>
              <a:ext uri="{FF2B5EF4-FFF2-40B4-BE49-F238E27FC236}">
                <a16:creationId xmlns:a16="http://schemas.microsoft.com/office/drawing/2014/main" id="{C9ABA016-A244-4DCE-80C6-F6A1F5F81B41}"/>
              </a:ext>
            </a:extLst>
          </p:cNvPr>
          <p:cNvSpPr>
            <a:spLocks noGrp="1"/>
          </p:cNvSpPr>
          <p:nvPr>
            <p:ph type="dt" sz="half" idx="10"/>
          </p:nvPr>
        </p:nvSpPr>
        <p:spPr/>
        <p:txBody>
          <a:bodyPr/>
          <a:lstStyle/>
          <a:p>
            <a:fld id="{66C680C9-EE1E-49A5-AAC6-0EDCD40E6269}" type="datetimeFigureOut">
              <a:rPr lang="hr-HR" smtClean="0"/>
              <a:t>8.4.2024.</a:t>
            </a:fld>
            <a:endParaRPr lang="hr-HR"/>
          </a:p>
        </p:txBody>
      </p:sp>
      <p:sp>
        <p:nvSpPr>
          <p:cNvPr id="5" name="Footer Placeholder 4">
            <a:extLst>
              <a:ext uri="{FF2B5EF4-FFF2-40B4-BE49-F238E27FC236}">
                <a16:creationId xmlns:a16="http://schemas.microsoft.com/office/drawing/2014/main" id="{0AAD2562-A14A-4411-B974-F6145F2C457D}"/>
              </a:ext>
            </a:extLst>
          </p:cNvPr>
          <p:cNvSpPr>
            <a:spLocks noGrp="1"/>
          </p:cNvSpPr>
          <p:nvPr>
            <p:ph type="ftr" sz="quarter" idx="11"/>
          </p:nvPr>
        </p:nvSpPr>
        <p:spPr/>
        <p:txBody>
          <a:bodyPr/>
          <a:lstStyle/>
          <a:p>
            <a:endParaRPr lang="hr-HR"/>
          </a:p>
        </p:txBody>
      </p:sp>
      <p:sp>
        <p:nvSpPr>
          <p:cNvPr id="6" name="Slide Number Placeholder 5">
            <a:extLst>
              <a:ext uri="{FF2B5EF4-FFF2-40B4-BE49-F238E27FC236}">
                <a16:creationId xmlns:a16="http://schemas.microsoft.com/office/drawing/2014/main" id="{E7437D5C-F600-4ACA-85CD-D1B136C8EE4B}"/>
              </a:ext>
            </a:extLst>
          </p:cNvPr>
          <p:cNvSpPr>
            <a:spLocks noGrp="1"/>
          </p:cNvSpPr>
          <p:nvPr>
            <p:ph type="sldNum" sz="quarter" idx="12"/>
          </p:nvPr>
        </p:nvSpPr>
        <p:spPr/>
        <p:txBody>
          <a:bodyPr/>
          <a:lstStyle/>
          <a:p>
            <a:fld id="{76D7A591-6392-4B7F-8BFE-553A6B941B2D}" type="slidenum">
              <a:rPr lang="hr-HR" smtClean="0"/>
              <a:t>‹#›</a:t>
            </a:fld>
            <a:endParaRPr lang="hr-HR"/>
          </a:p>
        </p:txBody>
      </p:sp>
    </p:spTree>
    <p:extLst>
      <p:ext uri="{BB962C8B-B14F-4D97-AF65-F5344CB8AC3E}">
        <p14:creationId xmlns:p14="http://schemas.microsoft.com/office/powerpoint/2010/main" val="2894738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D29B0-9A3F-49F3-8EDA-C01BEC219102}"/>
              </a:ext>
            </a:extLst>
          </p:cNvPr>
          <p:cNvSpPr>
            <a:spLocks noGrp="1"/>
          </p:cNvSpPr>
          <p:nvPr>
            <p:ph type="title"/>
          </p:nvPr>
        </p:nvSpPr>
        <p:spPr/>
        <p:txBody>
          <a:bodyPr/>
          <a:lstStyle/>
          <a:p>
            <a:r>
              <a:rPr lang="en-US"/>
              <a:t>Click to edit Master title style</a:t>
            </a:r>
            <a:endParaRPr lang="hr-HR"/>
          </a:p>
        </p:txBody>
      </p:sp>
      <p:sp>
        <p:nvSpPr>
          <p:cNvPr id="3" name="Vertical Text Placeholder 2">
            <a:extLst>
              <a:ext uri="{FF2B5EF4-FFF2-40B4-BE49-F238E27FC236}">
                <a16:creationId xmlns:a16="http://schemas.microsoft.com/office/drawing/2014/main" id="{1C00B2E1-950D-4E6F-83C1-F18F678A36B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a:extLst>
              <a:ext uri="{FF2B5EF4-FFF2-40B4-BE49-F238E27FC236}">
                <a16:creationId xmlns:a16="http://schemas.microsoft.com/office/drawing/2014/main" id="{755EEEB3-32E3-4993-9006-669811FBE328}"/>
              </a:ext>
            </a:extLst>
          </p:cNvPr>
          <p:cNvSpPr>
            <a:spLocks noGrp="1"/>
          </p:cNvSpPr>
          <p:nvPr>
            <p:ph type="dt" sz="half" idx="10"/>
          </p:nvPr>
        </p:nvSpPr>
        <p:spPr/>
        <p:txBody>
          <a:bodyPr/>
          <a:lstStyle/>
          <a:p>
            <a:fld id="{66C680C9-EE1E-49A5-AAC6-0EDCD40E6269}" type="datetimeFigureOut">
              <a:rPr lang="hr-HR" smtClean="0"/>
              <a:t>8.4.2024.</a:t>
            </a:fld>
            <a:endParaRPr lang="hr-HR"/>
          </a:p>
        </p:txBody>
      </p:sp>
      <p:sp>
        <p:nvSpPr>
          <p:cNvPr id="5" name="Footer Placeholder 4">
            <a:extLst>
              <a:ext uri="{FF2B5EF4-FFF2-40B4-BE49-F238E27FC236}">
                <a16:creationId xmlns:a16="http://schemas.microsoft.com/office/drawing/2014/main" id="{596AF146-5E6F-4407-BD92-053C42916649}"/>
              </a:ext>
            </a:extLst>
          </p:cNvPr>
          <p:cNvSpPr>
            <a:spLocks noGrp="1"/>
          </p:cNvSpPr>
          <p:nvPr>
            <p:ph type="ftr" sz="quarter" idx="11"/>
          </p:nvPr>
        </p:nvSpPr>
        <p:spPr/>
        <p:txBody>
          <a:bodyPr/>
          <a:lstStyle/>
          <a:p>
            <a:endParaRPr lang="hr-HR"/>
          </a:p>
        </p:txBody>
      </p:sp>
      <p:sp>
        <p:nvSpPr>
          <p:cNvPr id="6" name="Slide Number Placeholder 5">
            <a:extLst>
              <a:ext uri="{FF2B5EF4-FFF2-40B4-BE49-F238E27FC236}">
                <a16:creationId xmlns:a16="http://schemas.microsoft.com/office/drawing/2014/main" id="{FD26657F-3805-4906-AA5F-103CA1536BA2}"/>
              </a:ext>
            </a:extLst>
          </p:cNvPr>
          <p:cNvSpPr>
            <a:spLocks noGrp="1"/>
          </p:cNvSpPr>
          <p:nvPr>
            <p:ph type="sldNum" sz="quarter" idx="12"/>
          </p:nvPr>
        </p:nvSpPr>
        <p:spPr/>
        <p:txBody>
          <a:bodyPr/>
          <a:lstStyle/>
          <a:p>
            <a:fld id="{76D7A591-6392-4B7F-8BFE-553A6B941B2D}" type="slidenum">
              <a:rPr lang="hr-HR" smtClean="0"/>
              <a:t>‹#›</a:t>
            </a:fld>
            <a:endParaRPr lang="hr-HR"/>
          </a:p>
        </p:txBody>
      </p:sp>
    </p:spTree>
    <p:extLst>
      <p:ext uri="{BB962C8B-B14F-4D97-AF65-F5344CB8AC3E}">
        <p14:creationId xmlns:p14="http://schemas.microsoft.com/office/powerpoint/2010/main" val="1512199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C7C641-5703-44D3-9DB3-30C0A5E1FCF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hr-HR"/>
          </a:p>
        </p:txBody>
      </p:sp>
      <p:sp>
        <p:nvSpPr>
          <p:cNvPr id="3" name="Vertical Text Placeholder 2">
            <a:extLst>
              <a:ext uri="{FF2B5EF4-FFF2-40B4-BE49-F238E27FC236}">
                <a16:creationId xmlns:a16="http://schemas.microsoft.com/office/drawing/2014/main" id="{0C03341A-F79A-4450-9D94-D75BBBFC063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a:extLst>
              <a:ext uri="{FF2B5EF4-FFF2-40B4-BE49-F238E27FC236}">
                <a16:creationId xmlns:a16="http://schemas.microsoft.com/office/drawing/2014/main" id="{5B3E0117-D45F-4042-A962-7B597EDB3E39}"/>
              </a:ext>
            </a:extLst>
          </p:cNvPr>
          <p:cNvSpPr>
            <a:spLocks noGrp="1"/>
          </p:cNvSpPr>
          <p:nvPr>
            <p:ph type="dt" sz="half" idx="10"/>
          </p:nvPr>
        </p:nvSpPr>
        <p:spPr/>
        <p:txBody>
          <a:bodyPr/>
          <a:lstStyle/>
          <a:p>
            <a:fld id="{66C680C9-EE1E-49A5-AAC6-0EDCD40E6269}" type="datetimeFigureOut">
              <a:rPr lang="hr-HR" smtClean="0"/>
              <a:t>8.4.2024.</a:t>
            </a:fld>
            <a:endParaRPr lang="hr-HR"/>
          </a:p>
        </p:txBody>
      </p:sp>
      <p:sp>
        <p:nvSpPr>
          <p:cNvPr id="5" name="Footer Placeholder 4">
            <a:extLst>
              <a:ext uri="{FF2B5EF4-FFF2-40B4-BE49-F238E27FC236}">
                <a16:creationId xmlns:a16="http://schemas.microsoft.com/office/drawing/2014/main" id="{EABFC534-0366-4A20-98E2-E12A59CBB8B9}"/>
              </a:ext>
            </a:extLst>
          </p:cNvPr>
          <p:cNvSpPr>
            <a:spLocks noGrp="1"/>
          </p:cNvSpPr>
          <p:nvPr>
            <p:ph type="ftr" sz="quarter" idx="11"/>
          </p:nvPr>
        </p:nvSpPr>
        <p:spPr/>
        <p:txBody>
          <a:bodyPr/>
          <a:lstStyle/>
          <a:p>
            <a:endParaRPr lang="hr-HR"/>
          </a:p>
        </p:txBody>
      </p:sp>
      <p:sp>
        <p:nvSpPr>
          <p:cNvPr id="6" name="Slide Number Placeholder 5">
            <a:extLst>
              <a:ext uri="{FF2B5EF4-FFF2-40B4-BE49-F238E27FC236}">
                <a16:creationId xmlns:a16="http://schemas.microsoft.com/office/drawing/2014/main" id="{D2F5F927-7E02-4B52-8871-5E6D5577553D}"/>
              </a:ext>
            </a:extLst>
          </p:cNvPr>
          <p:cNvSpPr>
            <a:spLocks noGrp="1"/>
          </p:cNvSpPr>
          <p:nvPr>
            <p:ph type="sldNum" sz="quarter" idx="12"/>
          </p:nvPr>
        </p:nvSpPr>
        <p:spPr/>
        <p:txBody>
          <a:bodyPr/>
          <a:lstStyle/>
          <a:p>
            <a:fld id="{76D7A591-6392-4B7F-8BFE-553A6B941B2D}" type="slidenum">
              <a:rPr lang="hr-HR" smtClean="0"/>
              <a:t>‹#›</a:t>
            </a:fld>
            <a:endParaRPr lang="hr-HR"/>
          </a:p>
        </p:txBody>
      </p:sp>
    </p:spTree>
    <p:extLst>
      <p:ext uri="{BB962C8B-B14F-4D97-AF65-F5344CB8AC3E}">
        <p14:creationId xmlns:p14="http://schemas.microsoft.com/office/powerpoint/2010/main" val="2812886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3F78F-007B-445A-90B7-314151FF05BD}"/>
              </a:ext>
            </a:extLst>
          </p:cNvPr>
          <p:cNvSpPr>
            <a:spLocks noGrp="1"/>
          </p:cNvSpPr>
          <p:nvPr>
            <p:ph type="title"/>
          </p:nvPr>
        </p:nvSpPr>
        <p:spPr/>
        <p:txBody>
          <a:bodyPr/>
          <a:lstStyle/>
          <a:p>
            <a:r>
              <a:rPr lang="en-US"/>
              <a:t>Click to edit Master title style</a:t>
            </a:r>
            <a:endParaRPr lang="hr-HR"/>
          </a:p>
        </p:txBody>
      </p:sp>
      <p:sp>
        <p:nvSpPr>
          <p:cNvPr id="3" name="Content Placeholder 2">
            <a:extLst>
              <a:ext uri="{FF2B5EF4-FFF2-40B4-BE49-F238E27FC236}">
                <a16:creationId xmlns:a16="http://schemas.microsoft.com/office/drawing/2014/main" id="{26CB0FF2-4B66-4279-9853-04C35BA11A3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a:extLst>
              <a:ext uri="{FF2B5EF4-FFF2-40B4-BE49-F238E27FC236}">
                <a16:creationId xmlns:a16="http://schemas.microsoft.com/office/drawing/2014/main" id="{CF3E4343-6341-4408-BF1E-961DA1C56008}"/>
              </a:ext>
            </a:extLst>
          </p:cNvPr>
          <p:cNvSpPr>
            <a:spLocks noGrp="1"/>
          </p:cNvSpPr>
          <p:nvPr>
            <p:ph type="dt" sz="half" idx="10"/>
          </p:nvPr>
        </p:nvSpPr>
        <p:spPr/>
        <p:txBody>
          <a:bodyPr/>
          <a:lstStyle/>
          <a:p>
            <a:fld id="{66C680C9-EE1E-49A5-AAC6-0EDCD40E6269}" type="datetimeFigureOut">
              <a:rPr lang="hr-HR" smtClean="0"/>
              <a:t>8.4.2024.</a:t>
            </a:fld>
            <a:endParaRPr lang="hr-HR"/>
          </a:p>
        </p:txBody>
      </p:sp>
      <p:sp>
        <p:nvSpPr>
          <p:cNvPr id="5" name="Footer Placeholder 4">
            <a:extLst>
              <a:ext uri="{FF2B5EF4-FFF2-40B4-BE49-F238E27FC236}">
                <a16:creationId xmlns:a16="http://schemas.microsoft.com/office/drawing/2014/main" id="{8336CAB8-6CAF-4B4A-A6BE-AB8D29BB4D2C}"/>
              </a:ext>
            </a:extLst>
          </p:cNvPr>
          <p:cNvSpPr>
            <a:spLocks noGrp="1"/>
          </p:cNvSpPr>
          <p:nvPr>
            <p:ph type="ftr" sz="quarter" idx="11"/>
          </p:nvPr>
        </p:nvSpPr>
        <p:spPr/>
        <p:txBody>
          <a:bodyPr/>
          <a:lstStyle/>
          <a:p>
            <a:endParaRPr lang="hr-HR"/>
          </a:p>
        </p:txBody>
      </p:sp>
      <p:sp>
        <p:nvSpPr>
          <p:cNvPr id="6" name="Slide Number Placeholder 5">
            <a:extLst>
              <a:ext uri="{FF2B5EF4-FFF2-40B4-BE49-F238E27FC236}">
                <a16:creationId xmlns:a16="http://schemas.microsoft.com/office/drawing/2014/main" id="{150C0817-73DB-4811-BBBF-3C4B883E203D}"/>
              </a:ext>
            </a:extLst>
          </p:cNvPr>
          <p:cNvSpPr>
            <a:spLocks noGrp="1"/>
          </p:cNvSpPr>
          <p:nvPr>
            <p:ph type="sldNum" sz="quarter" idx="12"/>
          </p:nvPr>
        </p:nvSpPr>
        <p:spPr/>
        <p:txBody>
          <a:bodyPr/>
          <a:lstStyle/>
          <a:p>
            <a:fld id="{76D7A591-6392-4B7F-8BFE-553A6B941B2D}" type="slidenum">
              <a:rPr lang="hr-HR" smtClean="0"/>
              <a:t>‹#›</a:t>
            </a:fld>
            <a:endParaRPr lang="hr-HR"/>
          </a:p>
        </p:txBody>
      </p:sp>
    </p:spTree>
    <p:extLst>
      <p:ext uri="{BB962C8B-B14F-4D97-AF65-F5344CB8AC3E}">
        <p14:creationId xmlns:p14="http://schemas.microsoft.com/office/powerpoint/2010/main" val="4228351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83864-31F2-4653-A31F-62B24EE4DA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hr-HR"/>
          </a:p>
        </p:txBody>
      </p:sp>
      <p:sp>
        <p:nvSpPr>
          <p:cNvPr id="3" name="Text Placeholder 2">
            <a:extLst>
              <a:ext uri="{FF2B5EF4-FFF2-40B4-BE49-F238E27FC236}">
                <a16:creationId xmlns:a16="http://schemas.microsoft.com/office/drawing/2014/main" id="{DC8A2A56-145F-46E6-81ED-D2F4E951F5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B89FD3F-B88D-43C7-AC20-F6526BF6DAB1}"/>
              </a:ext>
            </a:extLst>
          </p:cNvPr>
          <p:cNvSpPr>
            <a:spLocks noGrp="1"/>
          </p:cNvSpPr>
          <p:nvPr>
            <p:ph type="dt" sz="half" idx="10"/>
          </p:nvPr>
        </p:nvSpPr>
        <p:spPr/>
        <p:txBody>
          <a:bodyPr/>
          <a:lstStyle/>
          <a:p>
            <a:fld id="{66C680C9-EE1E-49A5-AAC6-0EDCD40E6269}" type="datetimeFigureOut">
              <a:rPr lang="hr-HR" smtClean="0"/>
              <a:t>8.4.2024.</a:t>
            </a:fld>
            <a:endParaRPr lang="hr-HR"/>
          </a:p>
        </p:txBody>
      </p:sp>
      <p:sp>
        <p:nvSpPr>
          <p:cNvPr id="5" name="Footer Placeholder 4">
            <a:extLst>
              <a:ext uri="{FF2B5EF4-FFF2-40B4-BE49-F238E27FC236}">
                <a16:creationId xmlns:a16="http://schemas.microsoft.com/office/drawing/2014/main" id="{FFCE6D16-CADE-4678-899E-14C28B4C166B}"/>
              </a:ext>
            </a:extLst>
          </p:cNvPr>
          <p:cNvSpPr>
            <a:spLocks noGrp="1"/>
          </p:cNvSpPr>
          <p:nvPr>
            <p:ph type="ftr" sz="quarter" idx="11"/>
          </p:nvPr>
        </p:nvSpPr>
        <p:spPr/>
        <p:txBody>
          <a:bodyPr/>
          <a:lstStyle/>
          <a:p>
            <a:endParaRPr lang="hr-HR"/>
          </a:p>
        </p:txBody>
      </p:sp>
      <p:sp>
        <p:nvSpPr>
          <p:cNvPr id="6" name="Slide Number Placeholder 5">
            <a:extLst>
              <a:ext uri="{FF2B5EF4-FFF2-40B4-BE49-F238E27FC236}">
                <a16:creationId xmlns:a16="http://schemas.microsoft.com/office/drawing/2014/main" id="{C60BDA4B-3591-4FB8-AA1E-D2F30EF6F141}"/>
              </a:ext>
            </a:extLst>
          </p:cNvPr>
          <p:cNvSpPr>
            <a:spLocks noGrp="1"/>
          </p:cNvSpPr>
          <p:nvPr>
            <p:ph type="sldNum" sz="quarter" idx="12"/>
          </p:nvPr>
        </p:nvSpPr>
        <p:spPr/>
        <p:txBody>
          <a:bodyPr/>
          <a:lstStyle/>
          <a:p>
            <a:fld id="{76D7A591-6392-4B7F-8BFE-553A6B941B2D}" type="slidenum">
              <a:rPr lang="hr-HR" smtClean="0"/>
              <a:t>‹#›</a:t>
            </a:fld>
            <a:endParaRPr lang="hr-HR"/>
          </a:p>
        </p:txBody>
      </p:sp>
    </p:spTree>
    <p:extLst>
      <p:ext uri="{BB962C8B-B14F-4D97-AF65-F5344CB8AC3E}">
        <p14:creationId xmlns:p14="http://schemas.microsoft.com/office/powerpoint/2010/main" val="320273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AA73E-74B8-4EE0-8BD8-32895B157FC0}"/>
              </a:ext>
            </a:extLst>
          </p:cNvPr>
          <p:cNvSpPr>
            <a:spLocks noGrp="1"/>
          </p:cNvSpPr>
          <p:nvPr>
            <p:ph type="title"/>
          </p:nvPr>
        </p:nvSpPr>
        <p:spPr/>
        <p:txBody>
          <a:bodyPr/>
          <a:lstStyle/>
          <a:p>
            <a:r>
              <a:rPr lang="en-US"/>
              <a:t>Click to edit Master title style</a:t>
            </a:r>
            <a:endParaRPr lang="hr-HR"/>
          </a:p>
        </p:txBody>
      </p:sp>
      <p:sp>
        <p:nvSpPr>
          <p:cNvPr id="3" name="Content Placeholder 2">
            <a:extLst>
              <a:ext uri="{FF2B5EF4-FFF2-40B4-BE49-F238E27FC236}">
                <a16:creationId xmlns:a16="http://schemas.microsoft.com/office/drawing/2014/main" id="{D8F79ADA-46B0-4FD3-BE24-300EAE75D2C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Content Placeholder 3">
            <a:extLst>
              <a:ext uri="{FF2B5EF4-FFF2-40B4-BE49-F238E27FC236}">
                <a16:creationId xmlns:a16="http://schemas.microsoft.com/office/drawing/2014/main" id="{3009BB41-D0D5-4325-9519-24F339DD061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Date Placeholder 4">
            <a:extLst>
              <a:ext uri="{FF2B5EF4-FFF2-40B4-BE49-F238E27FC236}">
                <a16:creationId xmlns:a16="http://schemas.microsoft.com/office/drawing/2014/main" id="{07925EAA-3333-4576-B581-BC67973AC09D}"/>
              </a:ext>
            </a:extLst>
          </p:cNvPr>
          <p:cNvSpPr>
            <a:spLocks noGrp="1"/>
          </p:cNvSpPr>
          <p:nvPr>
            <p:ph type="dt" sz="half" idx="10"/>
          </p:nvPr>
        </p:nvSpPr>
        <p:spPr/>
        <p:txBody>
          <a:bodyPr/>
          <a:lstStyle/>
          <a:p>
            <a:fld id="{66C680C9-EE1E-49A5-AAC6-0EDCD40E6269}" type="datetimeFigureOut">
              <a:rPr lang="hr-HR" smtClean="0"/>
              <a:t>8.4.2024.</a:t>
            </a:fld>
            <a:endParaRPr lang="hr-HR"/>
          </a:p>
        </p:txBody>
      </p:sp>
      <p:sp>
        <p:nvSpPr>
          <p:cNvPr id="6" name="Footer Placeholder 5">
            <a:extLst>
              <a:ext uri="{FF2B5EF4-FFF2-40B4-BE49-F238E27FC236}">
                <a16:creationId xmlns:a16="http://schemas.microsoft.com/office/drawing/2014/main" id="{32B9ED06-205E-41BB-9E39-FF2BAE92DEA7}"/>
              </a:ext>
            </a:extLst>
          </p:cNvPr>
          <p:cNvSpPr>
            <a:spLocks noGrp="1"/>
          </p:cNvSpPr>
          <p:nvPr>
            <p:ph type="ftr" sz="quarter" idx="11"/>
          </p:nvPr>
        </p:nvSpPr>
        <p:spPr/>
        <p:txBody>
          <a:bodyPr/>
          <a:lstStyle/>
          <a:p>
            <a:endParaRPr lang="hr-HR"/>
          </a:p>
        </p:txBody>
      </p:sp>
      <p:sp>
        <p:nvSpPr>
          <p:cNvPr id="7" name="Slide Number Placeholder 6">
            <a:extLst>
              <a:ext uri="{FF2B5EF4-FFF2-40B4-BE49-F238E27FC236}">
                <a16:creationId xmlns:a16="http://schemas.microsoft.com/office/drawing/2014/main" id="{48E63D34-0B39-4C96-B73F-113618BCBF0D}"/>
              </a:ext>
            </a:extLst>
          </p:cNvPr>
          <p:cNvSpPr>
            <a:spLocks noGrp="1"/>
          </p:cNvSpPr>
          <p:nvPr>
            <p:ph type="sldNum" sz="quarter" idx="12"/>
          </p:nvPr>
        </p:nvSpPr>
        <p:spPr/>
        <p:txBody>
          <a:bodyPr/>
          <a:lstStyle/>
          <a:p>
            <a:fld id="{76D7A591-6392-4B7F-8BFE-553A6B941B2D}" type="slidenum">
              <a:rPr lang="hr-HR" smtClean="0"/>
              <a:t>‹#›</a:t>
            </a:fld>
            <a:endParaRPr lang="hr-HR"/>
          </a:p>
        </p:txBody>
      </p:sp>
    </p:spTree>
    <p:extLst>
      <p:ext uri="{BB962C8B-B14F-4D97-AF65-F5344CB8AC3E}">
        <p14:creationId xmlns:p14="http://schemas.microsoft.com/office/powerpoint/2010/main" val="2962663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9FFAA-D0B7-4BD4-9FE5-F4C9E8098E9A}"/>
              </a:ext>
            </a:extLst>
          </p:cNvPr>
          <p:cNvSpPr>
            <a:spLocks noGrp="1"/>
          </p:cNvSpPr>
          <p:nvPr>
            <p:ph type="title"/>
          </p:nvPr>
        </p:nvSpPr>
        <p:spPr>
          <a:xfrm>
            <a:off x="839788" y="365125"/>
            <a:ext cx="10515600" cy="1325563"/>
          </a:xfrm>
        </p:spPr>
        <p:txBody>
          <a:bodyPr/>
          <a:lstStyle/>
          <a:p>
            <a:r>
              <a:rPr lang="en-US"/>
              <a:t>Click to edit Master title style</a:t>
            </a:r>
            <a:endParaRPr lang="hr-HR"/>
          </a:p>
        </p:txBody>
      </p:sp>
      <p:sp>
        <p:nvSpPr>
          <p:cNvPr id="3" name="Text Placeholder 2">
            <a:extLst>
              <a:ext uri="{FF2B5EF4-FFF2-40B4-BE49-F238E27FC236}">
                <a16:creationId xmlns:a16="http://schemas.microsoft.com/office/drawing/2014/main" id="{3BC28E48-7769-485C-8AC4-11C827E2DD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3AA92FE-2693-420A-919E-4B326243F71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Text Placeholder 4">
            <a:extLst>
              <a:ext uri="{FF2B5EF4-FFF2-40B4-BE49-F238E27FC236}">
                <a16:creationId xmlns:a16="http://schemas.microsoft.com/office/drawing/2014/main" id="{490848A1-4707-4AFF-94C0-E38F3E03A9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8247A94-FFD6-41E6-9273-3500117353E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7" name="Date Placeholder 6">
            <a:extLst>
              <a:ext uri="{FF2B5EF4-FFF2-40B4-BE49-F238E27FC236}">
                <a16:creationId xmlns:a16="http://schemas.microsoft.com/office/drawing/2014/main" id="{16854542-9664-46B7-A213-9306F634F98A}"/>
              </a:ext>
            </a:extLst>
          </p:cNvPr>
          <p:cNvSpPr>
            <a:spLocks noGrp="1"/>
          </p:cNvSpPr>
          <p:nvPr>
            <p:ph type="dt" sz="half" idx="10"/>
          </p:nvPr>
        </p:nvSpPr>
        <p:spPr/>
        <p:txBody>
          <a:bodyPr/>
          <a:lstStyle/>
          <a:p>
            <a:fld id="{66C680C9-EE1E-49A5-AAC6-0EDCD40E6269}" type="datetimeFigureOut">
              <a:rPr lang="hr-HR" smtClean="0"/>
              <a:t>8.4.2024.</a:t>
            </a:fld>
            <a:endParaRPr lang="hr-HR"/>
          </a:p>
        </p:txBody>
      </p:sp>
      <p:sp>
        <p:nvSpPr>
          <p:cNvPr id="8" name="Footer Placeholder 7">
            <a:extLst>
              <a:ext uri="{FF2B5EF4-FFF2-40B4-BE49-F238E27FC236}">
                <a16:creationId xmlns:a16="http://schemas.microsoft.com/office/drawing/2014/main" id="{929E2371-4742-4894-8085-CF34D9441CD4}"/>
              </a:ext>
            </a:extLst>
          </p:cNvPr>
          <p:cNvSpPr>
            <a:spLocks noGrp="1"/>
          </p:cNvSpPr>
          <p:nvPr>
            <p:ph type="ftr" sz="quarter" idx="11"/>
          </p:nvPr>
        </p:nvSpPr>
        <p:spPr/>
        <p:txBody>
          <a:bodyPr/>
          <a:lstStyle/>
          <a:p>
            <a:endParaRPr lang="hr-HR"/>
          </a:p>
        </p:txBody>
      </p:sp>
      <p:sp>
        <p:nvSpPr>
          <p:cNvPr id="9" name="Slide Number Placeholder 8">
            <a:extLst>
              <a:ext uri="{FF2B5EF4-FFF2-40B4-BE49-F238E27FC236}">
                <a16:creationId xmlns:a16="http://schemas.microsoft.com/office/drawing/2014/main" id="{BB37BE8F-2CE2-4AF2-8641-9D1D4B8FCC04}"/>
              </a:ext>
            </a:extLst>
          </p:cNvPr>
          <p:cNvSpPr>
            <a:spLocks noGrp="1"/>
          </p:cNvSpPr>
          <p:nvPr>
            <p:ph type="sldNum" sz="quarter" idx="12"/>
          </p:nvPr>
        </p:nvSpPr>
        <p:spPr/>
        <p:txBody>
          <a:bodyPr/>
          <a:lstStyle/>
          <a:p>
            <a:fld id="{76D7A591-6392-4B7F-8BFE-553A6B941B2D}" type="slidenum">
              <a:rPr lang="hr-HR" smtClean="0"/>
              <a:t>‹#›</a:t>
            </a:fld>
            <a:endParaRPr lang="hr-HR"/>
          </a:p>
        </p:txBody>
      </p:sp>
    </p:spTree>
    <p:extLst>
      <p:ext uri="{BB962C8B-B14F-4D97-AF65-F5344CB8AC3E}">
        <p14:creationId xmlns:p14="http://schemas.microsoft.com/office/powerpoint/2010/main" val="1197790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50394-307E-41E6-8C73-2AEA85C5B866}"/>
              </a:ext>
            </a:extLst>
          </p:cNvPr>
          <p:cNvSpPr>
            <a:spLocks noGrp="1"/>
          </p:cNvSpPr>
          <p:nvPr>
            <p:ph type="title"/>
          </p:nvPr>
        </p:nvSpPr>
        <p:spPr/>
        <p:txBody>
          <a:bodyPr/>
          <a:lstStyle/>
          <a:p>
            <a:r>
              <a:rPr lang="en-US"/>
              <a:t>Click to edit Master title style</a:t>
            </a:r>
            <a:endParaRPr lang="hr-HR"/>
          </a:p>
        </p:txBody>
      </p:sp>
      <p:sp>
        <p:nvSpPr>
          <p:cNvPr id="3" name="Date Placeholder 2">
            <a:extLst>
              <a:ext uri="{FF2B5EF4-FFF2-40B4-BE49-F238E27FC236}">
                <a16:creationId xmlns:a16="http://schemas.microsoft.com/office/drawing/2014/main" id="{4A3CE038-3505-4808-8F16-A771A17E514B}"/>
              </a:ext>
            </a:extLst>
          </p:cNvPr>
          <p:cNvSpPr>
            <a:spLocks noGrp="1"/>
          </p:cNvSpPr>
          <p:nvPr>
            <p:ph type="dt" sz="half" idx="10"/>
          </p:nvPr>
        </p:nvSpPr>
        <p:spPr/>
        <p:txBody>
          <a:bodyPr/>
          <a:lstStyle/>
          <a:p>
            <a:fld id="{66C680C9-EE1E-49A5-AAC6-0EDCD40E6269}" type="datetimeFigureOut">
              <a:rPr lang="hr-HR" smtClean="0"/>
              <a:t>8.4.2024.</a:t>
            </a:fld>
            <a:endParaRPr lang="hr-HR"/>
          </a:p>
        </p:txBody>
      </p:sp>
      <p:sp>
        <p:nvSpPr>
          <p:cNvPr id="4" name="Footer Placeholder 3">
            <a:extLst>
              <a:ext uri="{FF2B5EF4-FFF2-40B4-BE49-F238E27FC236}">
                <a16:creationId xmlns:a16="http://schemas.microsoft.com/office/drawing/2014/main" id="{D8B838B7-7DA8-438E-949B-295FE0E02E76}"/>
              </a:ext>
            </a:extLst>
          </p:cNvPr>
          <p:cNvSpPr>
            <a:spLocks noGrp="1"/>
          </p:cNvSpPr>
          <p:nvPr>
            <p:ph type="ftr" sz="quarter" idx="11"/>
          </p:nvPr>
        </p:nvSpPr>
        <p:spPr/>
        <p:txBody>
          <a:bodyPr/>
          <a:lstStyle/>
          <a:p>
            <a:endParaRPr lang="hr-HR"/>
          </a:p>
        </p:txBody>
      </p:sp>
      <p:sp>
        <p:nvSpPr>
          <p:cNvPr id="5" name="Slide Number Placeholder 4">
            <a:extLst>
              <a:ext uri="{FF2B5EF4-FFF2-40B4-BE49-F238E27FC236}">
                <a16:creationId xmlns:a16="http://schemas.microsoft.com/office/drawing/2014/main" id="{6C679F17-F890-42ED-9CCB-D4166767077C}"/>
              </a:ext>
            </a:extLst>
          </p:cNvPr>
          <p:cNvSpPr>
            <a:spLocks noGrp="1"/>
          </p:cNvSpPr>
          <p:nvPr>
            <p:ph type="sldNum" sz="quarter" idx="12"/>
          </p:nvPr>
        </p:nvSpPr>
        <p:spPr/>
        <p:txBody>
          <a:bodyPr/>
          <a:lstStyle/>
          <a:p>
            <a:fld id="{76D7A591-6392-4B7F-8BFE-553A6B941B2D}" type="slidenum">
              <a:rPr lang="hr-HR" smtClean="0"/>
              <a:t>‹#›</a:t>
            </a:fld>
            <a:endParaRPr lang="hr-HR"/>
          </a:p>
        </p:txBody>
      </p:sp>
    </p:spTree>
    <p:extLst>
      <p:ext uri="{BB962C8B-B14F-4D97-AF65-F5344CB8AC3E}">
        <p14:creationId xmlns:p14="http://schemas.microsoft.com/office/powerpoint/2010/main" val="481613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27AF32-4177-4597-99E6-140DBDF4BCA0}"/>
              </a:ext>
            </a:extLst>
          </p:cNvPr>
          <p:cNvSpPr>
            <a:spLocks noGrp="1"/>
          </p:cNvSpPr>
          <p:nvPr>
            <p:ph type="dt" sz="half" idx="10"/>
          </p:nvPr>
        </p:nvSpPr>
        <p:spPr/>
        <p:txBody>
          <a:bodyPr/>
          <a:lstStyle/>
          <a:p>
            <a:fld id="{66C680C9-EE1E-49A5-AAC6-0EDCD40E6269}" type="datetimeFigureOut">
              <a:rPr lang="hr-HR" smtClean="0"/>
              <a:t>8.4.2024.</a:t>
            </a:fld>
            <a:endParaRPr lang="hr-HR"/>
          </a:p>
        </p:txBody>
      </p:sp>
      <p:sp>
        <p:nvSpPr>
          <p:cNvPr id="3" name="Footer Placeholder 2">
            <a:extLst>
              <a:ext uri="{FF2B5EF4-FFF2-40B4-BE49-F238E27FC236}">
                <a16:creationId xmlns:a16="http://schemas.microsoft.com/office/drawing/2014/main" id="{D1911802-FF36-43BB-974A-DF597225F7B0}"/>
              </a:ext>
            </a:extLst>
          </p:cNvPr>
          <p:cNvSpPr>
            <a:spLocks noGrp="1"/>
          </p:cNvSpPr>
          <p:nvPr>
            <p:ph type="ftr" sz="quarter" idx="11"/>
          </p:nvPr>
        </p:nvSpPr>
        <p:spPr/>
        <p:txBody>
          <a:bodyPr/>
          <a:lstStyle/>
          <a:p>
            <a:endParaRPr lang="hr-HR"/>
          </a:p>
        </p:txBody>
      </p:sp>
      <p:sp>
        <p:nvSpPr>
          <p:cNvPr id="4" name="Slide Number Placeholder 3">
            <a:extLst>
              <a:ext uri="{FF2B5EF4-FFF2-40B4-BE49-F238E27FC236}">
                <a16:creationId xmlns:a16="http://schemas.microsoft.com/office/drawing/2014/main" id="{53207065-DD6E-4A3F-AFC2-949097E303E5}"/>
              </a:ext>
            </a:extLst>
          </p:cNvPr>
          <p:cNvSpPr>
            <a:spLocks noGrp="1"/>
          </p:cNvSpPr>
          <p:nvPr>
            <p:ph type="sldNum" sz="quarter" idx="12"/>
          </p:nvPr>
        </p:nvSpPr>
        <p:spPr/>
        <p:txBody>
          <a:bodyPr/>
          <a:lstStyle/>
          <a:p>
            <a:fld id="{76D7A591-6392-4B7F-8BFE-553A6B941B2D}" type="slidenum">
              <a:rPr lang="hr-HR" smtClean="0"/>
              <a:t>‹#›</a:t>
            </a:fld>
            <a:endParaRPr lang="hr-HR"/>
          </a:p>
        </p:txBody>
      </p:sp>
    </p:spTree>
    <p:extLst>
      <p:ext uri="{BB962C8B-B14F-4D97-AF65-F5344CB8AC3E}">
        <p14:creationId xmlns:p14="http://schemas.microsoft.com/office/powerpoint/2010/main" val="3992011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EB766-28F0-416C-9A64-C9CB69BA0E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r-HR"/>
          </a:p>
        </p:txBody>
      </p:sp>
      <p:sp>
        <p:nvSpPr>
          <p:cNvPr id="3" name="Content Placeholder 2">
            <a:extLst>
              <a:ext uri="{FF2B5EF4-FFF2-40B4-BE49-F238E27FC236}">
                <a16:creationId xmlns:a16="http://schemas.microsoft.com/office/drawing/2014/main" id="{6D5DC567-81FF-4707-A659-0B022A5022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Text Placeholder 3">
            <a:extLst>
              <a:ext uri="{FF2B5EF4-FFF2-40B4-BE49-F238E27FC236}">
                <a16:creationId xmlns:a16="http://schemas.microsoft.com/office/drawing/2014/main" id="{8DA633EC-8EB1-47D7-963A-ACC42F5D03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E2223E5-F423-444A-B878-72155FE992F5}"/>
              </a:ext>
            </a:extLst>
          </p:cNvPr>
          <p:cNvSpPr>
            <a:spLocks noGrp="1"/>
          </p:cNvSpPr>
          <p:nvPr>
            <p:ph type="dt" sz="half" idx="10"/>
          </p:nvPr>
        </p:nvSpPr>
        <p:spPr/>
        <p:txBody>
          <a:bodyPr/>
          <a:lstStyle/>
          <a:p>
            <a:fld id="{66C680C9-EE1E-49A5-AAC6-0EDCD40E6269}" type="datetimeFigureOut">
              <a:rPr lang="hr-HR" smtClean="0"/>
              <a:t>8.4.2024.</a:t>
            </a:fld>
            <a:endParaRPr lang="hr-HR"/>
          </a:p>
        </p:txBody>
      </p:sp>
      <p:sp>
        <p:nvSpPr>
          <p:cNvPr id="6" name="Footer Placeholder 5">
            <a:extLst>
              <a:ext uri="{FF2B5EF4-FFF2-40B4-BE49-F238E27FC236}">
                <a16:creationId xmlns:a16="http://schemas.microsoft.com/office/drawing/2014/main" id="{22385678-D19F-42CC-8F30-BF557837F231}"/>
              </a:ext>
            </a:extLst>
          </p:cNvPr>
          <p:cNvSpPr>
            <a:spLocks noGrp="1"/>
          </p:cNvSpPr>
          <p:nvPr>
            <p:ph type="ftr" sz="quarter" idx="11"/>
          </p:nvPr>
        </p:nvSpPr>
        <p:spPr/>
        <p:txBody>
          <a:bodyPr/>
          <a:lstStyle/>
          <a:p>
            <a:endParaRPr lang="hr-HR"/>
          </a:p>
        </p:txBody>
      </p:sp>
      <p:sp>
        <p:nvSpPr>
          <p:cNvPr id="7" name="Slide Number Placeholder 6">
            <a:extLst>
              <a:ext uri="{FF2B5EF4-FFF2-40B4-BE49-F238E27FC236}">
                <a16:creationId xmlns:a16="http://schemas.microsoft.com/office/drawing/2014/main" id="{A5C3FAD2-2D1E-4CB5-9856-C5D603B6795A}"/>
              </a:ext>
            </a:extLst>
          </p:cNvPr>
          <p:cNvSpPr>
            <a:spLocks noGrp="1"/>
          </p:cNvSpPr>
          <p:nvPr>
            <p:ph type="sldNum" sz="quarter" idx="12"/>
          </p:nvPr>
        </p:nvSpPr>
        <p:spPr/>
        <p:txBody>
          <a:bodyPr/>
          <a:lstStyle/>
          <a:p>
            <a:fld id="{76D7A591-6392-4B7F-8BFE-553A6B941B2D}" type="slidenum">
              <a:rPr lang="hr-HR" smtClean="0"/>
              <a:t>‹#›</a:t>
            </a:fld>
            <a:endParaRPr lang="hr-HR"/>
          </a:p>
        </p:txBody>
      </p:sp>
    </p:spTree>
    <p:extLst>
      <p:ext uri="{BB962C8B-B14F-4D97-AF65-F5344CB8AC3E}">
        <p14:creationId xmlns:p14="http://schemas.microsoft.com/office/powerpoint/2010/main" val="1370878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9383C-BCC6-4BD2-8DEF-BC8D1FC31D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r-HR"/>
          </a:p>
        </p:txBody>
      </p:sp>
      <p:sp>
        <p:nvSpPr>
          <p:cNvPr id="3" name="Picture Placeholder 2">
            <a:extLst>
              <a:ext uri="{FF2B5EF4-FFF2-40B4-BE49-F238E27FC236}">
                <a16:creationId xmlns:a16="http://schemas.microsoft.com/office/drawing/2014/main" id="{80EF9A49-30A0-4F17-917E-6D8C947FE0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a:extLst>
              <a:ext uri="{FF2B5EF4-FFF2-40B4-BE49-F238E27FC236}">
                <a16:creationId xmlns:a16="http://schemas.microsoft.com/office/drawing/2014/main" id="{EC020287-8E5D-42BE-8B04-1BB77D6DD3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CDF2925-6468-4F8F-A1EC-0F34D9803B95}"/>
              </a:ext>
            </a:extLst>
          </p:cNvPr>
          <p:cNvSpPr>
            <a:spLocks noGrp="1"/>
          </p:cNvSpPr>
          <p:nvPr>
            <p:ph type="dt" sz="half" idx="10"/>
          </p:nvPr>
        </p:nvSpPr>
        <p:spPr/>
        <p:txBody>
          <a:bodyPr/>
          <a:lstStyle/>
          <a:p>
            <a:fld id="{66C680C9-EE1E-49A5-AAC6-0EDCD40E6269}" type="datetimeFigureOut">
              <a:rPr lang="hr-HR" smtClean="0"/>
              <a:t>8.4.2024.</a:t>
            </a:fld>
            <a:endParaRPr lang="hr-HR"/>
          </a:p>
        </p:txBody>
      </p:sp>
      <p:sp>
        <p:nvSpPr>
          <p:cNvPr id="6" name="Footer Placeholder 5">
            <a:extLst>
              <a:ext uri="{FF2B5EF4-FFF2-40B4-BE49-F238E27FC236}">
                <a16:creationId xmlns:a16="http://schemas.microsoft.com/office/drawing/2014/main" id="{6371B63F-05F2-49E6-ADC2-59EAAD61799C}"/>
              </a:ext>
            </a:extLst>
          </p:cNvPr>
          <p:cNvSpPr>
            <a:spLocks noGrp="1"/>
          </p:cNvSpPr>
          <p:nvPr>
            <p:ph type="ftr" sz="quarter" idx="11"/>
          </p:nvPr>
        </p:nvSpPr>
        <p:spPr/>
        <p:txBody>
          <a:bodyPr/>
          <a:lstStyle/>
          <a:p>
            <a:endParaRPr lang="hr-HR"/>
          </a:p>
        </p:txBody>
      </p:sp>
      <p:sp>
        <p:nvSpPr>
          <p:cNvPr id="7" name="Slide Number Placeholder 6">
            <a:extLst>
              <a:ext uri="{FF2B5EF4-FFF2-40B4-BE49-F238E27FC236}">
                <a16:creationId xmlns:a16="http://schemas.microsoft.com/office/drawing/2014/main" id="{791D968B-9B4A-424A-A707-E59CBF62FCF3}"/>
              </a:ext>
            </a:extLst>
          </p:cNvPr>
          <p:cNvSpPr>
            <a:spLocks noGrp="1"/>
          </p:cNvSpPr>
          <p:nvPr>
            <p:ph type="sldNum" sz="quarter" idx="12"/>
          </p:nvPr>
        </p:nvSpPr>
        <p:spPr/>
        <p:txBody>
          <a:bodyPr/>
          <a:lstStyle/>
          <a:p>
            <a:fld id="{76D7A591-6392-4B7F-8BFE-553A6B941B2D}" type="slidenum">
              <a:rPr lang="hr-HR" smtClean="0"/>
              <a:t>‹#›</a:t>
            </a:fld>
            <a:endParaRPr lang="hr-HR"/>
          </a:p>
        </p:txBody>
      </p:sp>
    </p:spTree>
    <p:extLst>
      <p:ext uri="{BB962C8B-B14F-4D97-AF65-F5344CB8AC3E}">
        <p14:creationId xmlns:p14="http://schemas.microsoft.com/office/powerpoint/2010/main" val="2208719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A8C17-EF52-43C3-9A56-E4E1A6F986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hr-HR"/>
          </a:p>
        </p:txBody>
      </p:sp>
      <p:sp>
        <p:nvSpPr>
          <p:cNvPr id="3" name="Text Placeholder 2">
            <a:extLst>
              <a:ext uri="{FF2B5EF4-FFF2-40B4-BE49-F238E27FC236}">
                <a16:creationId xmlns:a16="http://schemas.microsoft.com/office/drawing/2014/main" id="{EB3A777D-550C-4DBA-8B38-44ED726C68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a:extLst>
              <a:ext uri="{FF2B5EF4-FFF2-40B4-BE49-F238E27FC236}">
                <a16:creationId xmlns:a16="http://schemas.microsoft.com/office/drawing/2014/main" id="{A80F0109-828A-4E92-B384-ADA1434CFC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C680C9-EE1E-49A5-AAC6-0EDCD40E6269}" type="datetimeFigureOut">
              <a:rPr lang="hr-HR" smtClean="0"/>
              <a:t>8.4.2024.</a:t>
            </a:fld>
            <a:endParaRPr lang="hr-HR"/>
          </a:p>
        </p:txBody>
      </p:sp>
      <p:sp>
        <p:nvSpPr>
          <p:cNvPr id="5" name="Footer Placeholder 4">
            <a:extLst>
              <a:ext uri="{FF2B5EF4-FFF2-40B4-BE49-F238E27FC236}">
                <a16:creationId xmlns:a16="http://schemas.microsoft.com/office/drawing/2014/main" id="{1096EFE3-47E8-4DCE-9FBB-C04FFE728E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a:extLst>
              <a:ext uri="{FF2B5EF4-FFF2-40B4-BE49-F238E27FC236}">
                <a16:creationId xmlns:a16="http://schemas.microsoft.com/office/drawing/2014/main" id="{8D0831D0-C13B-45A4-9C36-378FB58980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D7A591-6392-4B7F-8BFE-553A6B941B2D}" type="slidenum">
              <a:rPr lang="hr-HR" smtClean="0"/>
              <a:t>‹#›</a:t>
            </a:fld>
            <a:endParaRPr lang="hr-HR"/>
          </a:p>
        </p:txBody>
      </p:sp>
    </p:spTree>
    <p:extLst>
      <p:ext uri="{BB962C8B-B14F-4D97-AF65-F5344CB8AC3E}">
        <p14:creationId xmlns:p14="http://schemas.microsoft.com/office/powerpoint/2010/main" val="26242011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B07F253-E8CC-4D20-9477-39DAD5F1CD28}"/>
              </a:ext>
            </a:extLst>
          </p:cNvPr>
          <p:cNvSpPr/>
          <p:nvPr/>
        </p:nvSpPr>
        <p:spPr>
          <a:xfrm>
            <a:off x="4544008" y="3602038"/>
            <a:ext cx="3069772" cy="885986"/>
          </a:xfrm>
          <a:prstGeom prst="rect">
            <a:avLst/>
          </a:prstGeom>
          <a:solidFill>
            <a:schemeClr val="lt1">
              <a:alpha val="90000"/>
            </a:schemeClr>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hr-HR"/>
          </a:p>
        </p:txBody>
      </p:sp>
      <p:sp>
        <p:nvSpPr>
          <p:cNvPr id="4" name="Rectangle 3">
            <a:extLst>
              <a:ext uri="{FF2B5EF4-FFF2-40B4-BE49-F238E27FC236}">
                <a16:creationId xmlns:a16="http://schemas.microsoft.com/office/drawing/2014/main" id="{23C3F6E6-59F6-48EA-997E-01C487A6FA60}"/>
              </a:ext>
            </a:extLst>
          </p:cNvPr>
          <p:cNvSpPr/>
          <p:nvPr/>
        </p:nvSpPr>
        <p:spPr>
          <a:xfrm>
            <a:off x="4460033" y="2649893"/>
            <a:ext cx="3153747" cy="850739"/>
          </a:xfrm>
          <a:prstGeom prst="rect">
            <a:avLst/>
          </a:prstGeom>
          <a:solidFill>
            <a:schemeClr val="lt1">
              <a:alpha val="84000"/>
            </a:schemeClr>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hr-HR"/>
          </a:p>
        </p:txBody>
      </p:sp>
      <p:sp>
        <p:nvSpPr>
          <p:cNvPr id="2" name="Title 1">
            <a:extLst>
              <a:ext uri="{FF2B5EF4-FFF2-40B4-BE49-F238E27FC236}">
                <a16:creationId xmlns:a16="http://schemas.microsoft.com/office/drawing/2014/main" id="{869682EF-BCD3-460B-907E-77F50569C297}"/>
              </a:ext>
            </a:extLst>
          </p:cNvPr>
          <p:cNvSpPr>
            <a:spLocks noGrp="1"/>
          </p:cNvSpPr>
          <p:nvPr>
            <p:ph type="ctrTitle"/>
          </p:nvPr>
        </p:nvSpPr>
        <p:spPr/>
        <p:txBody>
          <a:bodyPr/>
          <a:lstStyle/>
          <a:p>
            <a:r>
              <a:rPr lang="hr-HR" b="1" dirty="0"/>
              <a:t>Emocije</a:t>
            </a:r>
          </a:p>
        </p:txBody>
      </p:sp>
      <p:sp>
        <p:nvSpPr>
          <p:cNvPr id="3" name="Subtitle 2">
            <a:extLst>
              <a:ext uri="{FF2B5EF4-FFF2-40B4-BE49-F238E27FC236}">
                <a16:creationId xmlns:a16="http://schemas.microsoft.com/office/drawing/2014/main" id="{94F1DCDA-3654-49CA-8067-5C2517133419}"/>
              </a:ext>
            </a:extLst>
          </p:cNvPr>
          <p:cNvSpPr>
            <a:spLocks noGrp="1"/>
          </p:cNvSpPr>
          <p:nvPr>
            <p:ph type="subTitle" idx="1"/>
          </p:nvPr>
        </p:nvSpPr>
        <p:spPr/>
        <p:txBody>
          <a:bodyPr/>
          <a:lstStyle/>
          <a:p>
            <a:r>
              <a:rPr lang="hr-HR" dirty="0"/>
              <a:t>Magdalena Gligora</a:t>
            </a:r>
          </a:p>
          <a:p>
            <a:r>
              <a:rPr lang="hr-HR" dirty="0"/>
              <a:t>Zagreb, 20. Travnja 2024.</a:t>
            </a:r>
          </a:p>
        </p:txBody>
      </p:sp>
    </p:spTree>
    <p:extLst>
      <p:ext uri="{BB962C8B-B14F-4D97-AF65-F5344CB8AC3E}">
        <p14:creationId xmlns:p14="http://schemas.microsoft.com/office/powerpoint/2010/main" val="993466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28C35-550A-4607-8EB7-F6D1AE36C67B}"/>
              </a:ext>
            </a:extLst>
          </p:cNvPr>
          <p:cNvSpPr>
            <a:spLocks noGrp="1"/>
          </p:cNvSpPr>
          <p:nvPr>
            <p:ph type="title"/>
          </p:nvPr>
        </p:nvSpPr>
        <p:spPr/>
        <p:txBody>
          <a:bodyPr>
            <a:normAutofit fontScale="90000"/>
          </a:bodyPr>
          <a:lstStyle/>
          <a:p>
            <a:r>
              <a:rPr lang="en-US" b="1" dirty="0" err="1"/>
              <a:t>Kada</a:t>
            </a:r>
            <a:r>
              <a:rPr lang="en-US" b="1" dirty="0"/>
              <a:t> je </a:t>
            </a:r>
            <a:r>
              <a:rPr lang="en-US" b="1" dirty="0" err="1"/>
              <a:t>preporučljivo</a:t>
            </a:r>
            <a:r>
              <a:rPr lang="en-US" b="1" dirty="0"/>
              <a:t> </a:t>
            </a:r>
            <a:r>
              <a:rPr lang="en-US" b="1" dirty="0" err="1"/>
              <a:t>pojačati</a:t>
            </a:r>
            <a:r>
              <a:rPr lang="en-US" b="1" dirty="0"/>
              <a:t> </a:t>
            </a:r>
            <a:r>
              <a:rPr lang="en-US" b="1" dirty="0" err="1"/>
              <a:t>negativne</a:t>
            </a:r>
            <a:r>
              <a:rPr lang="en-US" b="1" dirty="0"/>
              <a:t> </a:t>
            </a:r>
            <a:r>
              <a:rPr lang="en-US" b="1" dirty="0" err="1"/>
              <a:t>emocije</a:t>
            </a:r>
            <a:r>
              <a:rPr lang="en-US" b="1" dirty="0"/>
              <a:t>?</a:t>
            </a:r>
            <a:br>
              <a:rPr lang="en-US" b="1" dirty="0"/>
            </a:br>
            <a:endParaRPr lang="hr-HR" b="1" dirty="0"/>
          </a:p>
        </p:txBody>
      </p:sp>
      <p:sp>
        <p:nvSpPr>
          <p:cNvPr id="3" name="Content Placeholder 2">
            <a:extLst>
              <a:ext uri="{FF2B5EF4-FFF2-40B4-BE49-F238E27FC236}">
                <a16:creationId xmlns:a16="http://schemas.microsoft.com/office/drawing/2014/main" id="{0558AC22-E6CD-435B-9EDC-C29666D16AE8}"/>
              </a:ext>
            </a:extLst>
          </p:cNvPr>
          <p:cNvSpPr>
            <a:spLocks noGrp="1"/>
          </p:cNvSpPr>
          <p:nvPr>
            <p:ph idx="1"/>
          </p:nvPr>
        </p:nvSpPr>
        <p:spPr/>
        <p:txBody>
          <a:bodyPr>
            <a:normAutofit fontScale="92500" lnSpcReduction="10000"/>
          </a:bodyPr>
          <a:lstStyle/>
          <a:p>
            <a:r>
              <a:rPr lang="hr-HR" sz="3200" dirty="0"/>
              <a:t>Postoje tehnike za pojačavanje negativnih emocija, a to radimo samo u određenim slučajevima:</a:t>
            </a:r>
          </a:p>
          <a:p>
            <a:pPr marL="0" indent="0">
              <a:buNone/>
            </a:pPr>
            <a:endParaRPr lang="hr-HR" sz="3200" dirty="0"/>
          </a:p>
          <a:p>
            <a:pPr lvl="1"/>
            <a:r>
              <a:rPr lang="hr-HR" sz="2800" dirty="0"/>
              <a:t>Da dobijemo </a:t>
            </a:r>
            <a:r>
              <a:rPr lang="hr-HR" sz="2800" i="1" dirty="0"/>
              <a:t>bolji uvid u misli</a:t>
            </a:r>
          </a:p>
          <a:p>
            <a:pPr lvl="1"/>
            <a:r>
              <a:rPr lang="hr-HR" sz="2800" dirty="0"/>
              <a:t>Da </a:t>
            </a:r>
            <a:r>
              <a:rPr lang="hr-HR" sz="2800" i="1" dirty="0"/>
              <a:t>promijenimo kogniciju na emocionalnoj razini</a:t>
            </a:r>
          </a:p>
          <a:p>
            <a:pPr lvl="1"/>
            <a:r>
              <a:rPr lang="hr-HR" sz="2800" dirty="0"/>
              <a:t>Da nauče to da </a:t>
            </a:r>
            <a:r>
              <a:rPr lang="hr-HR" sz="2800" i="1" dirty="0"/>
              <a:t>emocije nisu opasne, nekontrolabilne ili nepodnošljive</a:t>
            </a:r>
            <a:r>
              <a:rPr lang="hr-HR" sz="2800" dirty="0"/>
              <a:t>, i</a:t>
            </a:r>
          </a:p>
          <a:p>
            <a:pPr lvl="1"/>
            <a:r>
              <a:rPr lang="hr-HR" sz="2800" dirty="0"/>
              <a:t>Da </a:t>
            </a:r>
            <a:r>
              <a:rPr lang="hr-HR" sz="2800" i="1" dirty="0"/>
              <a:t>ispitaju nedostatke ili posljedice nekih nepovoljnih ponašanja</a:t>
            </a:r>
          </a:p>
          <a:p>
            <a:pPr marL="457200" lvl="1" indent="0">
              <a:buNone/>
            </a:pPr>
            <a:endParaRPr lang="hr-HR" sz="3200" dirty="0"/>
          </a:p>
          <a:p>
            <a:pPr marL="228600" lvl="1">
              <a:lnSpc>
                <a:spcPct val="100000"/>
              </a:lnSpc>
              <a:spcBef>
                <a:spcPts val="1000"/>
              </a:spcBef>
            </a:pPr>
            <a:r>
              <a:rPr lang="hr-HR" sz="3200" dirty="0"/>
              <a:t>Za pojačavanje koristimo </a:t>
            </a:r>
            <a:r>
              <a:rPr lang="hr-HR" sz="3200" i="1" dirty="0"/>
              <a:t>imaginaciju, izlaganje ili fokus na tjelesnim senzacijama</a:t>
            </a:r>
          </a:p>
        </p:txBody>
      </p:sp>
    </p:spTree>
    <p:extLst>
      <p:ext uri="{BB962C8B-B14F-4D97-AF65-F5344CB8AC3E}">
        <p14:creationId xmlns:p14="http://schemas.microsoft.com/office/powerpoint/2010/main" val="995636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4BB11-D8A2-40F2-AF02-737E9971ACC0}"/>
              </a:ext>
            </a:extLst>
          </p:cNvPr>
          <p:cNvSpPr>
            <a:spLocks noGrp="1"/>
          </p:cNvSpPr>
          <p:nvPr>
            <p:ph type="title"/>
          </p:nvPr>
        </p:nvSpPr>
        <p:spPr/>
        <p:txBody>
          <a:bodyPr>
            <a:normAutofit fontScale="90000"/>
          </a:bodyPr>
          <a:lstStyle/>
          <a:p>
            <a:r>
              <a:rPr lang="en-US" b="1" dirty="0" err="1"/>
              <a:t>Kako</a:t>
            </a:r>
            <a:r>
              <a:rPr lang="en-US" b="1" dirty="0"/>
              <a:t> </a:t>
            </a:r>
            <a:r>
              <a:rPr lang="en-US" b="1" dirty="0" err="1"/>
              <a:t>može</a:t>
            </a:r>
            <a:r>
              <a:rPr lang="hr-HR" b="1" dirty="0"/>
              <a:t>mo</a:t>
            </a:r>
            <a:r>
              <a:rPr lang="en-US" b="1" dirty="0"/>
              <a:t> </a:t>
            </a:r>
            <a:r>
              <a:rPr lang="en-US" b="1" dirty="0" err="1"/>
              <a:t>prepoznati</a:t>
            </a:r>
            <a:r>
              <a:rPr lang="en-US" b="1" dirty="0"/>
              <a:t> </a:t>
            </a:r>
            <a:r>
              <a:rPr lang="en-US" b="1" dirty="0" err="1"/>
              <a:t>i</a:t>
            </a:r>
            <a:r>
              <a:rPr lang="en-US" b="1" dirty="0"/>
              <a:t> </a:t>
            </a:r>
            <a:r>
              <a:rPr lang="en-US" b="1" dirty="0" err="1"/>
              <a:t>pomoći</a:t>
            </a:r>
            <a:r>
              <a:rPr lang="en-US" b="1" dirty="0"/>
              <a:t> </a:t>
            </a:r>
            <a:r>
              <a:rPr lang="en-US" b="1" dirty="0" err="1"/>
              <a:t>klijentima</a:t>
            </a:r>
            <a:r>
              <a:rPr lang="en-US" b="1" dirty="0"/>
              <a:t> da </a:t>
            </a:r>
            <a:r>
              <a:rPr lang="en-US" b="1" dirty="0" err="1"/>
              <a:t>testiraju</a:t>
            </a:r>
            <a:r>
              <a:rPr lang="en-US" b="1" dirty="0"/>
              <a:t> </a:t>
            </a:r>
            <a:r>
              <a:rPr lang="en-US" b="1" dirty="0" err="1"/>
              <a:t>svoja</a:t>
            </a:r>
            <a:r>
              <a:rPr lang="en-US" b="1" dirty="0"/>
              <a:t> </a:t>
            </a:r>
            <a:r>
              <a:rPr lang="en-US" b="1" dirty="0" err="1"/>
              <a:t>uvjerenja</a:t>
            </a:r>
            <a:r>
              <a:rPr lang="en-US" b="1" dirty="0"/>
              <a:t> o</a:t>
            </a:r>
            <a:r>
              <a:rPr lang="hr-HR" b="1" dirty="0"/>
              <a:t> </a:t>
            </a:r>
            <a:r>
              <a:rPr lang="en-US" b="1" dirty="0" err="1"/>
              <a:t>negativn</a:t>
            </a:r>
            <a:r>
              <a:rPr lang="hr-HR" b="1" dirty="0"/>
              <a:t>im</a:t>
            </a:r>
            <a:r>
              <a:rPr lang="en-US" b="1" dirty="0"/>
              <a:t> </a:t>
            </a:r>
            <a:r>
              <a:rPr lang="en-US" b="1" dirty="0" err="1"/>
              <a:t>emocij</a:t>
            </a:r>
            <a:r>
              <a:rPr lang="hr-HR" b="1" dirty="0"/>
              <a:t>ama</a:t>
            </a:r>
            <a:r>
              <a:rPr lang="en-US" b="1" dirty="0"/>
              <a:t>?</a:t>
            </a:r>
            <a:br>
              <a:rPr lang="en-US" b="1" dirty="0"/>
            </a:br>
            <a:endParaRPr lang="hr-HR" b="1" dirty="0"/>
          </a:p>
        </p:txBody>
      </p:sp>
      <p:sp>
        <p:nvSpPr>
          <p:cNvPr id="3" name="Content Placeholder 2">
            <a:extLst>
              <a:ext uri="{FF2B5EF4-FFF2-40B4-BE49-F238E27FC236}">
                <a16:creationId xmlns:a16="http://schemas.microsoft.com/office/drawing/2014/main" id="{3722FC32-D44D-4E33-BEFF-775EE75D7F9D}"/>
              </a:ext>
            </a:extLst>
          </p:cNvPr>
          <p:cNvSpPr>
            <a:spLocks noGrp="1"/>
          </p:cNvSpPr>
          <p:nvPr>
            <p:ph idx="1"/>
          </p:nvPr>
        </p:nvSpPr>
        <p:spPr/>
        <p:txBody>
          <a:bodyPr/>
          <a:lstStyle/>
          <a:p>
            <a:r>
              <a:rPr lang="hr-HR" dirty="0"/>
              <a:t>Kad klijenti imaju disfunkcionalne misli o doživljaju negativnih emocija to će ih spriječiti da napreduju u terapiji  - i zato djelujemo.</a:t>
            </a:r>
          </a:p>
          <a:p>
            <a:r>
              <a:rPr lang="hr-HR" dirty="0"/>
              <a:t>Možemo koristiti standardno </a:t>
            </a:r>
            <a:r>
              <a:rPr lang="hr-HR" b="1" dirty="0"/>
              <a:t>kognitivno restrukturiranje </a:t>
            </a:r>
            <a:r>
              <a:rPr lang="hr-HR" dirty="0"/>
              <a:t>kako bismo pomogli klijentu da procijeni svoja uvjerenja, a možemo koristiti i </a:t>
            </a:r>
            <a:r>
              <a:rPr lang="hr-HR" b="1" dirty="0"/>
              <a:t>bihevioralni eksperiment uz mindfullness</a:t>
            </a:r>
            <a:r>
              <a:rPr lang="hr-HR" dirty="0"/>
              <a:t>: Kad se klijent uspješno odvoji od procesa misli kao što je briga, možemo ih voditi do promjene misli od „</a:t>
            </a:r>
            <a:r>
              <a:rPr lang="hr-HR" i="1" dirty="0"/>
              <a:t>Briga je nekontrolabilna</a:t>
            </a:r>
            <a:r>
              <a:rPr lang="hr-HR" dirty="0"/>
              <a:t>” do „</a:t>
            </a:r>
            <a:r>
              <a:rPr lang="hr-HR" i="1" dirty="0"/>
              <a:t>Ja mogu odlučiti prestati brinuti kad primijetim da je proces počeo</a:t>
            </a:r>
            <a:r>
              <a:rPr lang="hr-HR" dirty="0"/>
              <a:t>”.</a:t>
            </a:r>
          </a:p>
        </p:txBody>
      </p:sp>
    </p:spTree>
    <p:extLst>
      <p:ext uri="{BB962C8B-B14F-4D97-AF65-F5344CB8AC3E}">
        <p14:creationId xmlns:p14="http://schemas.microsoft.com/office/powerpoint/2010/main" val="4240547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AF2B2-BE47-415E-8A75-E3747485127F}"/>
              </a:ext>
            </a:extLst>
          </p:cNvPr>
          <p:cNvSpPr>
            <a:spLocks noGrp="1"/>
          </p:cNvSpPr>
          <p:nvPr>
            <p:ph type="title"/>
          </p:nvPr>
        </p:nvSpPr>
        <p:spPr/>
        <p:txBody>
          <a:bodyPr/>
          <a:lstStyle/>
          <a:p>
            <a:r>
              <a:rPr lang="en-US" b="1" dirty="0" err="1"/>
              <a:t>Koje</a:t>
            </a:r>
            <a:r>
              <a:rPr lang="en-US" b="1" dirty="0"/>
              <a:t> </a:t>
            </a:r>
            <a:r>
              <a:rPr lang="en-US" b="1" dirty="0" err="1"/>
              <a:t>su</a:t>
            </a:r>
            <a:r>
              <a:rPr lang="en-US" b="1" dirty="0"/>
              <a:t> </a:t>
            </a:r>
            <a:r>
              <a:rPr lang="en-US" b="1" dirty="0" err="1"/>
              <a:t>tehnike</a:t>
            </a:r>
            <a:r>
              <a:rPr lang="en-US" b="1" dirty="0"/>
              <a:t> </a:t>
            </a:r>
            <a:r>
              <a:rPr lang="en-US" b="1" dirty="0" err="1"/>
              <a:t>korisne</a:t>
            </a:r>
            <a:r>
              <a:rPr lang="en-US" b="1" dirty="0"/>
              <a:t> u </a:t>
            </a:r>
            <a:r>
              <a:rPr lang="en-US" b="1" dirty="0" err="1"/>
              <a:t>regulaciji</a:t>
            </a:r>
            <a:r>
              <a:rPr lang="en-US" b="1" dirty="0"/>
              <a:t> </a:t>
            </a:r>
            <a:r>
              <a:rPr lang="en-US" b="1" dirty="0" err="1"/>
              <a:t>emocija</a:t>
            </a:r>
            <a:r>
              <a:rPr lang="en-US" b="1" dirty="0"/>
              <a:t>?</a:t>
            </a:r>
            <a:br>
              <a:rPr lang="hr-HR" b="1" dirty="0"/>
            </a:br>
            <a:endParaRPr lang="hr-HR" b="1" dirty="0"/>
          </a:p>
        </p:txBody>
      </p:sp>
      <p:pic>
        <p:nvPicPr>
          <p:cNvPr id="4" name="Picture 3">
            <a:extLst>
              <a:ext uri="{FF2B5EF4-FFF2-40B4-BE49-F238E27FC236}">
                <a16:creationId xmlns:a16="http://schemas.microsoft.com/office/drawing/2014/main" id="{EE10C289-A71B-49F3-B44E-FA703FD1185F}"/>
              </a:ext>
            </a:extLst>
          </p:cNvPr>
          <p:cNvPicPr>
            <a:picLocks noChangeAspect="1"/>
          </p:cNvPicPr>
          <p:nvPr/>
        </p:nvPicPr>
        <p:blipFill>
          <a:blip r:embed="rId2"/>
          <a:stretch>
            <a:fillRect/>
          </a:stretch>
        </p:blipFill>
        <p:spPr>
          <a:xfrm>
            <a:off x="838200" y="1546877"/>
            <a:ext cx="9631680" cy="4945998"/>
          </a:xfrm>
          <a:prstGeom prst="rect">
            <a:avLst/>
          </a:prstGeom>
        </p:spPr>
      </p:pic>
    </p:spTree>
    <p:extLst>
      <p:ext uri="{BB962C8B-B14F-4D97-AF65-F5344CB8AC3E}">
        <p14:creationId xmlns:p14="http://schemas.microsoft.com/office/powerpoint/2010/main" val="2790021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08C1E-B2C4-41A9-B39C-CC0760A3501B}"/>
              </a:ext>
            </a:extLst>
          </p:cNvPr>
          <p:cNvSpPr>
            <a:spLocks noGrp="1"/>
          </p:cNvSpPr>
          <p:nvPr>
            <p:ph type="title"/>
          </p:nvPr>
        </p:nvSpPr>
        <p:spPr/>
        <p:txBody>
          <a:bodyPr/>
          <a:lstStyle/>
          <a:p>
            <a:r>
              <a:rPr lang="hr-HR" b="1" dirty="0"/>
              <a:t>Sažetak</a:t>
            </a:r>
          </a:p>
        </p:txBody>
      </p:sp>
      <p:sp>
        <p:nvSpPr>
          <p:cNvPr id="3" name="Content Placeholder 2">
            <a:extLst>
              <a:ext uri="{FF2B5EF4-FFF2-40B4-BE49-F238E27FC236}">
                <a16:creationId xmlns:a16="http://schemas.microsoft.com/office/drawing/2014/main" id="{D7126064-C086-4387-A20F-DF6F4246D685}"/>
              </a:ext>
            </a:extLst>
          </p:cNvPr>
          <p:cNvSpPr>
            <a:spLocks noGrp="1"/>
          </p:cNvSpPr>
          <p:nvPr>
            <p:ph idx="1"/>
          </p:nvPr>
        </p:nvSpPr>
        <p:spPr/>
        <p:txBody>
          <a:bodyPr>
            <a:normAutofit lnSpcReduction="10000"/>
          </a:bodyPr>
          <a:lstStyle/>
          <a:p>
            <a:r>
              <a:rPr lang="hr-HR" dirty="0"/>
              <a:t>Emocionalne reakcije uvijek imaju smisla u odnosu na ono o čemu klijent razmišlja</a:t>
            </a:r>
          </a:p>
          <a:p>
            <a:r>
              <a:rPr lang="hr-HR" dirty="0"/>
              <a:t>Uvijek ćemo potkrepljivati pozitivne emocije, unutar i izvan sesija</a:t>
            </a:r>
          </a:p>
          <a:p>
            <a:r>
              <a:rPr lang="hr-HR" dirty="0"/>
              <a:t>Kad klijent izražava značajne negativne emocije konceptualiziramo prema kognitivnom modelu</a:t>
            </a:r>
          </a:p>
          <a:p>
            <a:r>
              <a:rPr lang="hr-HR" dirty="0"/>
              <a:t>Neki klijenti moraju mijenjati disfunkcionalna uvjerenja o negativnim emocijama</a:t>
            </a:r>
          </a:p>
          <a:p>
            <a:r>
              <a:rPr lang="hr-HR" dirty="0"/>
              <a:t>Važno je da klijent razlikuje misli i emocije</a:t>
            </a:r>
          </a:p>
          <a:p>
            <a:r>
              <a:rPr lang="hr-HR" dirty="0"/>
              <a:t>Suosjećamo s klijentom, ne evaluiramo emocije</a:t>
            </a:r>
          </a:p>
          <a:p>
            <a:r>
              <a:rPr lang="hr-HR" dirty="0"/>
              <a:t>Brojne tehnike olakšavaju klijentima regulaciju negativnih emocija</a:t>
            </a:r>
          </a:p>
        </p:txBody>
      </p:sp>
    </p:spTree>
    <p:extLst>
      <p:ext uri="{BB962C8B-B14F-4D97-AF65-F5344CB8AC3E}">
        <p14:creationId xmlns:p14="http://schemas.microsoft.com/office/powerpoint/2010/main" val="1063479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17A323B9-CF1D-4D0E-9C65-0169E2B1DAD9}"/>
              </a:ext>
            </a:extLst>
          </p:cNvPr>
          <p:cNvSpPr/>
          <p:nvPr/>
        </p:nvSpPr>
        <p:spPr>
          <a:xfrm>
            <a:off x="666750" y="1428750"/>
            <a:ext cx="10991850" cy="437197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hr-HR"/>
          </a:p>
        </p:txBody>
      </p:sp>
      <p:sp>
        <p:nvSpPr>
          <p:cNvPr id="2" name="Title 1">
            <a:extLst>
              <a:ext uri="{FF2B5EF4-FFF2-40B4-BE49-F238E27FC236}">
                <a16:creationId xmlns:a16="http://schemas.microsoft.com/office/drawing/2014/main" id="{5F207DA4-D277-4FDA-857E-21DFF798BC1C}"/>
              </a:ext>
            </a:extLst>
          </p:cNvPr>
          <p:cNvSpPr>
            <a:spLocks noGrp="1"/>
          </p:cNvSpPr>
          <p:nvPr>
            <p:ph type="title"/>
          </p:nvPr>
        </p:nvSpPr>
        <p:spPr/>
        <p:txBody>
          <a:bodyPr/>
          <a:lstStyle/>
          <a:p>
            <a:r>
              <a:rPr lang="hr-HR" b="1" dirty="0"/>
              <a:t>Prilog</a:t>
            </a:r>
            <a:r>
              <a:rPr lang="hr-HR" dirty="0"/>
              <a:t> 1: Lista negativnih emocija</a:t>
            </a:r>
          </a:p>
        </p:txBody>
      </p:sp>
      <p:sp>
        <p:nvSpPr>
          <p:cNvPr id="3" name="Content Placeholder 2">
            <a:extLst>
              <a:ext uri="{FF2B5EF4-FFF2-40B4-BE49-F238E27FC236}">
                <a16:creationId xmlns:a16="http://schemas.microsoft.com/office/drawing/2014/main" id="{0F7B7111-E860-4479-B523-37D40937F6DF}"/>
              </a:ext>
            </a:extLst>
          </p:cNvPr>
          <p:cNvSpPr>
            <a:spLocks noGrp="1"/>
          </p:cNvSpPr>
          <p:nvPr>
            <p:ph idx="1"/>
          </p:nvPr>
        </p:nvSpPr>
        <p:spPr>
          <a:xfrm>
            <a:off x="838200" y="1825625"/>
            <a:ext cx="10515600" cy="3498850"/>
          </a:xfrm>
        </p:spPr>
        <p:txBody>
          <a:bodyPr numCol="3">
            <a:normAutofit/>
          </a:bodyPr>
          <a:lstStyle/>
          <a:p>
            <a:r>
              <a:rPr lang="hr-HR" dirty="0"/>
              <a:t>tužno, usamljeno, nesretno,depresivno</a:t>
            </a:r>
          </a:p>
          <a:p>
            <a:r>
              <a:rPr lang="hr-HR" dirty="0"/>
              <a:t> tjeskobno, zabrinuto, uplašeno, napeto, uplašeno, sumnjičavo, napeto,</a:t>
            </a:r>
          </a:p>
          <a:p>
            <a:r>
              <a:rPr lang="hr-HR" dirty="0"/>
              <a:t>nesigurno, panično</a:t>
            </a:r>
          </a:p>
          <a:p>
            <a:r>
              <a:rPr lang="hr-HR" dirty="0"/>
              <a:t>ljuto, bijesno, iritirano, iznervirano,</a:t>
            </a:r>
          </a:p>
          <a:p>
            <a:r>
              <a:rPr lang="hr-HR" dirty="0"/>
              <a:t>frustrirano, neshvaćeno,</a:t>
            </a:r>
          </a:p>
          <a:p>
            <a:r>
              <a:rPr lang="hr-HR" dirty="0"/>
              <a:t>ogorčeno, povrijeđeno</a:t>
            </a:r>
          </a:p>
          <a:p>
            <a:r>
              <a:rPr lang="hr-HR" dirty="0"/>
              <a:t>posramljeno, poniženo</a:t>
            </a:r>
          </a:p>
          <a:p>
            <a:r>
              <a:rPr lang="hr-HR" dirty="0"/>
              <a:t>razočarano, obeshrabreno, očajno</a:t>
            </a:r>
          </a:p>
          <a:p>
            <a:r>
              <a:rPr lang="hr-HR" dirty="0"/>
              <a:t>Ljubomorno, zavidno</a:t>
            </a:r>
          </a:p>
          <a:p>
            <a:r>
              <a:rPr lang="hr-HR" dirty="0"/>
              <a:t>krivo</a:t>
            </a:r>
          </a:p>
          <a:p>
            <a:r>
              <a:rPr lang="hr-HR" dirty="0"/>
              <a:t>povrijeđeno</a:t>
            </a:r>
          </a:p>
          <a:p>
            <a:r>
              <a:rPr lang="hr-HR" dirty="0"/>
              <a:t>sumnjičavo</a:t>
            </a:r>
          </a:p>
        </p:txBody>
      </p:sp>
    </p:spTree>
    <p:extLst>
      <p:ext uri="{BB962C8B-B14F-4D97-AF65-F5344CB8AC3E}">
        <p14:creationId xmlns:p14="http://schemas.microsoft.com/office/powerpoint/2010/main" val="2542042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A80C9-D5E3-45F2-89F4-1EB8B69628E6}"/>
              </a:ext>
            </a:extLst>
          </p:cNvPr>
          <p:cNvSpPr>
            <a:spLocks noGrp="1"/>
          </p:cNvSpPr>
          <p:nvPr>
            <p:ph type="title"/>
          </p:nvPr>
        </p:nvSpPr>
        <p:spPr/>
        <p:txBody>
          <a:bodyPr/>
          <a:lstStyle/>
          <a:p>
            <a:r>
              <a:rPr lang="hr-HR" b="1" dirty="0"/>
              <a:t>Agenda:</a:t>
            </a:r>
          </a:p>
        </p:txBody>
      </p:sp>
      <p:sp>
        <p:nvSpPr>
          <p:cNvPr id="3" name="Content Placeholder 2">
            <a:extLst>
              <a:ext uri="{FF2B5EF4-FFF2-40B4-BE49-F238E27FC236}">
                <a16:creationId xmlns:a16="http://schemas.microsoft.com/office/drawing/2014/main" id="{D50276CD-50B8-4FD6-96DE-73FB663C4DF6}"/>
              </a:ext>
            </a:extLst>
          </p:cNvPr>
          <p:cNvSpPr>
            <a:spLocks noGrp="1"/>
          </p:cNvSpPr>
          <p:nvPr>
            <p:ph idx="1"/>
          </p:nvPr>
        </p:nvSpPr>
        <p:spPr>
          <a:xfrm>
            <a:off x="754224" y="1825625"/>
            <a:ext cx="10515600" cy="4351338"/>
          </a:xfrm>
        </p:spPr>
        <p:txBody>
          <a:bodyPr>
            <a:normAutofit fontScale="92500" lnSpcReduction="10000"/>
          </a:bodyPr>
          <a:lstStyle/>
          <a:p>
            <a:r>
              <a:rPr lang="hr-HR" dirty="0"/>
              <a:t>Emocije i KBT</a:t>
            </a:r>
          </a:p>
          <a:p>
            <a:r>
              <a:rPr lang="hr-HR" altLang="sr-Latn-RS" dirty="0">
                <a:solidFill>
                  <a:srgbClr val="1F1F1F"/>
                </a:solidFill>
                <a:latin typeface="inherit"/>
              </a:rPr>
              <a:t>Kako izazivamo i jačamo pozitivne emocije?</a:t>
            </a:r>
          </a:p>
          <a:p>
            <a:r>
              <a:rPr lang="hr-HR" altLang="sr-Latn-RS" dirty="0">
                <a:solidFill>
                  <a:srgbClr val="1F1F1F"/>
                </a:solidFill>
                <a:latin typeface="inherit"/>
              </a:rPr>
              <a:t>Kako pomažemo klijentima da prepoznaju svoje negativne emocije?</a:t>
            </a:r>
          </a:p>
          <a:p>
            <a:r>
              <a:rPr lang="hr-HR" altLang="sr-Latn-RS" dirty="0">
                <a:solidFill>
                  <a:srgbClr val="1F1F1F"/>
                </a:solidFill>
                <a:latin typeface="inherit"/>
              </a:rPr>
              <a:t>Kako navodimo klijente da ocijene intenzitet svojih emocija?</a:t>
            </a:r>
          </a:p>
          <a:p>
            <a:r>
              <a:rPr lang="en-US" dirty="0" err="1"/>
              <a:t>Kako</a:t>
            </a:r>
            <a:r>
              <a:rPr lang="en-US" dirty="0"/>
              <a:t> se </a:t>
            </a:r>
            <a:r>
              <a:rPr lang="en-US" dirty="0" err="1"/>
              <a:t>automatske</a:t>
            </a:r>
            <a:r>
              <a:rPr lang="en-US" dirty="0"/>
              <a:t> </a:t>
            </a:r>
            <a:r>
              <a:rPr lang="en-US" dirty="0" err="1"/>
              <a:t>misli</a:t>
            </a:r>
            <a:r>
              <a:rPr lang="en-US" dirty="0"/>
              <a:t> </a:t>
            </a:r>
            <a:r>
              <a:rPr lang="en-US" dirty="0" err="1"/>
              <a:t>razlikuj</a:t>
            </a:r>
            <a:r>
              <a:rPr lang="hr-HR" dirty="0"/>
              <a:t>u</a:t>
            </a:r>
            <a:r>
              <a:rPr lang="en-US" dirty="0"/>
              <a:t> od </a:t>
            </a:r>
            <a:r>
              <a:rPr lang="en-US" dirty="0" err="1"/>
              <a:t>emocija</a:t>
            </a:r>
            <a:r>
              <a:rPr lang="en-US" dirty="0"/>
              <a:t>?</a:t>
            </a:r>
          </a:p>
          <a:p>
            <a:r>
              <a:rPr lang="en-US" dirty="0" err="1"/>
              <a:t>Kako</a:t>
            </a:r>
            <a:r>
              <a:rPr lang="en-US" dirty="0"/>
              <a:t> se </a:t>
            </a:r>
            <a:r>
              <a:rPr lang="en-US" dirty="0" err="1"/>
              <a:t>sadržaj</a:t>
            </a:r>
            <a:r>
              <a:rPr lang="en-US" dirty="0"/>
              <a:t> </a:t>
            </a:r>
            <a:r>
              <a:rPr lang="en-US" dirty="0" err="1"/>
              <a:t>automatskih</a:t>
            </a:r>
            <a:r>
              <a:rPr lang="en-US" dirty="0"/>
              <a:t> </a:t>
            </a:r>
            <a:r>
              <a:rPr lang="en-US" dirty="0" err="1"/>
              <a:t>misli</a:t>
            </a:r>
            <a:r>
              <a:rPr lang="en-US" dirty="0"/>
              <a:t> </a:t>
            </a:r>
            <a:r>
              <a:rPr lang="en-US" dirty="0" err="1"/>
              <a:t>poklapa</a:t>
            </a:r>
            <a:r>
              <a:rPr lang="en-US" dirty="0"/>
              <a:t> s </a:t>
            </a:r>
            <a:r>
              <a:rPr lang="en-US" dirty="0" err="1"/>
              <a:t>emocijama</a:t>
            </a:r>
            <a:r>
              <a:rPr lang="en-US" dirty="0"/>
              <a:t>?</a:t>
            </a:r>
          </a:p>
          <a:p>
            <a:r>
              <a:rPr lang="en-US" dirty="0" err="1"/>
              <a:t>Kada</a:t>
            </a:r>
            <a:r>
              <a:rPr lang="en-US" dirty="0"/>
              <a:t> je </a:t>
            </a:r>
            <a:r>
              <a:rPr lang="en-US" dirty="0" err="1"/>
              <a:t>preporučljivo</a:t>
            </a:r>
            <a:r>
              <a:rPr lang="en-US" dirty="0"/>
              <a:t> </a:t>
            </a:r>
            <a:r>
              <a:rPr lang="en-US" dirty="0" err="1"/>
              <a:t>pojačati</a:t>
            </a:r>
            <a:r>
              <a:rPr lang="en-US" dirty="0"/>
              <a:t> </a:t>
            </a:r>
            <a:r>
              <a:rPr lang="en-US" dirty="0" err="1"/>
              <a:t>negativne</a:t>
            </a:r>
            <a:r>
              <a:rPr lang="en-US" dirty="0"/>
              <a:t> </a:t>
            </a:r>
            <a:r>
              <a:rPr lang="en-US" dirty="0" err="1"/>
              <a:t>emocije</a:t>
            </a:r>
            <a:r>
              <a:rPr lang="en-US" dirty="0"/>
              <a:t>?</a:t>
            </a:r>
          </a:p>
          <a:p>
            <a:r>
              <a:rPr lang="en-US" dirty="0" err="1"/>
              <a:t>Kako</a:t>
            </a:r>
            <a:r>
              <a:rPr lang="en-US" dirty="0"/>
              <a:t> </a:t>
            </a:r>
            <a:r>
              <a:rPr lang="en-US" dirty="0" err="1"/>
              <a:t>može</a:t>
            </a:r>
            <a:r>
              <a:rPr lang="hr-HR" dirty="0"/>
              <a:t>mo</a:t>
            </a:r>
            <a:r>
              <a:rPr lang="en-US" dirty="0"/>
              <a:t> </a:t>
            </a:r>
            <a:r>
              <a:rPr lang="en-US" dirty="0" err="1"/>
              <a:t>prepoznati</a:t>
            </a:r>
            <a:r>
              <a:rPr lang="en-US" dirty="0"/>
              <a:t> </a:t>
            </a:r>
            <a:r>
              <a:rPr lang="en-US" dirty="0" err="1"/>
              <a:t>i</a:t>
            </a:r>
            <a:r>
              <a:rPr lang="en-US" dirty="0"/>
              <a:t> </a:t>
            </a:r>
            <a:r>
              <a:rPr lang="en-US" dirty="0" err="1"/>
              <a:t>pomoći</a:t>
            </a:r>
            <a:r>
              <a:rPr lang="en-US" dirty="0"/>
              <a:t> </a:t>
            </a:r>
            <a:r>
              <a:rPr lang="en-US" dirty="0" err="1"/>
              <a:t>klijentima</a:t>
            </a:r>
            <a:r>
              <a:rPr lang="en-US" dirty="0"/>
              <a:t> da </a:t>
            </a:r>
            <a:r>
              <a:rPr lang="en-US" dirty="0" err="1"/>
              <a:t>testiraju</a:t>
            </a:r>
            <a:r>
              <a:rPr lang="en-US" dirty="0"/>
              <a:t> </a:t>
            </a:r>
            <a:r>
              <a:rPr lang="en-US" dirty="0" err="1"/>
              <a:t>svoja</a:t>
            </a:r>
            <a:r>
              <a:rPr lang="en-US" dirty="0"/>
              <a:t> </a:t>
            </a:r>
            <a:r>
              <a:rPr lang="en-US" dirty="0" err="1"/>
              <a:t>uvjerenja</a:t>
            </a:r>
            <a:r>
              <a:rPr lang="en-US" dirty="0"/>
              <a:t> o</a:t>
            </a:r>
            <a:r>
              <a:rPr lang="hr-HR" dirty="0"/>
              <a:t> </a:t>
            </a:r>
            <a:r>
              <a:rPr lang="en-US" dirty="0" err="1"/>
              <a:t>negativn</a:t>
            </a:r>
            <a:r>
              <a:rPr lang="hr-HR" dirty="0"/>
              <a:t>im</a:t>
            </a:r>
            <a:r>
              <a:rPr lang="en-US" dirty="0"/>
              <a:t> </a:t>
            </a:r>
            <a:r>
              <a:rPr lang="en-US" dirty="0" err="1"/>
              <a:t>emocij</a:t>
            </a:r>
            <a:r>
              <a:rPr lang="hr-HR" dirty="0"/>
              <a:t>ama</a:t>
            </a:r>
            <a:r>
              <a:rPr lang="en-US" dirty="0"/>
              <a:t>?</a:t>
            </a:r>
          </a:p>
          <a:p>
            <a:r>
              <a:rPr lang="en-US" dirty="0" err="1"/>
              <a:t>Koje</a:t>
            </a:r>
            <a:r>
              <a:rPr lang="en-US" dirty="0"/>
              <a:t> </a:t>
            </a:r>
            <a:r>
              <a:rPr lang="en-US" dirty="0" err="1"/>
              <a:t>su</a:t>
            </a:r>
            <a:r>
              <a:rPr lang="en-US" dirty="0"/>
              <a:t> </a:t>
            </a:r>
            <a:r>
              <a:rPr lang="en-US" dirty="0" err="1"/>
              <a:t>tehnike</a:t>
            </a:r>
            <a:r>
              <a:rPr lang="en-US" dirty="0"/>
              <a:t> </a:t>
            </a:r>
            <a:r>
              <a:rPr lang="en-US" dirty="0" err="1"/>
              <a:t>korisne</a:t>
            </a:r>
            <a:r>
              <a:rPr lang="en-US" dirty="0"/>
              <a:t> u </a:t>
            </a:r>
            <a:r>
              <a:rPr lang="en-US" dirty="0" err="1"/>
              <a:t>regulaciji</a:t>
            </a:r>
            <a:r>
              <a:rPr lang="en-US" dirty="0"/>
              <a:t> </a:t>
            </a:r>
            <a:r>
              <a:rPr lang="en-US" dirty="0" err="1"/>
              <a:t>emocija</a:t>
            </a:r>
            <a:r>
              <a:rPr lang="en-US" dirty="0"/>
              <a:t>?</a:t>
            </a:r>
            <a:endParaRPr lang="hr-HR" dirty="0"/>
          </a:p>
        </p:txBody>
      </p:sp>
    </p:spTree>
    <p:extLst>
      <p:ext uri="{BB962C8B-B14F-4D97-AF65-F5344CB8AC3E}">
        <p14:creationId xmlns:p14="http://schemas.microsoft.com/office/powerpoint/2010/main" val="2325780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ECB5E-00BA-4CD8-8018-A1B4CDA78B58}"/>
              </a:ext>
            </a:extLst>
          </p:cNvPr>
          <p:cNvSpPr>
            <a:spLocks noGrp="1"/>
          </p:cNvSpPr>
          <p:nvPr>
            <p:ph type="title"/>
          </p:nvPr>
        </p:nvSpPr>
        <p:spPr/>
        <p:txBody>
          <a:bodyPr/>
          <a:lstStyle/>
          <a:p>
            <a:r>
              <a:rPr lang="hr-HR" b="1" dirty="0"/>
              <a:t>Emocije i KBT</a:t>
            </a:r>
          </a:p>
        </p:txBody>
      </p:sp>
      <p:sp>
        <p:nvSpPr>
          <p:cNvPr id="4" name="TextBox 3">
            <a:extLst>
              <a:ext uri="{FF2B5EF4-FFF2-40B4-BE49-F238E27FC236}">
                <a16:creationId xmlns:a16="http://schemas.microsoft.com/office/drawing/2014/main" id="{E3EB1949-278B-4309-AD6C-987D553A08CC}"/>
              </a:ext>
            </a:extLst>
          </p:cNvPr>
          <p:cNvSpPr txBox="1"/>
          <p:nvPr/>
        </p:nvSpPr>
        <p:spPr>
          <a:xfrm>
            <a:off x="615298" y="1563880"/>
            <a:ext cx="10195688" cy="5570756"/>
          </a:xfrm>
          <a:prstGeom prst="rect">
            <a:avLst/>
          </a:prstGeom>
          <a:noFill/>
        </p:spPr>
        <p:txBody>
          <a:bodyPr wrap="square" rtlCol="0">
            <a:spAutoFit/>
          </a:bodyPr>
          <a:lstStyle/>
          <a:p>
            <a:r>
              <a:rPr lang="hr-HR" sz="2400" b="1" dirty="0"/>
              <a:t>Emocije su jedna od ključnih sastavnica KBT-a </a:t>
            </a:r>
            <a:r>
              <a:rPr lang="hr-HR" sz="2400" dirty="0"/>
              <a:t>– jedan od glavnih ciljeva terapije je pomoći klijentu da se osjeća bolje tako da </a:t>
            </a:r>
            <a:r>
              <a:rPr lang="hr-HR" sz="2400" i="1" dirty="0"/>
              <a:t>smanji negativne, a poveća pozitivne emocije.</a:t>
            </a:r>
          </a:p>
          <a:p>
            <a:endParaRPr lang="hr-HR" sz="2400" dirty="0"/>
          </a:p>
          <a:p>
            <a:r>
              <a:rPr lang="hr-HR" sz="2400" b="1" dirty="0"/>
              <a:t>Jake negativne emocije su bolne </a:t>
            </a:r>
            <a:r>
              <a:rPr lang="hr-HR" sz="2400" dirty="0"/>
              <a:t>i mogu biti disfunkcionalne ako interferiraju s mogućnošću klijenta da jasno razmišlja, rješava probleme, osjeća zadovoljstvo – </a:t>
            </a:r>
            <a:r>
              <a:rPr lang="hr-HR" sz="2400" i="1" dirty="0"/>
              <a:t>što je sve prepreka postizanju cilja.</a:t>
            </a:r>
          </a:p>
          <a:p>
            <a:endParaRPr lang="hr-HR" sz="2400" dirty="0"/>
          </a:p>
          <a:p>
            <a:r>
              <a:rPr lang="hr-HR" sz="2400" b="1" dirty="0"/>
              <a:t>Prepoznavanje pozitivnih funkcija negativnih emocija</a:t>
            </a:r>
            <a:r>
              <a:rPr lang="hr-HR" sz="2400" dirty="0"/>
              <a:t> – važno jer </a:t>
            </a:r>
            <a:r>
              <a:rPr lang="hr-HR" sz="2400" i="1" dirty="0"/>
              <a:t>tuga</a:t>
            </a:r>
            <a:r>
              <a:rPr lang="hr-HR" sz="2400" dirty="0"/>
              <a:t> može biti signal za popuniti ono što percipiraš da ti u životu nedostaje. </a:t>
            </a:r>
            <a:r>
              <a:rPr lang="hr-HR" sz="2400" i="1" dirty="0"/>
              <a:t>Krivnja </a:t>
            </a:r>
            <a:r>
              <a:rPr lang="hr-HR" sz="2400" dirty="0"/>
              <a:t>te može motivirati da napraviš ono što ti je uistinu važno. </a:t>
            </a:r>
            <a:r>
              <a:rPr lang="hr-HR" sz="2400" i="1" dirty="0"/>
              <a:t>Anksioznost</a:t>
            </a:r>
            <a:r>
              <a:rPr lang="hr-HR" sz="2400" dirty="0"/>
              <a:t> ti može dati energiju da se nosiš s izazovima. </a:t>
            </a:r>
            <a:r>
              <a:rPr lang="hr-HR" sz="2400" i="1" dirty="0"/>
              <a:t>Ljutnja</a:t>
            </a:r>
            <a:r>
              <a:rPr lang="hr-HR" sz="2400" dirty="0"/>
              <a:t> pak energiju da učiniš pravu stvar na pravi način sukladno svojim vrijednostima.</a:t>
            </a:r>
          </a:p>
          <a:p>
            <a:endParaRPr lang="hr-HR" sz="2400" dirty="0"/>
          </a:p>
          <a:p>
            <a:endParaRPr lang="hr-HR" sz="2000" dirty="0"/>
          </a:p>
        </p:txBody>
      </p:sp>
    </p:spTree>
    <p:extLst>
      <p:ext uri="{BB962C8B-B14F-4D97-AF65-F5344CB8AC3E}">
        <p14:creationId xmlns:p14="http://schemas.microsoft.com/office/powerpoint/2010/main" val="4097694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6F0F0-B927-4AF7-B22F-599E183494B4}"/>
              </a:ext>
            </a:extLst>
          </p:cNvPr>
          <p:cNvSpPr>
            <a:spLocks noGrp="1"/>
          </p:cNvSpPr>
          <p:nvPr>
            <p:ph type="title"/>
          </p:nvPr>
        </p:nvSpPr>
        <p:spPr>
          <a:xfrm>
            <a:off x="772886" y="500062"/>
            <a:ext cx="10515600" cy="1325563"/>
          </a:xfrm>
        </p:spPr>
        <p:txBody>
          <a:bodyPr/>
          <a:lstStyle/>
          <a:p>
            <a:r>
              <a:rPr lang="hr-HR" altLang="sr-Latn-RS" b="1" dirty="0"/>
              <a:t>Kako izazivamo i jačamo pozitivne emocije?</a:t>
            </a:r>
            <a:br>
              <a:rPr lang="hr-HR" altLang="sr-Latn-RS" b="1" dirty="0"/>
            </a:br>
            <a:endParaRPr lang="hr-HR" b="1" dirty="0"/>
          </a:p>
        </p:txBody>
      </p:sp>
      <p:sp>
        <p:nvSpPr>
          <p:cNvPr id="3" name="Content Placeholder 2">
            <a:extLst>
              <a:ext uri="{FF2B5EF4-FFF2-40B4-BE49-F238E27FC236}">
                <a16:creationId xmlns:a16="http://schemas.microsoft.com/office/drawing/2014/main" id="{75AFDD5C-9779-4FAD-AD12-1F71E936A0AF}"/>
              </a:ext>
            </a:extLst>
          </p:cNvPr>
          <p:cNvSpPr>
            <a:spLocks noGrp="1"/>
          </p:cNvSpPr>
          <p:nvPr>
            <p:ph idx="1"/>
          </p:nvPr>
        </p:nvSpPr>
        <p:spPr/>
        <p:txBody>
          <a:bodyPr>
            <a:normAutofit/>
          </a:bodyPr>
          <a:lstStyle/>
          <a:p>
            <a:r>
              <a:rPr lang="hr-HR" dirty="0"/>
              <a:t>Razgovarajući o njihovim interesima, pozitivnim događajima tijekom tjedna te pozitivnim sjećanjima</a:t>
            </a:r>
          </a:p>
          <a:p>
            <a:r>
              <a:rPr lang="hr-HR" dirty="0"/>
              <a:t>Stvaranjem akcijskog plana koji za cilj ima povećanje pozitivnih emocija (npr. Upuštanje u društvene, ugodne, značajne i produktivne aktivnosti – i nagrađivanje za isto a zatim ih poticati da donose zaključke o tim iskustvima, npr:</a:t>
            </a:r>
          </a:p>
          <a:p>
            <a:pPr lvl="1"/>
            <a:r>
              <a:rPr lang="hr-HR" i="1" dirty="0"/>
              <a:t>Što ti je ovo iskustvo pokazalo?</a:t>
            </a:r>
          </a:p>
          <a:p>
            <a:pPr lvl="1"/>
            <a:r>
              <a:rPr lang="hr-HR" i="1" dirty="0"/>
              <a:t>Što ti govori o tebi činjenica da si uspio u ovome?</a:t>
            </a:r>
          </a:p>
          <a:p>
            <a:pPr lvl="1"/>
            <a:r>
              <a:rPr lang="hr-HR" i="1" dirty="0"/>
              <a:t>Ja mislim da to govori o tebi da si ___! Što ti misliš o tome? Jesam li u pravu?</a:t>
            </a:r>
          </a:p>
          <a:p>
            <a:pPr lvl="1"/>
            <a:r>
              <a:rPr lang="hr-HR" i="1" dirty="0"/>
              <a:t>Kako si se osjećao dok si ___________, a kako poslije?</a:t>
            </a:r>
          </a:p>
        </p:txBody>
      </p:sp>
    </p:spTree>
    <p:extLst>
      <p:ext uri="{BB962C8B-B14F-4D97-AF65-F5344CB8AC3E}">
        <p14:creationId xmlns:p14="http://schemas.microsoft.com/office/powerpoint/2010/main" val="398882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44266-7AA8-4F78-ACF7-594DCB0C1419}"/>
              </a:ext>
            </a:extLst>
          </p:cNvPr>
          <p:cNvSpPr>
            <a:spLocks noGrp="1"/>
          </p:cNvSpPr>
          <p:nvPr>
            <p:ph type="title"/>
          </p:nvPr>
        </p:nvSpPr>
        <p:spPr/>
        <p:txBody>
          <a:bodyPr>
            <a:normAutofit fontScale="90000"/>
          </a:bodyPr>
          <a:lstStyle/>
          <a:p>
            <a:r>
              <a:rPr lang="hr-HR" altLang="sr-Latn-RS" dirty="0">
                <a:solidFill>
                  <a:srgbClr val="1F1F1F"/>
                </a:solidFill>
                <a:latin typeface="inherit"/>
              </a:rPr>
              <a:t>Kako pomažemo klijentima da prepoznaju svoje negativne emocije?</a:t>
            </a:r>
            <a:br>
              <a:rPr lang="hr-HR" altLang="sr-Latn-RS" dirty="0">
                <a:solidFill>
                  <a:srgbClr val="1F1F1F"/>
                </a:solidFill>
                <a:latin typeface="inherit"/>
              </a:rPr>
            </a:br>
            <a:endParaRPr lang="hr-HR" dirty="0"/>
          </a:p>
        </p:txBody>
      </p:sp>
      <p:sp>
        <p:nvSpPr>
          <p:cNvPr id="3" name="Content Placeholder 2">
            <a:extLst>
              <a:ext uri="{FF2B5EF4-FFF2-40B4-BE49-F238E27FC236}">
                <a16:creationId xmlns:a16="http://schemas.microsoft.com/office/drawing/2014/main" id="{E0199F2F-87AB-4EED-A85D-12F86147E700}"/>
              </a:ext>
            </a:extLst>
          </p:cNvPr>
          <p:cNvSpPr>
            <a:spLocks noGrp="1"/>
          </p:cNvSpPr>
          <p:nvPr>
            <p:ph idx="1"/>
          </p:nvPr>
        </p:nvSpPr>
        <p:spPr>
          <a:xfrm>
            <a:off x="752475" y="1606550"/>
            <a:ext cx="10515600" cy="4351338"/>
          </a:xfrm>
        </p:spPr>
        <p:txBody>
          <a:bodyPr>
            <a:normAutofit/>
          </a:bodyPr>
          <a:lstStyle/>
          <a:p>
            <a:r>
              <a:rPr lang="hr-HR" sz="2400" dirty="0"/>
              <a:t>Možemo im ponuditi kratki višestruki izbor, npr. Jeste li se osjećali sretno, tužno, tjeskobno, ljuto...). </a:t>
            </a:r>
          </a:p>
          <a:p>
            <a:r>
              <a:rPr lang="hr-HR" sz="2400" dirty="0"/>
              <a:t>Možemo im za pomoć dati listu emocija (Prilog 1)</a:t>
            </a:r>
          </a:p>
          <a:p>
            <a:r>
              <a:rPr lang="hr-HR" sz="2400" dirty="0"/>
              <a:t>Možemo im pomoći da naprave grafikon, navodimo ih da navedu trenutno ili prethodne situacije u kojima su osjećali određenu emociju.</a:t>
            </a:r>
          </a:p>
        </p:txBody>
      </p:sp>
      <p:graphicFrame>
        <p:nvGraphicFramePr>
          <p:cNvPr id="5" name="Table 4">
            <a:extLst>
              <a:ext uri="{FF2B5EF4-FFF2-40B4-BE49-F238E27FC236}">
                <a16:creationId xmlns:a16="http://schemas.microsoft.com/office/drawing/2014/main" id="{21525EAC-9CB8-42A3-9813-EE17F428B2F3}"/>
              </a:ext>
            </a:extLst>
          </p:cNvPr>
          <p:cNvGraphicFramePr>
            <a:graphicFrameLocks noGrp="1"/>
          </p:cNvGraphicFramePr>
          <p:nvPr>
            <p:extLst>
              <p:ext uri="{D42A27DB-BD31-4B8C-83A1-F6EECF244321}">
                <p14:modId xmlns:p14="http://schemas.microsoft.com/office/powerpoint/2010/main" val="2835919616"/>
              </p:ext>
            </p:extLst>
          </p:nvPr>
        </p:nvGraphicFramePr>
        <p:xfrm>
          <a:off x="1038225" y="3933824"/>
          <a:ext cx="8924925" cy="2635252"/>
        </p:xfrm>
        <a:graphic>
          <a:graphicData uri="http://schemas.openxmlformats.org/drawingml/2006/table">
            <a:tbl>
              <a:tblPr firstRow="1" bandRow="1">
                <a:tableStyleId>{5C22544A-7EE6-4342-B048-85BDC9FD1C3A}</a:tableStyleId>
              </a:tblPr>
              <a:tblGrid>
                <a:gridCol w="2790825">
                  <a:extLst>
                    <a:ext uri="{9D8B030D-6E8A-4147-A177-3AD203B41FA5}">
                      <a16:colId xmlns:a16="http://schemas.microsoft.com/office/drawing/2014/main" val="3725435011"/>
                    </a:ext>
                  </a:extLst>
                </a:gridCol>
                <a:gridCol w="3067050">
                  <a:extLst>
                    <a:ext uri="{9D8B030D-6E8A-4147-A177-3AD203B41FA5}">
                      <a16:colId xmlns:a16="http://schemas.microsoft.com/office/drawing/2014/main" val="514516143"/>
                    </a:ext>
                  </a:extLst>
                </a:gridCol>
                <a:gridCol w="3067050">
                  <a:extLst>
                    <a:ext uri="{9D8B030D-6E8A-4147-A177-3AD203B41FA5}">
                      <a16:colId xmlns:a16="http://schemas.microsoft.com/office/drawing/2014/main" val="1317251700"/>
                    </a:ext>
                  </a:extLst>
                </a:gridCol>
              </a:tblGrid>
              <a:tr h="658813">
                <a:tc>
                  <a:txBody>
                    <a:bodyPr/>
                    <a:lstStyle/>
                    <a:p>
                      <a:pPr algn="ctr"/>
                      <a:r>
                        <a:rPr lang="hr-HR" dirty="0"/>
                        <a:t>Ljuto</a:t>
                      </a:r>
                    </a:p>
                  </a:txBody>
                  <a:tcPr anchor="ctr"/>
                </a:tc>
                <a:tc>
                  <a:txBody>
                    <a:bodyPr/>
                    <a:lstStyle/>
                    <a:p>
                      <a:pPr marL="0" algn="ctr" defTabSz="914400" rtl="0" eaLnBrk="1" latinLnBrk="0" hangingPunct="1"/>
                      <a:r>
                        <a:rPr lang="hr-HR" sz="1800" b="1" kern="1200" dirty="0">
                          <a:solidFill>
                            <a:schemeClr val="lt1"/>
                          </a:solidFill>
                          <a:latin typeface="+mn-lt"/>
                          <a:ea typeface="+mn-ea"/>
                          <a:cs typeface="+mn-cs"/>
                        </a:rPr>
                        <a:t>Tužno</a:t>
                      </a:r>
                    </a:p>
                  </a:txBody>
                  <a:tcPr anchor="ctr"/>
                </a:tc>
                <a:tc>
                  <a:txBody>
                    <a:bodyPr/>
                    <a:lstStyle/>
                    <a:p>
                      <a:pPr marL="0" algn="ctr" defTabSz="914400" rtl="0" eaLnBrk="1" latinLnBrk="0" hangingPunct="1"/>
                      <a:r>
                        <a:rPr lang="hr-HR" sz="1800" b="1" kern="1200" dirty="0">
                          <a:solidFill>
                            <a:schemeClr val="lt1"/>
                          </a:solidFill>
                          <a:latin typeface="+mn-lt"/>
                          <a:ea typeface="+mn-ea"/>
                          <a:cs typeface="+mn-cs"/>
                        </a:rPr>
                        <a:t>Tjeskobno</a:t>
                      </a:r>
                    </a:p>
                  </a:txBody>
                  <a:tcPr anchor="ctr"/>
                </a:tc>
                <a:extLst>
                  <a:ext uri="{0D108BD9-81ED-4DB2-BD59-A6C34878D82A}">
                    <a16:rowId xmlns:a16="http://schemas.microsoft.com/office/drawing/2014/main" val="2054481764"/>
                  </a:ext>
                </a:extLst>
              </a:tr>
              <a:tr h="658813">
                <a:tc>
                  <a:txBody>
                    <a:bodyPr/>
                    <a:lstStyle/>
                    <a:p>
                      <a:r>
                        <a:rPr lang="hr-HR" dirty="0"/>
                        <a:t>Prijatelj otkazuje planove sa mnom</a:t>
                      </a:r>
                    </a:p>
                  </a:txBody>
                  <a:tcPr/>
                </a:tc>
                <a:tc>
                  <a:txBody>
                    <a:bodyPr/>
                    <a:lstStyle/>
                    <a:p>
                      <a:r>
                        <a:rPr lang="hr-HR" dirty="0"/>
                        <a:t>Planovi za večer propadaju</a:t>
                      </a:r>
                    </a:p>
                  </a:txBody>
                  <a:tcPr/>
                </a:tc>
                <a:tc>
                  <a:txBody>
                    <a:bodyPr/>
                    <a:lstStyle/>
                    <a:p>
                      <a:r>
                        <a:rPr lang="hr-HR" dirty="0"/>
                        <a:t>Vidim loše stanje na bankovnom računu</a:t>
                      </a:r>
                    </a:p>
                  </a:txBody>
                  <a:tcPr/>
                </a:tc>
                <a:extLst>
                  <a:ext uri="{0D108BD9-81ED-4DB2-BD59-A6C34878D82A}">
                    <a16:rowId xmlns:a16="http://schemas.microsoft.com/office/drawing/2014/main" val="2315323758"/>
                  </a:ext>
                </a:extLst>
              </a:tr>
              <a:tr h="658813">
                <a:tc>
                  <a:txBody>
                    <a:bodyPr/>
                    <a:lstStyle/>
                    <a:p>
                      <a:r>
                        <a:rPr lang="hr-HR" dirty="0"/>
                        <a:t>Susjed mi ne vrati kovčeg</a:t>
                      </a:r>
                    </a:p>
                  </a:txBody>
                  <a:tcPr/>
                </a:tc>
                <a:tc>
                  <a:txBody>
                    <a:bodyPr/>
                    <a:lstStyle/>
                    <a:p>
                      <a:r>
                        <a:rPr lang="hr-HR" dirty="0"/>
                        <a:t>Nemam dovoljno novaca za odmor</a:t>
                      </a:r>
                    </a:p>
                  </a:txBody>
                  <a:tcPr/>
                </a:tc>
                <a:tc>
                  <a:txBody>
                    <a:bodyPr/>
                    <a:lstStyle/>
                    <a:p>
                      <a:r>
                        <a:rPr lang="hr-HR" dirty="0"/>
                        <a:t>Priča se da bi mogao biti uragan</a:t>
                      </a:r>
                    </a:p>
                  </a:txBody>
                  <a:tcPr/>
                </a:tc>
                <a:extLst>
                  <a:ext uri="{0D108BD9-81ED-4DB2-BD59-A6C34878D82A}">
                    <a16:rowId xmlns:a16="http://schemas.microsoft.com/office/drawing/2014/main" val="716751726"/>
                  </a:ext>
                </a:extLst>
              </a:tr>
              <a:tr h="658813">
                <a:tc>
                  <a:txBody>
                    <a:bodyPr/>
                    <a:lstStyle/>
                    <a:p>
                      <a:r>
                        <a:rPr lang="hr-HR" dirty="0"/>
                        <a:t>Vozač pušta preglasno glazbu</a:t>
                      </a:r>
                    </a:p>
                  </a:txBody>
                  <a:tcPr/>
                </a:tc>
                <a:tc>
                  <a:txBody>
                    <a:bodyPr/>
                    <a:lstStyle/>
                    <a:p>
                      <a:r>
                        <a:rPr lang="hr-HR" dirty="0"/>
                        <a:t>Nemam planova za vikend</a:t>
                      </a:r>
                    </a:p>
                  </a:txBody>
                  <a:tcPr/>
                </a:tc>
                <a:tc>
                  <a:txBody>
                    <a:bodyPr/>
                    <a:lstStyle/>
                    <a:p>
                      <a:r>
                        <a:rPr lang="hr-HR" dirty="0"/>
                        <a:t>Pronalazim kvržicu na vratu</a:t>
                      </a:r>
                    </a:p>
                  </a:txBody>
                  <a:tcPr/>
                </a:tc>
                <a:extLst>
                  <a:ext uri="{0D108BD9-81ED-4DB2-BD59-A6C34878D82A}">
                    <a16:rowId xmlns:a16="http://schemas.microsoft.com/office/drawing/2014/main" val="2937476128"/>
                  </a:ext>
                </a:extLst>
              </a:tr>
            </a:tbl>
          </a:graphicData>
        </a:graphic>
      </p:graphicFrame>
      <p:sp>
        <p:nvSpPr>
          <p:cNvPr id="6" name="TextBox 5">
            <a:extLst>
              <a:ext uri="{FF2B5EF4-FFF2-40B4-BE49-F238E27FC236}">
                <a16:creationId xmlns:a16="http://schemas.microsoft.com/office/drawing/2014/main" id="{B7DE62C3-3BE8-462A-AFF2-EC02D3742B0B}"/>
              </a:ext>
            </a:extLst>
          </p:cNvPr>
          <p:cNvSpPr txBox="1"/>
          <p:nvPr/>
        </p:nvSpPr>
        <p:spPr>
          <a:xfrm>
            <a:off x="923925" y="3597553"/>
            <a:ext cx="7268785" cy="369332"/>
          </a:xfrm>
          <a:prstGeom prst="rect">
            <a:avLst/>
          </a:prstGeom>
          <a:noFill/>
        </p:spPr>
        <p:txBody>
          <a:bodyPr wrap="none" rtlCol="0">
            <a:spAutoFit/>
          </a:bodyPr>
          <a:lstStyle/>
          <a:p>
            <a:r>
              <a:rPr lang="hr-HR" dirty="0"/>
              <a:t>Upute: za svaku emociju ispod navedi tri situacije u kojoj si ih osjetio/osjetila</a:t>
            </a:r>
          </a:p>
        </p:txBody>
      </p:sp>
    </p:spTree>
    <p:extLst>
      <p:ext uri="{BB962C8B-B14F-4D97-AF65-F5344CB8AC3E}">
        <p14:creationId xmlns:p14="http://schemas.microsoft.com/office/powerpoint/2010/main" val="489259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B0F3E-25B9-42C3-9164-F36B9337BA10}"/>
              </a:ext>
            </a:extLst>
          </p:cNvPr>
          <p:cNvSpPr>
            <a:spLocks noGrp="1"/>
          </p:cNvSpPr>
          <p:nvPr>
            <p:ph type="title"/>
          </p:nvPr>
        </p:nvSpPr>
        <p:spPr/>
        <p:txBody>
          <a:bodyPr>
            <a:normAutofit fontScale="90000"/>
          </a:bodyPr>
          <a:lstStyle/>
          <a:p>
            <a:r>
              <a:rPr lang="hr-HR" altLang="sr-Latn-RS" dirty="0">
                <a:solidFill>
                  <a:srgbClr val="1F1F1F"/>
                </a:solidFill>
                <a:latin typeface="inherit"/>
              </a:rPr>
              <a:t>Kako navodimo klijente da ocijene intenzitet svojih emocija?</a:t>
            </a:r>
            <a:br>
              <a:rPr lang="hr-HR" altLang="sr-Latn-RS" dirty="0">
                <a:solidFill>
                  <a:srgbClr val="1F1F1F"/>
                </a:solidFill>
                <a:latin typeface="inherit"/>
              </a:rPr>
            </a:br>
            <a:endParaRPr lang="hr-HR" dirty="0"/>
          </a:p>
        </p:txBody>
      </p:sp>
      <p:sp>
        <p:nvSpPr>
          <p:cNvPr id="3" name="Content Placeholder 2">
            <a:extLst>
              <a:ext uri="{FF2B5EF4-FFF2-40B4-BE49-F238E27FC236}">
                <a16:creationId xmlns:a16="http://schemas.microsoft.com/office/drawing/2014/main" id="{0400B72D-3EE7-4AC3-B34F-9FED70285BD9}"/>
              </a:ext>
            </a:extLst>
          </p:cNvPr>
          <p:cNvSpPr>
            <a:spLocks noGrp="1"/>
          </p:cNvSpPr>
          <p:nvPr>
            <p:ph idx="1"/>
          </p:nvPr>
        </p:nvSpPr>
        <p:spPr/>
        <p:txBody>
          <a:bodyPr/>
          <a:lstStyle/>
          <a:p>
            <a:r>
              <a:rPr lang="hr-HR" dirty="0"/>
              <a:t>Ocjenjivanje intenziteta emocija  prije i poslije terapijske intervencije pomaže nam da odlučimo trebamo li koristiti dodatne intervencije ili ne, odnosno prilagođavamo tijek intervencija.</a:t>
            </a:r>
          </a:p>
          <a:p>
            <a:r>
              <a:rPr lang="hr-HR" dirty="0"/>
              <a:t>Većini klijenata je lako procijeniti intenzitet emocije brojem, ali ako je nekomu teško, možemo dodati kvalitativne opise na kvantitativnu skalu, npr:</a:t>
            </a:r>
          </a:p>
          <a:p>
            <a:endParaRPr lang="hr-HR" dirty="0"/>
          </a:p>
          <a:p>
            <a:endParaRPr lang="hr-HR" dirty="0"/>
          </a:p>
        </p:txBody>
      </p:sp>
      <p:pic>
        <p:nvPicPr>
          <p:cNvPr id="4" name="Picture 3">
            <a:extLst>
              <a:ext uri="{FF2B5EF4-FFF2-40B4-BE49-F238E27FC236}">
                <a16:creationId xmlns:a16="http://schemas.microsoft.com/office/drawing/2014/main" id="{2FA0E5C0-4A7C-4044-A289-DE529B1B9DB7}"/>
              </a:ext>
            </a:extLst>
          </p:cNvPr>
          <p:cNvPicPr>
            <a:picLocks noChangeAspect="1"/>
          </p:cNvPicPr>
          <p:nvPr/>
        </p:nvPicPr>
        <p:blipFill>
          <a:blip r:embed="rId3"/>
          <a:stretch>
            <a:fillRect/>
          </a:stretch>
        </p:blipFill>
        <p:spPr>
          <a:xfrm>
            <a:off x="997719" y="4868862"/>
            <a:ext cx="10196561" cy="1443038"/>
          </a:xfrm>
          <a:prstGeom prst="rect">
            <a:avLst/>
          </a:prstGeom>
        </p:spPr>
      </p:pic>
    </p:spTree>
    <p:extLst>
      <p:ext uri="{BB962C8B-B14F-4D97-AF65-F5344CB8AC3E}">
        <p14:creationId xmlns:p14="http://schemas.microsoft.com/office/powerpoint/2010/main" val="3165749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DCCBD-D666-4C7E-BCAA-1F525D0977D7}"/>
              </a:ext>
            </a:extLst>
          </p:cNvPr>
          <p:cNvSpPr>
            <a:spLocks noGrp="1"/>
          </p:cNvSpPr>
          <p:nvPr>
            <p:ph type="title"/>
          </p:nvPr>
        </p:nvSpPr>
        <p:spPr/>
        <p:txBody>
          <a:bodyPr>
            <a:normAutofit/>
          </a:bodyPr>
          <a:lstStyle/>
          <a:p>
            <a:r>
              <a:rPr lang="en-US" b="1" dirty="0" err="1"/>
              <a:t>Kako</a:t>
            </a:r>
            <a:r>
              <a:rPr lang="en-US" b="1" dirty="0"/>
              <a:t> se </a:t>
            </a:r>
            <a:r>
              <a:rPr lang="en-US" b="1" dirty="0" err="1"/>
              <a:t>automatske</a:t>
            </a:r>
            <a:r>
              <a:rPr lang="en-US" b="1" dirty="0"/>
              <a:t> </a:t>
            </a:r>
            <a:r>
              <a:rPr lang="en-US" b="1" dirty="0" err="1"/>
              <a:t>misli</a:t>
            </a:r>
            <a:r>
              <a:rPr lang="en-US" b="1" dirty="0"/>
              <a:t> </a:t>
            </a:r>
            <a:r>
              <a:rPr lang="en-US" b="1" dirty="0" err="1"/>
              <a:t>razlikuj</a:t>
            </a:r>
            <a:r>
              <a:rPr lang="hr-HR" b="1" dirty="0"/>
              <a:t>u</a:t>
            </a:r>
            <a:r>
              <a:rPr lang="en-US" b="1" dirty="0"/>
              <a:t> od </a:t>
            </a:r>
            <a:r>
              <a:rPr lang="en-US" b="1" dirty="0" err="1"/>
              <a:t>emocija</a:t>
            </a:r>
            <a:r>
              <a:rPr lang="en-US" b="1" dirty="0"/>
              <a:t>?</a:t>
            </a:r>
            <a:br>
              <a:rPr lang="en-US" b="1" dirty="0"/>
            </a:br>
            <a:endParaRPr lang="hr-HR" b="1" dirty="0"/>
          </a:p>
        </p:txBody>
      </p:sp>
      <p:sp>
        <p:nvSpPr>
          <p:cNvPr id="3" name="Content Placeholder 2">
            <a:extLst>
              <a:ext uri="{FF2B5EF4-FFF2-40B4-BE49-F238E27FC236}">
                <a16:creationId xmlns:a16="http://schemas.microsoft.com/office/drawing/2014/main" id="{997F8FF5-8BD2-42CD-9EC7-452F7A0877EA}"/>
              </a:ext>
            </a:extLst>
          </p:cNvPr>
          <p:cNvSpPr>
            <a:spLocks noGrp="1"/>
          </p:cNvSpPr>
          <p:nvPr>
            <p:ph idx="1"/>
          </p:nvPr>
        </p:nvSpPr>
        <p:spPr>
          <a:xfrm>
            <a:off x="838200" y="1425575"/>
            <a:ext cx="10515600" cy="4351338"/>
          </a:xfrm>
        </p:spPr>
        <p:txBody>
          <a:bodyPr>
            <a:normAutofit fontScale="92500" lnSpcReduction="10000"/>
          </a:bodyPr>
          <a:lstStyle/>
          <a:p>
            <a:r>
              <a:rPr lang="hr-HR" dirty="0"/>
              <a:t>Na početku tretmana mnogi klijenti ne razumiju jasno razliku između svojih misli i svojih emocija. </a:t>
            </a:r>
          </a:p>
          <a:p>
            <a:r>
              <a:rPr lang="hr-HR" dirty="0"/>
              <a:t>Kroz terapiju ćemo kontinuirano i suptilno pomagati klijentima da sagledaju svoja iskusva kroz kognitivni model – situacija, automatska misao, reakcija i organizirati materijal (emocija, ponašanje, fiziološki odgovor) </a:t>
            </a:r>
          </a:p>
          <a:p>
            <a:r>
              <a:rPr lang="hr-HR" dirty="0"/>
              <a:t>Jedan od razloga zašto klijenti brkaju misli i emocije je dvojno korištenje riječi osjećati </a:t>
            </a:r>
          </a:p>
          <a:p>
            <a:pPr lvl="1"/>
            <a:r>
              <a:rPr lang="hr-HR" dirty="0"/>
              <a:t>za naznačiti </a:t>
            </a:r>
            <a:r>
              <a:rPr lang="hr-HR" i="1" dirty="0"/>
              <a:t>emociju </a:t>
            </a:r>
            <a:r>
              <a:rPr lang="hr-HR" dirty="0"/>
              <a:t>("osjećam se tjeskobno”). I </a:t>
            </a:r>
          </a:p>
          <a:p>
            <a:pPr lvl="1"/>
            <a:r>
              <a:rPr lang="hr-HR" dirty="0"/>
              <a:t>za naznačiti </a:t>
            </a:r>
            <a:r>
              <a:rPr lang="hr-HR" i="1" dirty="0"/>
              <a:t>spoznaju</a:t>
            </a:r>
            <a:r>
              <a:rPr lang="hr-HR" dirty="0"/>
              <a:t> („osjećam se kao da to ne mogu učiniti"; „osjećam se kao neuspjeh„)</a:t>
            </a:r>
          </a:p>
          <a:p>
            <a:pPr marL="228600" lvl="1">
              <a:spcBef>
                <a:spcPts val="1000"/>
              </a:spcBef>
            </a:pPr>
            <a:r>
              <a:rPr lang="hr-HR" sz="2800" dirty="0"/>
              <a:t>Naš je zadatak procijeniti situaciju i prema procjeni: a) </a:t>
            </a:r>
            <a:r>
              <a:rPr lang="hr-HR" sz="2800" i="1" dirty="0"/>
              <a:t>ignorirati konfuziju</a:t>
            </a:r>
            <a:r>
              <a:rPr lang="hr-HR" sz="2800" dirty="0"/>
              <a:t>, b) </a:t>
            </a:r>
            <a:r>
              <a:rPr lang="hr-HR" sz="2800" i="1" dirty="0"/>
              <a:t>adresirati ju suptilno u tom trenutku</a:t>
            </a:r>
            <a:r>
              <a:rPr lang="hr-HR" sz="2800" dirty="0"/>
              <a:t>, c) </a:t>
            </a:r>
            <a:r>
              <a:rPr lang="hr-HR" sz="2800" i="1" dirty="0"/>
              <a:t>adresirati ju kasnije</a:t>
            </a:r>
          </a:p>
        </p:txBody>
      </p:sp>
    </p:spTree>
    <p:extLst>
      <p:ext uri="{BB962C8B-B14F-4D97-AF65-F5344CB8AC3E}">
        <p14:creationId xmlns:p14="http://schemas.microsoft.com/office/powerpoint/2010/main" val="4246700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50D1B-5D2A-4249-B021-7533EFCFDAD8}"/>
              </a:ext>
            </a:extLst>
          </p:cNvPr>
          <p:cNvSpPr>
            <a:spLocks noGrp="1"/>
          </p:cNvSpPr>
          <p:nvPr>
            <p:ph type="title"/>
          </p:nvPr>
        </p:nvSpPr>
        <p:spPr/>
        <p:txBody>
          <a:bodyPr/>
          <a:lstStyle/>
          <a:p>
            <a:r>
              <a:rPr lang="en-US" b="1" dirty="0" err="1"/>
              <a:t>Kako</a:t>
            </a:r>
            <a:r>
              <a:rPr lang="en-US" b="1" dirty="0"/>
              <a:t> se </a:t>
            </a:r>
            <a:r>
              <a:rPr lang="en-US" b="1" dirty="0" err="1"/>
              <a:t>automatske</a:t>
            </a:r>
            <a:r>
              <a:rPr lang="en-US" b="1" dirty="0"/>
              <a:t> </a:t>
            </a:r>
            <a:r>
              <a:rPr lang="en-US" b="1" dirty="0" err="1"/>
              <a:t>misli</a:t>
            </a:r>
            <a:r>
              <a:rPr lang="en-US" b="1" dirty="0"/>
              <a:t> </a:t>
            </a:r>
            <a:r>
              <a:rPr lang="en-US" b="1" dirty="0" err="1"/>
              <a:t>razlikuj</a:t>
            </a:r>
            <a:r>
              <a:rPr lang="hr-HR" b="1" dirty="0"/>
              <a:t>u</a:t>
            </a:r>
            <a:r>
              <a:rPr lang="en-US" b="1" dirty="0"/>
              <a:t> od </a:t>
            </a:r>
            <a:r>
              <a:rPr lang="en-US" b="1" dirty="0" err="1"/>
              <a:t>emocija</a:t>
            </a:r>
            <a:r>
              <a:rPr lang="en-US" b="1" dirty="0"/>
              <a:t>?</a:t>
            </a:r>
            <a:br>
              <a:rPr lang="en-US" b="1" dirty="0"/>
            </a:br>
            <a:endParaRPr lang="hr-HR" dirty="0"/>
          </a:p>
        </p:txBody>
      </p:sp>
      <p:sp>
        <p:nvSpPr>
          <p:cNvPr id="3" name="Content Placeholder 2">
            <a:extLst>
              <a:ext uri="{FF2B5EF4-FFF2-40B4-BE49-F238E27FC236}">
                <a16:creationId xmlns:a16="http://schemas.microsoft.com/office/drawing/2014/main" id="{23BD2A1F-809A-4345-8C95-717ECF3BEE27}"/>
              </a:ext>
            </a:extLst>
          </p:cNvPr>
          <p:cNvSpPr>
            <a:spLocks noGrp="1"/>
          </p:cNvSpPr>
          <p:nvPr>
            <p:ph idx="1"/>
          </p:nvPr>
        </p:nvSpPr>
        <p:spPr/>
        <p:txBody>
          <a:bodyPr>
            <a:normAutofit fontScale="92500" lnSpcReduction="20000"/>
          </a:bodyPr>
          <a:lstStyle/>
          <a:p>
            <a:r>
              <a:rPr lang="hr-HR" dirty="0"/>
              <a:t>Ignorirat ćemo konfuziju, kad je irelevantna za tijek razgovora; npr. u procesu prepričavanja dana klijent može reći:</a:t>
            </a:r>
          </a:p>
          <a:p>
            <a:pPr marL="0" indent="0">
              <a:buNone/>
            </a:pPr>
            <a:endParaRPr lang="hr-HR" dirty="0"/>
          </a:p>
          <a:p>
            <a:pPr marL="457200" lvl="1" indent="0">
              <a:buNone/>
            </a:pPr>
            <a:r>
              <a:rPr lang="hr-HR" dirty="0"/>
              <a:t>„</a:t>
            </a:r>
            <a:r>
              <a:rPr lang="hr-HR" i="1" dirty="0"/>
              <a:t>Osjećala sam se kao da bih mogla plivati satima...</a:t>
            </a:r>
            <a:r>
              <a:rPr lang="hr-HR" dirty="0"/>
              <a:t>” Ako nam tada nije važno detektirati tu emociju, ne moramo niti intervenirati. Ali;</a:t>
            </a:r>
          </a:p>
          <a:p>
            <a:pPr marL="457200" lvl="1" indent="0">
              <a:buNone/>
            </a:pPr>
            <a:endParaRPr lang="hr-HR" dirty="0"/>
          </a:p>
          <a:p>
            <a:pPr marL="228600" lvl="1">
              <a:spcBef>
                <a:spcPts val="1000"/>
              </a:spcBef>
            </a:pPr>
            <a:r>
              <a:rPr lang="hr-HR" sz="2800" dirty="0"/>
              <a:t>Suptilno ćemo ju adresirati kada želimo prepoznati emociju, npr;</a:t>
            </a:r>
          </a:p>
          <a:p>
            <a:pPr marL="457200" lvl="1" indent="0">
              <a:buNone/>
            </a:pPr>
            <a:endParaRPr lang="hr-HR" dirty="0"/>
          </a:p>
          <a:p>
            <a:pPr marL="457200" lvl="1" indent="0">
              <a:buNone/>
            </a:pPr>
            <a:r>
              <a:rPr lang="en-US" dirty="0"/>
              <a:t>Judith: </a:t>
            </a:r>
            <a:r>
              <a:rPr lang="hr-HR" dirty="0"/>
              <a:t>Spomenuo si kako želiš razgovarati o telefonskom pozivu s bratom? </a:t>
            </a:r>
          </a:p>
          <a:p>
            <a:pPr marL="457200" lvl="1" indent="0">
              <a:buNone/>
            </a:pPr>
            <a:r>
              <a:rPr lang="en-US" dirty="0"/>
              <a:t>Abe: </a:t>
            </a:r>
            <a:r>
              <a:rPr lang="hr-HR" dirty="0"/>
              <a:t>Da, zvao sam ga neki dan i zvučao je nezainteresirano.</a:t>
            </a:r>
          </a:p>
          <a:p>
            <a:pPr marL="457200" lvl="1" indent="0">
              <a:buNone/>
            </a:pPr>
            <a:r>
              <a:rPr lang="hr-HR" dirty="0"/>
              <a:t>Judith: Kad je zvučao nezainteresirano, kako si se osjećao?</a:t>
            </a:r>
          </a:p>
          <a:p>
            <a:pPr marL="457200" lvl="1" indent="0">
              <a:buNone/>
            </a:pPr>
            <a:r>
              <a:rPr lang="hr-HR" dirty="0"/>
              <a:t>Abe: Osjećao sam se kao da mu se ne priča, kao da mu nije važno to što sam ga nazvao. </a:t>
            </a:r>
          </a:p>
          <a:p>
            <a:pPr marL="457200" lvl="1" indent="0">
              <a:buNone/>
            </a:pPr>
            <a:r>
              <a:rPr lang="hr-HR" dirty="0"/>
              <a:t>Judith: </a:t>
            </a:r>
            <a:r>
              <a:rPr lang="hr-HR" b="1" dirty="0"/>
              <a:t>U redu, </a:t>
            </a:r>
            <a:r>
              <a:rPr lang="hr-HR" b="1" u="sng" dirty="0"/>
              <a:t>kad si mislio </a:t>
            </a:r>
            <a:r>
              <a:rPr lang="hr-HR" b="1" dirty="0"/>
              <a:t>da ne želi pričati i da mu nije važan tvoj poziv, </a:t>
            </a:r>
            <a:r>
              <a:rPr lang="hr-HR" b="1" u="sng" dirty="0"/>
              <a:t>kako si se osjećao u sebi?</a:t>
            </a:r>
            <a:r>
              <a:rPr lang="hr-HR" b="1" dirty="0"/>
              <a:t> Tužno? Ljutito? Anksiozno ili nešto treće? </a:t>
            </a:r>
          </a:p>
        </p:txBody>
      </p:sp>
    </p:spTree>
    <p:extLst>
      <p:ext uri="{BB962C8B-B14F-4D97-AF65-F5344CB8AC3E}">
        <p14:creationId xmlns:p14="http://schemas.microsoft.com/office/powerpoint/2010/main" val="3147784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EFEE1-1AB2-4328-BA0E-BF5041147120}"/>
              </a:ext>
            </a:extLst>
          </p:cNvPr>
          <p:cNvSpPr>
            <a:spLocks noGrp="1"/>
          </p:cNvSpPr>
          <p:nvPr>
            <p:ph type="title"/>
          </p:nvPr>
        </p:nvSpPr>
        <p:spPr/>
        <p:txBody>
          <a:bodyPr>
            <a:normAutofit fontScale="90000"/>
          </a:bodyPr>
          <a:lstStyle/>
          <a:p>
            <a:r>
              <a:rPr lang="en-US" b="1" dirty="0" err="1"/>
              <a:t>Kako</a:t>
            </a:r>
            <a:r>
              <a:rPr lang="en-US" b="1" dirty="0"/>
              <a:t> se </a:t>
            </a:r>
            <a:r>
              <a:rPr lang="en-US" b="1" dirty="0" err="1"/>
              <a:t>sadržaj</a:t>
            </a:r>
            <a:r>
              <a:rPr lang="en-US" b="1" dirty="0"/>
              <a:t> </a:t>
            </a:r>
            <a:r>
              <a:rPr lang="en-US" b="1" dirty="0" err="1"/>
              <a:t>automatskih</a:t>
            </a:r>
            <a:r>
              <a:rPr lang="en-US" b="1" dirty="0"/>
              <a:t> </a:t>
            </a:r>
            <a:r>
              <a:rPr lang="en-US" b="1" dirty="0" err="1"/>
              <a:t>misli</a:t>
            </a:r>
            <a:r>
              <a:rPr lang="en-US" b="1" dirty="0"/>
              <a:t> </a:t>
            </a:r>
            <a:r>
              <a:rPr lang="en-US" b="1" dirty="0" err="1"/>
              <a:t>poklapa</a:t>
            </a:r>
            <a:r>
              <a:rPr lang="en-US" b="1" dirty="0"/>
              <a:t> s </a:t>
            </a:r>
            <a:r>
              <a:rPr lang="en-US" b="1" dirty="0" err="1"/>
              <a:t>emocijama</a:t>
            </a:r>
            <a:r>
              <a:rPr lang="en-US" b="1" dirty="0"/>
              <a:t>?</a:t>
            </a:r>
            <a:br>
              <a:rPr lang="en-US" b="1" dirty="0"/>
            </a:br>
            <a:endParaRPr lang="hr-HR" b="1" dirty="0"/>
          </a:p>
        </p:txBody>
      </p:sp>
      <p:sp>
        <p:nvSpPr>
          <p:cNvPr id="3" name="Content Placeholder 2">
            <a:extLst>
              <a:ext uri="{FF2B5EF4-FFF2-40B4-BE49-F238E27FC236}">
                <a16:creationId xmlns:a16="http://schemas.microsoft.com/office/drawing/2014/main" id="{5EBAF3B1-DDA2-4401-BF1E-16CEC8B871EF}"/>
              </a:ext>
            </a:extLst>
          </p:cNvPr>
          <p:cNvSpPr>
            <a:spLocks noGrp="1"/>
          </p:cNvSpPr>
          <p:nvPr>
            <p:ph idx="1"/>
          </p:nvPr>
        </p:nvSpPr>
        <p:spPr/>
        <p:txBody>
          <a:bodyPr/>
          <a:lstStyle/>
          <a:p>
            <a:r>
              <a:rPr lang="hr-HR" dirty="0"/>
              <a:t>Potrebno je kontinuirano konceptualizirati probleme i prepreke koje ometaju klijenta u postizanju cilja</a:t>
            </a:r>
          </a:p>
          <a:p>
            <a:r>
              <a:rPr lang="hr-HR" dirty="0"/>
              <a:t>Potrebno je razumjeti njihovo iskustvo i perspektivu da bismo znali kako njihova bazična uvjerenja generiraju specifične automatske misli</a:t>
            </a:r>
          </a:p>
          <a:p>
            <a:r>
              <a:rPr lang="hr-HR" dirty="0"/>
              <a:t>Odnos između klijentovih emocija, ponašanja i misli mora imati smisla – ako klijent izvještava o situaciji gdje emocija nije u skladu sa sadržajem automatske misli, tada ćemo istraživati dalje. </a:t>
            </a:r>
          </a:p>
        </p:txBody>
      </p:sp>
    </p:spTree>
    <p:extLst>
      <p:ext uri="{BB962C8B-B14F-4D97-AF65-F5344CB8AC3E}">
        <p14:creationId xmlns:p14="http://schemas.microsoft.com/office/powerpoint/2010/main" val="2906945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TotalTime>
  <Words>1819</Words>
  <Application>Microsoft Office PowerPoint</Application>
  <PresentationFormat>Widescreen</PresentationFormat>
  <Paragraphs>124</Paragraphs>
  <Slides>14</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inherit</vt:lpstr>
      <vt:lpstr>Office Theme</vt:lpstr>
      <vt:lpstr>Emocije</vt:lpstr>
      <vt:lpstr>Agenda:</vt:lpstr>
      <vt:lpstr>Emocije i KBT</vt:lpstr>
      <vt:lpstr>Kako izazivamo i jačamo pozitivne emocije? </vt:lpstr>
      <vt:lpstr>Kako pomažemo klijentima da prepoznaju svoje negativne emocije? </vt:lpstr>
      <vt:lpstr>Kako navodimo klijente da ocijene intenzitet svojih emocija? </vt:lpstr>
      <vt:lpstr>Kako se automatske misli razlikuju od emocija? </vt:lpstr>
      <vt:lpstr>Kako se automatske misli razlikuju od emocija? </vt:lpstr>
      <vt:lpstr>Kako se sadržaj automatskih misli poklapa s emocijama? </vt:lpstr>
      <vt:lpstr>Kada je preporučljivo pojačati negativne emocije? </vt:lpstr>
      <vt:lpstr>Kako možemo prepoznati i pomoći klijentima da testiraju svoja uvjerenja o negativnim emocijama? </vt:lpstr>
      <vt:lpstr>Koje su tehnike korisne u regulaciji emocija? </vt:lpstr>
      <vt:lpstr>Sažetak</vt:lpstr>
      <vt:lpstr>Prilog 1: Lista negativnih emocija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Emocije</dc:title>
  <dc:creator>Magdalena Gligora</dc:creator>
  <cp:lastModifiedBy>Magdalena Gligora</cp:lastModifiedBy>
  <cp:revision>26</cp:revision>
  <dcterms:created xsi:type="dcterms:W3CDTF">2024-04-05T08:43:40Z</dcterms:created>
  <dcterms:modified xsi:type="dcterms:W3CDTF">2024-04-08T09:46:17Z</dcterms:modified>
</cp:coreProperties>
</file>