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3" r:id="rId9"/>
    <p:sldId id="304" r:id="rId10"/>
    <p:sldId id="305" r:id="rId11"/>
    <p:sldId id="306" r:id="rId12"/>
    <p:sldId id="307" r:id="rId13"/>
    <p:sldId id="302" r:id="rId14"/>
    <p:sldId id="260" r:id="rId15"/>
  </p:sldIdLst>
  <p:sldSz cx="9144000" cy="5143500" type="screen16x9"/>
  <p:notesSz cx="6858000" cy="9144000"/>
  <p:embeddedFontLst>
    <p:embeddedFont>
      <p:font typeface="Montserrat Light" panose="020B0604020202020204" charset="-18"/>
      <p:regular r:id="rId17"/>
      <p:bold r:id="rId18"/>
      <p:italic r:id="rId19"/>
      <p:boldItalic r:id="rId20"/>
    </p:embeddedFont>
    <p:embeddedFont>
      <p:font typeface="Montserrat" panose="020B0604020202020204" charset="-18"/>
      <p:regular r:id="rId21"/>
      <p:bold r:id="rId22"/>
      <p:italic r:id="rId23"/>
      <p:boldItalic r:id="rId24"/>
    </p:embeddedFont>
    <p:embeddedFont>
      <p:font typeface="Frank Ruhl Libre Light" panose="020B0604020202020204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0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14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07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5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50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60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61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70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55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91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854250" y="907312"/>
            <a:ext cx="3435600" cy="28353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EVALUACIJA </a:t>
            </a:r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AUTOMATSKIH MISLI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252;p30">
            <a:extLst>
              <a:ext uri="{FF2B5EF4-FFF2-40B4-BE49-F238E27FC236}">
                <a16:creationId xmlns:a16="http://schemas.microsoft.com/office/drawing/2014/main" id="{04F02C86-0D75-7D49-AF39-A9C5ED594F88}"/>
              </a:ext>
            </a:extLst>
          </p:cNvPr>
          <p:cNvSpPr txBox="1">
            <a:spLocks/>
          </p:cNvSpPr>
          <p:nvPr/>
        </p:nvSpPr>
        <p:spPr>
          <a:xfrm>
            <a:off x="6769395" y="4089991"/>
            <a:ext cx="2098158" cy="7442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 </a:t>
            </a:r>
            <a:r>
              <a:rPr lang="hr-HR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Vucelić</a:t>
            </a:r>
            <a:r>
              <a:rPr lang="hr-H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Praktikum II</a:t>
            </a:r>
          </a:p>
          <a:p>
            <a:r>
              <a:rPr lang="hr-H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Rijeka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Kognitivne distorzije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>
            <a:off x="1041075" y="1342725"/>
            <a:ext cx="2199900" cy="13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ili ništa mišljenje</a:t>
            </a:r>
          </a:p>
          <a:p>
            <a:pPr marL="0" indent="0"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„Ako nisam u potpunosti uspješan onda sam gubitnik“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2"/>
          </p:nvPr>
        </p:nvSpPr>
        <p:spPr>
          <a:xfrm>
            <a:off x="3472074" y="1261730"/>
            <a:ext cx="2199900" cy="14342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Katastrofiziranje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1600" b="1" dirty="0"/>
          </a:p>
          <a:p>
            <a:pPr marL="11430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„Biti ću toliko uznemiren da neću uopće moći funkcionirati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3"/>
          </p:nvPr>
        </p:nvSpPr>
        <p:spPr>
          <a:xfrm>
            <a:off x="6060558" y="1342725"/>
            <a:ext cx="2324986" cy="13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Diskvalificiranje ili negiranje pozitivnog </a:t>
            </a:r>
            <a:endParaRPr sz="1600" b="1" dirty="0"/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„Dobro sam napravio onaj projekt, ali to ne znači da sam sposoban, samo mi se posrećilo“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 dirty="0"/>
          </a:p>
        </p:txBody>
      </p:sp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1"/>
          </p:nvPr>
        </p:nvSpPr>
        <p:spPr>
          <a:xfrm>
            <a:off x="1041075" y="2571750"/>
            <a:ext cx="2199900" cy="164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Emocionalno zaključivanje </a:t>
            </a:r>
            <a:endParaRPr sz="1600"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„Znam da sam dosta toga na poslu napravio kako treba, ali i dalje se osjećam kao gubitnik“</a:t>
            </a:r>
            <a:endParaRPr sz="1400" dirty="0"/>
          </a:p>
        </p:txBody>
      </p:sp>
      <p:sp>
        <p:nvSpPr>
          <p:cNvPr id="257" name="Google Shape;257;p30"/>
          <p:cNvSpPr txBox="1">
            <a:spLocks noGrp="1"/>
          </p:cNvSpPr>
          <p:nvPr>
            <p:ph type="body" idx="2"/>
          </p:nvPr>
        </p:nvSpPr>
        <p:spPr>
          <a:xfrm>
            <a:off x="3472074" y="2571750"/>
            <a:ext cx="2324986" cy="1648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Preuveličavanje/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umanjivanje </a:t>
            </a:r>
            <a:endParaRPr sz="1600" b="1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„Dobivanje prosječne evaluacije pokazuje koliko sam neadekvatan. Visoke ocjene ne znače da sam pametan“</a:t>
            </a:r>
            <a:endParaRPr sz="1400" dirty="0"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3"/>
          </p:nvPr>
        </p:nvSpPr>
        <p:spPr>
          <a:xfrm>
            <a:off x="6060556" y="3267740"/>
            <a:ext cx="2324987" cy="9522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Etiketiranje </a:t>
            </a:r>
            <a:endParaRPr sz="16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„Ja sam gubitnik“ „On nije dobar“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5254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Kognitivne distorzije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>
            <a:off x="1041075" y="1342725"/>
            <a:ext cx="2199900" cy="13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Mentalni filter  </a:t>
            </a:r>
          </a:p>
          <a:p>
            <a:pPr marL="0" indent="0"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„Dobio sam jednu lošu ocjenu u evaluaciji, to znači da ne radim dobar posao“</a:t>
            </a:r>
            <a:endParaRPr sz="1400"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2"/>
          </p:nvPr>
        </p:nvSpPr>
        <p:spPr>
          <a:xfrm>
            <a:off x="3472074" y="1261730"/>
            <a:ext cx="2199900" cy="14342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Čitanje misli  </a:t>
            </a:r>
            <a:endParaRPr sz="1600" b="1" dirty="0"/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„On misli da ja ne znam ništa o projektu“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3"/>
          </p:nvPr>
        </p:nvSpPr>
        <p:spPr>
          <a:xfrm>
            <a:off x="6060558" y="1342725"/>
            <a:ext cx="2324986" cy="13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Pretjerana generalizacija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„Nije mi bilo ugodno na sastanku, to znači da nemam ono što je potrebno za stjecanje prijatelja“</a:t>
            </a:r>
            <a:endParaRPr sz="1400" dirty="0"/>
          </a:p>
        </p:txBody>
      </p:sp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1"/>
          </p:nvPr>
        </p:nvSpPr>
        <p:spPr>
          <a:xfrm>
            <a:off x="1041075" y="2866725"/>
            <a:ext cx="2199900" cy="13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Personalizacija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„Majstor je bio grub prema meni jer sam napravio nešto loše“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body" idx="2"/>
          </p:nvPr>
        </p:nvSpPr>
        <p:spPr>
          <a:xfrm>
            <a:off x="3472074" y="2814084"/>
            <a:ext cx="2324986" cy="14059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„Trebam“ i „moram“ izjave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„Grozno je što sam učinio pogrešku. Moram uvijek dati najbolje od sebe“</a:t>
            </a:r>
            <a:endParaRPr sz="1400" dirty="0"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3"/>
          </p:nvPr>
        </p:nvSpPr>
        <p:spPr>
          <a:xfrm>
            <a:off x="6060556" y="2814084"/>
            <a:ext cx="2324987" cy="14059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Tunelsko gledanje  </a:t>
            </a:r>
            <a:endParaRPr sz="16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„Učitelj mojeg sina ne može ništa napraviti kako treba. Kritičan je i loš u poučavanju“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02591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041150" y="822251"/>
            <a:ext cx="7061700" cy="5954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Određivanje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potencijalne neefikasnosti evaluacije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041075" y="1722473"/>
            <a:ext cx="6189065" cy="24484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Postojanje dodatnih automatskih misli i/ili slika koje nisu identificirane ili evaluirane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Evaluacija automatskih misli je bila površna ili neadekvatna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Klijent nije jasno izrazio dokaze koji podržavaju automatsku misao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Automatska misao je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ujedno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posredujuće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bazično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vjerovanje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Klijent na 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 značenje na intelektualnoj, ali ne i emocionalnoj razini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21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041150" y="822251"/>
            <a:ext cx="7061700" cy="5954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kad su misli istinite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041075" y="1722473"/>
            <a:ext cx="6189065" cy="24484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Fokusirati se na problem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Istražiti je li klijent došao do netočnog ili disfunkcionalnog zaključka</a:t>
            </a: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Raditi na prihvaćanju 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usmjeriti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klijentove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vrijednosti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48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Hvala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 pažnji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041113" y="756426"/>
            <a:ext cx="3531000" cy="587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1041074" y="1495646"/>
            <a:ext cx="4041289" cy="23832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 automatskih misli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Odabir najvažnijih automatskih misli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Sokratovsko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propitivanje u svrhu evaluacije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Učinkovitost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evaluacije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procjena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identifikacija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180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18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kad su misli istinite?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l="16438" r="16438"/>
          <a:stretch/>
        </p:blipFill>
        <p:spPr>
          <a:xfrm>
            <a:off x="5429693" y="1071544"/>
            <a:ext cx="2862172" cy="300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76;p14">
            <a:extLst>
              <a:ext uri="{FF2B5EF4-FFF2-40B4-BE49-F238E27FC236}">
                <a16:creationId xmlns:a16="http://schemas.microsoft.com/office/drawing/2014/main" id="{5B15C9B0-C34B-5DAA-131F-C22243619AE0}"/>
              </a:ext>
            </a:extLst>
          </p:cNvPr>
          <p:cNvSpPr txBox="1">
            <a:spLocks/>
          </p:cNvSpPr>
          <p:nvPr/>
        </p:nvSpPr>
        <p:spPr>
          <a:xfrm>
            <a:off x="1041000" y="779745"/>
            <a:ext cx="3530925" cy="64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Sadržaj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7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Vrste automatskih misli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1041075" y="1623237"/>
            <a:ext cx="2199900" cy="25061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Neistinite misli koje dovode do uznemirujućih ili neprilagođenih ponašanja (posebice ako predstavljaju prepreku ostvarivanju ciljeva)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3472073" y="1623235"/>
            <a:ext cx="2199900" cy="25061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Misli koje su točne ali nisu od pomoći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xfrm>
            <a:off x="5903071" y="1623235"/>
            <a:ext cx="2199900" cy="2506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Automatske misli koje predstavljaju dio disfunkcionalnog načina razmišljanja, kao što su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ruminiranje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opsesije ili samokritičnost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82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Odabir ključnih automatskih misli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4803423" y="1342724"/>
            <a:ext cx="3299400" cy="2321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„U kojim situacijama se javila ova misao?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„Do koje mjere ste vjerovali u nju? Koliko vjerujete sada?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„Kako ste se osjećali radi ove misli? Koliko je intenzivna bila emocija u tom trenutku” Koliko je intenzivna sada?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„Što ste poduzeli?”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041124" y="1495647"/>
            <a:ext cx="2425089" cy="27219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Nakon identificiranja automatsku misao treba </a:t>
            </a:r>
            <a:r>
              <a:rPr lang="hr-HR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konceptualizirati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je li u pitanju misao na koju se treba fokusirati (trenutačno uznemirujuća; nije od pomoći; postoji vjerojatnost od ponovnog javljanja)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0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kojem slučaju se ne fokusirati na misao?</a:t>
            </a: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041075" y="1516911"/>
            <a:ext cx="7287762" cy="2654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mogućnost od narušavanja odnosa klijenta i terapeuta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 uznemirenosti je previsok da bi mogli evaluirati razmišljanje klijenta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 dovoljno vremena da bi se efikasno mogli posvetiti određenoj misli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 se da bi bilo korisnije usmjeriti se na drugi element kognitivnog modela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se procijeni da bi se trebalo usmjeriti na disfunkcionalno vjerovanje koje leži u podlozi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je važnije posvetiti se drugoj temu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42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Zašto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 ne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suprotstavljamo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automatskoj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misli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izravno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041075" y="1460205"/>
            <a:ext cx="7061700" cy="27107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 ne znamo unaprijed stupanj u kojem je automatska misao iskrivljena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uprotstavljanje automatskoj misli može dovesti do toga da se klijent ne osjeća uvaženo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Suprotstavljanje automatskoj misli nije u skladu s osnovnim načelima BKT-a – terapeut i klijent zajednički istražuju automatsku misao, testiraju njezinu valjanost i svrhovitost, te dolaze do prilagođenijeg oblika odgovora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041150" y="972574"/>
            <a:ext cx="7061700" cy="6223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Preispitivanje negativnih automatskih misli</a:t>
            </a:r>
            <a:endParaRPr sz="2000"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041075" y="1901165"/>
            <a:ext cx="7061700" cy="22697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Sokratovsko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propitivanje</a:t>
            </a: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Kognitivne distorzije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94ADA-3D79-CB31-791C-E9F136E4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45" y="2336809"/>
            <a:ext cx="3260650" cy="18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438726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 mislim da je misao ispravna?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 mislim da misao nije točna ili nije u potpunosti točna?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li drugačiji način gledanja?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najgore što se može dogoditi? Što bi u tom slučaju mogao učiniti?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je najbolje što se može dogoditi?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 za evaluaciju automatskih misli</a:t>
            </a:r>
            <a:endParaRPr sz="1800"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će se najvjerojatnije dogoditi?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će se dogoditi ako si budem ponavljao istu misao?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će se dogoditi ako promijenim način razmišljanja?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bi rekao prijatelju (ili određenoj osobi) kad bi im se ovo događalo?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bi sada mogao napraviti?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58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 je: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klijent razumije da im evaluacija misli može pomoći da se osjećaju bolje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vjeruje da će biti u mogućnosti koristiti pitanja efikasno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razumije da se ne odnose sva pitanja na sve automatske misli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slučaju da se klijent uputi na samostalno korištenje pitanja…</a:t>
            </a: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Ispitati valjanost automatske misli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Istražiti mogućnost drugih interpretacija ili gledišta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Dekatastrofizirati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problemsku situaciju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Prepoznati utjecaj vjerovanja automatskoj misli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Distancirati se od misli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Poduzeti korake koji vode rješenju problema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728418"/>
      </p:ext>
    </p:extLst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807</Words>
  <Application>Microsoft Office PowerPoint</Application>
  <PresentationFormat>On-screen Show (16:9)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Montserrat Light</vt:lpstr>
      <vt:lpstr>Montserrat</vt:lpstr>
      <vt:lpstr>Courier New</vt:lpstr>
      <vt:lpstr>Frank Ruhl Libre Light</vt:lpstr>
      <vt:lpstr>Times New Roman</vt:lpstr>
      <vt:lpstr>Wingdings</vt:lpstr>
      <vt:lpstr>Montserrat;600</vt:lpstr>
      <vt:lpstr>Symbol</vt:lpstr>
      <vt:lpstr>Calibri</vt:lpstr>
      <vt:lpstr>Arial</vt:lpstr>
      <vt:lpstr>Norfolk template</vt:lpstr>
      <vt:lpstr>EVALUACIJA  AUTOMATSKIH MISLI</vt:lpstr>
      <vt:lpstr> </vt:lpstr>
      <vt:lpstr>Vrste automatskih misli</vt:lpstr>
      <vt:lpstr>Odabir ključnih automatskih misli</vt:lpstr>
      <vt:lpstr>U kojem slučaju se ne fokusirati na misao?</vt:lpstr>
      <vt:lpstr>Zašto se ne suprotstavljamo automatskoj misli izravno?</vt:lpstr>
      <vt:lpstr>Preispitivanje negativnih automatskih misli</vt:lpstr>
      <vt:lpstr>Pitanja za evaluaciju automatskih misli</vt:lpstr>
      <vt:lpstr>U slučaju da se klijent uputi na samostalno korištenje pitanja…</vt:lpstr>
      <vt:lpstr>Kognitivne distorzije</vt:lpstr>
      <vt:lpstr>Kognitivne distorzije</vt:lpstr>
      <vt:lpstr>Određivanje potencijalne neefikasnosti evaluacije</vt:lpstr>
      <vt:lpstr>Što kad su misli istinite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AUTOMATSKIH MISLI</dc:title>
  <dc:creator>hubik</dc:creator>
  <cp:lastModifiedBy>hubikotvr@outlook.com</cp:lastModifiedBy>
  <cp:revision>23</cp:revision>
  <dcterms:modified xsi:type="dcterms:W3CDTF">2023-06-15T21:01:31Z</dcterms:modified>
</cp:coreProperties>
</file>