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71" r:id="rId3"/>
    <p:sldId id="257" r:id="rId4"/>
    <p:sldId id="296" r:id="rId5"/>
    <p:sldId id="297" r:id="rId6"/>
    <p:sldId id="298" r:id="rId7"/>
    <p:sldId id="299" r:id="rId8"/>
    <p:sldId id="300" r:id="rId9"/>
    <p:sldId id="328" r:id="rId10"/>
    <p:sldId id="302" r:id="rId11"/>
    <p:sldId id="303" r:id="rId12"/>
    <p:sldId id="305" r:id="rId13"/>
    <p:sldId id="306" r:id="rId14"/>
    <p:sldId id="307" r:id="rId15"/>
    <p:sldId id="310" r:id="rId16"/>
    <p:sldId id="314" r:id="rId17"/>
    <p:sldId id="322" r:id="rId18"/>
    <p:sldId id="323" r:id="rId19"/>
    <p:sldId id="324" r:id="rId20"/>
    <p:sldId id="325" r:id="rId21"/>
    <p:sldId id="326" r:id="rId22"/>
    <p:sldId id="327" r:id="rId23"/>
    <p:sldId id="258" r:id="rId24"/>
  </p:sldIdLst>
  <p:sldSz cx="9144000" cy="5143500" type="screen16x9"/>
  <p:notesSz cx="6858000" cy="9144000"/>
  <p:embeddedFontLst>
    <p:embeddedFont>
      <p:font typeface="Amatic SC" panose="020B0604020202020204" charset="-79"/>
      <p:regular r:id="rId26"/>
      <p:bold r:id="rId27"/>
    </p:embeddedFont>
    <p:embeddedFont>
      <p:font typeface="Encode Sans Semi Condensed Light" panose="020B0604020202020204" charset="-18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09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897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887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247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815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3028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775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833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07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64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572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886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10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855300" y="2854400"/>
            <a:ext cx="74334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Evaluacija automatskih misli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78B346-B3A8-409A-B992-2BBD730EA5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Google Shape;1576;p14">
            <a:extLst>
              <a:ext uri="{FF2B5EF4-FFF2-40B4-BE49-F238E27FC236}">
                <a16:creationId xmlns:a16="http://schemas.microsoft.com/office/drawing/2014/main" id="{36033105-E341-CA56-4317-1EEAB5CD8DE4}"/>
              </a:ext>
            </a:extLst>
          </p:cNvPr>
          <p:cNvSpPr txBox="1">
            <a:spLocks/>
          </p:cNvSpPr>
          <p:nvPr/>
        </p:nvSpPr>
        <p:spPr>
          <a:xfrm>
            <a:off x="531914" y="1402357"/>
            <a:ext cx="7392885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ts val="3400"/>
            </a:pPr>
            <a:r>
              <a:rPr lang="hr-HR" sz="3400" b="1" dirty="0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Vrste pitanja – „Alternativno objašnjenje” pitanja</a:t>
            </a:r>
            <a:endParaRPr lang="en-US" sz="3400" b="1" dirty="0">
              <a:solidFill>
                <a:schemeClr val="accent1"/>
              </a:solidFill>
              <a:latin typeface="Amatic SC"/>
              <a:cs typeface="Amatic SC"/>
              <a:sym typeface="Amatic SC"/>
            </a:endParaRPr>
          </a:p>
        </p:txBody>
      </p:sp>
      <p:sp>
        <p:nvSpPr>
          <p:cNvPr id="4" name="Google Shape;1758;p28">
            <a:extLst>
              <a:ext uri="{FF2B5EF4-FFF2-40B4-BE49-F238E27FC236}">
                <a16:creationId xmlns:a16="http://schemas.microsoft.com/office/drawing/2014/main" id="{27B5D4DB-DC50-D144-B074-302933A922EB}"/>
              </a:ext>
            </a:extLst>
          </p:cNvPr>
          <p:cNvSpPr txBox="1">
            <a:spLocks/>
          </p:cNvSpPr>
          <p:nvPr/>
        </p:nvSpPr>
        <p:spPr>
          <a:xfrm>
            <a:off x="531914" y="2130953"/>
            <a:ext cx="5660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hr-HR" sz="1400" dirty="0"/>
              <a:t>Pitanja tokom kojih klijentu pružamo alternativno objašnjenje: </a:t>
            </a:r>
            <a:endParaRPr lang="en-US" sz="1400" dirty="0"/>
          </a:p>
          <a:p>
            <a:pPr marL="533400" lvl="1" indent="0">
              <a:buNone/>
            </a:pPr>
            <a:endParaRPr lang="hr-HR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E2FF84-4EF6-403F-2D17-EFA9E444552A}"/>
              </a:ext>
            </a:extLst>
          </p:cNvPr>
          <p:cNvSpPr txBox="1"/>
          <p:nvPr/>
        </p:nvSpPr>
        <p:spPr>
          <a:xfrm>
            <a:off x="878958" y="2550484"/>
            <a:ext cx="4820093" cy="144655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Dobro. Sada,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pogledajmo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situaciju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ponovno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Postoji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li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još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jedan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način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ovo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sagleda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[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„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Postoji li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alternativno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objašnjenje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zašto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nisi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čula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od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njega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mjesec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dana,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osim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ne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želi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čuti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od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tebe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?"]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Ne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znam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Zašto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drugačije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možda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nije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bio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dostupan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Nisam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sigurna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Ponekad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stvarno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nađe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u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gužvi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poslu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Ponekad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njegova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supruga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želi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ostane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kod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kuće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cijeli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vikend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Pretpostavljam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moguće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je bio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pretrpan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73639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78B346-B3A8-409A-B992-2BBD730EA5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Google Shape;1576;p14">
            <a:extLst>
              <a:ext uri="{FF2B5EF4-FFF2-40B4-BE49-F238E27FC236}">
                <a16:creationId xmlns:a16="http://schemas.microsoft.com/office/drawing/2014/main" id="{36033105-E341-CA56-4317-1EEAB5CD8DE4}"/>
              </a:ext>
            </a:extLst>
          </p:cNvPr>
          <p:cNvSpPr txBox="1">
            <a:spLocks/>
          </p:cNvSpPr>
          <p:nvPr/>
        </p:nvSpPr>
        <p:spPr>
          <a:xfrm>
            <a:off x="531913" y="1164464"/>
            <a:ext cx="7392885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ts val="3400"/>
            </a:pPr>
            <a:r>
              <a:rPr lang="hr-HR" sz="3400" b="1" dirty="0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Vrste pitanja – „dekatastrofizirajuća” pitanja</a:t>
            </a:r>
            <a:endParaRPr lang="en-US" sz="3400" b="1" dirty="0">
              <a:solidFill>
                <a:schemeClr val="accent1"/>
              </a:solidFill>
              <a:latin typeface="Amatic SC"/>
              <a:cs typeface="Amatic SC"/>
              <a:sym typeface="Amatic SC"/>
            </a:endParaRPr>
          </a:p>
        </p:txBody>
      </p:sp>
      <p:sp>
        <p:nvSpPr>
          <p:cNvPr id="4" name="Google Shape;1758;p28">
            <a:extLst>
              <a:ext uri="{FF2B5EF4-FFF2-40B4-BE49-F238E27FC236}">
                <a16:creationId xmlns:a16="http://schemas.microsoft.com/office/drawing/2014/main" id="{27B5D4DB-DC50-D144-B074-302933A922EB}"/>
              </a:ext>
            </a:extLst>
          </p:cNvPr>
          <p:cNvSpPr txBox="1">
            <a:spLocks/>
          </p:cNvSpPr>
          <p:nvPr/>
        </p:nvSpPr>
        <p:spPr>
          <a:xfrm>
            <a:off x="316323" y="1701101"/>
            <a:ext cx="6850193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hr-HR" sz="1400" dirty="0"/>
              <a:t>Pitanja tokom kojih obrađujemo najgorij scenariji ili smišljamo realistične scenarije (krenemo sa najboljim): </a:t>
            </a:r>
            <a:endParaRPr lang="en-US" sz="1100" dirty="0"/>
          </a:p>
          <a:p>
            <a:pPr marL="533400" lvl="1" indent="0">
              <a:buNone/>
            </a:pPr>
            <a:endParaRPr lang="hr-HR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1D3886-F9C3-CA19-3D11-3899FCCBB7C7}"/>
              </a:ext>
            </a:extLst>
          </p:cNvPr>
          <p:cNvSpPr txBox="1"/>
          <p:nvPr/>
        </p:nvSpPr>
        <p:spPr>
          <a:xfrm>
            <a:off x="316323" y="2348734"/>
            <a:ext cx="4075814" cy="2123658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U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redu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Sada,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ako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dogodi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najgore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ispostavi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da on ne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želi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čuti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za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tebe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mogla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učiniti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[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"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Kako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mogla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nositi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tim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?"]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Pa, ne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bih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sretna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zbog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toga.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[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postavljajući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vodeća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pitanja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kako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 mu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pomogla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razviti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snažan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odgovor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]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Imaš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li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druge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prijatelje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kojima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 mog</a:t>
            </a:r>
            <a:r>
              <a:rPr lang="hr-HR" sz="1100" dirty="0">
                <a:solidFill>
                  <a:srgbClr val="374151"/>
                </a:solidFill>
                <a:latin typeface="Söhne"/>
              </a:rPr>
              <a:t>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u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kontaktu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Prošlo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neko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vrijeme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Ali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pretpostavljam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bih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mog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ao.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dalje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imaš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svoju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djecu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unuke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Da.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Dakle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bilo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dobro?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Da,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pretpostavljam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bih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30A1A-18DD-2C23-6B4A-B1F9451C0D83}"/>
              </a:ext>
            </a:extLst>
          </p:cNvPr>
          <p:cNvSpPr txBox="1"/>
          <p:nvPr/>
        </p:nvSpPr>
        <p:spPr>
          <a:xfrm>
            <a:off x="5057415" y="2276630"/>
            <a:ext cx="3638988" cy="1954381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Sada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malo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vjerojatno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će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dogoditi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najgore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najbolje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može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dogoditi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Da ga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nazovem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želi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nađemo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Pitam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je li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najbolje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bi on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tebe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nazvao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danas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izvinuo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nije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javljao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dogovorio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planove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odmah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vidite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Pretpostavljam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bi to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bilo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najbolje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misliš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će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vjerojatno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dogoditi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[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"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Kakav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najrealniji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ishod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?"]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Moguće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je da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samo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malo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nervozan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zbog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mene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je bio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zauzet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možda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će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htjeti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nađemo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0502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78B346-B3A8-409A-B992-2BBD730EA5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Google Shape;1576;p14">
            <a:extLst>
              <a:ext uri="{FF2B5EF4-FFF2-40B4-BE49-F238E27FC236}">
                <a16:creationId xmlns:a16="http://schemas.microsoft.com/office/drawing/2014/main" id="{36033105-E341-CA56-4317-1EEAB5CD8DE4}"/>
              </a:ext>
            </a:extLst>
          </p:cNvPr>
          <p:cNvSpPr txBox="1">
            <a:spLocks/>
          </p:cNvSpPr>
          <p:nvPr/>
        </p:nvSpPr>
        <p:spPr>
          <a:xfrm>
            <a:off x="569084" y="1394923"/>
            <a:ext cx="7392885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ts val="3400"/>
            </a:pPr>
            <a:r>
              <a:rPr lang="hr-HR" sz="3400" b="1" dirty="0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Vrste pitanja – „utjecaj automatskih misli” pitanja</a:t>
            </a:r>
            <a:endParaRPr lang="en-US" sz="3400" b="1" dirty="0">
              <a:solidFill>
                <a:schemeClr val="accent1"/>
              </a:solidFill>
              <a:latin typeface="Amatic SC"/>
              <a:cs typeface="Amatic SC"/>
              <a:sym typeface="Amatic SC"/>
            </a:endParaRPr>
          </a:p>
        </p:txBody>
      </p:sp>
      <p:sp>
        <p:nvSpPr>
          <p:cNvPr id="4" name="Google Shape;1758;p28">
            <a:extLst>
              <a:ext uri="{FF2B5EF4-FFF2-40B4-BE49-F238E27FC236}">
                <a16:creationId xmlns:a16="http://schemas.microsoft.com/office/drawing/2014/main" id="{27B5D4DB-DC50-D144-B074-302933A922EB}"/>
              </a:ext>
            </a:extLst>
          </p:cNvPr>
          <p:cNvSpPr txBox="1">
            <a:spLocks/>
          </p:cNvSpPr>
          <p:nvPr/>
        </p:nvSpPr>
        <p:spPr>
          <a:xfrm>
            <a:off x="420401" y="2144218"/>
            <a:ext cx="6850193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hr-HR" sz="1400" dirty="0"/>
              <a:t>Pitanja tokom kojih obrađujemo posljedice automatskih misli:</a:t>
            </a:r>
            <a:endParaRPr lang="en-US" sz="1100" dirty="0"/>
          </a:p>
          <a:p>
            <a:endParaRPr lang="en-US" sz="1100" dirty="0"/>
          </a:p>
          <a:p>
            <a:pPr marL="533400" lvl="1" indent="0">
              <a:buNone/>
            </a:pPr>
            <a:endParaRPr lang="hr-HR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D1670B-08C9-187C-1E7D-9A57EA5C7EDB}"/>
              </a:ext>
            </a:extLst>
          </p:cNvPr>
          <p:cNvSpPr txBox="1"/>
          <p:nvPr/>
        </p:nvSpPr>
        <p:spPr>
          <a:xfrm>
            <a:off x="2374604" y="2686493"/>
            <a:ext cx="4394791" cy="1154162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će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dogoditi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ako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nastaviš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govoriti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samo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sebi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te 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Charlie ne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želi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čuti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[Ili "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Kakav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učinak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tvog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razmišljanja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te on ne želi čuti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?"]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To me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čini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tužnom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kraju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ne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pozovem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ga.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moglo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dogoditi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ako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promijeni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svoje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razmišljanje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[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"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Kakav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mogao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učinak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promjene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tvog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razmišljanja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?"]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Osjeća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bih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bolje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Vjerojatnije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bih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ga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nazva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o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3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78B346-B3A8-409A-B992-2BBD730EA5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Google Shape;1576;p14">
            <a:extLst>
              <a:ext uri="{FF2B5EF4-FFF2-40B4-BE49-F238E27FC236}">
                <a16:creationId xmlns:a16="http://schemas.microsoft.com/office/drawing/2014/main" id="{36033105-E341-CA56-4317-1EEAB5CD8DE4}"/>
              </a:ext>
            </a:extLst>
          </p:cNvPr>
          <p:cNvSpPr txBox="1">
            <a:spLocks/>
          </p:cNvSpPr>
          <p:nvPr/>
        </p:nvSpPr>
        <p:spPr>
          <a:xfrm>
            <a:off x="569084" y="1394923"/>
            <a:ext cx="7392885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ts val="3400"/>
            </a:pPr>
            <a:r>
              <a:rPr lang="hr-HR" sz="3400" b="1" dirty="0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Vrste pitanja – „udaljavajuća” pitanja</a:t>
            </a:r>
            <a:endParaRPr lang="en-US" sz="3400" b="1" dirty="0">
              <a:solidFill>
                <a:schemeClr val="accent1"/>
              </a:solidFill>
              <a:latin typeface="Amatic SC"/>
              <a:cs typeface="Amatic SC"/>
              <a:sym typeface="Amatic SC"/>
            </a:endParaRPr>
          </a:p>
        </p:txBody>
      </p:sp>
      <p:sp>
        <p:nvSpPr>
          <p:cNvPr id="4" name="Google Shape;1758;p28">
            <a:extLst>
              <a:ext uri="{FF2B5EF4-FFF2-40B4-BE49-F238E27FC236}">
                <a16:creationId xmlns:a16="http://schemas.microsoft.com/office/drawing/2014/main" id="{27B5D4DB-DC50-D144-B074-302933A922EB}"/>
              </a:ext>
            </a:extLst>
          </p:cNvPr>
          <p:cNvSpPr txBox="1">
            <a:spLocks/>
          </p:cNvSpPr>
          <p:nvPr/>
        </p:nvSpPr>
        <p:spPr>
          <a:xfrm>
            <a:off x="420401" y="2144218"/>
            <a:ext cx="6850193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hr-HR" sz="1400" dirty="0"/>
              <a:t>Pitanja tokom kojih obrađujemo zamišljanja oko toga što bi rekli prijatelju ili članu obitelji u sličnoj situaciji:</a:t>
            </a:r>
            <a:endParaRPr lang="hr-HR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1A9BE-602A-6C3A-246A-C0379281C56C}"/>
              </a:ext>
            </a:extLst>
          </p:cNvPr>
          <p:cNvSpPr txBox="1"/>
          <p:nvPr/>
        </p:nvSpPr>
        <p:spPr>
          <a:xfrm>
            <a:off x="1765004" y="2913767"/>
            <a:ext cx="4834269" cy="1107996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th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: Abe,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recimo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tvoj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sin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ima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prijatelja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kojim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nije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bio u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kontaktu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mjesec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dana.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Ako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pomislio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, "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Moj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prijatelj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ne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želi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čuti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od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mene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,"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 mu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rekao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Pretpostavljam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bi mu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rekao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mjesec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nije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previše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dugo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vrijeme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može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postojati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dobar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razlog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zašto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nisu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u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kontaktu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vrijedi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kontaktirati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prijatelja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Primjenjuje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li se to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tebe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Da,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pretpostavljam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primjenjuje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0634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78B346-B3A8-409A-B992-2BBD730EA5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Google Shape;1576;p14">
            <a:extLst>
              <a:ext uri="{FF2B5EF4-FFF2-40B4-BE49-F238E27FC236}">
                <a16:creationId xmlns:a16="http://schemas.microsoft.com/office/drawing/2014/main" id="{36033105-E341-CA56-4317-1EEAB5CD8DE4}"/>
              </a:ext>
            </a:extLst>
          </p:cNvPr>
          <p:cNvSpPr txBox="1">
            <a:spLocks/>
          </p:cNvSpPr>
          <p:nvPr/>
        </p:nvSpPr>
        <p:spPr>
          <a:xfrm>
            <a:off x="569084" y="1394923"/>
            <a:ext cx="7392885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ts val="3400"/>
            </a:pPr>
            <a:r>
              <a:rPr lang="hr-HR" sz="3400" b="1" dirty="0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Vrste pitanja – „Rješavanje problema” pitanja</a:t>
            </a:r>
            <a:endParaRPr lang="en-US" sz="3400" b="1" dirty="0">
              <a:solidFill>
                <a:schemeClr val="accent1"/>
              </a:solidFill>
              <a:latin typeface="Amatic SC"/>
              <a:cs typeface="Amatic SC"/>
              <a:sym typeface="Amatic SC"/>
            </a:endParaRPr>
          </a:p>
        </p:txBody>
      </p:sp>
      <p:sp>
        <p:nvSpPr>
          <p:cNvPr id="4" name="Google Shape;1758;p28">
            <a:extLst>
              <a:ext uri="{FF2B5EF4-FFF2-40B4-BE49-F238E27FC236}">
                <a16:creationId xmlns:a16="http://schemas.microsoft.com/office/drawing/2014/main" id="{27B5D4DB-DC50-D144-B074-302933A922EB}"/>
              </a:ext>
            </a:extLst>
          </p:cNvPr>
          <p:cNvSpPr txBox="1">
            <a:spLocks/>
          </p:cNvSpPr>
          <p:nvPr/>
        </p:nvSpPr>
        <p:spPr>
          <a:xfrm>
            <a:off x="420401" y="2144218"/>
            <a:ext cx="6850193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hr-HR" sz="1400" dirty="0"/>
              <a:t>Pronalazak odgovora na pitanje: „Što bi bilo sada dobro napraviti?</a:t>
            </a:r>
          </a:p>
          <a:p>
            <a:r>
              <a:rPr lang="hr-HR" sz="1400" dirty="0"/>
              <a:t>Bihevioralni plan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19871-D40B-E298-3B1F-26092974E854}"/>
              </a:ext>
            </a:extLst>
          </p:cNvPr>
          <p:cNvSpPr txBox="1"/>
          <p:nvPr/>
        </p:nvSpPr>
        <p:spPr>
          <a:xfrm>
            <a:off x="2282455" y="2984204"/>
            <a:ext cx="4373526" cy="600164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želiš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učiniti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u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vezi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ove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situacije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Uh...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Pretpostavljam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bih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treba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jednostavno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poslati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poruku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kontaktirati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ga.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1353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Procjena ishoda procesa evaluacije</a:t>
            </a:r>
            <a:endParaRPr dirty="0"/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2F9FCE-9F69-0A6C-2381-23DA1383C3BB}"/>
              </a:ext>
            </a:extLst>
          </p:cNvPr>
          <p:cNvSpPr txBox="1">
            <a:spLocks/>
          </p:cNvSpPr>
          <p:nvPr/>
        </p:nvSpPr>
        <p:spPr>
          <a:xfrm>
            <a:off x="420493" y="1577577"/>
            <a:ext cx="5207156" cy="183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⊹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×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⬩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Encode Sans Semi 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pPr marL="101600" indent="0">
              <a:buNone/>
            </a:pPr>
            <a:r>
              <a:rPr lang="hr-HR" sz="1400" dirty="0"/>
              <a:t>Potrebno je procijeniti:</a:t>
            </a:r>
          </a:p>
          <a:p>
            <a:pPr marL="101600" indent="0">
              <a:buNone/>
            </a:pPr>
            <a:endParaRPr lang="hr-HR" sz="1400" dirty="0"/>
          </a:p>
          <a:p>
            <a:r>
              <a:rPr lang="hr-HR" sz="1400" dirty="0"/>
              <a:t>Koliko klijent i dalje vjeruje originalnoj automatskoj misli? (vjerojanje ne padne automatski na 0, niti negativno raspoloženje nestane odjednom)</a:t>
            </a:r>
          </a:p>
          <a:p>
            <a:r>
              <a:rPr lang="hr-HR" sz="1400" dirty="0"/>
              <a:t>Kako se osjeća?</a:t>
            </a:r>
          </a:p>
          <a:p>
            <a:r>
              <a:rPr lang="hr-HR" sz="1400" dirty="0"/>
              <a:t>Što ćemo učiniti u idućem susretu?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C28B1-3E2C-3692-629E-E8F1A2BD0E8F}"/>
              </a:ext>
            </a:extLst>
          </p:cNvPr>
          <p:cNvSpPr txBox="1"/>
          <p:nvPr/>
        </p:nvSpPr>
        <p:spPr>
          <a:xfrm>
            <a:off x="2169042" y="3494567"/>
            <a:ext cx="3884428" cy="1277273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Dobro. Koliko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vjeruješ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u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ovu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: "Charlie 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me ne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želi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čuti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"?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Nije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baš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puno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Možda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30%.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U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redu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koliko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tuž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an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Ni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toliko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Dobro.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Čini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da je ova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vježba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bila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korisna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Hajde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vratimo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vidimo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smo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radili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pomoglo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0551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680597" y="797257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Konceptualizacija kao metoda</a:t>
            </a:r>
            <a:endParaRPr dirty="0"/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2F9FCE-9F69-0A6C-2381-23DA1383C3BB}"/>
              </a:ext>
            </a:extLst>
          </p:cNvPr>
          <p:cNvSpPr txBox="1">
            <a:spLocks/>
          </p:cNvSpPr>
          <p:nvPr/>
        </p:nvSpPr>
        <p:spPr>
          <a:xfrm>
            <a:off x="420493" y="1577577"/>
            <a:ext cx="5207156" cy="66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⊹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×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⬩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Encode Sans Semi 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pPr marL="0" indent="0">
              <a:buNone/>
            </a:pPr>
            <a:r>
              <a:rPr lang="hr-HR" sz="1400" dirty="0"/>
              <a:t>Ukoliko se raspoloženje i /ili ponašanje ne promijeni, potrabno je napraviti konceptualizaciju o tome zašto kognitivno restrukturiranje nije uspjelo: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0DF52-56E2-D61C-17AD-C87448AB656A}"/>
              </a:ext>
            </a:extLst>
          </p:cNvPr>
          <p:cNvSpPr txBox="1"/>
          <p:nvPr/>
        </p:nvSpPr>
        <p:spPr>
          <a:xfrm>
            <a:off x="760140" y="2440826"/>
            <a:ext cx="6317165" cy="1554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Clr>
                <a:schemeClr val="accent2"/>
              </a:buClr>
              <a:buSzPts val="2000"/>
              <a:buFont typeface="Arial" panose="020B0604020202020204" pitchFamily="34" charset="0"/>
              <a:buChar char="•"/>
            </a:pPr>
            <a:r>
              <a:rPr lang="en-US" noProof="1">
                <a:solidFill>
                  <a:schemeClr val="dk1"/>
                </a:solidFill>
                <a:latin typeface="Encode Sans Semi Condensed Light"/>
                <a:sym typeface="Encode Sans Semi Condensed Light"/>
              </a:rPr>
              <a:t>Postoji više misli koje nismo identificirali/evaluirali</a:t>
            </a:r>
          </a:p>
          <a:p>
            <a:pPr marL="285750" indent="-285750">
              <a:lnSpc>
                <a:spcPct val="115000"/>
              </a:lnSpc>
              <a:buClr>
                <a:schemeClr val="accent2"/>
              </a:buClr>
              <a:buSzPts val="2000"/>
              <a:buFont typeface="Arial" panose="020B0604020202020204" pitchFamily="34" charset="0"/>
              <a:buChar char="•"/>
            </a:pPr>
            <a:r>
              <a:rPr lang="en-US" noProof="1">
                <a:solidFill>
                  <a:schemeClr val="dk1"/>
                </a:solidFill>
                <a:latin typeface="Encode Sans Semi Condensed Light"/>
                <a:sym typeface="Encode Sans Semi Condensed Light"/>
              </a:rPr>
              <a:t>Evaluacija nije bila dobra (teška za povjerovati, površna, nedovoljna)</a:t>
            </a:r>
          </a:p>
          <a:p>
            <a:pPr marL="285750" indent="-285750">
              <a:lnSpc>
                <a:spcPct val="115000"/>
              </a:lnSpc>
              <a:buClr>
                <a:schemeClr val="accent2"/>
              </a:buClr>
              <a:buSzPts val="2000"/>
              <a:buFont typeface="Arial" panose="020B0604020202020204" pitchFamily="34" charset="0"/>
              <a:buChar char="•"/>
            </a:pPr>
            <a:r>
              <a:rPr lang="en-US" noProof="1">
                <a:solidFill>
                  <a:schemeClr val="dk1"/>
                </a:solidFill>
                <a:latin typeface="Encode Sans Semi Condensed Light"/>
                <a:sym typeface="Encode Sans Semi Condensed Light"/>
              </a:rPr>
              <a:t>Klijent nije dovoljno dobro iskazao dokaze koji podupiru automatsku misao</a:t>
            </a:r>
          </a:p>
          <a:p>
            <a:pPr marL="285750" indent="-285750">
              <a:lnSpc>
                <a:spcPct val="115000"/>
              </a:lnSpc>
              <a:buClr>
                <a:schemeClr val="accent2"/>
              </a:buClr>
              <a:buSzPts val="2000"/>
              <a:buFont typeface="Arial" panose="020B0604020202020204" pitchFamily="34" charset="0"/>
              <a:buChar char="•"/>
            </a:pPr>
            <a:r>
              <a:rPr lang="en-US" noProof="1">
                <a:solidFill>
                  <a:schemeClr val="dk1"/>
                </a:solidFill>
                <a:latin typeface="Encode Sans Semi Condensed Light"/>
                <a:sym typeface="Encode Sans Semi Condensed Light"/>
              </a:rPr>
              <a:t>Misao je bila preširoka, generalizirana: osnovno vjerovanje</a:t>
            </a:r>
          </a:p>
          <a:p>
            <a:pPr marL="285750" indent="-285750">
              <a:lnSpc>
                <a:spcPct val="115000"/>
              </a:lnSpc>
              <a:buClr>
                <a:schemeClr val="accent2"/>
              </a:buClr>
              <a:buSzPts val="2000"/>
              <a:buFont typeface="Arial" panose="020B0604020202020204" pitchFamily="34" charset="0"/>
              <a:buChar char="•"/>
            </a:pPr>
            <a:r>
              <a:rPr lang="en-US" noProof="1">
                <a:solidFill>
                  <a:schemeClr val="dk1"/>
                </a:solidFill>
                <a:latin typeface="Encode Sans Semi Condensed Light"/>
                <a:sym typeface="Encode Sans Semi Condensed Light"/>
              </a:rPr>
              <a:t>Klijent vjeruje da je misao iskrivljena na kognitivnoj ali ne i </a:t>
            </a:r>
            <a:r>
              <a:rPr lang="hr-HR" noProof="1">
                <a:solidFill>
                  <a:schemeClr val="dk1"/>
                </a:solidFill>
                <a:latin typeface="Encode Sans Semi Condensed Light"/>
                <a:sym typeface="Encode Sans Semi Condensed Light"/>
              </a:rPr>
              <a:t>na </a:t>
            </a:r>
            <a:r>
              <a:rPr lang="en-US" noProof="1">
                <a:solidFill>
                  <a:schemeClr val="dk1"/>
                </a:solidFill>
                <a:latin typeface="Encode Sans Semi Condensed Light"/>
                <a:sym typeface="Encode Sans Semi Condensed Light"/>
              </a:rPr>
              <a:t>emocionalnoj razini</a:t>
            </a:r>
          </a:p>
          <a:p>
            <a:pPr marL="285750" indent="-285750">
              <a:lnSpc>
                <a:spcPct val="115000"/>
              </a:lnSpc>
              <a:buClr>
                <a:schemeClr val="accent2"/>
              </a:buClr>
              <a:buSzPts val="2000"/>
              <a:buFont typeface="Arial" panose="020B0604020202020204" pitchFamily="34" charset="0"/>
              <a:buChar char="•"/>
            </a:pPr>
            <a:r>
              <a:rPr lang="en-US" noProof="1">
                <a:solidFill>
                  <a:schemeClr val="dk1"/>
                </a:solidFill>
                <a:latin typeface="Encode Sans Semi Condensed Light"/>
                <a:sym typeface="Encode Sans Semi Condensed Light"/>
              </a:rPr>
              <a:t>Automatska misao je dio disfunkcionalnog načina razmišljanja</a:t>
            </a:r>
          </a:p>
        </p:txBody>
      </p:sp>
    </p:spTree>
    <p:extLst>
      <p:ext uri="{BB962C8B-B14F-4D97-AF65-F5344CB8AC3E}">
        <p14:creationId xmlns:p14="http://schemas.microsoft.com/office/powerpoint/2010/main" val="221477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680597" y="797257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Alternativne metode – Alternativna pitanja</a:t>
            </a:r>
            <a:endParaRPr dirty="0"/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2F9FCE-9F69-0A6C-2381-23DA1383C3BB}"/>
              </a:ext>
            </a:extLst>
          </p:cNvPr>
          <p:cNvSpPr txBox="1">
            <a:spLocks/>
          </p:cNvSpPr>
          <p:nvPr/>
        </p:nvSpPr>
        <p:spPr>
          <a:xfrm>
            <a:off x="366259" y="1415937"/>
            <a:ext cx="5207156" cy="66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⊹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×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⬩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Encode Sans Semi 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pPr marL="285750" indent="-285750"/>
            <a:r>
              <a:rPr lang="hr-HR" sz="1400" dirty="0"/>
              <a:t>Ukoliko standardna pitanja nisu dovoljno efikasna, potrebno je učiniti varijacije u pitanjima.</a:t>
            </a:r>
          </a:p>
          <a:p>
            <a:pPr marL="285750" indent="-285750"/>
            <a:r>
              <a:rPr lang="hr-HR" sz="1400" dirty="0"/>
              <a:t>Nestandardna pitanja mogu pomoći u stvaranju nove perspektive</a:t>
            </a:r>
          </a:p>
          <a:p>
            <a:pPr marL="285750" indent="-285750"/>
            <a:r>
              <a:rPr lang="hr-HR" sz="1400" dirty="0"/>
              <a:t>Npr. promjena fokusa na vjerovanja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C7CE6-611D-9969-A285-153E3A9F7480}"/>
              </a:ext>
            </a:extLst>
          </p:cNvPr>
          <p:cNvSpPr txBox="1"/>
          <p:nvPr/>
        </p:nvSpPr>
        <p:spPr>
          <a:xfrm>
            <a:off x="444231" y="2571750"/>
            <a:ext cx="6233015" cy="2246769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0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h: [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sažimajući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]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Dakle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nazvao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si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svoju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bivšu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ženu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da je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pokušaš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nagovoriti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potpiše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papire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ti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prolazilo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kroz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glavu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kad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naljutila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000" dirty="0">
              <a:solidFill>
                <a:srgbClr val="374151"/>
              </a:solidFill>
              <a:latin typeface="Söhne"/>
            </a:endParaRPr>
          </a:p>
          <a:p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0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e: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Trebao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sam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znati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će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naljutiti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Trebao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sam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pričekati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da je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nazovem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sz="1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0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h: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te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tjera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misliš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hr-HR" sz="1000" b="0" i="0" dirty="0">
                <a:solidFill>
                  <a:srgbClr val="374151"/>
                </a:solidFill>
                <a:effectLst/>
                <a:latin typeface="Söhne"/>
              </a:rPr>
              <a:t>je nisi trebao nazvati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0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e: Pa,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obično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loše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raspoložena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nedjeljom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navečer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sz="1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0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h: Je li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ti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to palo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pamet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0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e: Pa, da,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ali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htio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sam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prije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obavijestiti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svoju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kćerku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da li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može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računati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nas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joj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pomognemo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s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kreditom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za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automobil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Stvarno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joj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trebalo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znati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sz="1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0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h: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Dakle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zapravo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si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imao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razlog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zašto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si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nazvao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tada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čini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se da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si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znao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može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biti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rizično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ali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zaista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si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želio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prije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obavijestiti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Kaitlyn? </a:t>
            </a:r>
            <a:endParaRPr lang="hr-HR" sz="1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0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e: Da. </a:t>
            </a:r>
            <a:endParaRPr lang="hr-HR" sz="1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0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h: Je li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razumno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tako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sebi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zamjeriti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si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preuzeo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rizik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0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e: Ne... </a:t>
            </a:r>
            <a:endParaRPr lang="hr-HR" sz="1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0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h: Ne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zvučiš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uvjeren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. Koliko </a:t>
            </a:r>
            <a:r>
              <a:rPr lang="hr-HR" sz="1000" b="0" i="0" dirty="0">
                <a:solidFill>
                  <a:srgbClr val="374151"/>
                </a:solidFill>
                <a:effectLst/>
                <a:latin typeface="Söhne"/>
              </a:rPr>
              <a:t>je uopće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zapravo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loše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, u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velikoj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shemi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stvari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, da je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tvoja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bivša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žena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ljuta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000" b="0" i="0" dirty="0" err="1">
                <a:solidFill>
                  <a:srgbClr val="374151"/>
                </a:solidFill>
                <a:effectLst/>
                <a:latin typeface="Söhne"/>
              </a:rPr>
              <a:t>tebe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Söhne"/>
              </a:rPr>
              <a:t>?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9401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710333" y="950703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Alternativne metode – Identificiranje kognitivnih distorzija</a:t>
            </a:r>
            <a:endParaRPr dirty="0"/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7F2F260-49B6-693C-9B3A-DF3BEEFBEF65}"/>
              </a:ext>
            </a:extLst>
          </p:cNvPr>
          <p:cNvSpPr txBox="1">
            <a:spLocks/>
          </p:cNvSpPr>
          <p:nvPr/>
        </p:nvSpPr>
        <p:spPr>
          <a:xfrm>
            <a:off x="256942" y="1577375"/>
            <a:ext cx="7886700" cy="52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⊹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×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⬩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Encode Sans Semi 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hr-HR" sz="1400" dirty="0"/>
              <a:t>Nekada je korisno imenovati distorzije i naučiti klijente da učine isto</a:t>
            </a:r>
            <a:endParaRPr lang="en-US" sz="1400" dirty="0"/>
          </a:p>
        </p:txBody>
      </p:sp>
      <p:sp>
        <p:nvSpPr>
          <p:cNvPr id="8" name="Google Shape;1758;p28">
            <a:extLst>
              <a:ext uri="{FF2B5EF4-FFF2-40B4-BE49-F238E27FC236}">
                <a16:creationId xmlns:a16="http://schemas.microsoft.com/office/drawing/2014/main" id="{F9EF98F0-77C7-BDBD-774D-5A9200145741}"/>
              </a:ext>
            </a:extLst>
          </p:cNvPr>
          <p:cNvSpPr txBox="1">
            <a:spLocks/>
          </p:cNvSpPr>
          <p:nvPr/>
        </p:nvSpPr>
        <p:spPr>
          <a:xfrm>
            <a:off x="256942" y="2175812"/>
            <a:ext cx="5660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hr-HR" sz="1400" dirty="0"/>
              <a:t>Primjeri </a:t>
            </a:r>
            <a:r>
              <a:rPr lang="hr-HR" sz="1400" b="1" dirty="0"/>
              <a:t>kognitivnih distorzija</a:t>
            </a:r>
            <a:r>
              <a:rPr lang="hr-HR" sz="1100" dirty="0"/>
              <a:t>:</a:t>
            </a:r>
          </a:p>
          <a:p>
            <a:endParaRPr lang="hr-HR" sz="1100" dirty="0"/>
          </a:p>
          <a:p>
            <a:pPr lvl="1"/>
            <a:r>
              <a:rPr lang="hr-HR" sz="1100" dirty="0"/>
              <a:t>Sve ili ništa</a:t>
            </a:r>
          </a:p>
          <a:p>
            <a:pPr lvl="1"/>
            <a:r>
              <a:rPr lang="hr-HR" sz="1100" dirty="0"/>
              <a:t>Katastrofizacija</a:t>
            </a:r>
          </a:p>
          <a:p>
            <a:pPr lvl="1"/>
            <a:r>
              <a:rPr lang="hr-HR" sz="1100" dirty="0"/>
              <a:t>Diskvalificiranje pozitivnog</a:t>
            </a:r>
          </a:p>
          <a:p>
            <a:pPr lvl="1"/>
            <a:r>
              <a:rPr lang="hr-HR" sz="1100" dirty="0"/>
              <a:t>Emocionalno rezoniranje</a:t>
            </a:r>
          </a:p>
          <a:p>
            <a:pPr lvl="1"/>
            <a:r>
              <a:rPr lang="hr-HR" sz="1100" dirty="0"/>
              <a:t>Etiketiranje</a:t>
            </a:r>
          </a:p>
          <a:p>
            <a:pPr lvl="1"/>
            <a:r>
              <a:rPr lang="hr-HR" sz="1100" dirty="0"/>
              <a:t>Uvećavanje/umanjivanje</a:t>
            </a:r>
          </a:p>
          <a:p>
            <a:endParaRPr lang="hr-HR" sz="1200" dirty="0"/>
          </a:p>
        </p:txBody>
      </p:sp>
      <p:sp>
        <p:nvSpPr>
          <p:cNvPr id="9" name="Google Shape;1758;p28">
            <a:extLst>
              <a:ext uri="{FF2B5EF4-FFF2-40B4-BE49-F238E27FC236}">
                <a16:creationId xmlns:a16="http://schemas.microsoft.com/office/drawing/2014/main" id="{5051AA87-DA00-C997-A742-77C10D590010}"/>
              </a:ext>
            </a:extLst>
          </p:cNvPr>
          <p:cNvSpPr txBox="1">
            <a:spLocks/>
          </p:cNvSpPr>
          <p:nvPr/>
        </p:nvSpPr>
        <p:spPr>
          <a:xfrm>
            <a:off x="3540383" y="2631468"/>
            <a:ext cx="5660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pPr lvl="1"/>
            <a:r>
              <a:rPr lang="hr-HR" sz="1100" dirty="0"/>
              <a:t>Mentalni filter</a:t>
            </a:r>
          </a:p>
          <a:p>
            <a:pPr lvl="1"/>
            <a:r>
              <a:rPr lang="hr-HR" sz="1100" dirty="0"/>
              <a:t>Čitanje misli</a:t>
            </a:r>
          </a:p>
          <a:p>
            <a:pPr lvl="1"/>
            <a:r>
              <a:rPr lang="hr-HR" sz="1100" dirty="0"/>
              <a:t>Generalziacija</a:t>
            </a:r>
          </a:p>
          <a:p>
            <a:pPr lvl="1"/>
            <a:r>
              <a:rPr lang="hr-HR" sz="1100" dirty="0"/>
              <a:t>Personalizacija</a:t>
            </a:r>
          </a:p>
          <a:p>
            <a:pPr lvl="1"/>
            <a:r>
              <a:rPr lang="hr-HR" sz="1100" dirty="0"/>
              <a:t>Trebao bih/Moram</a:t>
            </a:r>
          </a:p>
          <a:p>
            <a:pPr lvl="1"/>
            <a:r>
              <a:rPr lang="hr-HR" sz="1100" dirty="0"/>
              <a:t>Tunelski vid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448138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710333" y="950703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Alternativne metode – Bihevioralni eksperiment</a:t>
            </a:r>
            <a:endParaRPr dirty="0"/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7F2F260-49B6-693C-9B3A-DF3BEEFBEF65}"/>
              </a:ext>
            </a:extLst>
          </p:cNvPr>
          <p:cNvSpPr txBox="1">
            <a:spLocks/>
          </p:cNvSpPr>
          <p:nvPr/>
        </p:nvSpPr>
        <p:spPr>
          <a:xfrm>
            <a:off x="487401" y="1613415"/>
            <a:ext cx="4917223" cy="52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⊹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×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⬩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Encode Sans Semi 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pPr marL="0" indent="0">
              <a:buNone/>
            </a:pPr>
            <a:r>
              <a:rPr lang="hr-HR" sz="1400" noProof="1"/>
              <a:t>Promjena misli može biti značajno brža i efikasnija ukoliko klijent kroz </a:t>
            </a:r>
            <a:r>
              <a:rPr lang="hr-HR" sz="1400" b="1" noProof="1"/>
              <a:t>iskustvo </a:t>
            </a:r>
            <a:r>
              <a:rPr lang="hr-HR" sz="1400" noProof="1"/>
              <a:t>validira ili odbaci misli.</a:t>
            </a:r>
          </a:p>
        </p:txBody>
      </p:sp>
      <p:sp>
        <p:nvSpPr>
          <p:cNvPr id="8" name="Google Shape;1758;p28">
            <a:extLst>
              <a:ext uri="{FF2B5EF4-FFF2-40B4-BE49-F238E27FC236}">
                <a16:creationId xmlns:a16="http://schemas.microsoft.com/office/drawing/2014/main" id="{F9EF98F0-77C7-BDBD-774D-5A9200145741}"/>
              </a:ext>
            </a:extLst>
          </p:cNvPr>
          <p:cNvSpPr txBox="1">
            <a:spLocks/>
          </p:cNvSpPr>
          <p:nvPr/>
        </p:nvSpPr>
        <p:spPr>
          <a:xfrm>
            <a:off x="338718" y="2258620"/>
            <a:ext cx="5660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hr-HR" sz="1400" noProof="1"/>
              <a:t>Osnovne smjernice:</a:t>
            </a:r>
          </a:p>
          <a:p>
            <a:pPr lvl="1"/>
            <a:r>
              <a:rPr lang="hr-HR" sz="1200" noProof="1"/>
              <a:t>Eksperiment je potrebno kreirati zajedno s klijentom</a:t>
            </a:r>
          </a:p>
          <a:p>
            <a:pPr lvl="1"/>
            <a:r>
              <a:rPr lang="hr-HR" sz="1200" noProof="1"/>
              <a:t>Ukoliko je moguće – eksperiment učiniti tokom terapijskog susreta</a:t>
            </a:r>
          </a:p>
          <a:p>
            <a:pPr lvl="1"/>
            <a:r>
              <a:rPr lang="hr-HR" sz="1200" noProof="1"/>
              <a:t>Na kraju provjeriti je li klijent izvukao dobre zaključke nakon eksperimenta koristeći pitanja poput:</a:t>
            </a:r>
          </a:p>
          <a:p>
            <a:pPr lvl="2"/>
            <a:r>
              <a:rPr lang="hr-HR" sz="1200" noProof="1"/>
              <a:t>Što mislite o tom iskustvu? Što ste naučili? Što ste zaključili</a:t>
            </a:r>
          </a:p>
          <a:p>
            <a:pPr lvl="2"/>
            <a:r>
              <a:rPr lang="hr-HR" sz="1200" noProof="1"/>
              <a:t>Što ovo iskustvo znači za vas (kako vas drugi vide)?</a:t>
            </a:r>
          </a:p>
          <a:p>
            <a:pPr lvl="2"/>
            <a:r>
              <a:rPr lang="hr-HR" sz="1200" noProof="1"/>
              <a:t>Što ovo iskustvo znači za budućnost?</a:t>
            </a:r>
          </a:p>
          <a:p>
            <a:pPr lvl="1"/>
            <a:endParaRPr lang="hr-HR" sz="1100" dirty="0"/>
          </a:p>
          <a:p>
            <a:endParaRPr lang="hr-HR" sz="1100" dirty="0"/>
          </a:p>
          <a:p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46358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28"/>
          <p:cNvSpPr txBox="1">
            <a:spLocks noGrp="1"/>
          </p:cNvSpPr>
          <p:nvPr>
            <p:ph type="subTitle" idx="4294967295"/>
          </p:nvPr>
        </p:nvSpPr>
        <p:spPr>
          <a:xfrm>
            <a:off x="438989" y="2226375"/>
            <a:ext cx="396946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Neto</a:t>
            </a:r>
            <a:r>
              <a:rPr lang="hr-HR" sz="1600" dirty="0"/>
              <a:t>čne misli koje vode u uznemirujuća stanja i/ili neprilagođena ponašanja</a:t>
            </a:r>
            <a:endParaRPr lang="en-US" sz="1600" dirty="0"/>
          </a:p>
        </p:txBody>
      </p:sp>
      <p:sp>
        <p:nvSpPr>
          <p:cNvPr id="1759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Google Shape;1576;p14">
            <a:extLst>
              <a:ext uri="{FF2B5EF4-FFF2-40B4-BE49-F238E27FC236}">
                <a16:creationId xmlns:a16="http://schemas.microsoft.com/office/drawing/2014/main" id="{3A5C26A0-B423-4901-F430-7ED8A2B4E01F}"/>
              </a:ext>
            </a:extLst>
          </p:cNvPr>
          <p:cNvSpPr txBox="1">
            <a:spLocks/>
          </p:cNvSpPr>
          <p:nvPr/>
        </p:nvSpPr>
        <p:spPr>
          <a:xfrm>
            <a:off x="531915" y="1402357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ts val="3400"/>
            </a:pPr>
            <a:r>
              <a:rPr lang="en-US" sz="3400" b="1" noProof="1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Tipovi automatskih misli</a:t>
            </a:r>
          </a:p>
        </p:txBody>
      </p:sp>
      <p:sp>
        <p:nvSpPr>
          <p:cNvPr id="3" name="Google Shape;1758;p28">
            <a:extLst>
              <a:ext uri="{FF2B5EF4-FFF2-40B4-BE49-F238E27FC236}">
                <a16:creationId xmlns:a16="http://schemas.microsoft.com/office/drawing/2014/main" id="{3295F12B-93E8-687B-A1A3-5D2B8A238AF8}"/>
              </a:ext>
            </a:extLst>
          </p:cNvPr>
          <p:cNvSpPr txBox="1">
            <a:spLocks/>
          </p:cNvSpPr>
          <p:nvPr/>
        </p:nvSpPr>
        <p:spPr>
          <a:xfrm>
            <a:off x="2431153" y="3185008"/>
            <a:ext cx="396946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hr-HR" sz="1600" dirty="0"/>
              <a:t>Točne misli koje nisu od pomoći</a:t>
            </a:r>
            <a:endParaRPr lang="en-US" sz="1600" dirty="0"/>
          </a:p>
        </p:txBody>
      </p:sp>
      <p:sp>
        <p:nvSpPr>
          <p:cNvPr id="4" name="Google Shape;1758;p28">
            <a:extLst>
              <a:ext uri="{FF2B5EF4-FFF2-40B4-BE49-F238E27FC236}">
                <a16:creationId xmlns:a16="http://schemas.microsoft.com/office/drawing/2014/main" id="{8DDD83A2-B736-E7B2-06B3-3784B1170FD9}"/>
              </a:ext>
            </a:extLst>
          </p:cNvPr>
          <p:cNvSpPr txBox="1">
            <a:spLocks/>
          </p:cNvSpPr>
          <p:nvPr/>
        </p:nvSpPr>
        <p:spPr>
          <a:xfrm>
            <a:off x="4207284" y="3867112"/>
            <a:ext cx="4728559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hr-HR" sz="1600" dirty="0"/>
              <a:t>Misli koje su dio disfunkcionalnog procesa razmišljanja (ruminacija, opsesija, samokritičnost)</a:t>
            </a:r>
            <a:endParaRPr lang="en-US" sz="1600" dirty="0"/>
          </a:p>
        </p:txBody>
      </p:sp>
      <p:grpSp>
        <p:nvGrpSpPr>
          <p:cNvPr id="5" name="Google Shape;2329;p49">
            <a:extLst>
              <a:ext uri="{FF2B5EF4-FFF2-40B4-BE49-F238E27FC236}">
                <a16:creationId xmlns:a16="http://schemas.microsoft.com/office/drawing/2014/main" id="{545FB8F2-C529-A2EC-800E-83D3BC269EFD}"/>
              </a:ext>
            </a:extLst>
          </p:cNvPr>
          <p:cNvGrpSpPr/>
          <p:nvPr/>
        </p:nvGrpSpPr>
        <p:grpSpPr>
          <a:xfrm>
            <a:off x="6883310" y="2151914"/>
            <a:ext cx="870504" cy="1033094"/>
            <a:chOff x="4539787" y="1011032"/>
            <a:chExt cx="598958" cy="720261"/>
          </a:xfrm>
        </p:grpSpPr>
        <p:sp>
          <p:nvSpPr>
            <p:cNvPr id="6" name="Google Shape;2330;p49">
              <a:extLst>
                <a:ext uri="{FF2B5EF4-FFF2-40B4-BE49-F238E27FC236}">
                  <a16:creationId xmlns:a16="http://schemas.microsoft.com/office/drawing/2014/main" id="{3465F134-C7B5-84E8-C311-A95BE2FCAD62}"/>
                </a:ext>
              </a:extLst>
            </p:cNvPr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7" name="Google Shape;2331;p49">
              <a:extLst>
                <a:ext uri="{FF2B5EF4-FFF2-40B4-BE49-F238E27FC236}">
                  <a16:creationId xmlns:a16="http://schemas.microsoft.com/office/drawing/2014/main" id="{0266B11B-CD36-5905-0909-69576F4265CA}"/>
                </a:ext>
              </a:extLst>
            </p:cNvPr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8" name="Google Shape;2332;p49">
              <a:extLst>
                <a:ext uri="{FF2B5EF4-FFF2-40B4-BE49-F238E27FC236}">
                  <a16:creationId xmlns:a16="http://schemas.microsoft.com/office/drawing/2014/main" id="{27EE87ED-F893-E447-B3E7-98436324B516}"/>
                </a:ext>
              </a:extLst>
            </p:cNvPr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9" name="Google Shape;2333;p49">
              <a:extLst>
                <a:ext uri="{FF2B5EF4-FFF2-40B4-BE49-F238E27FC236}">
                  <a16:creationId xmlns:a16="http://schemas.microsoft.com/office/drawing/2014/main" id="{4A29B1B7-BAB9-65DE-DBCB-4898E1DF71EA}"/>
                </a:ext>
              </a:extLst>
            </p:cNvPr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" name="Google Shape;2334;p49">
              <a:extLst>
                <a:ext uri="{FF2B5EF4-FFF2-40B4-BE49-F238E27FC236}">
                  <a16:creationId xmlns:a16="http://schemas.microsoft.com/office/drawing/2014/main" id="{67D47648-6102-F410-71BF-40F4D413D54E}"/>
                </a:ext>
              </a:extLst>
            </p:cNvPr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710333" y="950703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Alternativne metode – samo-otkrivanje</a:t>
            </a:r>
            <a:endParaRPr dirty="0"/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7F2F260-49B6-693C-9B3A-DF3BEEFBEF65}"/>
              </a:ext>
            </a:extLst>
          </p:cNvPr>
          <p:cNvSpPr txBox="1">
            <a:spLocks/>
          </p:cNvSpPr>
          <p:nvPr/>
        </p:nvSpPr>
        <p:spPr>
          <a:xfrm>
            <a:off x="509704" y="1702625"/>
            <a:ext cx="4917223" cy="52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⊹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×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⬩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Encode Sans Semi 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pPr marL="0" indent="0">
              <a:buNone/>
            </a:pPr>
            <a:r>
              <a:rPr lang="hr-HR" sz="1600" dirty="0"/>
              <a:t>Ponekad je korisno koristiti i samo-otkrivanje: prikazati način na koji smo mi promjenili slične vlastite automatske misli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25C76-B9E3-9132-D6CD-705CD693F741}"/>
              </a:ext>
            </a:extLst>
          </p:cNvPr>
          <p:cNvSpPr txBox="1"/>
          <p:nvPr/>
        </p:nvSpPr>
        <p:spPr>
          <a:xfrm>
            <a:off x="1366285" y="2725495"/>
            <a:ext cx="4589720" cy="769441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"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Znaš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, Abe,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ponekad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ja imam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poput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tvojih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: '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Moram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učiniti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odgovornu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stvar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.' Ali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onda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podsjetim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imam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odgovornost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brinuti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o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sebi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vjerojatno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svijet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neće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srušiti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ako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ne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mogu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učiniti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sve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netko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drugi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želi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učinim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(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pauza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)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Misliš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li da se to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također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odnosi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tebe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?"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13288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710333" y="950703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Alternativne metode – Odgovor koji pomaže</a:t>
            </a:r>
            <a:endParaRPr dirty="0"/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7F2F260-49B6-693C-9B3A-DF3BEEFBEF65}"/>
              </a:ext>
            </a:extLst>
          </p:cNvPr>
          <p:cNvSpPr txBox="1">
            <a:spLocks/>
          </p:cNvSpPr>
          <p:nvPr/>
        </p:nvSpPr>
        <p:spPr>
          <a:xfrm>
            <a:off x="509704" y="1702625"/>
            <a:ext cx="4917223" cy="52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⊹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×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⬩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Encode Sans Semi 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hr-HR" sz="1400" dirty="0"/>
              <a:t>Ponekad jednostavno možemo pitati klijenta da sam oblikuje odgovor (kako bi htjeli odgovoriti na automatsku misao)</a:t>
            </a:r>
          </a:p>
          <a:p>
            <a:r>
              <a:rPr lang="hr-HR" sz="1400" dirty="0"/>
              <a:t>Nekad je efikasno već na početku tretmana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ED455-3A47-1B0E-EB26-6FD0C37D671F}"/>
              </a:ext>
            </a:extLst>
          </p:cNvPr>
          <p:cNvSpPr txBox="1"/>
          <p:nvPr/>
        </p:nvSpPr>
        <p:spPr>
          <a:xfrm>
            <a:off x="609341" y="2571750"/>
            <a:ext cx="718786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Kad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dođe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vrijeme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za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sastanak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maturanata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vjerojatno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ću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ga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htjeti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preskočiti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Možeš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li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smisliti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korisniji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način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za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gledanje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to?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Da. Da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bolje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idem,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čak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ako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moram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prisiliti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Mogao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bih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ponovno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uspostaviti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kontakt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ljudima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koji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mi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važni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Dobro.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misliš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će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dogoditi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ako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to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kažeš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Vjerojatno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ću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više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željeti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ići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hr-HR" sz="1100" dirty="0">
                <a:solidFill>
                  <a:srgbClr val="374151"/>
                </a:solidFill>
                <a:latin typeface="Söhne"/>
              </a:rPr>
              <a:t>______</a:t>
            </a: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Imaš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li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nešto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umu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moglo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spriječiti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svojoj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bivšoj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ženi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kažeš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ne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želiš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promijeniti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planove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za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praznike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Ne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želim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naljuti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U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redu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ako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imaš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"Ne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želim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naljuti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,"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želiš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sebi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reći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e: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ako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ovo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ne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izazove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njezinu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ljutnju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nešto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drugo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hoće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trebao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bih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raditi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ono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je dobro za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mene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, a ne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stalno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prilagođavati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njoj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h: Dobro!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Misliš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li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će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to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dovoljno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nastaviš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joj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kažeš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ne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mijenjaš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plan?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36524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725201" y="75779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Kada su automatske misli točne?</a:t>
            </a:r>
            <a:endParaRPr dirty="0"/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7F2F260-49B6-693C-9B3A-DF3BEEFBEF65}"/>
              </a:ext>
            </a:extLst>
          </p:cNvPr>
          <p:cNvSpPr txBox="1">
            <a:spLocks/>
          </p:cNvSpPr>
          <p:nvPr/>
        </p:nvSpPr>
        <p:spPr>
          <a:xfrm>
            <a:off x="532006" y="1479601"/>
            <a:ext cx="4917223" cy="52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⊹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×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Encode Sans Semi Condensed Light"/>
              <a:buChar char="⬩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Encode Sans Semi 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hr-HR" sz="1400" dirty="0"/>
              <a:t>Usmjerimo se na </a:t>
            </a:r>
            <a:r>
              <a:rPr lang="hr-HR" sz="1400" b="1" dirty="0"/>
              <a:t>rješavanje problema </a:t>
            </a:r>
          </a:p>
          <a:p>
            <a:pPr lvl="1"/>
            <a:r>
              <a:rPr lang="hr-HR" sz="1400" i="1" dirty="0"/>
              <a:t>Može li se problem riješiti i do koje razine?</a:t>
            </a:r>
          </a:p>
          <a:p>
            <a:endParaRPr lang="hr-HR" sz="1400" dirty="0"/>
          </a:p>
          <a:p>
            <a:r>
              <a:rPr lang="hr-HR" sz="1400" dirty="0"/>
              <a:t>Usmjerimo se na istraživanje </a:t>
            </a:r>
            <a:r>
              <a:rPr lang="hr-HR" sz="1400" b="1" dirty="0"/>
              <a:t>netočnih zaključaka</a:t>
            </a:r>
          </a:p>
          <a:p>
            <a:pPr lvl="1"/>
            <a:r>
              <a:rPr lang="hr-HR" sz="1400" i="1" dirty="0"/>
              <a:t>Misao je točna ali možda samo značenje nije</a:t>
            </a:r>
          </a:p>
          <a:p>
            <a:pPr lvl="1"/>
            <a:r>
              <a:rPr lang="hr-HR" sz="1400" i="1" dirty="0"/>
              <a:t>Ispitati vjerovanje u podlozi</a:t>
            </a:r>
          </a:p>
          <a:p>
            <a:endParaRPr lang="hr-HR" sz="1400" dirty="0"/>
          </a:p>
          <a:p>
            <a:r>
              <a:rPr lang="hr-HR" sz="1400" dirty="0"/>
              <a:t>Usmjerimo se na </a:t>
            </a:r>
            <a:r>
              <a:rPr lang="hr-HR" sz="1400" b="1" dirty="0"/>
              <a:t>prihvaćanje</a:t>
            </a:r>
          </a:p>
          <a:p>
            <a:pPr lvl="1"/>
            <a:r>
              <a:rPr lang="hr-HR" sz="1400" i="1" dirty="0"/>
              <a:t>Prihvatiti ishod da neki problemi neće biti riješeni</a:t>
            </a:r>
          </a:p>
          <a:p>
            <a:pPr lvl="1"/>
            <a:r>
              <a:rPr lang="hr-HR" sz="1400" i="1" dirty="0"/>
              <a:t>Fokusiranje na ključne vrijednosti, na pozitivne stvari i ishode i poboljšanje iskustva</a:t>
            </a:r>
          </a:p>
        </p:txBody>
      </p:sp>
    </p:spTree>
    <p:extLst>
      <p:ext uri="{BB962C8B-B14F-4D97-AF65-F5344CB8AC3E}">
        <p14:creationId xmlns:p14="http://schemas.microsoft.com/office/powerpoint/2010/main" val="1831640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5"/>
          <p:cNvSpPr txBox="1">
            <a:spLocks noGrp="1"/>
          </p:cNvSpPr>
          <p:nvPr>
            <p:ph type="ctrTitle" idx="4294967295"/>
          </p:nvPr>
        </p:nvSpPr>
        <p:spPr>
          <a:xfrm>
            <a:off x="2775600" y="1140788"/>
            <a:ext cx="3592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lt1"/>
                </a:solidFill>
              </a:rPr>
              <a:t>H</a:t>
            </a:r>
            <a:r>
              <a:rPr lang="hr-HR" sz="7200" dirty="0">
                <a:solidFill>
                  <a:schemeClr val="lt1"/>
                </a:solidFill>
              </a:rPr>
              <a:t>vala</a:t>
            </a:r>
            <a:r>
              <a:rPr lang="en" sz="7200" dirty="0">
                <a:solidFill>
                  <a:schemeClr val="lt1"/>
                </a:solidFill>
              </a:rPr>
              <a:t>!</a:t>
            </a:r>
            <a:endParaRPr sz="7200" dirty="0">
              <a:solidFill>
                <a:schemeClr val="lt1"/>
              </a:solidFill>
            </a:endParaRPr>
          </a:p>
        </p:txBody>
      </p:sp>
      <p:sp>
        <p:nvSpPr>
          <p:cNvPr id="1586" name="Google Shape;1586;p15"/>
          <p:cNvSpPr txBox="1">
            <a:spLocks noGrp="1"/>
          </p:cNvSpPr>
          <p:nvPr>
            <p:ph type="subTitle" idx="4294967295"/>
          </p:nvPr>
        </p:nvSpPr>
        <p:spPr>
          <a:xfrm>
            <a:off x="411541" y="4169212"/>
            <a:ext cx="2710800" cy="16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dirty="0"/>
              <a:t>Aleksandra Dinčić Ivković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dirty="0"/>
              <a:t>HUBIKOT, 2023.</a:t>
            </a:r>
            <a:endParaRPr sz="1400" b="1" dirty="0"/>
          </a:p>
        </p:txBody>
      </p:sp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23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noProof="1"/>
              <a:t>Odabir  ključnih automatskih misli</a:t>
            </a:r>
          </a:p>
        </p:txBody>
      </p:sp>
      <p:sp>
        <p:nvSpPr>
          <p:cNvPr id="1578" name="Google Shape;1578;p14"/>
          <p:cNvSpPr txBox="1">
            <a:spLocks noGrp="1"/>
          </p:cNvSpPr>
          <p:nvPr>
            <p:ph type="body" idx="1"/>
          </p:nvPr>
        </p:nvSpPr>
        <p:spPr>
          <a:xfrm>
            <a:off x="702899" y="1430150"/>
            <a:ext cx="4917315" cy="4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b="1" dirty="0"/>
              <a:t>1. IDENTIFIKACIJA </a:t>
            </a:r>
            <a:endParaRPr dirty="0"/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" name="Google Shape;1758;p28">
            <a:extLst>
              <a:ext uri="{FF2B5EF4-FFF2-40B4-BE49-F238E27FC236}">
                <a16:creationId xmlns:a16="http://schemas.microsoft.com/office/drawing/2014/main" id="{178ECBEA-881D-1319-AC38-F4B87BB0CD2B}"/>
              </a:ext>
            </a:extLst>
          </p:cNvPr>
          <p:cNvSpPr txBox="1">
            <a:spLocks/>
          </p:cNvSpPr>
          <p:nvPr/>
        </p:nvSpPr>
        <p:spPr>
          <a:xfrm>
            <a:off x="702899" y="2348726"/>
            <a:ext cx="5463724" cy="101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noProof="1"/>
              <a:t>Klijent je spontano izrekao automatsku misao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noProof="1"/>
              <a:t>Povezana automatska misao (npr. od prošlog tjedna/tretmana)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1"/>
              <a:t>Predikcija </a:t>
            </a:r>
            <a:r>
              <a:rPr lang="hr-HR" sz="1600" noProof="1"/>
              <a:t>misli koj</a:t>
            </a:r>
            <a:r>
              <a:rPr lang="en-US" sz="1600" noProof="1"/>
              <a:t>e</a:t>
            </a:r>
            <a:r>
              <a:rPr lang="hr-HR" sz="1600" noProof="1"/>
              <a:t> bi </a:t>
            </a:r>
            <a:r>
              <a:rPr lang="en-US" sz="1600" noProof="1"/>
              <a:t>se </a:t>
            </a:r>
            <a:r>
              <a:rPr lang="hr-HR" sz="1600" noProof="1"/>
              <a:t>mogl</a:t>
            </a:r>
            <a:r>
              <a:rPr lang="en-US" sz="1600" noProof="1"/>
              <a:t>e</a:t>
            </a:r>
            <a:r>
              <a:rPr lang="hr-HR" sz="1600" noProof="1"/>
              <a:t> </a:t>
            </a:r>
            <a:r>
              <a:rPr lang="en-US" sz="1600" noProof="1"/>
              <a:t>pojaviti</a:t>
            </a:r>
            <a:r>
              <a:rPr lang="hr-HR" sz="1600" noProof="1"/>
              <a:t> u budućnosti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800" noProof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050" noProof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noProof="1"/>
              <a:t>Odabir  ključnih automatskih misli</a:t>
            </a:r>
          </a:p>
        </p:txBody>
      </p:sp>
      <p:sp>
        <p:nvSpPr>
          <p:cNvPr id="1578" name="Google Shape;1578;p14"/>
          <p:cNvSpPr txBox="1">
            <a:spLocks noGrp="1"/>
          </p:cNvSpPr>
          <p:nvPr>
            <p:ph type="body" idx="1"/>
          </p:nvPr>
        </p:nvSpPr>
        <p:spPr>
          <a:xfrm>
            <a:off x="702899" y="1430150"/>
            <a:ext cx="4917315" cy="4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b="1" dirty="0"/>
              <a:t>2. PROCJENA (Je li misao dovoljno značajna da se na nju fokusiramo?)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800" b="1" dirty="0"/>
              <a:t> </a:t>
            </a:r>
            <a:endParaRPr sz="2800" dirty="0"/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" name="Google Shape;1758;p28">
            <a:extLst>
              <a:ext uri="{FF2B5EF4-FFF2-40B4-BE49-F238E27FC236}">
                <a16:creationId xmlns:a16="http://schemas.microsoft.com/office/drawing/2014/main" id="{178ECBEA-881D-1319-AC38-F4B87BB0CD2B}"/>
              </a:ext>
            </a:extLst>
          </p:cNvPr>
          <p:cNvSpPr txBox="1">
            <a:spLocks/>
          </p:cNvSpPr>
          <p:nvPr/>
        </p:nvSpPr>
        <p:spPr>
          <a:xfrm>
            <a:off x="643426" y="2304959"/>
            <a:ext cx="5463724" cy="78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Je li trenutno jako uznemirujuća i/ili odmaže?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Hoće li se ponoviti?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Predstavlja li prepreku ispunjenju cilja? </a:t>
            </a:r>
            <a:endParaRPr lang="en-US" sz="1200" dirty="0"/>
          </a:p>
          <a:p>
            <a:pPr marL="0" indent="0">
              <a:buNone/>
            </a:pPr>
            <a:endParaRPr lang="hr-HR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DF1F4-B908-D7A6-DB1E-5C05BDE3FE3D}"/>
              </a:ext>
            </a:extLst>
          </p:cNvPr>
          <p:cNvSpPr txBox="1"/>
          <p:nvPr/>
        </p:nvSpPr>
        <p:spPr>
          <a:xfrm>
            <a:off x="419364" y="3092605"/>
            <a:ext cx="3961250" cy="1446550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"U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kojoj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situaciji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ste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imali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[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ako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klijent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prijavio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, a ne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situaciju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]?"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"Koliko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ste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u to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vrijeme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vjerovali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u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Koliko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sada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vjerujete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u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nju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?" [</a:t>
            </a:r>
            <a:r>
              <a:rPr lang="en-US" sz="1100" b="0" i="1" dirty="0" err="1">
                <a:solidFill>
                  <a:srgbClr val="374151"/>
                </a:solidFill>
                <a:effectLst/>
                <a:latin typeface="Söhne"/>
              </a:rPr>
              <a:t>Klijenti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1" dirty="0" err="1">
                <a:solidFill>
                  <a:srgbClr val="374151"/>
                </a:solidFill>
                <a:effectLst/>
                <a:latin typeface="Söhne"/>
              </a:rPr>
              <a:t>mogu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1" dirty="0" err="1">
                <a:solidFill>
                  <a:srgbClr val="374151"/>
                </a:solidFill>
                <a:effectLst/>
                <a:latin typeface="Söhne"/>
              </a:rPr>
              <a:t>koristiti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1" dirty="0" err="1">
                <a:solidFill>
                  <a:srgbClr val="374151"/>
                </a:solidFill>
                <a:effectLst/>
                <a:latin typeface="Söhne"/>
              </a:rPr>
              <a:t>skalu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 od 0-10 </a:t>
            </a:r>
            <a:r>
              <a:rPr lang="en-US" sz="1100" b="0" i="1" dirty="0" err="1">
                <a:solidFill>
                  <a:srgbClr val="374151"/>
                </a:solidFill>
                <a:effectLst/>
                <a:latin typeface="Söhne"/>
              </a:rPr>
              <a:t>ili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 0-100 </a:t>
            </a:r>
            <a:r>
              <a:rPr lang="en-US" sz="1100" b="0" i="1" dirty="0" err="1">
                <a:solidFill>
                  <a:srgbClr val="374151"/>
                </a:solidFill>
                <a:effectLst/>
                <a:latin typeface="Söhne"/>
              </a:rPr>
              <a:t>ili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1" dirty="0" err="1">
                <a:solidFill>
                  <a:srgbClr val="374151"/>
                </a:solidFill>
                <a:effectLst/>
                <a:latin typeface="Söhne"/>
              </a:rPr>
              <a:t>riječi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1" dirty="0" err="1">
                <a:solidFill>
                  <a:srgbClr val="374151"/>
                </a:solidFill>
                <a:effectLst/>
                <a:latin typeface="Söhne"/>
              </a:rPr>
              <a:t>poput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 "</a:t>
            </a:r>
            <a:r>
              <a:rPr lang="en-US" sz="1100" b="0" i="1" dirty="0" err="1">
                <a:solidFill>
                  <a:srgbClr val="374151"/>
                </a:solidFill>
                <a:effectLst/>
                <a:latin typeface="Söhne"/>
              </a:rPr>
              <a:t>malo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", "</a:t>
            </a:r>
            <a:r>
              <a:rPr lang="en-US" sz="1100" b="0" i="1" dirty="0" err="1">
                <a:solidFill>
                  <a:srgbClr val="374151"/>
                </a:solidFill>
                <a:effectLst/>
                <a:latin typeface="Söhne"/>
              </a:rPr>
              <a:t>umjereno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", "</a:t>
            </a:r>
            <a:r>
              <a:rPr lang="en-US" sz="1100" b="0" i="1" dirty="0" err="1">
                <a:solidFill>
                  <a:srgbClr val="374151"/>
                </a:solidFill>
                <a:effectLst/>
                <a:latin typeface="Söhne"/>
              </a:rPr>
              <a:t>mnogo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" </a:t>
            </a:r>
            <a:r>
              <a:rPr lang="en-US" sz="1100" b="0" i="1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 "</a:t>
            </a:r>
            <a:r>
              <a:rPr lang="en-US" sz="1100" b="0" i="1" dirty="0" err="1">
                <a:solidFill>
                  <a:srgbClr val="374151"/>
                </a:solidFill>
                <a:effectLst/>
                <a:latin typeface="Söhne"/>
              </a:rPr>
              <a:t>potpuno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".]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"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Kako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ste se zbog te misli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osjećal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Koliko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bila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intenzivna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emocija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tada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Koliko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sada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intenzivna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emocija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?"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"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ste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učinili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?"</a:t>
            </a:r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AE759F-4A87-C0E1-FDE2-DC2B58B604D1}"/>
              </a:ext>
            </a:extLst>
          </p:cNvPr>
          <p:cNvSpPr txBox="1"/>
          <p:nvPr/>
        </p:nvSpPr>
        <p:spPr>
          <a:xfrm>
            <a:off x="4687479" y="3092605"/>
            <a:ext cx="2734047" cy="14465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"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vam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još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prošlo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kroz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r-HR" sz="1100" b="0" i="0" dirty="0">
                <a:solidFill>
                  <a:srgbClr val="374151"/>
                </a:solidFill>
                <a:effectLst/>
                <a:latin typeface="Söhne"/>
              </a:rPr>
              <a:t>glavu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[u </a:t>
            </a:r>
            <a:r>
              <a:rPr lang="en-US" sz="1100" b="0" i="1" dirty="0" err="1">
                <a:solidFill>
                  <a:srgbClr val="374151"/>
                </a:solidFill>
                <a:effectLst/>
                <a:latin typeface="Söhne"/>
              </a:rPr>
              <a:t>ovoj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1" dirty="0" err="1">
                <a:solidFill>
                  <a:srgbClr val="374151"/>
                </a:solidFill>
                <a:effectLst/>
                <a:latin typeface="Söhne"/>
              </a:rPr>
              <a:t>situaciji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]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Jeste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li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imali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još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neke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slike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?"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"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Jeste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li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osjećali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bilo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koju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drugu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emociju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?" 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[</a:t>
            </a:r>
            <a:r>
              <a:rPr lang="en-US" sz="1100" b="0" i="1" dirty="0" err="1">
                <a:solidFill>
                  <a:srgbClr val="374151"/>
                </a:solidFill>
                <a:effectLst/>
                <a:latin typeface="Söhne"/>
              </a:rPr>
              <a:t>Ako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1" dirty="0" err="1">
                <a:solidFill>
                  <a:srgbClr val="374151"/>
                </a:solidFill>
                <a:effectLst/>
                <a:latin typeface="Söhne"/>
              </a:rPr>
              <a:t>jeste</a:t>
            </a:r>
            <a:r>
              <a:rPr lang="en-US" sz="1100" b="0" i="1" dirty="0">
                <a:solidFill>
                  <a:srgbClr val="374151"/>
                </a:solidFill>
                <a:effectLst/>
                <a:latin typeface="Söhne"/>
              </a:rPr>
              <a:t>] </a:t>
            </a:r>
            <a:endParaRPr lang="hr-HR" sz="1100" b="0" i="1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"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Koje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/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slike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bile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povezane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 tom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emocijom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?„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"Koja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/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slika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vas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najviše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uzrujala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?"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6063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noProof="1"/>
              <a:t>Odabir  ključnih automatskih misli</a:t>
            </a:r>
          </a:p>
        </p:txBody>
      </p:sp>
      <p:sp>
        <p:nvSpPr>
          <p:cNvPr id="1578" name="Google Shape;1578;p14"/>
          <p:cNvSpPr txBox="1">
            <a:spLocks noGrp="1"/>
          </p:cNvSpPr>
          <p:nvPr>
            <p:ph type="body" idx="1"/>
          </p:nvPr>
        </p:nvSpPr>
        <p:spPr>
          <a:xfrm>
            <a:off x="702899" y="1430150"/>
            <a:ext cx="4917315" cy="4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b="1" dirty="0"/>
              <a:t>3. ODLUKA</a:t>
            </a:r>
            <a:endParaRPr dirty="0"/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" name="Google Shape;1758;p28">
            <a:extLst>
              <a:ext uri="{FF2B5EF4-FFF2-40B4-BE49-F238E27FC236}">
                <a16:creationId xmlns:a16="http://schemas.microsoft.com/office/drawing/2014/main" id="{178ECBEA-881D-1319-AC38-F4B87BB0CD2B}"/>
              </a:ext>
            </a:extLst>
          </p:cNvPr>
          <p:cNvSpPr txBox="1">
            <a:spLocks/>
          </p:cNvSpPr>
          <p:nvPr/>
        </p:nvSpPr>
        <p:spPr>
          <a:xfrm>
            <a:off x="613690" y="2099375"/>
            <a:ext cx="5463724" cy="101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hr-HR" sz="1200" dirty="0"/>
              <a:t>Nekada odlučimo </a:t>
            </a:r>
            <a:r>
              <a:rPr lang="hr-HR" sz="1200" b="1" dirty="0"/>
              <a:t>NE</a:t>
            </a:r>
            <a:r>
              <a:rPr lang="hr-HR" sz="1200" dirty="0"/>
              <a:t> djelovati iako je misao značajna, posebno ako:</a:t>
            </a:r>
          </a:p>
          <a:p>
            <a:pPr lvl="1"/>
            <a:r>
              <a:rPr lang="hr-HR" sz="1200" noProof="1"/>
              <a:t>Može negativno utjecati na terapeutski odnos</a:t>
            </a:r>
          </a:p>
          <a:p>
            <a:pPr lvl="1"/>
            <a:r>
              <a:rPr lang="hr-HR" sz="1200" noProof="1"/>
              <a:t>Mogla bi previše </a:t>
            </a:r>
            <a:r>
              <a:rPr lang="en-US" sz="1200" noProof="1"/>
              <a:t>pove</a:t>
            </a:r>
            <a:r>
              <a:rPr lang="hr-HR" sz="1200" noProof="1"/>
              <a:t>ć</a:t>
            </a:r>
            <a:r>
              <a:rPr lang="en-US" sz="1200" noProof="1"/>
              <a:t>ati</a:t>
            </a:r>
            <a:r>
              <a:rPr lang="hr-HR" sz="1200" noProof="1"/>
              <a:t> razinu klijentove uznemirenosti</a:t>
            </a:r>
          </a:p>
          <a:p>
            <a:pPr lvl="1"/>
            <a:r>
              <a:rPr lang="hr-HR" sz="1200" noProof="1"/>
              <a:t>Ostalo je nedovoljno vremena tokom susreta</a:t>
            </a:r>
          </a:p>
          <a:p>
            <a:pPr lvl="1"/>
            <a:r>
              <a:rPr lang="hr-HR" sz="1200" noProof="1"/>
              <a:t>Procijenimo da je važnije raditi na drugim područjima kognitivnog modela</a:t>
            </a:r>
          </a:p>
          <a:p>
            <a:pPr lvl="1"/>
            <a:r>
              <a:rPr lang="hr-HR" sz="1200" noProof="1"/>
              <a:t>Procijenimo da trebamo raditi na vjerovanjima</a:t>
            </a:r>
          </a:p>
          <a:p>
            <a:pPr lvl="1"/>
            <a:r>
              <a:rPr lang="hr-HR" sz="1200" noProof="1"/>
              <a:t>Procijenimo da je važnije raditi na nečem sasvim drugom </a:t>
            </a:r>
            <a:endParaRPr lang="hr-HR" sz="800" noProof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050" noProof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050" dirty="0"/>
          </a:p>
        </p:txBody>
      </p:sp>
      <p:sp>
        <p:nvSpPr>
          <p:cNvPr id="2" name="Google Shape;1758;p28">
            <a:extLst>
              <a:ext uri="{FF2B5EF4-FFF2-40B4-BE49-F238E27FC236}">
                <a16:creationId xmlns:a16="http://schemas.microsoft.com/office/drawing/2014/main" id="{A647E385-EA1C-21E4-ABC5-AB1CDAC830F4}"/>
              </a:ext>
            </a:extLst>
          </p:cNvPr>
          <p:cNvSpPr txBox="1">
            <a:spLocks/>
          </p:cNvSpPr>
          <p:nvPr/>
        </p:nvSpPr>
        <p:spPr>
          <a:xfrm>
            <a:off x="702899" y="4450694"/>
            <a:ext cx="5463724" cy="419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hr-HR" sz="1200" dirty="0"/>
              <a:t>Nekada odlučimo djelovati u smjeru </a:t>
            </a:r>
            <a:r>
              <a:rPr lang="hr-HR" sz="1200" b="1" dirty="0"/>
              <a:t>izmjene</a:t>
            </a:r>
            <a:r>
              <a:rPr lang="hr-HR" sz="1200" dirty="0"/>
              <a:t> automatske misli</a:t>
            </a:r>
          </a:p>
          <a:p>
            <a:pPr marL="0" indent="0">
              <a:buNone/>
            </a:pPr>
            <a:endParaRPr lang="hr-HR" sz="1050" dirty="0"/>
          </a:p>
        </p:txBody>
      </p:sp>
    </p:spTree>
    <p:extLst>
      <p:ext uri="{BB962C8B-B14F-4D97-AF65-F5344CB8AC3E}">
        <p14:creationId xmlns:p14="http://schemas.microsoft.com/office/powerpoint/2010/main" val="390220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28"/>
          <p:cNvSpPr txBox="1">
            <a:spLocks noGrp="1"/>
          </p:cNvSpPr>
          <p:nvPr>
            <p:ph type="subTitle" idx="4294967295"/>
          </p:nvPr>
        </p:nvSpPr>
        <p:spPr>
          <a:xfrm>
            <a:off x="438989" y="2226375"/>
            <a:ext cx="56601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hr-HR" sz="1400" dirty="0"/>
              <a:t>Nikada nećemo</a:t>
            </a:r>
            <a:r>
              <a:rPr lang="hr-HR" sz="1400" b="1" dirty="0"/>
              <a:t> direktno </a:t>
            </a:r>
            <a:r>
              <a:rPr lang="hr-HR" sz="1400" dirty="0"/>
              <a:t>pobijati automatsku misao jer:</a:t>
            </a:r>
          </a:p>
          <a:p>
            <a:pPr lvl="1"/>
            <a:r>
              <a:rPr lang="hr-HR" sz="1100" dirty="0"/>
              <a:t>Ne znamo koliko je misao iskrivljena</a:t>
            </a:r>
          </a:p>
          <a:p>
            <a:pPr lvl="1"/>
            <a:r>
              <a:rPr lang="hr-HR" sz="1100" dirty="0"/>
              <a:t>Klijent se može osjećati kao da ga ne čujemo</a:t>
            </a:r>
          </a:p>
          <a:p>
            <a:pPr lvl="1"/>
            <a:r>
              <a:rPr lang="hr-HR" sz="1100" dirty="0"/>
              <a:t>Prelazimo osnovno pravilo kolaboracije – raditi zajedno s klijentom kako bi dobili bolji odgovor</a:t>
            </a:r>
          </a:p>
          <a:p>
            <a:pPr lvl="1"/>
            <a:endParaRPr lang="hr-HR" sz="1200" dirty="0"/>
          </a:p>
        </p:txBody>
      </p:sp>
      <p:sp>
        <p:nvSpPr>
          <p:cNvPr id="1759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Google Shape;1576;p14">
            <a:extLst>
              <a:ext uri="{FF2B5EF4-FFF2-40B4-BE49-F238E27FC236}">
                <a16:creationId xmlns:a16="http://schemas.microsoft.com/office/drawing/2014/main" id="{3A5C26A0-B423-4901-F430-7ED8A2B4E01F}"/>
              </a:ext>
            </a:extLst>
          </p:cNvPr>
          <p:cNvSpPr txBox="1">
            <a:spLocks/>
          </p:cNvSpPr>
          <p:nvPr/>
        </p:nvSpPr>
        <p:spPr>
          <a:xfrm>
            <a:off x="531915" y="1402357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ts val="3400"/>
            </a:pPr>
            <a:r>
              <a:rPr lang="hr-HR" sz="3400" b="1" noProof="1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ispitivanje automatskih misli</a:t>
            </a:r>
          </a:p>
        </p:txBody>
      </p:sp>
      <p:sp>
        <p:nvSpPr>
          <p:cNvPr id="5" name="Google Shape;1758;p28">
            <a:extLst>
              <a:ext uri="{FF2B5EF4-FFF2-40B4-BE49-F238E27FC236}">
                <a16:creationId xmlns:a16="http://schemas.microsoft.com/office/drawing/2014/main" id="{BB4E12BF-B1DB-9E1F-A6F6-0D5BDA87D469}"/>
              </a:ext>
            </a:extLst>
          </p:cNvPr>
          <p:cNvSpPr txBox="1">
            <a:spLocks/>
          </p:cNvSpPr>
          <p:nvPr/>
        </p:nvSpPr>
        <p:spPr>
          <a:xfrm>
            <a:off x="531915" y="3991985"/>
            <a:ext cx="634467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hr-HR" sz="1400" dirty="0"/>
              <a:t>Koristimo </a:t>
            </a:r>
            <a:r>
              <a:rPr lang="hr-HR" sz="1400" b="1" dirty="0"/>
              <a:t>Sokratovo ispitivanje</a:t>
            </a:r>
            <a:r>
              <a:rPr lang="hr-HR" sz="1100" b="1" dirty="0"/>
              <a:t> </a:t>
            </a:r>
            <a:r>
              <a:rPr lang="hr-HR" sz="1400" dirty="0"/>
              <a:t>- </a:t>
            </a:r>
            <a:r>
              <a:rPr lang="hr-HR" sz="1100" dirty="0"/>
              <a:t>korisnije, ima bolji učinak i više poštuje klijenta.</a:t>
            </a:r>
            <a:endParaRPr lang="hr-HR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DD6B0B-0326-6633-E3D3-7EC42D74B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547" y="3322621"/>
            <a:ext cx="1338727" cy="133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0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28"/>
          <p:cNvSpPr txBox="1">
            <a:spLocks noGrp="1"/>
          </p:cNvSpPr>
          <p:nvPr>
            <p:ph type="subTitle" idx="4294967295"/>
          </p:nvPr>
        </p:nvSpPr>
        <p:spPr>
          <a:xfrm>
            <a:off x="4237838" y="2238402"/>
            <a:ext cx="56601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hr-HR" sz="1100" dirty="0"/>
              <a:t>Klijentima možemo dati liste s pitanjima za smostalno korištenje ali moramo :</a:t>
            </a:r>
          </a:p>
          <a:p>
            <a:pPr lvl="1"/>
            <a:r>
              <a:rPr lang="hr-HR" sz="1100" dirty="0"/>
              <a:t>Procijeniti da su spremni</a:t>
            </a:r>
          </a:p>
          <a:p>
            <a:pPr lvl="1"/>
            <a:r>
              <a:rPr lang="hr-HR" sz="1100" dirty="0"/>
              <a:t>Voditi ih kroz proces</a:t>
            </a:r>
          </a:p>
          <a:p>
            <a:pPr lvl="1"/>
            <a:r>
              <a:rPr lang="hr-HR" sz="1100" dirty="0"/>
              <a:t>Biti sigurni da su razumijeli da će im od evaluacije misli biti bolje</a:t>
            </a:r>
          </a:p>
          <a:p>
            <a:pPr lvl="1"/>
            <a:r>
              <a:rPr lang="hr-HR" sz="1100" dirty="0"/>
              <a:t>Biti sigurni da mogu efikasno koristiti pitanja</a:t>
            </a:r>
          </a:p>
          <a:p>
            <a:pPr lvl="1"/>
            <a:r>
              <a:rPr lang="hr-HR" sz="1100" dirty="0"/>
              <a:t>Biti sigurni da razumiju da se ne odnose sva pitanja na sve misli</a:t>
            </a:r>
          </a:p>
          <a:p>
            <a:pPr lvl="1"/>
            <a:endParaRPr lang="hr-HR" sz="1200" dirty="0"/>
          </a:p>
        </p:txBody>
      </p:sp>
      <p:sp>
        <p:nvSpPr>
          <p:cNvPr id="1759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Google Shape;1576;p14">
            <a:extLst>
              <a:ext uri="{FF2B5EF4-FFF2-40B4-BE49-F238E27FC236}">
                <a16:creationId xmlns:a16="http://schemas.microsoft.com/office/drawing/2014/main" id="{3A5C26A0-B423-4901-F430-7ED8A2B4E01F}"/>
              </a:ext>
            </a:extLst>
          </p:cNvPr>
          <p:cNvSpPr txBox="1">
            <a:spLocks/>
          </p:cNvSpPr>
          <p:nvPr/>
        </p:nvSpPr>
        <p:spPr>
          <a:xfrm>
            <a:off x="531915" y="1402357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ts val="3400"/>
            </a:pPr>
            <a:r>
              <a:rPr lang="hr-HR" sz="3400" b="1" noProof="1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ispitivanje automatskih misli </a:t>
            </a:r>
            <a:r>
              <a:rPr lang="hr-HR" sz="3400" b="1" dirty="0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– </a:t>
            </a:r>
            <a:r>
              <a:rPr lang="hr-HR" sz="3400" b="1" u="sng" dirty="0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liste pitanja</a:t>
            </a:r>
            <a:endParaRPr lang="en-US" sz="3400" b="1" u="sng" dirty="0">
              <a:solidFill>
                <a:schemeClr val="accent1"/>
              </a:solidFill>
              <a:latin typeface="Amatic SC"/>
              <a:cs typeface="Amatic SC"/>
              <a:sym typeface="Amatic SC"/>
            </a:endParaRPr>
          </a:p>
        </p:txBody>
      </p:sp>
      <p:sp>
        <p:nvSpPr>
          <p:cNvPr id="6" name="Google Shape;1758;p28">
            <a:extLst>
              <a:ext uri="{FF2B5EF4-FFF2-40B4-BE49-F238E27FC236}">
                <a16:creationId xmlns:a16="http://schemas.microsoft.com/office/drawing/2014/main" id="{B683428B-5CEC-8995-9155-8B24B703244E}"/>
              </a:ext>
            </a:extLst>
          </p:cNvPr>
          <p:cNvSpPr txBox="1">
            <a:spLocks/>
          </p:cNvSpPr>
          <p:nvPr/>
        </p:nvSpPr>
        <p:spPr>
          <a:xfrm>
            <a:off x="101614" y="2238402"/>
            <a:ext cx="5660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hr-HR" sz="1100" dirty="0"/>
              <a:t>Možemo koristiti unaprijed pripremljene liste pitanja da:</a:t>
            </a:r>
          </a:p>
          <a:p>
            <a:pPr lvl="1"/>
            <a:r>
              <a:rPr lang="hr-HR" sz="1100" dirty="0"/>
              <a:t>Procijenimo ispravnost automatske misli</a:t>
            </a:r>
          </a:p>
          <a:p>
            <a:pPr lvl="1"/>
            <a:r>
              <a:rPr lang="hr-HR" sz="1100" dirty="0"/>
              <a:t>Istražimo postojanje alternativnih interpretacija</a:t>
            </a:r>
          </a:p>
          <a:p>
            <a:pPr lvl="1"/>
            <a:r>
              <a:rPr lang="hr-HR" sz="1100" dirty="0"/>
              <a:t>Dekatastrofiziramo situaciju</a:t>
            </a:r>
          </a:p>
          <a:p>
            <a:pPr lvl="1"/>
            <a:r>
              <a:rPr lang="hr-HR" sz="1100" dirty="0"/>
              <a:t>Prepoznamo utjecaj vjerovanja na automatsku misao</a:t>
            </a:r>
          </a:p>
          <a:p>
            <a:pPr lvl="1"/>
            <a:r>
              <a:rPr lang="hr-HR" sz="1100" dirty="0"/>
              <a:t>Odmaknemo se od misli</a:t>
            </a:r>
          </a:p>
          <a:p>
            <a:pPr lvl="1"/>
            <a:r>
              <a:rPr lang="hr-HR" sz="1100" dirty="0"/>
              <a:t>Krenemo rješavati problem </a:t>
            </a:r>
          </a:p>
          <a:p>
            <a:pPr marL="533400" lvl="1" indent="0">
              <a:buNone/>
            </a:pP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51165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Google Shape;1576;p14">
            <a:extLst>
              <a:ext uri="{FF2B5EF4-FFF2-40B4-BE49-F238E27FC236}">
                <a16:creationId xmlns:a16="http://schemas.microsoft.com/office/drawing/2014/main" id="{3A5C26A0-B423-4901-F430-7ED8A2B4E01F}"/>
              </a:ext>
            </a:extLst>
          </p:cNvPr>
          <p:cNvSpPr txBox="1">
            <a:spLocks/>
          </p:cNvSpPr>
          <p:nvPr/>
        </p:nvSpPr>
        <p:spPr>
          <a:xfrm>
            <a:off x="531914" y="1402357"/>
            <a:ext cx="7392885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ts val="3400"/>
            </a:pPr>
            <a:r>
              <a:rPr lang="hr-HR" sz="3400" b="1" dirty="0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ispitivanje</a:t>
            </a:r>
            <a:r>
              <a:rPr lang="en-US" sz="3400" b="1" dirty="0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 </a:t>
            </a:r>
            <a:r>
              <a:rPr lang="hr-HR" sz="3400" b="1" noProof="1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automatskih misli – </a:t>
            </a:r>
            <a:r>
              <a:rPr lang="hr-HR" sz="3400" b="1" u="sng" noProof="1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liste pitanja </a:t>
            </a:r>
            <a:r>
              <a:rPr lang="hr-HR" sz="3400" b="1" noProof="1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- primjer</a:t>
            </a:r>
          </a:p>
        </p:txBody>
      </p:sp>
      <p:sp>
        <p:nvSpPr>
          <p:cNvPr id="5" name="Google Shape;1758;p28">
            <a:extLst>
              <a:ext uri="{FF2B5EF4-FFF2-40B4-BE49-F238E27FC236}">
                <a16:creationId xmlns:a16="http://schemas.microsoft.com/office/drawing/2014/main" id="{7296C29C-452B-F84B-2D2E-D1D2425DE431}"/>
              </a:ext>
            </a:extLst>
          </p:cNvPr>
          <p:cNvSpPr txBox="1">
            <a:spLocks/>
          </p:cNvSpPr>
          <p:nvPr/>
        </p:nvSpPr>
        <p:spPr>
          <a:xfrm>
            <a:off x="3903301" y="3697600"/>
            <a:ext cx="5660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pPr>
              <a:lnSpc>
                <a:spcPct val="150000"/>
              </a:lnSpc>
            </a:pPr>
            <a:r>
              <a:rPr lang="hr-HR" sz="1100" b="1" dirty="0"/>
              <a:t>Dodatne smjernice</a:t>
            </a:r>
            <a:r>
              <a:rPr lang="hr-HR" sz="1100" dirty="0"/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HR" sz="1100" dirty="0"/>
              <a:t>Evaluacija klijentovih misli mora biti ravnopravna</a:t>
            </a:r>
          </a:p>
          <a:p>
            <a:pPr lvl="1">
              <a:spcBef>
                <a:spcPts val="0"/>
              </a:spcBef>
            </a:pPr>
            <a:r>
              <a:rPr lang="hr-HR" sz="1100" dirty="0"/>
              <a:t>Ne želimo da ignoriraju dokaze ili razviju neracionalno pozitivan pogled</a:t>
            </a:r>
          </a:p>
          <a:p>
            <a:pPr lvl="1">
              <a:spcBef>
                <a:spcPts val="0"/>
              </a:spcBef>
            </a:pPr>
            <a:r>
              <a:rPr lang="hr-HR" sz="1100" dirty="0"/>
              <a:t>Moraju znati da se ne odnose sva pitanja na njihove misli</a:t>
            </a:r>
          </a:p>
          <a:p>
            <a:pPr lvl="1">
              <a:spcBef>
                <a:spcPts val="0"/>
              </a:spcBef>
            </a:pPr>
            <a:r>
              <a:rPr lang="hr-HR" sz="1100" dirty="0"/>
              <a:t>Neki klijenti ne žele samostalno evaluirati misli</a:t>
            </a:r>
          </a:p>
          <a:p>
            <a:pPr lvl="1"/>
            <a:endParaRPr lang="hr-HR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7DCC6-1D3F-5B8F-C181-B384B34A2876}"/>
              </a:ext>
            </a:extLst>
          </p:cNvPr>
          <p:cNvSpPr txBox="1"/>
          <p:nvPr/>
        </p:nvSpPr>
        <p:spPr>
          <a:xfrm>
            <a:off x="340242" y="2037142"/>
            <a:ext cx="3324446" cy="2970044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Koja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situacija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trenutno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mislim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zamišljam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me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navodi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mislim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je ta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istinita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me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navodi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mislim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ta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nije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istinita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ili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nije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potpuno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istinita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Postoji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li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drugi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način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gledanja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ovo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najgore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može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dogoditi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mogu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učiniti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u tom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slučaju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najbolje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može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dogoditi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će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vjerojatno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dogoditi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će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dogoditi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ako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nastavim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sam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sebi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ponavljati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istu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moglo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dogoditi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ako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bih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promijenio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svoje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razmišljanje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bih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rekao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svom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prijatelju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[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zamislite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određenu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osobu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]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ako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ovo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dogodilo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njima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11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bih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trebao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/la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učiniti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sada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FECDF-1769-1F5C-22B0-FED7DCA2889D}"/>
              </a:ext>
            </a:extLst>
          </p:cNvPr>
          <p:cNvSpPr txBox="1"/>
          <p:nvPr/>
        </p:nvSpPr>
        <p:spPr>
          <a:xfrm>
            <a:off x="4300097" y="2075614"/>
            <a:ext cx="3760897" cy="1446550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Koji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dokazi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da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automatska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istinita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Nisu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istiniti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Postoji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li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alternativno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objašnjenje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najgore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može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dogoditi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kako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bih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mogao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nositi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tim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najbolje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može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dogoditi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najrealniji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ishod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Kakav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utjecaj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mojeg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vjerovanja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u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automatsku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Kakav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mogao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utjecaj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promjene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svog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razmišljanja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Ako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bi [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ime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prijatelja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] bio u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ovoj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situaciji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imao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ovu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misao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bih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mu/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joj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rekao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/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rekla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bih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trebao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/la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učiniti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u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vezi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 s </a:t>
            </a:r>
            <a:r>
              <a:rPr lang="en-US" sz="1100" b="0" i="0" dirty="0" err="1">
                <a:solidFill>
                  <a:srgbClr val="374151"/>
                </a:solidFill>
                <a:effectLst/>
                <a:latin typeface="Söhne"/>
              </a:rPr>
              <a:t>tim</a:t>
            </a:r>
            <a:r>
              <a:rPr lang="en-US" sz="1100" b="0" i="0" dirty="0">
                <a:solidFill>
                  <a:srgbClr val="374151"/>
                </a:solidFill>
                <a:effectLst/>
                <a:latin typeface="Söhne"/>
              </a:rPr>
              <a:t>?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3934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78B346-B3A8-409A-B992-2BBD730EA5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Google Shape;1576;p14">
            <a:extLst>
              <a:ext uri="{FF2B5EF4-FFF2-40B4-BE49-F238E27FC236}">
                <a16:creationId xmlns:a16="http://schemas.microsoft.com/office/drawing/2014/main" id="{36033105-E341-CA56-4317-1EEAB5CD8DE4}"/>
              </a:ext>
            </a:extLst>
          </p:cNvPr>
          <p:cNvSpPr txBox="1">
            <a:spLocks/>
          </p:cNvSpPr>
          <p:nvPr/>
        </p:nvSpPr>
        <p:spPr>
          <a:xfrm>
            <a:off x="531914" y="1402357"/>
            <a:ext cx="7392885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ts val="3400"/>
            </a:pPr>
            <a:r>
              <a:rPr lang="hr-HR" sz="3400" b="1" dirty="0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Vrste pitanja – „dokazi” pitanja</a:t>
            </a:r>
            <a:endParaRPr lang="en-US" sz="3400" b="1" dirty="0">
              <a:solidFill>
                <a:schemeClr val="accent1"/>
              </a:solidFill>
              <a:latin typeface="Amatic SC"/>
              <a:cs typeface="Amatic SC"/>
              <a:sym typeface="Amatic SC"/>
            </a:endParaRPr>
          </a:p>
        </p:txBody>
      </p:sp>
      <p:sp>
        <p:nvSpPr>
          <p:cNvPr id="4" name="Google Shape;1758;p28">
            <a:extLst>
              <a:ext uri="{FF2B5EF4-FFF2-40B4-BE49-F238E27FC236}">
                <a16:creationId xmlns:a16="http://schemas.microsoft.com/office/drawing/2014/main" id="{27B5D4DB-DC50-D144-B074-302933A922EB}"/>
              </a:ext>
            </a:extLst>
          </p:cNvPr>
          <p:cNvSpPr txBox="1">
            <a:spLocks/>
          </p:cNvSpPr>
          <p:nvPr/>
        </p:nvSpPr>
        <p:spPr>
          <a:xfrm>
            <a:off x="531913" y="2130953"/>
            <a:ext cx="1814337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hr-HR" sz="1400" dirty="0"/>
              <a:t>Automatske misli često imaju u sebi neke istine, no klijenti često zaborave dokaze koji idu suprotno od automatske misli</a:t>
            </a:r>
            <a:endParaRPr lang="en-US" sz="1400" dirty="0"/>
          </a:p>
          <a:p>
            <a:pPr marL="533400" lvl="1" indent="0">
              <a:buNone/>
            </a:pPr>
            <a:endParaRPr lang="hr-HR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146F2-C565-CEB9-5690-6536CD0E4138}"/>
              </a:ext>
            </a:extLst>
          </p:cNvPr>
          <p:cNvSpPr txBox="1"/>
          <p:nvPr/>
        </p:nvSpPr>
        <p:spPr>
          <a:xfrm>
            <a:off x="2935331" y="2115682"/>
            <a:ext cx="5676755" cy="24468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9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h: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vas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navodi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mislite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da Charlie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neće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htjeti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čuti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od vas? [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ili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"Koji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su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dokazi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za to?"] </a:t>
            </a:r>
            <a:endParaRPr lang="hr-HR" sz="9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9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e: Pa,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prošlo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barem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mjesec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dana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otkako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sam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razgovarao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s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njim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sz="9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9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h: Ima li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još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nešto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9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9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e: Pa,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posljednji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put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kad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smo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vidjeli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nisam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bio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previše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zabavan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hr-HR" sz="9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9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h: Ima li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još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nešto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9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9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e: (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Razmišlja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.) Ne,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mislim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da ne</a:t>
            </a:r>
            <a:endParaRPr lang="hr-HR" sz="9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Judi</a:t>
            </a:r>
            <a:r>
              <a:rPr lang="hr-HR" sz="9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h: Dobro, a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sada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vas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navodi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pomislite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da to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možda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nije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istina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ili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nije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potpuno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istina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[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ili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"Koji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su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dokazi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s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druge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strane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?"] da bi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možda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on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htio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čuti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od vas? </a:t>
            </a:r>
            <a:endParaRPr lang="hr-HR" sz="9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9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e: Ne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znam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Ranije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smo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bili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dobri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prijatelji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. Ali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nisam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ga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vidio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tako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često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u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posljednjih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nekoliko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mjeseci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hr-HR" sz="9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Judi</a:t>
            </a:r>
            <a:r>
              <a:rPr lang="hr-HR" sz="9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h: Ima li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još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nešto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9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9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e: Kad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sam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otkazao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planove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s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njim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prošlog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mjeseca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zvučao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razočarano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sz="9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9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h: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rekao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9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9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e: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Rekao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je da mu je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žao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se ne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osjećam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dobro.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Rekao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je da se nada da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ću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brzo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osjećati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bolje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sz="9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Judi</a:t>
            </a:r>
            <a:r>
              <a:rPr lang="hr-HR" sz="900" b="0" i="0" dirty="0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h: Dobro. [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sažima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]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Dakle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, s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jedne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strane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niste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čuli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od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Charlieja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više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od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mjesec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dana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niste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ga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vidjeli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tako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često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u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zadnje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vrijeme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Također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mislite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da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zadnji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put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kad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ste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vidjeli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niste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bili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previše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zabavni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. S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druge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strane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prijatelji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ste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već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dugi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niz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godina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činilo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se da je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razočaran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niste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vidjeli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 bio je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suosjećajan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. Je li to </a:t>
            </a:r>
            <a:r>
              <a:rPr lang="en-US" sz="900" b="0" i="0" dirty="0" err="1">
                <a:solidFill>
                  <a:srgbClr val="374151"/>
                </a:solidFill>
                <a:effectLst/>
                <a:latin typeface="Söhne"/>
              </a:rPr>
              <a:t>točno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? </a:t>
            </a:r>
            <a:endParaRPr lang="hr-HR" sz="9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hr-HR" sz="9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e: Da.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82888719"/>
      </p:ext>
    </p:extLst>
  </p:cSld>
  <p:clrMapOvr>
    <a:masterClrMapping/>
  </p:clrMapOvr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2747</Words>
  <Application>Microsoft Office PowerPoint</Application>
  <PresentationFormat>On-screen Show (16:9)</PresentationFormat>
  <Paragraphs>244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Amatic SC</vt:lpstr>
      <vt:lpstr>Arial</vt:lpstr>
      <vt:lpstr>Encode Sans Semi Condensed Light</vt:lpstr>
      <vt:lpstr>Söhne</vt:lpstr>
      <vt:lpstr>Calibri</vt:lpstr>
      <vt:lpstr>Ephesus template</vt:lpstr>
      <vt:lpstr>Evaluacija automatskih misli</vt:lpstr>
      <vt:lpstr>PowerPoint Presentation</vt:lpstr>
      <vt:lpstr>Odabir  ključnih automatskih misli</vt:lpstr>
      <vt:lpstr>Odabir  ključnih automatskih misli</vt:lpstr>
      <vt:lpstr>Odabir  ključnih automatskih misli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Procjena ishoda procesa evaluacije</vt:lpstr>
      <vt:lpstr>Konceptualizacija kao metoda</vt:lpstr>
      <vt:lpstr>Alternativne metode – Alternativna pitanja</vt:lpstr>
      <vt:lpstr>Alternativne metode – Identificiranje kognitivnih distorzija</vt:lpstr>
      <vt:lpstr>Alternativne metode – Bihevioralni eksperiment</vt:lpstr>
      <vt:lpstr>Alternativne metode – samo-otkrivanje</vt:lpstr>
      <vt:lpstr>Alternativne metode – Odgovor koji pomaže</vt:lpstr>
      <vt:lpstr>Kada su automatske misli točne?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Evaluacija automatskih misli</dc:title>
  <dc:creator>Aleksandra Dinčić Ivković</dc:creator>
  <cp:lastModifiedBy>hubikotvr@outlook.com</cp:lastModifiedBy>
  <cp:revision>7</cp:revision>
  <dcterms:modified xsi:type="dcterms:W3CDTF">2023-09-01T16:14:42Z</dcterms:modified>
</cp:coreProperties>
</file>