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312" r:id="rId5"/>
    <p:sldId id="304" r:id="rId6"/>
    <p:sldId id="307" r:id="rId7"/>
    <p:sldId id="282" r:id="rId8"/>
    <p:sldId id="324" r:id="rId9"/>
    <p:sldId id="323" r:id="rId10"/>
    <p:sldId id="281" r:id="rId11"/>
    <p:sldId id="325" r:id="rId12"/>
    <p:sldId id="326" r:id="rId13"/>
    <p:sldId id="317" r:id="rId14"/>
    <p:sldId id="314" r:id="rId15"/>
    <p:sldId id="330" r:id="rId16"/>
    <p:sldId id="328" r:id="rId17"/>
    <p:sldId id="297" r:id="rId1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8F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5374" autoAdjust="0"/>
  </p:normalViewPr>
  <p:slideViewPr>
    <p:cSldViewPr snapToGrid="0" snapToObjects="1">
      <p:cViewPr varScale="1">
        <p:scale>
          <a:sx n="83" d="100"/>
          <a:sy n="83" d="100"/>
        </p:scale>
        <p:origin x="595" y="11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DCA7-2A0E-001E-679F-408A4B1F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361CA-906A-A0B3-023A-A3370D43E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D77C4-7530-CFB8-2174-80B7CB25D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1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0319B-798C-C23D-286A-0B0DBD7FF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9D0DD-E834-CB57-B149-7053BEF7E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1A675-C183-3A94-1E7F-C28D08196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6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7CCE8-02F2-C89B-9E2C-35B69C69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6D0EC-21C9-19BC-A669-B6AB85CBE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D9D2B-B2BE-CE18-12B8-97BD9B8D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6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D33C9-EE5D-93C1-B084-48FE9664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FCAEB8-3C83-E9AD-0AE4-57766A45A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9F2BF-D01D-451D-FC4B-B64B919D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89" y="576890"/>
            <a:ext cx="6392421" cy="3831221"/>
          </a:xfrm>
        </p:spPr>
        <p:txBody>
          <a:bodyPr anchor="ctr"/>
          <a:lstStyle/>
          <a:p>
            <a:r>
              <a:rPr lang="hr-HR" dirty="0"/>
              <a:t>Identifikacija</a:t>
            </a:r>
            <a:r>
              <a:rPr lang="en-US" dirty="0"/>
              <a:t/>
            </a:r>
            <a:br>
              <a:rPr lang="en-US" dirty="0"/>
            </a:br>
            <a:r>
              <a:rPr lang="hr-HR" dirty="0"/>
              <a:t>automatskih</a:t>
            </a:r>
            <a:r>
              <a:rPr lang="en-US" dirty="0"/>
              <a:t> </a:t>
            </a:r>
            <a:r>
              <a:rPr lang="hr-HR" dirty="0"/>
              <a:t>misli</a:t>
            </a:r>
            <a:r>
              <a:rPr lang="en-US" dirty="0"/>
              <a:t> (AM)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EA133C0A-1FB6-BE98-7546-47D2F61A58FA}"/>
              </a:ext>
            </a:extLst>
          </p:cNvPr>
          <p:cNvSpPr txBox="1">
            <a:spLocks/>
          </p:cNvSpPr>
          <p:nvPr/>
        </p:nvSpPr>
        <p:spPr>
          <a:xfrm>
            <a:off x="2113270" y="3329434"/>
            <a:ext cx="7965460" cy="1033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Mislav Šelendić, </a:t>
            </a:r>
            <a:r>
              <a:rPr lang="en-US" sz="2400" dirty="0" err="1"/>
              <a:t>dr.med</a:t>
            </a:r>
            <a:r>
              <a:rPr lang="en-US" sz="2400" dirty="0"/>
              <a:t>.</a:t>
            </a:r>
          </a:p>
          <a:p>
            <a:pPr marL="0" indent="0" algn="ctr">
              <a:buNone/>
            </a:pPr>
            <a:r>
              <a:rPr lang="en-US" sz="2400" dirty="0"/>
              <a:t>Dom </a:t>
            </a:r>
            <a:r>
              <a:rPr lang="hr-HR" sz="2400" dirty="0"/>
              <a:t>zdravlja</a:t>
            </a:r>
            <a:r>
              <a:rPr lang="en-US" sz="2400" dirty="0"/>
              <a:t> Zagreb – </a:t>
            </a:r>
            <a:r>
              <a:rPr lang="en-US" sz="2400" dirty="0" err="1" smtClean="0"/>
              <a:t>Istok</a:t>
            </a:r>
            <a:endParaRPr lang="en-US" sz="2400" dirty="0"/>
          </a:p>
          <a:p>
            <a:pPr marL="0" indent="0" algn="ctr">
              <a:buNone/>
            </a:pPr>
            <a:r>
              <a:rPr lang="en-US" sz="2200" dirty="0" err="1" smtClean="0"/>
              <a:t>Praktikum</a:t>
            </a:r>
            <a:r>
              <a:rPr lang="en-US" sz="2200" dirty="0" smtClean="0"/>
              <a:t> VI. 09.03.2024.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296" y="-262170"/>
            <a:ext cx="8659368" cy="1091627"/>
          </a:xfrm>
        </p:spPr>
        <p:txBody>
          <a:bodyPr/>
          <a:lstStyle/>
          <a:p>
            <a:r>
              <a:rPr lang="hr-HR" sz="2800" dirty="0"/>
              <a:t>Prošireni kognitivni model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2CD10-DB92-E0A1-A8B7-0C94AC3D5548}"/>
              </a:ext>
            </a:extLst>
          </p:cNvPr>
          <p:cNvSpPr txBox="1"/>
          <p:nvPr/>
        </p:nvSpPr>
        <p:spPr>
          <a:xfrm>
            <a:off x="502920" y="864348"/>
            <a:ext cx="23225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Situacija: Prijateljica zove Annie i otkazuje izlazak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58BCA-9867-308A-093A-744BB1FE1643}"/>
              </a:ext>
            </a:extLst>
          </p:cNvPr>
          <p:cNvSpPr txBox="1"/>
          <p:nvPr/>
        </p:nvSpPr>
        <p:spPr>
          <a:xfrm>
            <a:off x="502920" y="2005261"/>
            <a:ext cx="1965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AM: „Ne želi se družiti </a:t>
            </a:r>
            <a:r>
              <a:rPr lang="hr-HR" dirty="0" err="1"/>
              <a:t>samnom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F0B2F-7D9C-63AE-E1CF-513B32E4373E}"/>
              </a:ext>
            </a:extLst>
          </p:cNvPr>
          <p:cNvSpPr txBox="1"/>
          <p:nvPr/>
        </p:nvSpPr>
        <p:spPr>
          <a:xfrm>
            <a:off x="502920" y="2844004"/>
            <a:ext cx="1965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Emocija: Tuga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B168E-CE72-11DE-CCE1-FA4E26611526}"/>
              </a:ext>
            </a:extLst>
          </p:cNvPr>
          <p:cNvSpPr txBox="1"/>
          <p:nvPr/>
        </p:nvSpPr>
        <p:spPr>
          <a:xfrm>
            <a:off x="502920" y="3524077"/>
            <a:ext cx="21410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Dodatna AM: ”To je već drugi put da je to učinila. Baš </a:t>
            </a:r>
            <a:r>
              <a:rPr lang="hr-HR" dirty="0" smtClean="0"/>
              <a:t>je</a:t>
            </a:r>
            <a:r>
              <a:rPr lang="en-US" dirty="0" smtClean="0"/>
              <a:t> n</a:t>
            </a:r>
            <a:r>
              <a:rPr lang="hr-HR" dirty="0" err="1" smtClean="0"/>
              <a:t>eobazriva</a:t>
            </a:r>
            <a:r>
              <a:rPr lang="hr-HR" dirty="0"/>
              <a:t>.”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8542E-6A93-FEF5-5BC5-4F5255D61B10}"/>
              </a:ext>
            </a:extLst>
          </p:cNvPr>
          <p:cNvSpPr txBox="1"/>
          <p:nvPr/>
        </p:nvSpPr>
        <p:spPr>
          <a:xfrm>
            <a:off x="475488" y="5040500"/>
            <a:ext cx="1965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Emocija: iritacija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489B17-5F9D-8FBA-4129-DE4A208EB212}"/>
              </a:ext>
            </a:extLst>
          </p:cNvPr>
          <p:cNvSpPr txBox="1"/>
          <p:nvPr/>
        </p:nvSpPr>
        <p:spPr>
          <a:xfrm>
            <a:off x="475488" y="5924420"/>
            <a:ext cx="24871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Situacija: Nema drugih planova za ostatak dana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6F2D3F-CD65-A87F-137B-5F24D72143B1}"/>
              </a:ext>
            </a:extLst>
          </p:cNvPr>
          <p:cNvSpPr txBox="1"/>
          <p:nvPr/>
        </p:nvSpPr>
        <p:spPr>
          <a:xfrm>
            <a:off x="3252216" y="5924419"/>
            <a:ext cx="22799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AM: „Što ću sada raditi do kraja dana?”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42E94-9E7F-BE0F-3F54-95856697BCD3}"/>
              </a:ext>
            </a:extLst>
          </p:cNvPr>
          <p:cNvSpPr txBox="1"/>
          <p:nvPr/>
        </p:nvSpPr>
        <p:spPr>
          <a:xfrm>
            <a:off x="3252216" y="5278088"/>
            <a:ext cx="2279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Emocija: Anksioznost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182D8-1E16-0212-A2ED-F223C1D5342E}"/>
              </a:ext>
            </a:extLst>
          </p:cNvPr>
          <p:cNvSpPr txBox="1"/>
          <p:nvPr/>
        </p:nvSpPr>
        <p:spPr>
          <a:xfrm>
            <a:off x="3252216" y="4308591"/>
            <a:ext cx="22799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Situacija: Razmišlja što će učiniti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8DC24-3B16-26D2-CB5F-187D1EC36425}"/>
              </a:ext>
            </a:extLst>
          </p:cNvPr>
          <p:cNvSpPr txBox="1"/>
          <p:nvPr/>
        </p:nvSpPr>
        <p:spPr>
          <a:xfrm>
            <a:off x="3252216" y="3593010"/>
            <a:ext cx="2426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Osjet: Napetost u tijelu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4CE2A5-1BEA-E9C8-A5BF-94A4D3701E13}"/>
              </a:ext>
            </a:extLst>
          </p:cNvPr>
          <p:cNvSpPr txBox="1"/>
          <p:nvPr/>
        </p:nvSpPr>
        <p:spPr>
          <a:xfrm>
            <a:off x="3252216" y="2651592"/>
            <a:ext cx="2426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Situacija: Primjećuje kako se osjeća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32B90-9C48-63AA-E3D5-C3B3060ECF2D}"/>
              </a:ext>
            </a:extLst>
          </p:cNvPr>
          <p:cNvSpPr txBox="1"/>
          <p:nvPr/>
        </p:nvSpPr>
        <p:spPr>
          <a:xfrm>
            <a:off x="3276600" y="1713457"/>
            <a:ext cx="24018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AM: „Ne sviđa mi se kako se osjećam”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C0073-A35B-0F7D-5859-E7587E48FD14}"/>
              </a:ext>
            </a:extLst>
          </p:cNvPr>
          <p:cNvSpPr txBox="1"/>
          <p:nvPr/>
        </p:nvSpPr>
        <p:spPr>
          <a:xfrm>
            <a:off x="3252216" y="928688"/>
            <a:ext cx="24614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Emocija: Pojačanje anksioznosti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114421-5963-5934-F0AE-A404EB591BCB}"/>
              </a:ext>
            </a:extLst>
          </p:cNvPr>
          <p:cNvSpPr txBox="1"/>
          <p:nvPr/>
        </p:nvSpPr>
        <p:spPr>
          <a:xfrm>
            <a:off x="6140387" y="991040"/>
            <a:ext cx="26652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Osjet: Pojačanje napetosti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09E994-D8C3-DB04-126E-1D853BB99BA7}"/>
              </a:ext>
            </a:extLst>
          </p:cNvPr>
          <p:cNvSpPr txBox="1"/>
          <p:nvPr/>
        </p:nvSpPr>
        <p:spPr>
          <a:xfrm>
            <a:off x="6129528" y="1697846"/>
            <a:ext cx="31120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AM: [permisivna] „Ne mogu ništa učiniti da se riješim ovih emocija. Idem popiti čašu vina.”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002377-5B04-D33E-4F2F-4F269BAACFC3}"/>
              </a:ext>
            </a:extLst>
          </p:cNvPr>
          <p:cNvSpPr txBox="1"/>
          <p:nvPr/>
        </p:nvSpPr>
        <p:spPr>
          <a:xfrm>
            <a:off x="6096000" y="3091904"/>
            <a:ext cx="22646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Emocija: Djelomično olakšanje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35588-D5FA-82FB-83F0-7E94B9E057F1}"/>
              </a:ext>
            </a:extLst>
          </p:cNvPr>
          <p:cNvSpPr txBox="1"/>
          <p:nvPr/>
        </p:nvSpPr>
        <p:spPr>
          <a:xfrm>
            <a:off x="6096000" y="3939259"/>
            <a:ext cx="3112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Ponašanje: Ispijanje vina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5C220-15C0-F87E-DBDF-3E383D6EF077}"/>
              </a:ext>
            </a:extLst>
          </p:cNvPr>
          <p:cNvSpPr txBox="1"/>
          <p:nvPr/>
        </p:nvSpPr>
        <p:spPr>
          <a:xfrm>
            <a:off x="6096000" y="4539740"/>
            <a:ext cx="3112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AM: „Bolje se osjećam.”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01EDE6-3541-D3A1-DA4F-60C5C73A030F}"/>
              </a:ext>
            </a:extLst>
          </p:cNvPr>
          <p:cNvSpPr txBox="1"/>
          <p:nvPr/>
        </p:nvSpPr>
        <p:spPr>
          <a:xfrm>
            <a:off x="6103811" y="5140221"/>
            <a:ext cx="3112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Emocija: Olakšanje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F8784A-4D4D-D3E6-1DFD-51E2B87D9B75}"/>
              </a:ext>
            </a:extLst>
          </p:cNvPr>
          <p:cNvSpPr txBox="1"/>
          <p:nvPr/>
        </p:nvSpPr>
        <p:spPr>
          <a:xfrm>
            <a:off x="6096000" y="5795615"/>
            <a:ext cx="3112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Osjet: Smanjenje napetosti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71524B-42FD-21EE-8738-079D01302E3E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485900" y="1778872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BC69C4-BA7C-9201-7087-DED28BFDA32C}"/>
              </a:ext>
            </a:extLst>
          </p:cNvPr>
          <p:cNvCxnSpPr>
            <a:cxnSpLocks/>
          </p:cNvCxnSpPr>
          <p:nvPr/>
        </p:nvCxnSpPr>
        <p:spPr>
          <a:xfrm>
            <a:off x="1458468" y="2617615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687B233-6B1A-5626-E287-7629158F793D}"/>
              </a:ext>
            </a:extLst>
          </p:cNvPr>
          <p:cNvCxnSpPr>
            <a:cxnSpLocks/>
          </p:cNvCxnSpPr>
          <p:nvPr/>
        </p:nvCxnSpPr>
        <p:spPr>
          <a:xfrm>
            <a:off x="1458468" y="3144403"/>
            <a:ext cx="0" cy="379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610021C-93F0-004D-F096-9D32E0151043}"/>
              </a:ext>
            </a:extLst>
          </p:cNvPr>
          <p:cNvCxnSpPr>
            <a:cxnSpLocks/>
          </p:cNvCxnSpPr>
          <p:nvPr/>
        </p:nvCxnSpPr>
        <p:spPr>
          <a:xfrm>
            <a:off x="1450848" y="4728533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DD9400C-7C7F-0F1B-A89E-319D4C2AE65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458468" y="5409832"/>
            <a:ext cx="1524" cy="51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E10644-F7C3-B4EE-1BC8-DE7630ADE818}"/>
              </a:ext>
            </a:extLst>
          </p:cNvPr>
          <p:cNvCxnSpPr>
            <a:cxnSpLocks/>
          </p:cNvCxnSpPr>
          <p:nvPr/>
        </p:nvCxnSpPr>
        <p:spPr>
          <a:xfrm>
            <a:off x="7344156" y="1360372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EA0CE4C-9FA0-13F8-4873-847854174962}"/>
              </a:ext>
            </a:extLst>
          </p:cNvPr>
          <p:cNvCxnSpPr>
            <a:cxnSpLocks/>
          </p:cNvCxnSpPr>
          <p:nvPr/>
        </p:nvCxnSpPr>
        <p:spPr>
          <a:xfrm>
            <a:off x="7345680" y="2861562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6D0DE5-CE8D-7F6C-B29A-3EAE6E3466C5}"/>
              </a:ext>
            </a:extLst>
          </p:cNvPr>
          <p:cNvCxnSpPr>
            <a:cxnSpLocks/>
          </p:cNvCxnSpPr>
          <p:nvPr/>
        </p:nvCxnSpPr>
        <p:spPr>
          <a:xfrm>
            <a:off x="7365492" y="3712870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F278B2-20EF-ED07-C5D4-83C89A32BB50}"/>
              </a:ext>
            </a:extLst>
          </p:cNvPr>
          <p:cNvCxnSpPr>
            <a:cxnSpLocks/>
          </p:cNvCxnSpPr>
          <p:nvPr/>
        </p:nvCxnSpPr>
        <p:spPr>
          <a:xfrm>
            <a:off x="7365492" y="4308591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F98CE7-9184-DDBD-3506-2C9FE5D8A6B1}"/>
              </a:ext>
            </a:extLst>
          </p:cNvPr>
          <p:cNvCxnSpPr>
            <a:cxnSpLocks/>
          </p:cNvCxnSpPr>
          <p:nvPr/>
        </p:nvCxnSpPr>
        <p:spPr>
          <a:xfrm>
            <a:off x="7365492" y="4927305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23A1199-9906-9555-678A-D64616366C41}"/>
              </a:ext>
            </a:extLst>
          </p:cNvPr>
          <p:cNvCxnSpPr>
            <a:cxnSpLocks/>
          </p:cNvCxnSpPr>
          <p:nvPr/>
        </p:nvCxnSpPr>
        <p:spPr>
          <a:xfrm>
            <a:off x="7376160" y="5560254"/>
            <a:ext cx="0" cy="22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D95DAC3-8270-8326-0DA2-A73BCFA62585}"/>
              </a:ext>
            </a:extLst>
          </p:cNvPr>
          <p:cNvCxnSpPr>
            <a:cxnSpLocks/>
          </p:cNvCxnSpPr>
          <p:nvPr/>
        </p:nvCxnSpPr>
        <p:spPr>
          <a:xfrm flipV="1">
            <a:off x="4380502" y="2350073"/>
            <a:ext cx="0" cy="301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DCE385-BE01-F40C-6989-094E3876D1EC}"/>
              </a:ext>
            </a:extLst>
          </p:cNvPr>
          <p:cNvCxnSpPr>
            <a:cxnSpLocks/>
          </p:cNvCxnSpPr>
          <p:nvPr/>
        </p:nvCxnSpPr>
        <p:spPr>
          <a:xfrm flipV="1">
            <a:off x="4383024" y="3278240"/>
            <a:ext cx="0" cy="301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E0EEEE-FB77-D499-20A3-FEDC5140C84B}"/>
              </a:ext>
            </a:extLst>
          </p:cNvPr>
          <p:cNvCxnSpPr>
            <a:cxnSpLocks/>
          </p:cNvCxnSpPr>
          <p:nvPr/>
        </p:nvCxnSpPr>
        <p:spPr>
          <a:xfrm flipV="1">
            <a:off x="4373880" y="4007072"/>
            <a:ext cx="0" cy="301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23D7785-44D5-55C4-852C-72E132D35617}"/>
              </a:ext>
            </a:extLst>
          </p:cNvPr>
          <p:cNvCxnSpPr>
            <a:cxnSpLocks/>
          </p:cNvCxnSpPr>
          <p:nvPr/>
        </p:nvCxnSpPr>
        <p:spPr>
          <a:xfrm flipV="1">
            <a:off x="4373880" y="4970632"/>
            <a:ext cx="0" cy="301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1B018D-BF27-393A-8282-5E30B35BA7BE}"/>
              </a:ext>
            </a:extLst>
          </p:cNvPr>
          <p:cNvCxnSpPr>
            <a:cxnSpLocks/>
          </p:cNvCxnSpPr>
          <p:nvPr/>
        </p:nvCxnSpPr>
        <p:spPr>
          <a:xfrm flipV="1">
            <a:off x="4373880" y="5612725"/>
            <a:ext cx="0" cy="301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161A7F-99CB-E370-0DB9-540582024BFF}"/>
              </a:ext>
            </a:extLst>
          </p:cNvPr>
          <p:cNvCxnSpPr>
            <a:cxnSpLocks/>
          </p:cNvCxnSpPr>
          <p:nvPr/>
        </p:nvCxnSpPr>
        <p:spPr>
          <a:xfrm>
            <a:off x="2962656" y="6374844"/>
            <a:ext cx="313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C11A572-B53F-711A-6E69-7F788FCD7532}"/>
              </a:ext>
            </a:extLst>
          </p:cNvPr>
          <p:cNvCxnSpPr>
            <a:cxnSpLocks/>
          </p:cNvCxnSpPr>
          <p:nvPr/>
        </p:nvCxnSpPr>
        <p:spPr>
          <a:xfrm>
            <a:off x="5713667" y="1183278"/>
            <a:ext cx="313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5851D55-9A5E-FD06-ABD8-62AFD45FA9E5}"/>
              </a:ext>
            </a:extLst>
          </p:cNvPr>
          <p:cNvCxnSpPr>
            <a:cxnSpLocks/>
          </p:cNvCxnSpPr>
          <p:nvPr/>
        </p:nvCxnSpPr>
        <p:spPr>
          <a:xfrm flipV="1">
            <a:off x="4397844" y="1486159"/>
            <a:ext cx="0" cy="301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BB5671-D5A5-70A0-CDAE-7D92A5A74E6D}"/>
              </a:ext>
            </a:extLst>
          </p:cNvPr>
          <p:cNvSpPr txBox="1">
            <a:spLocks/>
          </p:cNvSpPr>
          <p:nvPr/>
        </p:nvSpPr>
        <p:spPr>
          <a:xfrm>
            <a:off x="3527326" y="-474065"/>
            <a:ext cx="7796464" cy="1222385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/>
              <a:t>Kako olakšati identifikaciju AM?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34E32C-0CDE-1617-F148-5B5F5FFC617F}"/>
              </a:ext>
            </a:extLst>
          </p:cNvPr>
          <p:cNvSpPr txBox="1">
            <a:spLocks/>
          </p:cNvSpPr>
          <p:nvPr/>
        </p:nvSpPr>
        <p:spPr>
          <a:xfrm>
            <a:off x="3619707" y="928688"/>
            <a:ext cx="7704083" cy="5141239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328" lvl="1" indent="0">
              <a:buNone/>
            </a:pPr>
            <a:r>
              <a:rPr lang="hr-HR" sz="1900" dirty="0"/>
              <a:t>U slučaju da klijent nailazi na poteškoće pri identifikaciji AM, možemo koristiti sljedeće pristupe:</a:t>
            </a:r>
          </a:p>
          <a:p>
            <a:pPr lvl="1"/>
            <a:r>
              <a:rPr lang="hr-HR" sz="1900" dirty="0"/>
              <a:t>Potaknuti klijenta da opiše kako se osjećao u problemskoj situaciji</a:t>
            </a:r>
          </a:p>
          <a:p>
            <a:pPr lvl="1"/>
            <a:r>
              <a:rPr lang="hr-HR" sz="1900" dirty="0"/>
              <a:t>Vizualizacija problemske situacije</a:t>
            </a:r>
          </a:p>
          <a:p>
            <a:pPr lvl="1"/>
            <a:r>
              <a:rPr lang="en-US" sz="1900" dirty="0" err="1" smtClean="0"/>
              <a:t>Igranje</a:t>
            </a:r>
            <a:r>
              <a:rPr lang="en-US" sz="1900" dirty="0" smtClean="0"/>
              <a:t> </a:t>
            </a:r>
            <a:r>
              <a:rPr lang="en-US" sz="1900" dirty="0" err="1" smtClean="0"/>
              <a:t>uloga</a:t>
            </a:r>
            <a:r>
              <a:rPr lang="hr-HR" sz="1900" dirty="0" smtClean="0"/>
              <a:t>– </a:t>
            </a:r>
            <a:r>
              <a:rPr lang="hr-HR" sz="1900" dirty="0"/>
              <a:t>terapeut glumi osobu iz problemske situacije </a:t>
            </a:r>
          </a:p>
          <a:p>
            <a:pPr lvl="1"/>
            <a:r>
              <a:rPr lang="hr-HR" sz="1900" dirty="0"/>
              <a:t>Pitati klijenta što za njega znači ta problemska situacija? Što govori o njemu?</a:t>
            </a:r>
          </a:p>
          <a:p>
            <a:pPr lvl="1"/>
            <a:r>
              <a:rPr lang="hr-HR" sz="1900" dirty="0"/>
              <a:t>Pitajte za automatske slike koje se javljaju - situacija : potencijalni pad ispita. Emocija: strah. Pitanje: „Koja vam se slika javlja kada mislite na ispit?” Klijentica: “Vidim sliku svoje mame kako me gleda tužno. Mislim si: „Sigurno ću je razočarati.””</a:t>
            </a:r>
          </a:p>
          <a:p>
            <a:pPr lvl="1"/>
            <a:r>
              <a:rPr lang="hr-HR" sz="1900" dirty="0"/>
              <a:t>Ponudite suprotnu interpretaciju od očekivane – situacija : držanje javnog izlaganja. Emocija: strah od javnog nastupa. Pitanje: „Nisi valjda mislio „Biti ću smiren i opušten, sve će proći glatko?”” Klijent: “Ne, nikako, pomislio sam :”Evo ga, sad sam se osramotio.”” 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AM u obliku pitanja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Pitanje</a:t>
            </a:r>
          </a:p>
          <a:p>
            <a:r>
              <a:rPr lang="hr-HR" dirty="0"/>
              <a:t>Hoću li se moći suočiti?</a:t>
            </a:r>
          </a:p>
          <a:p>
            <a:r>
              <a:rPr lang="hr-HR" dirty="0"/>
              <a:t>Hoću li podnijeti ako ona ode?</a:t>
            </a:r>
          </a:p>
          <a:p>
            <a:r>
              <a:rPr lang="hr-HR" dirty="0"/>
              <a:t>Što ako to ne mogu napraviti?</a:t>
            </a:r>
          </a:p>
          <a:p>
            <a:r>
              <a:rPr lang="hr-HR" dirty="0"/>
              <a:t>Kako ću to prebroditi?</a:t>
            </a:r>
          </a:p>
          <a:p>
            <a:r>
              <a:rPr lang="hr-HR" dirty="0"/>
              <a:t>Što ako se naljuti na mene?</a:t>
            </a:r>
          </a:p>
          <a:p>
            <a:r>
              <a:rPr lang="hr-HR" dirty="0"/>
              <a:t>Kako ću to proći?</a:t>
            </a:r>
          </a:p>
          <a:p>
            <a:r>
              <a:rPr lang="hr-HR" dirty="0"/>
              <a:t>Što ako se ne mogu promijeniti?</a:t>
            </a:r>
          </a:p>
          <a:p>
            <a:r>
              <a:rPr lang="hr-HR" dirty="0"/>
              <a:t>Zašto se to dešava meni?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6708710" y="2303028"/>
            <a:ext cx="4717316" cy="3961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Tvrdnja</a:t>
            </a:r>
          </a:p>
          <a:p>
            <a:r>
              <a:rPr lang="hr-HR" dirty="0"/>
              <a:t>Neću se moći suočiti.</a:t>
            </a:r>
          </a:p>
          <a:p>
            <a:r>
              <a:rPr lang="hr-HR" dirty="0"/>
              <a:t>Neću moći podnijeti ako ona ode.</a:t>
            </a:r>
          </a:p>
          <a:p>
            <a:r>
              <a:rPr lang="hr-HR" dirty="0"/>
              <a:t>Izgubit ću posao ako to ne budem mogla napraviti. </a:t>
            </a:r>
          </a:p>
          <a:p>
            <a:r>
              <a:rPr lang="hr-HR" dirty="0"/>
              <a:t>Neću moći to prebroditi.</a:t>
            </a:r>
          </a:p>
          <a:p>
            <a:r>
              <a:rPr lang="hr-HR" dirty="0"/>
              <a:t>Povrijedit će me ako se naljuti na mene. </a:t>
            </a:r>
          </a:p>
          <a:p>
            <a:r>
              <a:rPr lang="hr-HR" dirty="0"/>
              <a:t>Neću moći to proći.</a:t>
            </a:r>
          </a:p>
          <a:p>
            <a:r>
              <a:rPr lang="hr-HR" dirty="0"/>
              <a:t>Biti ću zauvijek nesretna ako se ne mogu promijeniti. </a:t>
            </a:r>
          </a:p>
          <a:p>
            <a:r>
              <a:rPr lang="hr-HR" dirty="0"/>
              <a:t>To se ne bi smjelo meni dešavati.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1763" y="-274209"/>
            <a:ext cx="6550089" cy="2247981"/>
          </a:xfrm>
        </p:spPr>
        <p:txBody>
          <a:bodyPr/>
          <a:lstStyle/>
          <a:p>
            <a:r>
              <a:rPr lang="hr-HR" dirty="0"/>
              <a:t>Letak za klijente:</a:t>
            </a:r>
            <a:br>
              <a:rPr lang="hr-HR" dirty="0"/>
            </a:br>
            <a:r>
              <a:rPr lang="hr-HR" dirty="0"/>
              <a:t>Pitanja za identifikaciju AM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11763" y="2255393"/>
            <a:ext cx="6456784" cy="29044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r>
              <a:rPr lang="hr-HR" sz="1800" dirty="0"/>
              <a:t>Što mi prolazi kroz glavu? O čemu razmišljam?</a:t>
            </a:r>
          </a:p>
          <a:p>
            <a:pPr marL="457200" indent="-457200">
              <a:buAutoNum type="arabicPeriod"/>
            </a:pPr>
            <a:r>
              <a:rPr lang="hr-HR" sz="1800" dirty="0"/>
              <a:t>O čemu sigurno ne razmišljam? (identifikacija suprotnih misli pomaže u identifikaciji automatskih misli)</a:t>
            </a:r>
          </a:p>
          <a:p>
            <a:pPr marL="457200" indent="-457200">
              <a:buAutoNum type="arabicPeriod"/>
            </a:pPr>
            <a:r>
              <a:rPr lang="hr-HR" sz="1800" dirty="0"/>
              <a:t>Koje je značenje ove situacije za mene? Zašto mi je bitna ova situacija? Što govori o meni?</a:t>
            </a:r>
          </a:p>
          <a:p>
            <a:pPr marL="457200" indent="-457200">
              <a:buAutoNum type="arabicPeriod"/>
            </a:pPr>
            <a:r>
              <a:rPr lang="hr-HR" sz="1800" dirty="0"/>
              <a:t>Jesu li možda moje misli vezane uz predviđanje budućnosti ili prisjećanje prošlosti?</a:t>
            </a:r>
          </a:p>
          <a:p>
            <a:endParaRPr lang="en-US" sz="1800" dirty="0"/>
          </a:p>
          <a:p>
            <a:pPr algn="ctr"/>
            <a:r>
              <a:rPr lang="en-US" sz="1800" dirty="0"/>
              <a:t>	</a:t>
            </a:r>
            <a:r>
              <a:rPr lang="en-US" sz="1800" b="1" dirty="0"/>
              <a:t>ZAPAMTI: UVIJEK MI SE MOGU JAVLJATI RAZNE MISLI, ALI SAMA ČINJENICA DA IM POSVEĆUJEM PAŽNJU, NE ČINI TE MISLI ISTINITIMA! </a:t>
            </a:r>
            <a:endParaRPr lang="hr-HR" sz="1400" b="1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 txBox="1">
            <a:spLocks/>
          </p:cNvSpPr>
          <p:nvPr/>
        </p:nvSpPr>
        <p:spPr>
          <a:xfrm>
            <a:off x="11044964" y="378292"/>
            <a:ext cx="987552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1F2C8F"/>
                </a:solidFill>
              </a:rPr>
              <a:t>13</a:t>
            </a:r>
            <a:endParaRPr lang="en-US" b="1" dirty="0">
              <a:solidFill>
                <a:srgbClr val="1F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779599"/>
            <a:ext cx="5715000" cy="898946"/>
          </a:xfrm>
        </p:spPr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083933"/>
            <a:ext cx="5715000" cy="2234642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Mislav </a:t>
            </a:r>
            <a:r>
              <a:rPr lang="hr-HR" dirty="0" err="1"/>
              <a:t>Šelendić</a:t>
            </a:r>
            <a:r>
              <a:rPr lang="hr-HR" dirty="0"/>
              <a:t>, </a:t>
            </a:r>
            <a:r>
              <a:rPr lang="hr-HR" dirty="0" err="1"/>
              <a:t>dr.med</a:t>
            </a:r>
            <a:r>
              <a:rPr lang="hr-HR" dirty="0"/>
              <a:t>.</a:t>
            </a:r>
          </a:p>
          <a:p>
            <a:r>
              <a:rPr lang="hr-HR" dirty="0"/>
              <a:t>Ul. Rebar 33,</a:t>
            </a:r>
          </a:p>
          <a:p>
            <a:r>
              <a:rPr lang="hr-HR" dirty="0"/>
              <a:t>Ordinacija Jurica </a:t>
            </a:r>
            <a:r>
              <a:rPr lang="hr-HR" dirty="0" err="1"/>
              <a:t>Kravaršćan</a:t>
            </a:r>
            <a:endParaRPr lang="hr-HR" dirty="0"/>
          </a:p>
          <a:p>
            <a:r>
              <a:rPr lang="hr-HR" dirty="0"/>
              <a:t>Dom zdravlja Zagreb - Istok	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mob: + 385 91 752 76 82</a:t>
            </a:r>
          </a:p>
          <a:p>
            <a:r>
              <a:rPr lang="en-US" dirty="0"/>
              <a:t>e-mail: mislav.selendic.dr.med@gmail.com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73" y="2086973"/>
            <a:ext cx="3110346" cy="311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hr-HR" dirty="0"/>
              <a:t>Plan izlaganja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hr-HR" dirty="0"/>
              <a:t>. Karakteristike automatskih misli (AM)</a:t>
            </a:r>
          </a:p>
          <a:p>
            <a:r>
              <a:rPr lang="hr-HR" dirty="0"/>
              <a:t>2. Oblici AM</a:t>
            </a:r>
          </a:p>
          <a:p>
            <a:r>
              <a:rPr lang="hr-HR" dirty="0"/>
              <a:t>3. Identifikacija AM</a:t>
            </a:r>
          </a:p>
          <a:p>
            <a:r>
              <a:rPr lang="hr-HR" dirty="0"/>
              <a:t>3. Prošireni kognitivni model</a:t>
            </a:r>
          </a:p>
          <a:p>
            <a:r>
              <a:rPr lang="hr-HR" dirty="0"/>
              <a:t>5. Tehnike za lakšu identifikaciju 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8A55F7-4D2C-3930-6D88-8B36883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Karakteristike AM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133C0A-1FB6-BE98-7546-47D2F61A5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Automatske misli su tijek mišljenja koji istodobno postoji uz </a:t>
            </a:r>
            <a:r>
              <a:rPr lang="hr-HR" sz="2800" dirty="0" err="1"/>
              <a:t>manifestniji</a:t>
            </a:r>
            <a:r>
              <a:rPr lang="hr-HR" sz="2800" dirty="0"/>
              <a:t> tijek misli (Beck, 1964.)</a:t>
            </a:r>
          </a:p>
          <a:p>
            <a:r>
              <a:rPr lang="hr-HR" sz="2800" dirty="0"/>
              <a:t>Prisutne kod svih ljudi</a:t>
            </a:r>
          </a:p>
          <a:p>
            <a:r>
              <a:rPr lang="hr-HR" sz="2800" dirty="0"/>
              <a:t>Često nesvjesne – uz vježbu ih se može osvijestiti</a:t>
            </a:r>
          </a:p>
          <a:p>
            <a:r>
              <a:rPr lang="hr-HR" sz="2800" dirty="0"/>
              <a:t>Ako ne testiramo njihovu istinitost – lako ih prihvaćamo kao istinite – iako često to nisu!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4" y="195861"/>
            <a:ext cx="7965461" cy="994164"/>
          </a:xfrm>
        </p:spPr>
        <p:txBody>
          <a:bodyPr/>
          <a:lstStyle/>
          <a:p>
            <a:r>
              <a:rPr lang="hr-HR" dirty="0"/>
              <a:t>Karakteristike 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4" y="1473646"/>
            <a:ext cx="7965460" cy="4569801"/>
          </a:xfrm>
        </p:spPr>
        <p:txBody>
          <a:bodyPr>
            <a:normAutofit fontScale="70000" lnSpcReduction="20000"/>
          </a:bodyPr>
          <a:lstStyle/>
          <a:p>
            <a:r>
              <a:rPr lang="hr-HR" sz="2900" b="1" dirty="0"/>
              <a:t>AM </a:t>
            </a:r>
            <a:r>
              <a:rPr lang="hr-HR" sz="2900" dirty="0"/>
              <a:t>su često kratke - klijenti lakše primijete njihove posljedice</a:t>
            </a:r>
            <a:r>
              <a:rPr lang="en-US" sz="2900" dirty="0"/>
              <a:t> </a:t>
            </a:r>
            <a:r>
              <a:rPr lang="en-US" sz="2900" dirty="0" err="1"/>
              <a:t>nego</a:t>
            </a:r>
            <a:r>
              <a:rPr lang="en-US" sz="2900" dirty="0"/>
              <a:t> same AM</a:t>
            </a:r>
            <a:r>
              <a:rPr lang="hr-HR" sz="2900" dirty="0"/>
              <a:t>:</a:t>
            </a:r>
          </a:p>
          <a:p>
            <a:pPr lvl="1"/>
            <a:r>
              <a:rPr lang="hr-HR" sz="2900" b="1" dirty="0"/>
              <a:t>Emocije</a:t>
            </a:r>
            <a:r>
              <a:rPr lang="hr-HR" sz="2900" dirty="0"/>
              <a:t> – tuga, anksioznost, ljutnja…</a:t>
            </a:r>
          </a:p>
          <a:p>
            <a:pPr lvl="1"/>
            <a:r>
              <a:rPr lang="hr-HR" sz="2900" b="1" dirty="0"/>
              <a:t>Tjelesni osjeti </a:t>
            </a:r>
            <a:r>
              <a:rPr lang="hr-HR" sz="2900" dirty="0"/>
              <a:t>– pritisak u prsima, napetost u mišićima…</a:t>
            </a:r>
          </a:p>
          <a:p>
            <a:pPr lvl="1"/>
            <a:r>
              <a:rPr lang="hr-HR" sz="2900" b="1" dirty="0"/>
              <a:t>Ponašanja</a:t>
            </a:r>
            <a:r>
              <a:rPr lang="hr-HR" sz="2900" dirty="0"/>
              <a:t> – izbjegavanje socijalnih interakcija, grickanje noktiju…</a:t>
            </a:r>
          </a:p>
          <a:p>
            <a:r>
              <a:rPr lang="hr-HR" sz="2900" b="1" dirty="0"/>
              <a:t>AM</a:t>
            </a:r>
            <a:r>
              <a:rPr lang="hr-HR" sz="2900" dirty="0"/>
              <a:t> mogu se javljati:</a:t>
            </a:r>
          </a:p>
          <a:p>
            <a:pPr lvl="1"/>
            <a:r>
              <a:rPr lang="hr-HR" sz="2900" b="1" dirty="0"/>
              <a:t>Prije situacije</a:t>
            </a:r>
            <a:r>
              <a:rPr lang="hr-HR" sz="2900" dirty="0"/>
              <a:t>, u anticipaciji – „Sigurno ću se osramotiti s ovom prezentacijom.”</a:t>
            </a:r>
          </a:p>
          <a:p>
            <a:pPr lvl="1"/>
            <a:r>
              <a:rPr lang="hr-HR" sz="2900" b="1" dirty="0"/>
              <a:t>Tijekom situacije </a:t>
            </a:r>
            <a:r>
              <a:rPr lang="hr-HR" sz="2900" dirty="0"/>
              <a:t>– „Upravo razmišljaju o tome kako loše držim ovu prezentaciju.”</a:t>
            </a:r>
          </a:p>
          <a:p>
            <a:pPr lvl="1"/>
            <a:r>
              <a:rPr lang="hr-HR" sz="2900" b="1" dirty="0"/>
              <a:t>Nakon situacije</a:t>
            </a:r>
            <a:r>
              <a:rPr lang="hr-HR" sz="2900" dirty="0"/>
              <a:t>, tijekom refleksije – „Nisam se trebao javiti za ovo izlaganje.”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E3C9-EE83-4A29-4B47-64C9F062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120D-E02B-467B-2625-324D5F81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705188"/>
            <a:ext cx="7965461" cy="994164"/>
          </a:xfrm>
        </p:spPr>
        <p:txBody>
          <a:bodyPr/>
          <a:lstStyle/>
          <a:p>
            <a:pPr algn="ctr"/>
            <a:r>
              <a:rPr lang="hr-HR" dirty="0"/>
              <a:t>Oblici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1574-224B-E567-E6C9-B9C02C884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6" y="2303029"/>
            <a:ext cx="7965460" cy="3497698"/>
          </a:xfrm>
        </p:spPr>
        <p:txBody>
          <a:bodyPr>
            <a:normAutofit lnSpcReduction="10000"/>
          </a:bodyPr>
          <a:lstStyle/>
          <a:p>
            <a:pPr lvl="1"/>
            <a:r>
              <a:rPr lang="hr-HR" sz="2400" dirty="0"/>
              <a:t>Klijenti ih iznose u </a:t>
            </a:r>
            <a:r>
              <a:rPr lang="hr-HR" sz="2400" b="1" dirty="0"/>
              <a:t>verbalnom obliku – direktno ili indirektno</a:t>
            </a:r>
          </a:p>
          <a:p>
            <a:pPr lvl="1"/>
            <a:r>
              <a:rPr lang="hr-HR" sz="2400" dirty="0"/>
              <a:t>Indirektno se iznose kroz:</a:t>
            </a:r>
          </a:p>
          <a:p>
            <a:pPr lvl="2"/>
            <a:r>
              <a:rPr lang="hr-HR" sz="2400" dirty="0"/>
              <a:t>interpretacije događaja </a:t>
            </a:r>
          </a:p>
          <a:p>
            <a:pPr lvl="2"/>
            <a:r>
              <a:rPr lang="hr-HR" sz="2400" dirty="0"/>
              <a:t>ugrađene u rečenice</a:t>
            </a:r>
          </a:p>
          <a:p>
            <a:pPr lvl="2"/>
            <a:r>
              <a:rPr lang="hr-HR" sz="2400" dirty="0"/>
              <a:t>u obliku kratkih fraza</a:t>
            </a:r>
          </a:p>
          <a:p>
            <a:pPr lvl="2"/>
            <a:r>
              <a:rPr lang="hr-HR" sz="2400" dirty="0"/>
              <a:t>u obliku pitanja</a:t>
            </a:r>
          </a:p>
          <a:p>
            <a:pPr lvl="1"/>
            <a:r>
              <a:rPr lang="hr-HR" sz="2400" dirty="0"/>
              <a:t>Mogu se javljati i kao </a:t>
            </a:r>
            <a:r>
              <a:rPr lang="hr-HR" sz="2400" b="1" dirty="0"/>
              <a:t>slike</a:t>
            </a:r>
            <a:endParaRPr lang="hr-HR" sz="2400" dirty="0"/>
          </a:p>
          <a:p>
            <a:pPr lvl="1"/>
            <a:endParaRPr lang="hr-HR" dirty="0"/>
          </a:p>
          <a:p>
            <a:pPr marL="338328" lvl="1" indent="0">
              <a:buNone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DDC3643-6050-D8B0-07A8-5E8EE1C9A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22D5B-565C-FFC1-4F85-86BC7A3F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E79A1-4BD2-BC46-4D41-6B059E0A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Karakteristike DISFUNKCIONALNIH AM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D7D9BF-88DD-E6C6-36E0-AB11F574D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Distorzija stvarnosti</a:t>
            </a:r>
          </a:p>
          <a:p>
            <a:pPr algn="ctr"/>
            <a:r>
              <a:rPr lang="hr-HR" sz="2800" dirty="0"/>
              <a:t>Izazivanje negativnih emocija ili neugodnih tjelesnih osjeta</a:t>
            </a:r>
          </a:p>
          <a:p>
            <a:pPr algn="ctr"/>
            <a:r>
              <a:rPr lang="hr-HR" sz="2800" dirty="0"/>
              <a:t>Dovode do disfunkcionalnih ponašanja</a:t>
            </a:r>
          </a:p>
          <a:p>
            <a:pPr algn="ctr"/>
            <a:r>
              <a:rPr lang="hr-HR" sz="2800" dirty="0"/>
              <a:t>Narušavaju osjećaj blagostanja</a:t>
            </a:r>
          </a:p>
          <a:p>
            <a:pPr algn="ctr"/>
            <a:r>
              <a:rPr lang="hr-HR" sz="2800" dirty="0"/>
              <a:t>Predstavljaju prepreku u ostvarivanju ciljeva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Disfunkcionalne AM su uvijek negativne osim KADA: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7333488" cy="3720337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400" dirty="0"/>
              <a:t>Se klijent nalazi u (</a:t>
            </a:r>
            <a:r>
              <a:rPr lang="hr-HR" sz="2400" dirty="0" err="1"/>
              <a:t>hipo</a:t>
            </a:r>
            <a:r>
              <a:rPr lang="hr-HR" sz="2400" dirty="0"/>
              <a:t>-)maničnom stanju – („Ajmo vidjeti koliko brzo mogu opaliti do 100tke na tatinom BMW-u</a:t>
            </a:r>
            <a:r>
              <a:rPr lang="en-US" sz="2400" dirty="0"/>
              <a:t>!</a:t>
            </a:r>
            <a:r>
              <a:rPr lang="hr-HR" sz="2400" dirty="0"/>
              <a:t>”)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400" dirty="0"/>
              <a:t>Klijent ima narcisoidne crte ličnosti („Bolji sam od svih drugih</a:t>
            </a:r>
            <a:r>
              <a:rPr lang="en-US" sz="2400" dirty="0"/>
              <a:t>.</a:t>
            </a:r>
            <a:r>
              <a:rPr lang="hr-HR" sz="2400" dirty="0"/>
              <a:t>”)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400" dirty="0"/>
              <a:t>Klijent samom sebi daje dopuštenje za </a:t>
            </a:r>
            <a:r>
              <a:rPr lang="hr-HR" sz="2400" dirty="0" err="1"/>
              <a:t>maladaptivna</a:t>
            </a:r>
            <a:r>
              <a:rPr lang="hr-HR" sz="2400" dirty="0"/>
              <a:t> ponašanja („U redu je da se za vikend napijem do besvijesti jer svi u mojoj ekipi to rade</a:t>
            </a:r>
            <a:r>
              <a:rPr lang="en-US" sz="2400" dirty="0"/>
              <a:t>.</a:t>
            </a:r>
            <a:r>
              <a:rPr lang="hr-HR" sz="2400" dirty="0"/>
              <a:t>”)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r>
              <a:rPr 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4F37A-B236-C7A5-EDC6-053814C0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6B77-8AD7-955D-6495-B5D5C946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7495"/>
            <a:ext cx="7796464" cy="1222385"/>
          </a:xfrm>
        </p:spPr>
        <p:txBody>
          <a:bodyPr/>
          <a:lstStyle/>
          <a:p>
            <a:pPr algn="ctr"/>
            <a:r>
              <a:rPr lang="hr-HR" sz="2400" dirty="0"/>
              <a:t>Tradicionalni </a:t>
            </a:r>
            <a:r>
              <a:rPr lang="hr-HR" sz="2400" dirty="0" err="1"/>
              <a:t>kbt</a:t>
            </a:r>
            <a:r>
              <a:rPr lang="hr-HR" sz="2400" dirty="0"/>
              <a:t> vs </a:t>
            </a:r>
            <a:r>
              <a:rPr lang="hr-HR" sz="2400" dirty="0" err="1"/>
              <a:t>kbt</a:t>
            </a:r>
            <a:r>
              <a:rPr lang="hr-HR" sz="2400" dirty="0"/>
              <a:t> orijentirana na oporavak: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080867F-5660-58AD-AE50-AC8B5EF61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25F7-85B3-CA3C-A902-583D4C73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20472"/>
            <a:ext cx="3283119" cy="3720337"/>
          </a:xfrm>
        </p:spPr>
        <p:txBody>
          <a:bodyPr>
            <a:noAutofit/>
          </a:bodyPr>
          <a:lstStyle/>
          <a:p>
            <a:pPr lvl="1"/>
            <a:r>
              <a:rPr lang="hr-HR" sz="2400" dirty="0"/>
              <a:t>Tradicionalni KBT</a:t>
            </a:r>
          </a:p>
          <a:p>
            <a:pPr lvl="3"/>
            <a:r>
              <a:rPr lang="hr-HR" sz="2400" dirty="0"/>
              <a:t>Naglasak na analizi problemskih situacija iz prošloga </a:t>
            </a:r>
            <a:r>
              <a:rPr lang="hr-HR" sz="2400" dirty="0" smtClean="0"/>
              <a:t>tjedna</a:t>
            </a:r>
            <a:endParaRPr lang="hr-HR" sz="2400" dirty="0"/>
          </a:p>
          <a:p>
            <a:pPr marL="0" lvl="3" indent="0">
              <a:buNone/>
            </a:pPr>
            <a:endParaRPr lang="hr-HR" sz="2400" dirty="0"/>
          </a:p>
          <a:p>
            <a:pPr lvl="3"/>
            <a:r>
              <a:rPr lang="hr-HR" sz="2400" dirty="0"/>
              <a:t>Analiza AM u trenutku kada je klijent osjećao najveću razinu uznemirenosti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4B830-7B17-3107-2B7B-58F949DC3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1920472"/>
            <a:ext cx="3284951" cy="372033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KBT orijentirana na oporavak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Naglasak na ostvarivanju planova u idućem tjednu</a:t>
            </a:r>
            <a:br>
              <a:rPr lang="hr-HR" sz="2400" dirty="0"/>
            </a:b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Analiza AM za koje klijent pretpostavlja da će biti najveća prepreka pri ostvarivanju ciljeva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12D1-ED22-4574-DAE3-4F570A9F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CB78-0A99-694A-B4F2-C09FB588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pPr algn="ctr"/>
            <a:r>
              <a:rPr lang="hr-HR" sz="3200" dirty="0"/>
              <a:t>identifikacija automatskih misli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E6C2-8581-F1FE-AAF5-03B149D95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/>
          </a:bodyPr>
          <a:lstStyle/>
          <a:p>
            <a:pPr lvl="1"/>
            <a:r>
              <a:rPr lang="hr-HR" sz="2200" dirty="0"/>
              <a:t>Pitanja: </a:t>
            </a:r>
          </a:p>
          <a:p>
            <a:pPr lvl="2"/>
            <a:r>
              <a:rPr lang="hr-HR" sz="2200" dirty="0"/>
              <a:t>„Što Vam je prolazilo/prolazi/će prolaziti kroz glavu?”</a:t>
            </a:r>
          </a:p>
          <a:p>
            <a:pPr lvl="2"/>
            <a:r>
              <a:rPr lang="hr-HR" sz="2200" dirty="0"/>
              <a:t>„O čemu ste razmišljali/razmišljate/ćete razmišljati?”</a:t>
            </a:r>
          </a:p>
          <a:p>
            <a:pPr lvl="1"/>
            <a:r>
              <a:rPr lang="hr-HR" sz="2200" dirty="0"/>
              <a:t>Postavite ova pitanja kada:</a:t>
            </a:r>
          </a:p>
          <a:p>
            <a:pPr lvl="2"/>
            <a:r>
              <a:rPr lang="hr-HR" sz="2200" dirty="0"/>
              <a:t>Klijent opisuje – problematičnu situaciju, emociju, ponašanje, tjelesni osjet ili predviđanje/sjećanje</a:t>
            </a:r>
          </a:p>
          <a:p>
            <a:pPr lvl="2"/>
            <a:r>
              <a:rPr lang="hr-HR" sz="2200" dirty="0"/>
              <a:t>Pri promjeni raspoloženja ili ponašanja klijenta tokom seanse</a:t>
            </a:r>
          </a:p>
          <a:p>
            <a:pPr lvl="1"/>
            <a:endParaRPr lang="hr-HR" dirty="0"/>
          </a:p>
          <a:p>
            <a:pPr marL="338328" lvl="1" indent="0">
              <a:buNone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1E7B146-2CE9-5771-BAAE-1A6CA48A0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{6B9FFCBA-2C34-42B3-8410-48652F8AAF1D}tf78438558_win32</Template>
  <TotalTime>532</TotalTime>
  <Words>930</Words>
  <Application>Microsoft Office PowerPoint</Application>
  <PresentationFormat>Widescreen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Sabon Next LT</vt:lpstr>
      <vt:lpstr>Custom</vt:lpstr>
      <vt:lpstr>Identifikacija automatskih misli (AM)</vt:lpstr>
      <vt:lpstr>Plan izlaganja</vt:lpstr>
      <vt:lpstr>Karakteristike AM</vt:lpstr>
      <vt:lpstr>Karakteristike AM</vt:lpstr>
      <vt:lpstr>Oblici AM</vt:lpstr>
      <vt:lpstr>Karakteristike DISFUNKCIONALNIH AM</vt:lpstr>
      <vt:lpstr>Disfunkcionalne AM su uvijek negativne osim KADA: </vt:lpstr>
      <vt:lpstr>Tradicionalni kbt vs kbt orijentirana na oporavak:</vt:lpstr>
      <vt:lpstr>identifikacija automatskih misli</vt:lpstr>
      <vt:lpstr>Prošireni kognitivni model</vt:lpstr>
      <vt:lpstr>PowerPoint Presentation</vt:lpstr>
      <vt:lpstr>AM u obliku pitanja</vt:lpstr>
      <vt:lpstr>Letak za klijente: Pitanja za identifikaciju AM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presentation</dc:title>
  <dc:subject/>
  <dc:creator>Mislav Selendic</dc:creator>
  <cp:lastModifiedBy>Mislav Selendic</cp:lastModifiedBy>
  <cp:revision>18</cp:revision>
  <dcterms:created xsi:type="dcterms:W3CDTF">2024-02-25T15:27:34Z</dcterms:created>
  <dcterms:modified xsi:type="dcterms:W3CDTF">2024-03-05T10:23:05Z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