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2" r:id="rId6"/>
    <p:sldId id="263" r:id="rId7"/>
    <p:sldId id="265" r:id="rId8"/>
    <p:sldId id="281" r:id="rId9"/>
    <p:sldId id="266" r:id="rId10"/>
    <p:sldId id="282" r:id="rId11"/>
    <p:sldId id="283" r:id="rId12"/>
    <p:sldId id="260" r:id="rId13"/>
    <p:sldId id="291" r:id="rId14"/>
    <p:sldId id="261" r:id="rId15"/>
    <p:sldId id="270" r:id="rId16"/>
    <p:sldId id="272" r:id="rId17"/>
    <p:sldId id="274" r:id="rId18"/>
    <p:sldId id="275" r:id="rId19"/>
    <p:sldId id="276" r:id="rId20"/>
    <p:sldId id="277" r:id="rId21"/>
    <p:sldId id="279" r:id="rId22"/>
    <p:sldId id="284" r:id="rId23"/>
    <p:sldId id="288" r:id="rId24"/>
    <p:sldId id="289" r:id="rId25"/>
    <p:sldId id="280" r:id="rId26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33" autoAdjust="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97EAF5-7915-4FB5-ACDF-C4805A0CF871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74153BB-4EBF-4200-A63B-770BCCDAA469}">
      <dgm:prSet phldrT="[Teks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hr-HR" dirty="0" smtClean="0"/>
            <a:t>Pristrano razmišljanje</a:t>
          </a:r>
          <a:endParaRPr lang="en-US" dirty="0"/>
        </a:p>
      </dgm:t>
    </dgm:pt>
    <dgm:pt modelId="{A28F0DF9-324E-491B-8D8B-63A269E98F73}" type="parTrans" cxnId="{50A5B2BC-89E5-4CA4-B2C2-9759F56B5FDF}">
      <dgm:prSet/>
      <dgm:spPr/>
      <dgm:t>
        <a:bodyPr/>
        <a:lstStyle/>
        <a:p>
          <a:endParaRPr lang="en-US"/>
        </a:p>
      </dgm:t>
    </dgm:pt>
    <dgm:pt modelId="{B5A71ACC-CE3B-461D-BB29-7874E57C83E7}" type="sibTrans" cxnId="{50A5B2BC-89E5-4CA4-B2C2-9759F56B5FDF}">
      <dgm:prSet/>
      <dgm:spPr/>
      <dgm:t>
        <a:bodyPr/>
        <a:lstStyle/>
        <a:p>
          <a:endParaRPr lang="en-US"/>
        </a:p>
      </dgm:t>
    </dgm:pt>
    <dgm:pt modelId="{B0BFD2C6-E650-4196-A261-223D69093B17}">
      <dgm:prSet phldrT="[Tekst]"/>
      <dgm:spPr/>
      <dgm:t>
        <a:bodyPr/>
        <a:lstStyle/>
        <a:p>
          <a:r>
            <a:rPr lang="hr-HR" dirty="0" smtClean="0"/>
            <a:t>Pogrešno tumačenje neutralne ili pozitivne situacije</a:t>
          </a:r>
          <a:endParaRPr lang="en-US" dirty="0"/>
        </a:p>
      </dgm:t>
    </dgm:pt>
    <dgm:pt modelId="{92CA94E7-600D-427F-B3EB-F793ADBA7C26}" type="parTrans" cxnId="{2002F5CC-0F09-459F-9C28-785456917EAC}">
      <dgm:prSet/>
      <dgm:spPr/>
      <dgm:t>
        <a:bodyPr/>
        <a:lstStyle/>
        <a:p>
          <a:endParaRPr lang="en-US"/>
        </a:p>
      </dgm:t>
    </dgm:pt>
    <dgm:pt modelId="{DC237631-27C4-485F-B0FC-F6A3A97BA5B1}" type="sibTrans" cxnId="{2002F5CC-0F09-459F-9C28-785456917EAC}">
      <dgm:prSet/>
      <dgm:spPr/>
      <dgm:t>
        <a:bodyPr/>
        <a:lstStyle/>
        <a:p>
          <a:endParaRPr lang="en-US"/>
        </a:p>
      </dgm:t>
    </dgm:pt>
    <dgm:pt modelId="{86539D01-DA6F-44E6-8414-24944CCE7899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hr-HR" dirty="0" smtClean="0"/>
            <a:t>Situacije percipirane </a:t>
          </a:r>
          <a:r>
            <a:rPr lang="hr-HR" dirty="0" err="1" smtClean="0"/>
            <a:t>negativnije</a:t>
          </a:r>
          <a:endParaRPr lang="hr-HR" dirty="0" smtClean="0"/>
        </a:p>
      </dgm:t>
    </dgm:pt>
    <dgm:pt modelId="{7906A48C-5511-478F-BB22-C25BABE367CC}" type="parTrans" cxnId="{47FD528E-64FC-4A75-8C07-FD42D799AA7A}">
      <dgm:prSet/>
      <dgm:spPr/>
      <dgm:t>
        <a:bodyPr/>
        <a:lstStyle/>
        <a:p>
          <a:endParaRPr lang="en-US"/>
        </a:p>
      </dgm:t>
    </dgm:pt>
    <dgm:pt modelId="{5F51319C-BF3D-40E8-A7C0-5FE14FB80D61}" type="sibTrans" cxnId="{47FD528E-64FC-4A75-8C07-FD42D799AA7A}">
      <dgm:prSet/>
      <dgm:spPr/>
      <dgm:t>
        <a:bodyPr/>
        <a:lstStyle/>
        <a:p>
          <a:endParaRPr lang="en-US"/>
        </a:p>
      </dgm:t>
    </dgm:pt>
    <dgm:pt modelId="{38AFF9DC-058A-478C-A7F1-D14C6D2B5193}" type="pres">
      <dgm:prSet presAssocID="{2597EAF5-7915-4FB5-ACDF-C4805A0CF87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FCA9F93-6B8C-4F80-8BD2-33882B7905D6}" type="pres">
      <dgm:prSet presAssocID="{574153BB-4EBF-4200-A63B-770BCCDAA469}" presName="parentLin" presStyleCnt="0"/>
      <dgm:spPr/>
    </dgm:pt>
    <dgm:pt modelId="{84E472B0-0C2F-4C3E-AE10-3E98F87386FE}" type="pres">
      <dgm:prSet presAssocID="{574153BB-4EBF-4200-A63B-770BCCDAA46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826CB852-F98B-44AB-B6C0-23B3C6964A1C}" type="pres">
      <dgm:prSet presAssocID="{574153BB-4EBF-4200-A63B-770BCCDAA469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AF1A13-EE54-49AD-80DE-20898892A7B7}" type="pres">
      <dgm:prSet presAssocID="{574153BB-4EBF-4200-A63B-770BCCDAA469}" presName="negativeSpace" presStyleCnt="0"/>
      <dgm:spPr/>
    </dgm:pt>
    <dgm:pt modelId="{D7B195A6-A61D-4B17-900C-F88B6A00D138}" type="pres">
      <dgm:prSet presAssocID="{574153BB-4EBF-4200-A63B-770BCCDAA469}" presName="childText" presStyleLbl="conFgAcc1" presStyleIdx="0" presStyleCnt="3">
        <dgm:presLayoutVars>
          <dgm:bulletEnabled val="1"/>
        </dgm:presLayoutVars>
      </dgm:prSet>
      <dgm:spPr>
        <a:ln>
          <a:solidFill>
            <a:schemeClr val="accent1">
              <a:lumMod val="60000"/>
              <a:lumOff val="40000"/>
            </a:schemeClr>
          </a:solidFill>
        </a:ln>
      </dgm:spPr>
    </dgm:pt>
    <dgm:pt modelId="{FEADD877-EF94-40F0-AAB8-CE84F97FA6C7}" type="pres">
      <dgm:prSet presAssocID="{B5A71ACC-CE3B-461D-BB29-7874E57C83E7}" presName="spaceBetweenRectangles" presStyleCnt="0"/>
      <dgm:spPr/>
    </dgm:pt>
    <dgm:pt modelId="{2B057714-8DD7-4156-B535-53651F2096C1}" type="pres">
      <dgm:prSet presAssocID="{86539D01-DA6F-44E6-8414-24944CCE7899}" presName="parentLin" presStyleCnt="0"/>
      <dgm:spPr/>
    </dgm:pt>
    <dgm:pt modelId="{CFF453E2-D3AA-48C6-81FD-D48469FD2402}" type="pres">
      <dgm:prSet presAssocID="{86539D01-DA6F-44E6-8414-24944CCE7899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40BC574D-03E3-43F2-81B7-0273E7AA2549}" type="pres">
      <dgm:prSet presAssocID="{86539D01-DA6F-44E6-8414-24944CCE789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3897A1-C6C7-4BC9-8254-F938390D1494}" type="pres">
      <dgm:prSet presAssocID="{86539D01-DA6F-44E6-8414-24944CCE7899}" presName="negativeSpace" presStyleCnt="0"/>
      <dgm:spPr/>
    </dgm:pt>
    <dgm:pt modelId="{D5F6E709-7EFA-47BA-8539-58656DCC8FF2}" type="pres">
      <dgm:prSet presAssocID="{86539D01-DA6F-44E6-8414-24944CCE7899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accent1">
              <a:lumMod val="60000"/>
              <a:lumOff val="40000"/>
            </a:schemeClr>
          </a:solidFill>
        </a:ln>
      </dgm:spPr>
    </dgm:pt>
    <dgm:pt modelId="{10B8187F-1DD4-41C1-B354-E01D62AF6BB5}" type="pres">
      <dgm:prSet presAssocID="{5F51319C-BF3D-40E8-A7C0-5FE14FB80D61}" presName="spaceBetweenRectangles" presStyleCnt="0"/>
      <dgm:spPr/>
    </dgm:pt>
    <dgm:pt modelId="{9CCBE095-903F-447E-80A5-194D255076EB}" type="pres">
      <dgm:prSet presAssocID="{B0BFD2C6-E650-4196-A261-223D69093B17}" presName="parentLin" presStyleCnt="0"/>
      <dgm:spPr/>
    </dgm:pt>
    <dgm:pt modelId="{05DD064E-6399-4049-A691-60EDC78BB047}" type="pres">
      <dgm:prSet presAssocID="{B0BFD2C6-E650-4196-A261-223D69093B17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675B6436-E4D1-423E-B4F3-7A198707A6E2}" type="pres">
      <dgm:prSet presAssocID="{B0BFD2C6-E650-4196-A261-223D69093B1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857F44-E346-4343-B26C-BFBA72545883}" type="pres">
      <dgm:prSet presAssocID="{B0BFD2C6-E650-4196-A261-223D69093B17}" presName="negativeSpace" presStyleCnt="0"/>
      <dgm:spPr/>
    </dgm:pt>
    <dgm:pt modelId="{8E151E3A-1A06-4A08-9095-7385F92BC7B9}" type="pres">
      <dgm:prSet presAssocID="{B0BFD2C6-E650-4196-A261-223D69093B17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accent1">
              <a:lumMod val="60000"/>
              <a:lumOff val="40000"/>
            </a:schemeClr>
          </a:solidFill>
        </a:ln>
      </dgm:spPr>
    </dgm:pt>
  </dgm:ptLst>
  <dgm:cxnLst>
    <dgm:cxn modelId="{1270F8EE-D273-4878-AB2A-6CBD263A5C95}" type="presOf" srcId="{2597EAF5-7915-4FB5-ACDF-C4805A0CF871}" destId="{38AFF9DC-058A-478C-A7F1-D14C6D2B5193}" srcOrd="0" destOrd="0" presId="urn:microsoft.com/office/officeart/2005/8/layout/list1"/>
    <dgm:cxn modelId="{50A5B2BC-89E5-4CA4-B2C2-9759F56B5FDF}" srcId="{2597EAF5-7915-4FB5-ACDF-C4805A0CF871}" destId="{574153BB-4EBF-4200-A63B-770BCCDAA469}" srcOrd="0" destOrd="0" parTransId="{A28F0DF9-324E-491B-8D8B-63A269E98F73}" sibTransId="{B5A71ACC-CE3B-461D-BB29-7874E57C83E7}"/>
    <dgm:cxn modelId="{04295799-6A43-404D-8DBC-E569B72C1346}" type="presOf" srcId="{B0BFD2C6-E650-4196-A261-223D69093B17}" destId="{05DD064E-6399-4049-A691-60EDC78BB047}" srcOrd="0" destOrd="0" presId="urn:microsoft.com/office/officeart/2005/8/layout/list1"/>
    <dgm:cxn modelId="{2002F5CC-0F09-459F-9C28-785456917EAC}" srcId="{2597EAF5-7915-4FB5-ACDF-C4805A0CF871}" destId="{B0BFD2C6-E650-4196-A261-223D69093B17}" srcOrd="2" destOrd="0" parTransId="{92CA94E7-600D-427F-B3EB-F793ADBA7C26}" sibTransId="{DC237631-27C4-485F-B0FC-F6A3A97BA5B1}"/>
    <dgm:cxn modelId="{07246DF5-6480-4543-9ABD-E71D55A1A395}" type="presOf" srcId="{B0BFD2C6-E650-4196-A261-223D69093B17}" destId="{675B6436-E4D1-423E-B4F3-7A198707A6E2}" srcOrd="1" destOrd="0" presId="urn:microsoft.com/office/officeart/2005/8/layout/list1"/>
    <dgm:cxn modelId="{0A7A0164-9D2B-405B-9FE2-6B40BC2BD51F}" type="presOf" srcId="{574153BB-4EBF-4200-A63B-770BCCDAA469}" destId="{84E472B0-0C2F-4C3E-AE10-3E98F87386FE}" srcOrd="0" destOrd="0" presId="urn:microsoft.com/office/officeart/2005/8/layout/list1"/>
    <dgm:cxn modelId="{FD58230D-4954-4F85-86FE-99B4EC2AFA79}" type="presOf" srcId="{574153BB-4EBF-4200-A63B-770BCCDAA469}" destId="{826CB852-F98B-44AB-B6C0-23B3C6964A1C}" srcOrd="1" destOrd="0" presId="urn:microsoft.com/office/officeart/2005/8/layout/list1"/>
    <dgm:cxn modelId="{47FD528E-64FC-4A75-8C07-FD42D799AA7A}" srcId="{2597EAF5-7915-4FB5-ACDF-C4805A0CF871}" destId="{86539D01-DA6F-44E6-8414-24944CCE7899}" srcOrd="1" destOrd="0" parTransId="{7906A48C-5511-478F-BB22-C25BABE367CC}" sibTransId="{5F51319C-BF3D-40E8-A7C0-5FE14FB80D61}"/>
    <dgm:cxn modelId="{0B2008B8-AE44-42FA-A42D-A3D4942B0EB0}" type="presOf" srcId="{86539D01-DA6F-44E6-8414-24944CCE7899}" destId="{CFF453E2-D3AA-48C6-81FD-D48469FD2402}" srcOrd="0" destOrd="0" presId="urn:microsoft.com/office/officeart/2005/8/layout/list1"/>
    <dgm:cxn modelId="{DEBFE687-9D66-4112-8261-B1BFB24C1690}" type="presOf" srcId="{86539D01-DA6F-44E6-8414-24944CCE7899}" destId="{40BC574D-03E3-43F2-81B7-0273E7AA2549}" srcOrd="1" destOrd="0" presId="urn:microsoft.com/office/officeart/2005/8/layout/list1"/>
    <dgm:cxn modelId="{EF824D30-8273-4D7D-8CE6-F994C39FEAEF}" type="presParOf" srcId="{38AFF9DC-058A-478C-A7F1-D14C6D2B5193}" destId="{4FCA9F93-6B8C-4F80-8BD2-33882B7905D6}" srcOrd="0" destOrd="0" presId="urn:microsoft.com/office/officeart/2005/8/layout/list1"/>
    <dgm:cxn modelId="{8B07F38C-8AC9-4DF2-90F3-5631A72A9F4B}" type="presParOf" srcId="{4FCA9F93-6B8C-4F80-8BD2-33882B7905D6}" destId="{84E472B0-0C2F-4C3E-AE10-3E98F87386FE}" srcOrd="0" destOrd="0" presId="urn:microsoft.com/office/officeart/2005/8/layout/list1"/>
    <dgm:cxn modelId="{66B4EB1B-837C-45A0-90DF-4CB8B0176E50}" type="presParOf" srcId="{4FCA9F93-6B8C-4F80-8BD2-33882B7905D6}" destId="{826CB852-F98B-44AB-B6C0-23B3C6964A1C}" srcOrd="1" destOrd="0" presId="urn:microsoft.com/office/officeart/2005/8/layout/list1"/>
    <dgm:cxn modelId="{C268FFAA-6D31-4773-9761-BA22ECAA8554}" type="presParOf" srcId="{38AFF9DC-058A-478C-A7F1-D14C6D2B5193}" destId="{8AAF1A13-EE54-49AD-80DE-20898892A7B7}" srcOrd="1" destOrd="0" presId="urn:microsoft.com/office/officeart/2005/8/layout/list1"/>
    <dgm:cxn modelId="{E9AC6E3A-7E4E-4A92-A60E-6A1CBFCCAE37}" type="presParOf" srcId="{38AFF9DC-058A-478C-A7F1-D14C6D2B5193}" destId="{D7B195A6-A61D-4B17-900C-F88B6A00D138}" srcOrd="2" destOrd="0" presId="urn:microsoft.com/office/officeart/2005/8/layout/list1"/>
    <dgm:cxn modelId="{A61EF966-E9FD-4C5C-A462-E62EB68CA627}" type="presParOf" srcId="{38AFF9DC-058A-478C-A7F1-D14C6D2B5193}" destId="{FEADD877-EF94-40F0-AAB8-CE84F97FA6C7}" srcOrd="3" destOrd="0" presId="urn:microsoft.com/office/officeart/2005/8/layout/list1"/>
    <dgm:cxn modelId="{9E109BC2-EA61-48D6-AB3C-F48418BB16F4}" type="presParOf" srcId="{38AFF9DC-058A-478C-A7F1-D14C6D2B5193}" destId="{2B057714-8DD7-4156-B535-53651F2096C1}" srcOrd="4" destOrd="0" presId="urn:microsoft.com/office/officeart/2005/8/layout/list1"/>
    <dgm:cxn modelId="{17B1E488-6D4D-4DDE-BE56-51BA898DB5D0}" type="presParOf" srcId="{2B057714-8DD7-4156-B535-53651F2096C1}" destId="{CFF453E2-D3AA-48C6-81FD-D48469FD2402}" srcOrd="0" destOrd="0" presId="urn:microsoft.com/office/officeart/2005/8/layout/list1"/>
    <dgm:cxn modelId="{0BDD2195-B269-4C36-8182-DEEDC6A45902}" type="presParOf" srcId="{2B057714-8DD7-4156-B535-53651F2096C1}" destId="{40BC574D-03E3-43F2-81B7-0273E7AA2549}" srcOrd="1" destOrd="0" presId="urn:microsoft.com/office/officeart/2005/8/layout/list1"/>
    <dgm:cxn modelId="{87217DA4-62EB-4BCC-81E6-63A2CCFA5B6A}" type="presParOf" srcId="{38AFF9DC-058A-478C-A7F1-D14C6D2B5193}" destId="{633897A1-C6C7-4BC9-8254-F938390D1494}" srcOrd="5" destOrd="0" presId="urn:microsoft.com/office/officeart/2005/8/layout/list1"/>
    <dgm:cxn modelId="{5E8C3DBF-8C49-43DA-A1E7-18832E9F0799}" type="presParOf" srcId="{38AFF9DC-058A-478C-A7F1-D14C6D2B5193}" destId="{D5F6E709-7EFA-47BA-8539-58656DCC8FF2}" srcOrd="6" destOrd="0" presId="urn:microsoft.com/office/officeart/2005/8/layout/list1"/>
    <dgm:cxn modelId="{8DCAD769-2C48-4635-8111-A46D3EEA3C87}" type="presParOf" srcId="{38AFF9DC-058A-478C-A7F1-D14C6D2B5193}" destId="{10B8187F-1DD4-41C1-B354-E01D62AF6BB5}" srcOrd="7" destOrd="0" presId="urn:microsoft.com/office/officeart/2005/8/layout/list1"/>
    <dgm:cxn modelId="{528185C0-1A0A-498C-AD54-33231C11CEFF}" type="presParOf" srcId="{38AFF9DC-058A-478C-A7F1-D14C6D2B5193}" destId="{9CCBE095-903F-447E-80A5-194D255076EB}" srcOrd="8" destOrd="0" presId="urn:microsoft.com/office/officeart/2005/8/layout/list1"/>
    <dgm:cxn modelId="{FBC9AD3A-0850-4EE8-8F0B-5F0E7713D444}" type="presParOf" srcId="{9CCBE095-903F-447E-80A5-194D255076EB}" destId="{05DD064E-6399-4049-A691-60EDC78BB047}" srcOrd="0" destOrd="0" presId="urn:microsoft.com/office/officeart/2005/8/layout/list1"/>
    <dgm:cxn modelId="{6920D658-446B-4077-9F69-CF9236367A8E}" type="presParOf" srcId="{9CCBE095-903F-447E-80A5-194D255076EB}" destId="{675B6436-E4D1-423E-B4F3-7A198707A6E2}" srcOrd="1" destOrd="0" presId="urn:microsoft.com/office/officeart/2005/8/layout/list1"/>
    <dgm:cxn modelId="{DC3CF087-7661-476D-B7BC-D06F129D208E}" type="presParOf" srcId="{38AFF9DC-058A-478C-A7F1-D14C6D2B5193}" destId="{AD857F44-E346-4343-B26C-BFBA72545883}" srcOrd="9" destOrd="0" presId="urn:microsoft.com/office/officeart/2005/8/layout/list1"/>
    <dgm:cxn modelId="{53BF4609-537F-43C0-A691-F6B1707516DF}" type="presParOf" srcId="{38AFF9DC-058A-478C-A7F1-D14C6D2B5193}" destId="{8E151E3A-1A06-4A08-9095-7385F92BC7B9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B195A6-A61D-4B17-900C-F88B6A00D138}">
      <dsp:nvSpPr>
        <dsp:cNvPr id="0" name=""/>
        <dsp:cNvSpPr/>
      </dsp:nvSpPr>
      <dsp:spPr>
        <a:xfrm>
          <a:off x="0" y="1891020"/>
          <a:ext cx="694877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6CB852-F98B-44AB-B6C0-23B3C6964A1C}">
      <dsp:nvSpPr>
        <dsp:cNvPr id="0" name=""/>
        <dsp:cNvSpPr/>
      </dsp:nvSpPr>
      <dsp:spPr>
        <a:xfrm>
          <a:off x="347438" y="1654860"/>
          <a:ext cx="4864140" cy="472320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853" tIns="0" rIns="18385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Pristrano razmišljanje</a:t>
          </a:r>
          <a:endParaRPr lang="en-US" sz="1600" kern="1200" dirty="0"/>
        </a:p>
      </dsp:txBody>
      <dsp:txXfrm>
        <a:off x="370495" y="1677917"/>
        <a:ext cx="4818026" cy="426206"/>
      </dsp:txXfrm>
    </dsp:sp>
    <dsp:sp modelId="{D5F6E709-7EFA-47BA-8539-58656DCC8FF2}">
      <dsp:nvSpPr>
        <dsp:cNvPr id="0" name=""/>
        <dsp:cNvSpPr/>
      </dsp:nvSpPr>
      <dsp:spPr>
        <a:xfrm>
          <a:off x="0" y="2616780"/>
          <a:ext cx="694877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0BC574D-03E3-43F2-81B7-0273E7AA2549}">
      <dsp:nvSpPr>
        <dsp:cNvPr id="0" name=""/>
        <dsp:cNvSpPr/>
      </dsp:nvSpPr>
      <dsp:spPr>
        <a:xfrm>
          <a:off x="347438" y="2380620"/>
          <a:ext cx="4864140" cy="472320"/>
        </a:xfrm>
        <a:prstGeom prst="roundRect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853" tIns="0" rIns="18385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Situacije percipirane </a:t>
          </a:r>
          <a:r>
            <a:rPr lang="hr-HR" sz="1600" kern="1200" dirty="0" err="1" smtClean="0"/>
            <a:t>negativnije</a:t>
          </a:r>
          <a:endParaRPr lang="hr-HR" sz="1600" kern="1200" dirty="0" smtClean="0"/>
        </a:p>
      </dsp:txBody>
      <dsp:txXfrm>
        <a:off x="370495" y="2403677"/>
        <a:ext cx="4818026" cy="426206"/>
      </dsp:txXfrm>
    </dsp:sp>
    <dsp:sp modelId="{8E151E3A-1A06-4A08-9095-7385F92BC7B9}">
      <dsp:nvSpPr>
        <dsp:cNvPr id="0" name=""/>
        <dsp:cNvSpPr/>
      </dsp:nvSpPr>
      <dsp:spPr>
        <a:xfrm>
          <a:off x="0" y="3342540"/>
          <a:ext cx="6948772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5B6436-E4D1-423E-B4F3-7A198707A6E2}">
      <dsp:nvSpPr>
        <dsp:cNvPr id="0" name=""/>
        <dsp:cNvSpPr/>
      </dsp:nvSpPr>
      <dsp:spPr>
        <a:xfrm>
          <a:off x="347438" y="3106380"/>
          <a:ext cx="486414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3853" tIns="0" rIns="183853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600" kern="1200" dirty="0" smtClean="0"/>
            <a:t>Pogrešno tumačenje neutralne ili pozitivne situacije</a:t>
          </a:r>
          <a:endParaRPr lang="en-US" sz="1600" kern="1200" dirty="0"/>
        </a:p>
      </dsp:txBody>
      <dsp:txXfrm>
        <a:off x="370495" y="3129437"/>
        <a:ext cx="4818026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1A4D7-FC45-44FA-8445-6980EEE44877}" type="datetimeFigureOut">
              <a:rPr lang="en-US" smtClean="0"/>
              <a:t>4/9/2024</a:t>
            </a:fld>
            <a:endParaRPr lang="en-US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93304A-43D3-4F72-9744-6345DE1C10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7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3304A-43D3-4F72-9744-6345DE1C102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048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3304A-43D3-4F72-9744-6345DE1C102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259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3304A-43D3-4F72-9744-6345DE1C102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660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noProof="0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3304A-43D3-4F72-9744-6345DE1C102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015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93304A-43D3-4F72-9744-6345DE1C102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974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03868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08387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7933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3750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960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9116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91134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64013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5545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9357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1E438-89E1-455A-9033-024DB7A6753A}" type="datetimeFigureOut">
              <a:rPr lang="hr-HR" smtClean="0"/>
              <a:t>09.04.2024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B340E-2656-4DFB-B0D8-7869D3A32BF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326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19888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IDENTIFIKACIJA </a:t>
            </a:r>
            <a:b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hr-HR" dirty="0" smtClean="0">
                <a:solidFill>
                  <a:schemeClr val="accent1">
                    <a:lumMod val="50000"/>
                  </a:schemeClr>
                </a:solidFill>
              </a:rPr>
              <a:t>AUTOMATSKIH MISLI</a:t>
            </a:r>
            <a:endParaRPr lang="hr-H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400" y="4005064"/>
            <a:ext cx="6400800" cy="1752600"/>
          </a:xfrm>
        </p:spPr>
        <p:txBody>
          <a:bodyPr>
            <a:normAutofit fontScale="70000" lnSpcReduction="20000"/>
          </a:bodyPr>
          <a:lstStyle/>
          <a:p>
            <a:r>
              <a:rPr lang="hr-HR" sz="3700" dirty="0"/>
              <a:t>Praktikum </a:t>
            </a:r>
            <a:r>
              <a:rPr lang="hr-HR" sz="3700" dirty="0" smtClean="0"/>
              <a:t>II</a:t>
            </a:r>
            <a:endParaRPr lang="hr-HR" sz="3700" dirty="0"/>
          </a:p>
          <a:p>
            <a:endParaRPr lang="hr-HR" dirty="0" smtClean="0"/>
          </a:p>
          <a:p>
            <a:endParaRPr lang="hr-HR" dirty="0" smtClean="0"/>
          </a:p>
          <a:p>
            <a:pPr algn="r"/>
            <a:r>
              <a:rPr lang="hr-HR" sz="2700" dirty="0" smtClean="0"/>
              <a:t>Vanda Canjuga, grupa D</a:t>
            </a:r>
            <a:endParaRPr lang="hr-HR" sz="2700" dirty="0"/>
          </a:p>
          <a:p>
            <a:pPr algn="r"/>
            <a:r>
              <a:rPr lang="hr-HR" sz="2700" dirty="0" smtClean="0"/>
              <a:t>13.4.2024.</a:t>
            </a:r>
            <a:endParaRPr lang="hr-HR" sz="2700" dirty="0"/>
          </a:p>
        </p:txBody>
      </p:sp>
    </p:spTree>
    <p:extLst>
      <p:ext uri="{BB962C8B-B14F-4D97-AF65-F5344CB8AC3E}">
        <p14:creationId xmlns:p14="http://schemas.microsoft.com/office/powerpoint/2010/main" val="424888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30682" y="439174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Svjesnost o automatskim mislima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31640" y="1582174"/>
            <a:ext cx="7067128" cy="4277072"/>
          </a:xfrm>
        </p:spPr>
        <p:txBody>
          <a:bodyPr>
            <a:normAutofit/>
          </a:bodyPr>
          <a:lstStyle/>
          <a:p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svjesniji </a:t>
            </a:r>
            <a:r>
              <a:rPr lang="hr-HR" sz="2400" b="1" dirty="0" smtClean="0">
                <a:solidFill>
                  <a:schemeClr val="accent1">
                    <a:lumMod val="50000"/>
                  </a:schemeClr>
                </a:solidFill>
              </a:rPr>
              <a:t>nekorisnog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ponašanja </a:t>
            </a:r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nego automatskih </a:t>
            </a:r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misli - </a:t>
            </a:r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koje prethode njihovom </a:t>
            </a:r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djelovanju</a:t>
            </a:r>
          </a:p>
          <a:p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svjesniji </a:t>
            </a:r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svoje </a:t>
            </a:r>
            <a:r>
              <a:rPr lang="hr-HR" sz="2400" b="1" dirty="0">
                <a:solidFill>
                  <a:schemeClr val="accent1">
                    <a:lumMod val="50000"/>
                  </a:schemeClr>
                </a:solidFill>
              </a:rPr>
              <a:t>fiziološke reakcije </a:t>
            </a:r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nego svojih </a:t>
            </a:r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misli</a:t>
            </a:r>
          </a:p>
          <a:p>
            <a:endParaRPr lang="hr-HR" sz="27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v</a:t>
            </a:r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ećina </a:t>
            </a:r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automatskih misli </a:t>
            </a:r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- povezana s:</a:t>
            </a:r>
          </a:p>
          <a:p>
            <a:pPr lvl="1"/>
            <a:r>
              <a:rPr lang="hr-HR" sz="2100" dirty="0" smtClean="0">
                <a:solidFill>
                  <a:schemeClr val="accent1">
                    <a:lumMod val="50000"/>
                  </a:schemeClr>
                </a:solidFill>
              </a:rPr>
              <a:t>vanjskim </a:t>
            </a:r>
            <a:r>
              <a:rPr lang="hr-HR" sz="2100" dirty="0">
                <a:solidFill>
                  <a:schemeClr val="accent1">
                    <a:lumMod val="50000"/>
                  </a:schemeClr>
                </a:solidFill>
              </a:rPr>
              <a:t>situacijama </a:t>
            </a:r>
            <a:endParaRPr lang="hr-HR" sz="21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hr-HR" sz="21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100" i="1" dirty="0" smtClean="0">
                <a:solidFill>
                  <a:schemeClr val="accent1">
                    <a:lumMod val="50000"/>
                  </a:schemeClr>
                </a:solidFill>
              </a:rPr>
              <a:t>    (</a:t>
            </a:r>
            <a:r>
              <a:rPr lang="hr-HR" sz="2100" i="1" dirty="0">
                <a:solidFill>
                  <a:schemeClr val="accent1">
                    <a:lumMod val="50000"/>
                  </a:schemeClr>
                </a:solidFill>
              </a:rPr>
              <a:t>npr. razgovor s </a:t>
            </a:r>
            <a:r>
              <a:rPr lang="hr-HR" sz="2100" i="1" dirty="0" smtClean="0">
                <a:solidFill>
                  <a:schemeClr val="accent1">
                    <a:lumMod val="50000"/>
                  </a:schemeClr>
                </a:solidFill>
              </a:rPr>
              <a:t>nekom osobom) </a:t>
            </a:r>
          </a:p>
          <a:p>
            <a:pPr lvl="1"/>
            <a:r>
              <a:rPr lang="hr-HR" sz="2100" dirty="0" smtClean="0">
                <a:solidFill>
                  <a:schemeClr val="accent1">
                    <a:lumMod val="50000"/>
                  </a:schemeClr>
                </a:solidFill>
              </a:rPr>
              <a:t>strujom </a:t>
            </a:r>
            <a:r>
              <a:rPr lang="hr-HR" sz="2100" dirty="0">
                <a:solidFill>
                  <a:schemeClr val="accent1">
                    <a:lumMod val="50000"/>
                  </a:schemeClr>
                </a:solidFill>
              </a:rPr>
              <a:t>misli </a:t>
            </a:r>
            <a:endParaRPr lang="hr-HR" sz="21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r>
              <a:rPr lang="hr-HR" sz="2100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100" i="1" dirty="0" smtClean="0">
                <a:solidFill>
                  <a:schemeClr val="accent1">
                    <a:lumMod val="50000"/>
                  </a:schemeClr>
                </a:solidFill>
              </a:rPr>
              <a:t>    (</a:t>
            </a:r>
            <a:r>
              <a:rPr lang="hr-HR" sz="2100" i="1" dirty="0">
                <a:solidFill>
                  <a:schemeClr val="accent1">
                    <a:lumMod val="50000"/>
                  </a:schemeClr>
                </a:solidFill>
              </a:rPr>
              <a:t>npr. razmišljanje o nadolazećem </a:t>
            </a:r>
            <a:r>
              <a:rPr lang="hr-HR" sz="2100" i="1" dirty="0" smtClean="0">
                <a:solidFill>
                  <a:schemeClr val="accent1">
                    <a:lumMod val="50000"/>
                  </a:schemeClr>
                </a:solidFill>
              </a:rPr>
              <a:t>događaju)</a:t>
            </a:r>
            <a:endParaRPr lang="hr-HR" sz="21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2" descr="https://i.pinimg.com/564x/82/c5/a9/82c5a9c388e7856bfb35e6b195452dc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429000"/>
            <a:ext cx="2162160" cy="1440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6735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143000"/>
          </a:xfrm>
        </p:spPr>
        <p:txBody>
          <a:bodyPr>
            <a:normAutofit/>
          </a:bodyPr>
          <a:lstStyle/>
          <a:p>
            <a:r>
              <a:rPr lang="hr-HR" sz="3400" dirty="0">
                <a:solidFill>
                  <a:schemeClr val="accent1">
                    <a:lumMod val="50000"/>
                  </a:schemeClr>
                </a:solidFill>
              </a:rPr>
              <a:t>Klijenti mogu razmišljati o bilo kojem dijelu kognitivnog modela</a:t>
            </a:r>
            <a:r>
              <a:rPr lang="hr-HR" sz="3400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en-US" sz="3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74951" y="2204864"/>
            <a:ext cx="6984776" cy="4536504"/>
          </a:xfrm>
        </p:spPr>
        <p:txBody>
          <a:bodyPr>
            <a:normAutofit/>
          </a:bodyPr>
          <a:lstStyle/>
          <a:p>
            <a:r>
              <a:rPr lang="hr-HR" sz="3000" dirty="0" err="1" smtClean="0">
                <a:solidFill>
                  <a:schemeClr val="accent1">
                    <a:lumMod val="50000"/>
                  </a:schemeClr>
                </a:solidFill>
              </a:rPr>
              <a:t>kognicije</a:t>
            </a:r>
            <a:r>
              <a:rPr lang="hr-HR" sz="30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hr-HR" sz="1700" dirty="0" smtClean="0">
                <a:solidFill>
                  <a:schemeClr val="accent1">
                    <a:lumMod val="50000"/>
                  </a:schemeClr>
                </a:solidFill>
              </a:rPr>
              <a:t>     (misli</a:t>
            </a:r>
            <a:r>
              <a:rPr lang="hr-HR" sz="1700" dirty="0">
                <a:solidFill>
                  <a:schemeClr val="accent1">
                    <a:lumMod val="50000"/>
                  </a:schemeClr>
                </a:solidFill>
              </a:rPr>
              <a:t>, slike, uvjerenja, sanjarenja, snovi, sjećanja </a:t>
            </a:r>
            <a:endParaRPr lang="hr-HR" sz="17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1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1700" dirty="0" smtClean="0">
                <a:solidFill>
                  <a:schemeClr val="accent1">
                    <a:lumMod val="50000"/>
                  </a:schemeClr>
                </a:solidFill>
              </a:rPr>
              <a:t>      ili </a:t>
            </a:r>
            <a:r>
              <a:rPr lang="hr-HR" sz="1700" dirty="0">
                <a:solidFill>
                  <a:schemeClr val="accent1">
                    <a:lumMod val="50000"/>
                  </a:schemeClr>
                </a:solidFill>
              </a:rPr>
              <a:t>bljeskovi</a:t>
            </a:r>
            <a:r>
              <a:rPr lang="hr-HR" sz="17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r>
              <a:rPr lang="hr-HR" sz="3000" dirty="0" smtClean="0">
                <a:solidFill>
                  <a:schemeClr val="accent1">
                    <a:lumMod val="50000"/>
                  </a:schemeClr>
                </a:solidFill>
              </a:rPr>
              <a:t>emocije</a:t>
            </a:r>
          </a:p>
          <a:p>
            <a:r>
              <a:rPr lang="hr-HR" sz="3000" dirty="0" smtClean="0">
                <a:solidFill>
                  <a:schemeClr val="accent1">
                    <a:lumMod val="50000"/>
                  </a:schemeClr>
                </a:solidFill>
              </a:rPr>
              <a:t>ponašanje</a:t>
            </a:r>
          </a:p>
          <a:p>
            <a:r>
              <a:rPr lang="hr-HR" sz="3000" dirty="0" smtClean="0">
                <a:solidFill>
                  <a:schemeClr val="accent1">
                    <a:lumMod val="50000"/>
                  </a:schemeClr>
                </a:solidFill>
              </a:rPr>
              <a:t>fiziološka </a:t>
            </a:r>
            <a:r>
              <a:rPr lang="hr-HR" sz="3000" dirty="0">
                <a:solidFill>
                  <a:schemeClr val="accent1">
                    <a:lumMod val="50000"/>
                  </a:schemeClr>
                </a:solidFill>
              </a:rPr>
              <a:t>ili mentalna iskustva </a:t>
            </a:r>
            <a:endParaRPr lang="hr-HR" sz="3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     </a:t>
            </a:r>
            <a:r>
              <a:rPr lang="hr-HR" sz="17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hr-HR" sz="1700" dirty="0">
                <a:solidFill>
                  <a:schemeClr val="accent1">
                    <a:lumMod val="50000"/>
                  </a:schemeClr>
                </a:solidFill>
              </a:rPr>
              <a:t>npr. </a:t>
            </a:r>
            <a:r>
              <a:rPr lang="hr-HR" sz="1700" dirty="0" smtClean="0">
                <a:solidFill>
                  <a:schemeClr val="accent1">
                    <a:lumMod val="50000"/>
                  </a:schemeClr>
                </a:solidFill>
              </a:rPr>
              <a:t>neobične ideje </a:t>
            </a:r>
            <a:r>
              <a:rPr lang="hr-HR" sz="1700" dirty="0">
                <a:solidFill>
                  <a:schemeClr val="accent1">
                    <a:lumMod val="50000"/>
                  </a:schemeClr>
                </a:solidFill>
              </a:rPr>
              <a:t>ili osjećaj da im misli jure</a:t>
            </a:r>
            <a:r>
              <a:rPr lang="hr-HR" sz="17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hr-HR" sz="17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170" name="Picture 2" descr="https://i.pinimg.com/564x/84/ef/37/84ef37ec71f609985f9d870feb0190a4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3353789"/>
            <a:ext cx="1872208" cy="11193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0125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14400" y="908720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b="1" dirty="0" smtClean="0">
                <a:solidFill>
                  <a:schemeClr val="accent1">
                    <a:lumMod val="50000"/>
                  </a:schemeClr>
                </a:solidFill>
              </a:rPr>
              <a:t>Tradicionalna KBT</a:t>
            </a:r>
          </a:p>
          <a:p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problematične </a:t>
            </a:r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situacije iz </a:t>
            </a: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proteklog tjedna</a:t>
            </a:r>
          </a:p>
          <a:p>
            <a:pPr lvl="1"/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u </a:t>
            </a:r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kojem su trenutku klijenti bili najviše uznemireni </a:t>
            </a:r>
          </a:p>
          <a:p>
            <a:pPr lvl="1"/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koje </a:t>
            </a:r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su bile njihove automatske </a:t>
            </a: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misli </a:t>
            </a:r>
          </a:p>
          <a:p>
            <a:pPr marL="457200" lvl="1" indent="0">
              <a:buNone/>
            </a:pPr>
            <a:endParaRPr lang="hr-HR" sz="26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2600" b="1" dirty="0" smtClean="0">
                <a:solidFill>
                  <a:schemeClr val="accent1">
                    <a:lumMod val="50000"/>
                  </a:schemeClr>
                </a:solidFill>
              </a:rPr>
              <a:t>Orijentacija </a:t>
            </a:r>
            <a:r>
              <a:rPr lang="hr-HR" sz="2600" b="1" dirty="0">
                <a:solidFill>
                  <a:schemeClr val="accent1">
                    <a:lumMod val="50000"/>
                  </a:schemeClr>
                </a:solidFill>
              </a:rPr>
              <a:t>oporavka (</a:t>
            </a:r>
            <a:r>
              <a:rPr lang="hr-HR" sz="2600" b="1" dirty="0" err="1">
                <a:solidFill>
                  <a:schemeClr val="accent1">
                    <a:lumMod val="50000"/>
                  </a:schemeClr>
                </a:solidFill>
              </a:rPr>
              <a:t>recovery</a:t>
            </a:r>
            <a:r>
              <a:rPr lang="hr-HR" sz="26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600" b="1" dirty="0" err="1" smtClean="0">
                <a:solidFill>
                  <a:schemeClr val="accent1">
                    <a:lumMod val="50000"/>
                  </a:schemeClr>
                </a:solidFill>
              </a:rPr>
              <a:t>orientation</a:t>
            </a:r>
            <a:r>
              <a:rPr lang="hr-HR" sz="2600" b="1" dirty="0" smtClean="0">
                <a:solidFill>
                  <a:schemeClr val="accent1">
                    <a:lumMod val="50000"/>
                  </a:schemeClr>
                </a:solidFill>
              </a:rPr>
              <a:t>) </a:t>
            </a:r>
          </a:p>
          <a:p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misli </a:t>
            </a:r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za koje klijenti predviđaju da će stvoriti prepreku poduzimanju koraka u nadolazećem tjednu prema postizanju njihovog </a:t>
            </a: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cilja</a:t>
            </a:r>
            <a:endParaRPr lang="hr-HR" sz="2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5380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59632" y="620688"/>
            <a:ext cx="7488832" cy="5865515"/>
          </a:xfrm>
        </p:spPr>
        <p:txBody>
          <a:bodyPr/>
          <a:lstStyle/>
          <a:p>
            <a:pPr marL="0" indent="0" algn="just">
              <a:buNone/>
            </a:pPr>
            <a:r>
              <a:rPr lang="hr-HR" sz="3000" dirty="0">
                <a:solidFill>
                  <a:schemeClr val="accent1">
                    <a:lumMod val="50000"/>
                  </a:schemeClr>
                </a:solidFill>
              </a:rPr>
              <a:t>Klijenti mogu imati uznemirujuće ili nekorisne automatske misli:</a:t>
            </a:r>
          </a:p>
          <a:p>
            <a:r>
              <a:rPr lang="hr-HR" sz="3000" dirty="0" smtClean="0">
                <a:solidFill>
                  <a:schemeClr val="accent1">
                    <a:lumMod val="50000"/>
                  </a:schemeClr>
                </a:solidFill>
              </a:rPr>
              <a:t>prije </a:t>
            </a:r>
            <a:r>
              <a:rPr lang="hr-HR" sz="3000" dirty="0">
                <a:solidFill>
                  <a:schemeClr val="accent1">
                    <a:lumMod val="50000"/>
                  </a:schemeClr>
                </a:solidFill>
              </a:rPr>
              <a:t>situacije, u iščekivanju </a:t>
            </a:r>
            <a:endParaRPr lang="hr-HR" sz="3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("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Što ako je ljut na mene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?")</a:t>
            </a:r>
          </a:p>
          <a:p>
            <a:r>
              <a:rPr lang="hr-HR" sz="3000" dirty="0" smtClean="0">
                <a:solidFill>
                  <a:schemeClr val="accent1">
                    <a:lumMod val="50000"/>
                  </a:schemeClr>
                </a:solidFill>
              </a:rPr>
              <a:t>tijekom </a:t>
            </a:r>
            <a:r>
              <a:rPr lang="hr-HR" sz="3000" dirty="0">
                <a:solidFill>
                  <a:schemeClr val="accent1">
                    <a:lumMod val="50000"/>
                  </a:schemeClr>
                </a:solidFill>
              </a:rPr>
              <a:t>situacije </a:t>
            </a:r>
            <a:endParaRPr lang="hr-HR" sz="3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("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Ona misli kako ja ovo loše radim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")</a:t>
            </a:r>
          </a:p>
          <a:p>
            <a:r>
              <a:rPr lang="hr-HR" sz="3000" dirty="0" smtClean="0">
                <a:solidFill>
                  <a:schemeClr val="accent1">
                    <a:lumMod val="50000"/>
                  </a:schemeClr>
                </a:solidFill>
              </a:rPr>
              <a:t>nakon situacije</a:t>
            </a:r>
            <a:endParaRPr lang="hr-HR" sz="30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"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Nikad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ga nisam trebao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nazvati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"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  <a:endParaRPr lang="hr-HR" sz="25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8194" name="Picture 2" descr="https://i.pinimg.com/564x/07/a2/06/07a206a45a30c9650604a08cdde06270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4005064"/>
            <a:ext cx="1541007" cy="190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594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Objašnjavanje </a:t>
            </a:r>
            <a:r>
              <a:rPr lang="hr-HR" sz="3600" dirty="0">
                <a:solidFill>
                  <a:schemeClr val="accent1">
                    <a:lumMod val="50000"/>
                  </a:schemeClr>
                </a:solidFill>
              </a:rPr>
              <a:t>a</a:t>
            </a:r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utomatskih misli klijentima</a:t>
            </a:r>
            <a:endParaRPr lang="hr-H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objasniti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na vlastitim primjerima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klijenta</a:t>
            </a:r>
          </a:p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izazvati automatske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misli </a:t>
            </a:r>
          </a:p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pružiti </a:t>
            </a:r>
            <a:r>
              <a:rPr lang="hr-HR" sz="2700" dirty="0" err="1" smtClean="0">
                <a:solidFill>
                  <a:schemeClr val="accent1">
                    <a:lumMod val="50000"/>
                  </a:schemeClr>
                </a:solidFill>
              </a:rPr>
              <a:t>psihoedukaciju</a:t>
            </a:r>
            <a:endParaRPr lang="hr-HR" sz="2700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zervirano mjesto sadržaja 2"/>
          <p:cNvSpPr txBox="1">
            <a:spLocks/>
          </p:cNvSpPr>
          <p:nvPr/>
        </p:nvSpPr>
        <p:spPr>
          <a:xfrm>
            <a:off x="2483768" y="3789040"/>
            <a:ext cx="6851104" cy="2828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Situacija: Razmišljam o sestri</a:t>
            </a:r>
          </a:p>
          <a:p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Automatska misao: "Nikad neću moći imati </a:t>
            </a:r>
          </a:p>
          <a:p>
            <a:pPr marL="0" indent="0">
              <a:buNone/>
            </a:pPr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                                          život poput njezina"</a:t>
            </a:r>
          </a:p>
          <a:p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Emocija: Tuga</a:t>
            </a:r>
            <a:endParaRPr lang="hr-H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70404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413792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Izazivanje automatskih misli</a:t>
            </a:r>
            <a:endParaRPr lang="hr-H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55576" y="1484784"/>
            <a:ext cx="8229600" cy="4525963"/>
          </a:xfrm>
        </p:spPr>
        <p:txBody>
          <a:bodyPr>
            <a:normAutofit/>
          </a:bodyPr>
          <a:lstStyle/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"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Što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je prolazilo / prolazi / prolazit će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kroz vašu glavu?</a:t>
            </a:r>
          </a:p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"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O čemu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si razmišljao / razmišljaš / razmišljat ćeš?</a:t>
            </a:r>
          </a:p>
          <a:p>
            <a:endParaRPr lang="hr-HR" sz="27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sz="27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kada </a:t>
            </a:r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klijenti opisuju problematičnu situaciju, emociju, ponašanje ili fiziološku reakciju koju su imali </a:t>
            </a:r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ili </a:t>
            </a:r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očekuju da će imati </a:t>
            </a:r>
            <a:endParaRPr lang="hr-HR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kada </a:t>
            </a:r>
            <a:r>
              <a:rPr lang="hr-HR" sz="2400" dirty="0">
                <a:solidFill>
                  <a:schemeClr val="accent1">
                    <a:lumMod val="50000"/>
                  </a:schemeClr>
                </a:solidFill>
              </a:rPr>
              <a:t>klijenti dožive negativan pomak u afektu ili pokažu nekorisno ponašanje u </a:t>
            </a:r>
            <a:r>
              <a:rPr lang="hr-HR" sz="2400" dirty="0" smtClean="0">
                <a:solidFill>
                  <a:schemeClr val="accent1">
                    <a:lumMod val="50000"/>
                  </a:schemeClr>
                </a:solidFill>
              </a:rPr>
              <a:t>terapijskoj sesiji</a:t>
            </a:r>
            <a:endParaRPr lang="hr-HR" sz="24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sz="27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021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684447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Izazivanje dodatnih automatskih misli</a:t>
            </a:r>
            <a:endParaRPr lang="hr-H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87624" y="2132856"/>
            <a:ext cx="7776864" cy="4525963"/>
          </a:xfrm>
        </p:spPr>
        <p:txBody>
          <a:bodyPr>
            <a:normAutofit/>
          </a:bodyPr>
          <a:lstStyle/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ispitivanje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klijenata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nakon identifikacije početne automatske misli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druge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važne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misli</a:t>
            </a:r>
          </a:p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„Što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vam je još prošlo kroz glavu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?”</a:t>
            </a:r>
          </a:p>
          <a:p>
            <a:r>
              <a:rPr lang="hr-HR" sz="2700" b="1" dirty="0" smtClean="0">
                <a:solidFill>
                  <a:schemeClr val="accent1">
                    <a:lumMod val="50000"/>
                  </a:schemeClr>
                </a:solidFill>
              </a:rPr>
              <a:t>dodatne misli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– </a:t>
            </a:r>
            <a:r>
              <a:rPr lang="hr-HR" sz="2700" b="1" dirty="0" smtClean="0">
                <a:solidFill>
                  <a:schemeClr val="accent1">
                    <a:lumMod val="50000"/>
                  </a:schemeClr>
                </a:solidFill>
              </a:rPr>
              <a:t>dodatne emocije</a:t>
            </a:r>
            <a:endParaRPr lang="hr-HR" sz="27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Picture 2" descr="https://i.pinimg.com/564x/cf/3a/c9/cf3ac93e59e37b3a873c729d8a4a0d64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3284984"/>
            <a:ext cx="1911251" cy="1911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49056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Oblici automatskih misli</a:t>
            </a:r>
            <a:endParaRPr lang="hr-H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123728" y="1988840"/>
            <a:ext cx="7344816" cy="4525963"/>
          </a:xfrm>
        </p:spPr>
        <p:txBody>
          <a:bodyPr>
            <a:normAutofit/>
          </a:bodyPr>
          <a:lstStyle/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verbalni oblik</a:t>
            </a:r>
          </a:p>
          <a:p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like</a:t>
            </a:r>
          </a:p>
          <a:p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n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e iznose izravno </a:t>
            </a:r>
          </a:p>
          <a:p>
            <a:pPr lvl="1"/>
            <a:r>
              <a:rPr lang="hr-HR" sz="2300" dirty="0" smtClean="0">
                <a:solidFill>
                  <a:schemeClr val="accent1">
                    <a:lumMod val="50000"/>
                  </a:schemeClr>
                </a:solidFill>
              </a:rPr>
              <a:t>tumačenja iskustava</a:t>
            </a:r>
          </a:p>
          <a:p>
            <a:pPr lvl="1"/>
            <a:r>
              <a:rPr lang="hr-HR" sz="2300" dirty="0">
                <a:solidFill>
                  <a:schemeClr val="accent1">
                    <a:lumMod val="50000"/>
                  </a:schemeClr>
                </a:solidFill>
              </a:rPr>
              <a:t>u</a:t>
            </a:r>
            <a:r>
              <a:rPr lang="hr-HR" sz="2300" dirty="0" smtClean="0">
                <a:solidFill>
                  <a:schemeClr val="accent1">
                    <a:lumMod val="50000"/>
                  </a:schemeClr>
                </a:solidFill>
              </a:rPr>
              <a:t>građene u govor</a:t>
            </a:r>
          </a:p>
          <a:p>
            <a:pPr lvl="1"/>
            <a:r>
              <a:rPr lang="hr-HR" sz="2300" dirty="0" smtClean="0">
                <a:solidFill>
                  <a:schemeClr val="accent1">
                    <a:lumMod val="50000"/>
                  </a:schemeClr>
                </a:solidFill>
              </a:rPr>
              <a:t>kratke fraze</a:t>
            </a:r>
          </a:p>
          <a:p>
            <a:pPr lvl="1"/>
            <a:r>
              <a:rPr lang="hr-HR" sz="2300" dirty="0" smtClean="0">
                <a:solidFill>
                  <a:schemeClr val="accent1">
                    <a:lumMod val="50000"/>
                  </a:schemeClr>
                </a:solidFill>
              </a:rPr>
              <a:t>misli </a:t>
            </a:r>
            <a:r>
              <a:rPr lang="hr-HR" sz="2300" dirty="0">
                <a:solidFill>
                  <a:schemeClr val="accent1">
                    <a:lumMod val="50000"/>
                  </a:schemeClr>
                </a:solidFill>
              </a:rPr>
              <a:t>kao </a:t>
            </a:r>
            <a:r>
              <a:rPr lang="hr-HR" sz="2300" dirty="0" smtClean="0">
                <a:solidFill>
                  <a:schemeClr val="accent1">
                    <a:lumMod val="50000"/>
                  </a:schemeClr>
                </a:solidFill>
              </a:rPr>
              <a:t>pitanja</a:t>
            </a:r>
            <a:endParaRPr lang="hr-HR" sz="23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0242" name="Picture 2" descr="https://i.pinimg.com/564x/6a/36/bc/6a36bcb5847e787ff7525b5fe3d0e3d1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429000"/>
            <a:ext cx="2608535" cy="260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0185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143000"/>
          </a:xfrm>
        </p:spPr>
        <p:txBody>
          <a:bodyPr>
            <a:noAutofit/>
          </a:bodyPr>
          <a:lstStyle/>
          <a:p>
            <a:r>
              <a:rPr lang="hr-HR" sz="3600" dirty="0">
                <a:solidFill>
                  <a:schemeClr val="accent1">
                    <a:lumMod val="50000"/>
                  </a:schemeClr>
                </a:solidFill>
              </a:rPr>
              <a:t>Razlikovanje automatskih misli od interpretacija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389312" y="2132856"/>
            <a:ext cx="7235824" cy="4525963"/>
          </a:xfrm>
        </p:spPr>
        <p:txBody>
          <a:bodyPr>
            <a:normAutofit/>
          </a:bodyPr>
          <a:lstStyle/>
          <a:p>
            <a:r>
              <a:rPr lang="hr-HR" sz="2800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hr-HR" sz="2800" dirty="0" smtClean="0">
                <a:solidFill>
                  <a:schemeClr val="accent1">
                    <a:lumMod val="50000"/>
                  </a:schemeClr>
                </a:solidFill>
              </a:rPr>
              <a:t>ražiti stvarne </a:t>
            </a:r>
            <a:r>
              <a:rPr lang="hr-HR" sz="2800" dirty="0">
                <a:solidFill>
                  <a:schemeClr val="accent1">
                    <a:lumMod val="50000"/>
                  </a:schemeClr>
                </a:solidFill>
              </a:rPr>
              <a:t>riječi ili slike koje </a:t>
            </a:r>
            <a:r>
              <a:rPr lang="hr-HR" sz="2800" dirty="0" smtClean="0">
                <a:solidFill>
                  <a:schemeClr val="accent1">
                    <a:lumMod val="50000"/>
                  </a:schemeClr>
                </a:solidFill>
              </a:rPr>
              <a:t>klijentima prolaze </a:t>
            </a:r>
            <a:r>
              <a:rPr lang="hr-HR" sz="2800" dirty="0">
                <a:solidFill>
                  <a:schemeClr val="accent1">
                    <a:lumMod val="50000"/>
                  </a:schemeClr>
                </a:solidFill>
              </a:rPr>
              <a:t>kroz </a:t>
            </a:r>
            <a:r>
              <a:rPr lang="hr-HR" sz="2800" dirty="0" smtClean="0">
                <a:solidFill>
                  <a:schemeClr val="accent1">
                    <a:lumMod val="50000"/>
                  </a:schemeClr>
                </a:solidFill>
              </a:rPr>
              <a:t>glavu</a:t>
            </a:r>
          </a:p>
          <a:p>
            <a:r>
              <a:rPr lang="hr-HR" sz="2800" dirty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hr-HR" sz="2800" dirty="0" smtClean="0">
                <a:solidFill>
                  <a:schemeClr val="accent1">
                    <a:lumMod val="50000"/>
                  </a:schemeClr>
                </a:solidFill>
              </a:rPr>
              <a:t>ve </a:t>
            </a:r>
            <a:r>
              <a:rPr lang="hr-HR" sz="2800" dirty="0">
                <a:solidFill>
                  <a:schemeClr val="accent1">
                    <a:lumMod val="50000"/>
                  </a:schemeClr>
                </a:solidFill>
              </a:rPr>
              <a:t>dok ne nauče prepoznati te </a:t>
            </a:r>
            <a:r>
              <a:rPr lang="hr-HR" sz="2800" dirty="0" smtClean="0">
                <a:solidFill>
                  <a:schemeClr val="accent1">
                    <a:lumMod val="50000"/>
                  </a:schemeClr>
                </a:solidFill>
              </a:rPr>
              <a:t>misli - neki </a:t>
            </a:r>
            <a:r>
              <a:rPr lang="hr-HR" sz="2800" dirty="0">
                <a:solidFill>
                  <a:schemeClr val="accent1">
                    <a:lumMod val="50000"/>
                  </a:schemeClr>
                </a:solidFill>
              </a:rPr>
              <a:t>klijenti prijavljuju </a:t>
            </a:r>
            <a:r>
              <a:rPr lang="hr-HR" sz="2800" u="sng" dirty="0" smtClean="0">
                <a:solidFill>
                  <a:schemeClr val="accent1">
                    <a:lumMod val="50000"/>
                  </a:schemeClr>
                </a:solidFill>
              </a:rPr>
              <a:t>interpretacije</a:t>
            </a:r>
            <a:r>
              <a:rPr lang="hr-HR" sz="2800" dirty="0" smtClean="0">
                <a:solidFill>
                  <a:schemeClr val="accent1">
                    <a:lumMod val="50000"/>
                  </a:schemeClr>
                </a:solidFill>
              </a:rPr>
              <a:t> koje mogu ali </a:t>
            </a:r>
            <a:r>
              <a:rPr lang="hr-HR" sz="2800" dirty="0">
                <a:solidFill>
                  <a:schemeClr val="accent1">
                    <a:lumMod val="50000"/>
                  </a:schemeClr>
                </a:solidFill>
              </a:rPr>
              <a:t>i ne moraju biti njihove stvarne </a:t>
            </a:r>
            <a:r>
              <a:rPr lang="hr-HR" sz="2800" dirty="0" smtClean="0">
                <a:solidFill>
                  <a:schemeClr val="accent1">
                    <a:lumMod val="50000"/>
                  </a:schemeClr>
                </a:solidFill>
              </a:rPr>
              <a:t>misli</a:t>
            </a:r>
          </a:p>
        </p:txBody>
      </p:sp>
    </p:spTree>
    <p:extLst>
      <p:ext uri="{BB962C8B-B14F-4D97-AF65-F5344CB8AC3E}">
        <p14:creationId xmlns:p14="http://schemas.microsoft.com/office/powerpoint/2010/main" val="1862620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Imenovanje automatskih misli ugrađenih </a:t>
            </a:r>
            <a:r>
              <a:rPr lang="hr-HR" sz="3600" dirty="0">
                <a:solidFill>
                  <a:schemeClr val="accent1">
                    <a:lumMod val="50000"/>
                  </a:schemeClr>
                </a:solidFill>
              </a:rPr>
              <a:t>u </a:t>
            </a:r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govor</a:t>
            </a:r>
            <a:endParaRPr lang="hr-H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87624" y="1916832"/>
            <a:ext cx="777686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Primjeri </a:t>
            </a:r>
            <a:r>
              <a:rPr lang="hr-HR" sz="2500" b="1" dirty="0">
                <a:solidFill>
                  <a:schemeClr val="accent1">
                    <a:lumMod val="50000"/>
                  </a:schemeClr>
                </a:solidFill>
              </a:rPr>
              <a:t>ugrađenih misli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nasuprot stvarnim riječima</a:t>
            </a:r>
          </a:p>
          <a:p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Ugrađeni izraz: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"Ne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znam bi li odlazak do šefa bio gubljenje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vremena"</a:t>
            </a:r>
          </a:p>
          <a:p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Stvarna automatska misao: "Vjerojatno će biti gubitak vremena ako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odem"</a:t>
            </a:r>
          </a:p>
          <a:p>
            <a:endParaRPr lang="hr-HR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nježno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navoditi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klijente da identificiraju stvarne riječi koje su im prolazile kroz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glavu</a:t>
            </a:r>
            <a:endParaRPr lang="hr-HR" sz="25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7050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hr-HR" sz="4000" dirty="0">
                <a:solidFill>
                  <a:schemeClr val="accent1">
                    <a:lumMod val="50000"/>
                  </a:schemeClr>
                </a:solidFill>
              </a:rPr>
              <a:t>Kognitivni model</a:t>
            </a:r>
            <a:endParaRPr lang="en-US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71600" y="1772816"/>
            <a:ext cx="8229600" cy="4525963"/>
          </a:xfrm>
        </p:spPr>
        <p:txBody>
          <a:bodyPr>
            <a:normAutofit/>
          </a:bodyPr>
          <a:lstStyle/>
          <a:p>
            <a:r>
              <a:rPr lang="hr-HR" sz="2700" b="1" dirty="0" smtClean="0">
                <a:solidFill>
                  <a:schemeClr val="accent1">
                    <a:lumMod val="50000"/>
                  </a:schemeClr>
                </a:solidFill>
              </a:rPr>
              <a:t>interpretacija situacije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(ne sama situacija) izražena automatskim mislima ili slikama </a:t>
            </a:r>
          </a:p>
          <a:p>
            <a:pPr marL="0" indent="0">
              <a:buNone/>
            </a:pP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   -&gt; utjecaj na emocije, ponašanje i fiziološke   </a:t>
            </a:r>
          </a:p>
          <a:p>
            <a:pPr marL="0" indent="0">
              <a:buNone/>
            </a:pP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       odgovore</a:t>
            </a:r>
          </a:p>
          <a:p>
            <a:endParaRPr lang="hr-HR" sz="27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omoći klijentima nositi se s njihovim </a:t>
            </a:r>
            <a:r>
              <a:rPr lang="hr-HR" sz="2700" b="1" dirty="0" smtClean="0">
                <a:solidFill>
                  <a:schemeClr val="accent1">
                    <a:lumMod val="50000"/>
                  </a:schemeClr>
                </a:solidFill>
              </a:rPr>
              <a:t>netočnim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 i </a:t>
            </a:r>
            <a:r>
              <a:rPr lang="hr-HR" sz="2700" b="1" dirty="0" smtClean="0">
                <a:solidFill>
                  <a:schemeClr val="accent1">
                    <a:lumMod val="50000"/>
                  </a:schemeClr>
                </a:solidFill>
              </a:rPr>
              <a:t>nekorisnim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 mislima</a:t>
            </a:r>
          </a:p>
          <a:p>
            <a:endParaRPr lang="en-US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08104" y="4581128"/>
            <a:ext cx="2396952" cy="183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54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Mijenjanje misli koje su iznesene u telegrafskom obliku ili u obliku pitanja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87624" y="1916832"/>
            <a:ext cx="7787208" cy="4525963"/>
          </a:xfrm>
        </p:spPr>
        <p:txBody>
          <a:bodyPr>
            <a:normAutofit/>
          </a:bodyPr>
          <a:lstStyle/>
          <a:p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misli koje nisu u potpunosti izrečene</a:t>
            </a:r>
          </a:p>
          <a:p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eško je vrednovati misli izrečene u telegrafskom obliku - terapeut navodi klijenta na potpunije izražavanje misli </a:t>
            </a:r>
            <a:r>
              <a:rPr lang="hr-HR" sz="2500" u="sng" dirty="0" smtClean="0">
                <a:solidFill>
                  <a:schemeClr val="accent1">
                    <a:lumMod val="50000"/>
                  </a:schemeClr>
                </a:solidFill>
              </a:rPr>
              <a:t>tražeći značenje</a:t>
            </a:r>
          </a:p>
          <a:p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suprotna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misao: "Je li 'Uh-oh' značilo, 'To je stvarno dobro'?" </a:t>
            </a:r>
            <a:endParaRPr lang="hr-HR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ponuditi </a:t>
            </a:r>
            <a:r>
              <a:rPr lang="hr-HR" sz="2500" b="1" dirty="0">
                <a:solidFill>
                  <a:schemeClr val="accent1">
                    <a:lumMod val="50000"/>
                  </a:schemeClr>
                </a:solidFill>
              </a:rPr>
              <a:t>suprotnu </a:t>
            </a:r>
            <a:r>
              <a:rPr lang="hr-HR" sz="2500" b="1" dirty="0" smtClean="0">
                <a:solidFill>
                  <a:schemeClr val="accent1">
                    <a:lumMod val="50000"/>
                  </a:schemeClr>
                </a:solidFill>
              </a:rPr>
              <a:t>misao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(umjesto nagađanja stvarne)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 klijenti bi se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mogli složiti s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pretpostavljenom mišlju</a:t>
            </a:r>
          </a:p>
        </p:txBody>
      </p:sp>
    </p:spTree>
    <p:extLst>
      <p:ext uri="{BB962C8B-B14F-4D97-AF65-F5344CB8AC3E}">
        <p14:creationId xmlns:p14="http://schemas.microsoft.com/office/powerpoint/2010/main" val="25408723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Teškoće u izazivanju automatskih misli</a:t>
            </a:r>
            <a:endParaRPr lang="hr-H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75197" y="1700808"/>
            <a:ext cx="764319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"</a:t>
            </a:r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Što vam prolazi kroz glavu?" </a:t>
            </a: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– nema odgovora na pitanje?</a:t>
            </a:r>
          </a:p>
          <a:p>
            <a:endParaRPr lang="hr-HR" sz="26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Tehnike:</a:t>
            </a:r>
          </a:p>
          <a:p>
            <a:pPr lvl="1"/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identificiranje automatskih </a:t>
            </a:r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misli iz prošle </a:t>
            </a: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situacije</a:t>
            </a:r>
          </a:p>
          <a:p>
            <a:pPr lvl="1"/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predviđanje automatskih </a:t>
            </a:r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misli u budućoj </a:t>
            </a: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situaciji</a:t>
            </a:r>
          </a:p>
          <a:p>
            <a:pPr lvl="1"/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identificiranje </a:t>
            </a:r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misli koje se javljaju tijekom same </a:t>
            </a: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sesije</a:t>
            </a:r>
            <a:endParaRPr lang="hr-HR" sz="2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16216" y="5057447"/>
            <a:ext cx="1723338" cy="1193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976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Teškoće u izazivanju automatskih misli</a:t>
            </a:r>
            <a:endParaRPr lang="hr-H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691680" y="1556792"/>
            <a:ext cx="6923112" cy="4421088"/>
          </a:xfrm>
        </p:spPr>
        <p:txBody>
          <a:bodyPr>
            <a:normAutofit/>
          </a:bodyPr>
          <a:lstStyle/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zamoliti klijenta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da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opiše situaciju</a:t>
            </a:r>
            <a:endParaRPr lang="hr-HR" sz="27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klijent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vizualizira uznemirujuću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situaciju</a:t>
            </a:r>
          </a:p>
          <a:p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povećati </a:t>
            </a:r>
            <a:r>
              <a:rPr lang="hr-HR" sz="2700" dirty="0" err="1">
                <a:solidFill>
                  <a:schemeClr val="accent1">
                    <a:lumMod val="50000"/>
                  </a:schemeClr>
                </a:solidFill>
              </a:rPr>
              <a:t>klijentove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 emocionalne i fiziološke reakcije</a:t>
            </a:r>
          </a:p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igra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uloga </a:t>
            </a:r>
            <a:endParaRPr lang="hr-HR" sz="27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identifikacija slika</a:t>
            </a:r>
          </a:p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predložiti misli suprotne </a:t>
            </a:r>
            <a:r>
              <a:rPr lang="hr-HR" sz="2700" dirty="0" err="1" smtClean="0">
                <a:solidFill>
                  <a:schemeClr val="accent1">
                    <a:lumMod val="50000"/>
                  </a:schemeClr>
                </a:solidFill>
              </a:rPr>
              <a:t>klijentovima</a:t>
            </a:r>
            <a:endParaRPr lang="hr-HR" sz="27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itati za značenje situacije</a:t>
            </a:r>
            <a:endParaRPr lang="hr-HR" sz="27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4845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Učenje klijenata prepoznavanju automatskih misli</a:t>
            </a:r>
            <a:endParaRPr lang="hr-H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87624" y="2060848"/>
            <a:ext cx="7632848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700" u="sng" dirty="0" smtClean="0">
                <a:solidFill>
                  <a:schemeClr val="accent1">
                    <a:lumMod val="50000"/>
                  </a:schemeClr>
                </a:solidFill>
              </a:rPr>
              <a:t>Psihoterapeut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hr-HR" sz="2700" i="1" dirty="0" smtClean="0">
                <a:solidFill>
                  <a:schemeClr val="accent1">
                    <a:lumMod val="50000"/>
                  </a:schemeClr>
                </a:solidFill>
              </a:rPr>
              <a:t>Ime klijenta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kada primijetiš da ti se raspoloženje pogoršava ili da radiš nešto što ne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pomaže,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možeš li stati i zapitati se: "Što mi trenutno prolazi kroz glavu?" </a:t>
            </a:r>
            <a:endParaRPr lang="hr-HR" sz="27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sz="27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2700" u="sng" dirty="0">
                <a:solidFill>
                  <a:schemeClr val="accent1">
                    <a:lumMod val="50000"/>
                  </a:schemeClr>
                </a:solidFill>
              </a:rPr>
              <a:t>Psihoterapeut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: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Možda biste mogli zabilježiti nekoliko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misli </a:t>
            </a:r>
            <a:r>
              <a:rPr lang="hr-HR" sz="2700" dirty="0">
                <a:solidFill>
                  <a:schemeClr val="accent1">
                    <a:lumMod val="50000"/>
                  </a:schemeClr>
                </a:solidFill>
              </a:rPr>
              <a:t>na papir ili u svoj telefon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</p:txBody>
      </p:sp>
      <p:pic>
        <p:nvPicPr>
          <p:cNvPr id="13314" name="Picture 2" descr="https://i.pinimg.com/564x/7f/eb/bb/7febbb8b604c14dfbe56a2c35bc2109b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2536" y="5085183"/>
            <a:ext cx="2145726" cy="1501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69505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1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1143000"/>
          </a:xfrm>
        </p:spPr>
        <p:txBody>
          <a:bodyPr>
            <a:no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Učenje klijenata prepoznavanju automatskih misli</a:t>
            </a:r>
            <a:endParaRPr lang="hr-HR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475656" y="1763688"/>
            <a:ext cx="741682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2500" u="sng" dirty="0" smtClean="0">
                <a:solidFill>
                  <a:schemeClr val="accent1">
                    <a:lumMod val="50000"/>
                  </a:schemeClr>
                </a:solidFill>
              </a:rPr>
              <a:t>Psihoterapeut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: „Kako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bi bilo da ovaj tjedan isprobate neka od ovih pitanja ako ne možete shvatiti što mislite?”</a:t>
            </a:r>
          </a:p>
          <a:p>
            <a:pPr marL="0" indent="0">
              <a:buNone/>
            </a:pP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1. Što mi prolazi kroz glavu? O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čemu razmišljam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. Što definitivno NE mislim? </a:t>
            </a:r>
            <a:endParaRPr lang="hr-HR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. Što situacija znači za mene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?</a:t>
            </a:r>
          </a:p>
          <a:p>
            <a:pPr marL="0" indent="0">
              <a:buNone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. Predviđam li? Ili se nečega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prisjećam?</a:t>
            </a:r>
          </a:p>
          <a:p>
            <a:pPr marL="0" indent="0">
              <a:buNone/>
            </a:pPr>
            <a:endParaRPr lang="hr-HR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Naglasiti: </a:t>
            </a:r>
            <a:r>
              <a:rPr lang="hr-HR" sz="2500" i="1" dirty="0" smtClean="0">
                <a:solidFill>
                  <a:schemeClr val="accent1">
                    <a:lumMod val="50000"/>
                  </a:schemeClr>
                </a:solidFill>
              </a:rPr>
              <a:t>Samo </a:t>
            </a:r>
            <a:r>
              <a:rPr lang="hr-HR" sz="2500" i="1" dirty="0">
                <a:solidFill>
                  <a:schemeClr val="accent1">
                    <a:lumMod val="50000"/>
                  </a:schemeClr>
                </a:solidFill>
              </a:rPr>
              <a:t>zato što nešto </a:t>
            </a:r>
            <a:r>
              <a:rPr lang="hr-HR" sz="2500" i="1" dirty="0" smtClean="0">
                <a:solidFill>
                  <a:schemeClr val="accent1">
                    <a:lumMod val="50000"/>
                  </a:schemeClr>
                </a:solidFill>
              </a:rPr>
              <a:t>mislimo -  </a:t>
            </a:r>
            <a:r>
              <a:rPr lang="hr-HR" sz="2500" i="1" dirty="0">
                <a:solidFill>
                  <a:schemeClr val="accent1">
                    <a:lumMod val="50000"/>
                  </a:schemeClr>
                </a:solidFill>
              </a:rPr>
              <a:t>ne mora značiti da je to istina.</a:t>
            </a:r>
          </a:p>
        </p:txBody>
      </p:sp>
      <p:pic>
        <p:nvPicPr>
          <p:cNvPr id="12290" name="Picture 2" descr="https://i.pinimg.com/564x/44/6b/88/446b881dc5eefc17528ed97a43918fe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1230" y="3501008"/>
            <a:ext cx="178125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24846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Literatura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71600" y="1844824"/>
            <a:ext cx="7283152" cy="38450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</a:rPr>
              <a:t>Beck, J.S. (2021). </a:t>
            </a:r>
            <a:r>
              <a:rPr lang="en-US" sz="2600" i="1" dirty="0" smtClean="0">
                <a:solidFill>
                  <a:schemeClr val="accent1">
                    <a:lumMod val="50000"/>
                  </a:schemeClr>
                </a:solidFill>
              </a:rPr>
              <a:t>Cognitive Behavior Therapy: Basics and Beyond</a:t>
            </a:r>
            <a:r>
              <a:rPr lang="en-US" sz="2600" dirty="0" smtClean="0">
                <a:solidFill>
                  <a:schemeClr val="accent1">
                    <a:lumMod val="50000"/>
                  </a:schemeClr>
                </a:solidFill>
              </a:rPr>
              <a:t>. The Guilford Press.</a:t>
            </a:r>
            <a:endParaRPr lang="hr-HR" sz="2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8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557808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>
                <a:solidFill>
                  <a:schemeClr val="accent1">
                    <a:lumMod val="50000"/>
                  </a:schemeClr>
                </a:solidFill>
              </a:rPr>
              <a:t>Osobe s psihičkim poremećajima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 smtClean="0"/>
          </a:p>
          <a:p>
            <a:pPr marL="0" indent="0" algn="ctr">
              <a:buNone/>
            </a:pP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Bavimo se automatskim mislima koje su </a:t>
            </a:r>
          </a:p>
          <a:p>
            <a:pPr marL="0" indent="0" algn="ctr">
              <a:buNone/>
            </a:pPr>
            <a:r>
              <a:rPr lang="hr-HR" sz="2600" b="1" dirty="0" smtClean="0">
                <a:solidFill>
                  <a:schemeClr val="accent1">
                    <a:lumMod val="50000"/>
                  </a:schemeClr>
                </a:solidFill>
              </a:rPr>
              <a:t>prepreke za postizanje ciljeva.</a:t>
            </a:r>
            <a:endParaRPr lang="en-US" sz="2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2447183628"/>
              </p:ext>
            </p:extLst>
          </p:nvPr>
        </p:nvGraphicFramePr>
        <p:xfrm>
          <a:off x="1475656" y="404664"/>
          <a:ext cx="6948772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7889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Karakteristike automatskih misli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59632" y="1580606"/>
            <a:ext cx="7787208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2500" i="1" dirty="0" smtClean="0">
                <a:solidFill>
                  <a:schemeClr val="accent1">
                    <a:lumMod val="50000"/>
                  </a:schemeClr>
                </a:solidFill>
              </a:rPr>
              <a:t>Automatske misli – tijek mišljenja koji istodobno postoji uz </a:t>
            </a:r>
            <a:r>
              <a:rPr lang="hr-HR" sz="2500" i="1" dirty="0" err="1" smtClean="0">
                <a:solidFill>
                  <a:schemeClr val="accent1">
                    <a:lumMod val="50000"/>
                  </a:schemeClr>
                </a:solidFill>
              </a:rPr>
              <a:t>manifestniji</a:t>
            </a:r>
            <a:r>
              <a:rPr lang="hr-HR" sz="2500" i="1" dirty="0" smtClean="0">
                <a:solidFill>
                  <a:schemeClr val="accent1">
                    <a:lumMod val="50000"/>
                  </a:schemeClr>
                </a:solidFill>
              </a:rPr>
              <a:t> tijek misli (</a:t>
            </a:r>
            <a:r>
              <a:rPr lang="hr-HR" sz="2500" i="1" dirty="0" err="1" smtClean="0">
                <a:solidFill>
                  <a:schemeClr val="accent1">
                    <a:lumMod val="50000"/>
                  </a:schemeClr>
                </a:solidFill>
              </a:rPr>
              <a:t>Beck</a:t>
            </a:r>
            <a:r>
              <a:rPr lang="hr-HR" sz="2500" i="1" dirty="0" smtClean="0">
                <a:solidFill>
                  <a:schemeClr val="accent1">
                    <a:lumMod val="50000"/>
                  </a:schemeClr>
                </a:solidFill>
              </a:rPr>
              <a:t>, 1964.).</a:t>
            </a:r>
          </a:p>
          <a:p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Prisutne kod svih!</a:t>
            </a:r>
          </a:p>
          <a:p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Svjesnost? – uz malo vježbe lako osvijestiti</a:t>
            </a:r>
          </a:p>
          <a:p>
            <a:endParaRPr lang="hr-HR" sz="25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  K</a:t>
            </a:r>
            <a:r>
              <a:rPr lang="en-US" sz="2500" dirty="0" smtClean="0">
                <a:solidFill>
                  <a:schemeClr val="accent1">
                    <a:lumMod val="50000"/>
                  </a:schemeClr>
                </a:solidFill>
              </a:rPr>
              <a:t>BT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- uči klijente alatima za procjenu svojih misli na </a:t>
            </a:r>
          </a:p>
          <a:p>
            <a:pPr lvl="1"/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s</a:t>
            </a: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vjestan</a:t>
            </a:r>
          </a:p>
          <a:p>
            <a:pPr lvl="1"/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strukturiran način</a:t>
            </a:r>
          </a:p>
          <a:p>
            <a:pPr marL="0" indent="0">
              <a:buNone/>
            </a:pP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  …posebno kada su </a:t>
            </a:r>
          </a:p>
          <a:p>
            <a:pPr lvl="1"/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uzrujani </a:t>
            </a:r>
          </a:p>
          <a:p>
            <a:pPr lvl="1"/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uključeni u nekorisno ponašanje</a:t>
            </a:r>
            <a:endParaRPr lang="hr-HR" sz="26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146" name="Picture 2" descr="https://i.pinimg.com/564x/88/3e/80/883e80b8fd96c1a42245863d4734fcfd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2595" y="4365104"/>
            <a:ext cx="2214205" cy="154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58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 err="1" smtClean="0">
                <a:solidFill>
                  <a:schemeClr val="accent1">
                    <a:lumMod val="50000"/>
                  </a:schemeClr>
                </a:solidFill>
              </a:rPr>
              <a:t>D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isfunkcionalne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dirty="0" err="1">
                <a:solidFill>
                  <a:schemeClr val="accent1">
                    <a:lumMod val="50000"/>
                  </a:schemeClr>
                </a:solidFill>
              </a:rPr>
              <a:t>automatske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1">
                    <a:lumMod val="50000"/>
                  </a:schemeClr>
                </a:solidFill>
              </a:rPr>
              <a:t>misli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79612" y="1700808"/>
            <a:ext cx="6804756" cy="4525963"/>
          </a:xfrm>
        </p:spPr>
        <p:txBody>
          <a:bodyPr>
            <a:normAutofit/>
          </a:bodyPr>
          <a:lstStyle/>
          <a:p>
            <a:r>
              <a:rPr lang="hr-HR" sz="2700" dirty="0" err="1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sz="2700" dirty="0" err="1" smtClean="0">
                <a:solidFill>
                  <a:schemeClr val="accent1">
                    <a:lumMod val="50000"/>
                  </a:schemeClr>
                </a:solidFill>
              </a:rPr>
              <a:t>skrivljuju</a:t>
            </a:r>
            <a:r>
              <a:rPr lang="en-US" sz="27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700" dirty="0" err="1" smtClean="0">
                <a:solidFill>
                  <a:schemeClr val="accent1">
                    <a:lumMod val="50000"/>
                  </a:schemeClr>
                </a:solidFill>
              </a:rPr>
              <a:t>stvarnost</a:t>
            </a:r>
            <a:endParaRPr lang="hr-HR" sz="27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700" dirty="0" err="1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en-US" sz="2700" dirty="0" err="1" smtClean="0">
                <a:solidFill>
                  <a:schemeClr val="accent1">
                    <a:lumMod val="50000"/>
                  </a:schemeClr>
                </a:solidFill>
              </a:rPr>
              <a:t>ovezan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e</a:t>
            </a:r>
            <a:r>
              <a:rPr lang="en-US" sz="2700" dirty="0" smtClean="0">
                <a:solidFill>
                  <a:schemeClr val="accent1">
                    <a:lumMod val="50000"/>
                  </a:schemeClr>
                </a:solidFill>
              </a:rPr>
              <a:t> s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 -</a:t>
            </a:r>
            <a:r>
              <a:rPr lang="en-US" sz="27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700" dirty="0" err="1">
                <a:solidFill>
                  <a:schemeClr val="accent1">
                    <a:lumMod val="50000"/>
                  </a:schemeClr>
                </a:solidFill>
              </a:rPr>
              <a:t>nekorisnom</a:t>
            </a:r>
            <a:r>
              <a:rPr lang="en-US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700" dirty="0" err="1">
                <a:solidFill>
                  <a:schemeClr val="accent1">
                    <a:lumMod val="50000"/>
                  </a:schemeClr>
                </a:solidFill>
              </a:rPr>
              <a:t>emocionalnom</a:t>
            </a:r>
            <a:r>
              <a:rPr lang="en-US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700" dirty="0" err="1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sz="2700" dirty="0">
                <a:solidFill>
                  <a:schemeClr val="accent1">
                    <a:lumMod val="50000"/>
                  </a:schemeClr>
                </a:solidFill>
              </a:rPr>
              <a:t>/</a:t>
            </a:r>
            <a:r>
              <a:rPr lang="en-US" sz="2700" dirty="0" err="1">
                <a:solidFill>
                  <a:schemeClr val="accent1">
                    <a:lumMod val="50000"/>
                  </a:schemeClr>
                </a:solidFill>
              </a:rPr>
              <a:t>ili</a:t>
            </a:r>
            <a:r>
              <a:rPr lang="en-US" sz="27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fizičkom</a:t>
            </a:r>
            <a:r>
              <a:rPr lang="en-US" sz="27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700" dirty="0" err="1" smtClean="0">
                <a:solidFill>
                  <a:schemeClr val="accent1">
                    <a:lumMod val="50000"/>
                  </a:schemeClr>
                </a:solidFill>
              </a:rPr>
              <a:t>reakcijom</a:t>
            </a:r>
            <a:endParaRPr lang="hr-HR" sz="27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hr-HR" sz="27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Vode </a:t>
            </a:r>
            <a:r>
              <a:rPr lang="en-US" sz="2700" dirty="0" smtClean="0">
                <a:solidFill>
                  <a:schemeClr val="accent1">
                    <a:lumMod val="50000"/>
                  </a:schemeClr>
                </a:solidFill>
              </a:rPr>
              <a:t>do</a:t>
            </a:r>
            <a:r>
              <a:rPr lang="hr-HR" sz="2700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r>
              <a:rPr lang="en-US" sz="27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hr-HR" sz="2700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r>
              <a:rPr lang="en-US" sz="2300" dirty="0" err="1" smtClean="0">
                <a:solidFill>
                  <a:schemeClr val="accent1">
                    <a:lumMod val="50000"/>
                  </a:schemeClr>
                </a:solidFill>
              </a:rPr>
              <a:t>nekorisnog</a:t>
            </a:r>
            <a:r>
              <a:rPr lang="en-US" sz="23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accent1">
                    <a:lumMod val="50000"/>
                  </a:schemeClr>
                </a:solidFill>
              </a:rPr>
              <a:t>ponašanja</a:t>
            </a:r>
            <a:r>
              <a:rPr lang="en-US" sz="23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hr-HR" sz="23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r>
              <a:rPr lang="en-US" sz="2300" dirty="0" err="1" smtClean="0">
                <a:solidFill>
                  <a:schemeClr val="accent1">
                    <a:lumMod val="50000"/>
                  </a:schemeClr>
                </a:solidFill>
              </a:rPr>
              <a:t>ometa</a:t>
            </a:r>
            <a:r>
              <a:rPr lang="hr-HR" sz="2300" dirty="0" smtClean="0">
                <a:solidFill>
                  <a:schemeClr val="accent1">
                    <a:lumMod val="50000"/>
                  </a:schemeClr>
                </a:solidFill>
              </a:rPr>
              <a:t>ju</a:t>
            </a:r>
            <a:r>
              <a:rPr lang="en-US" sz="23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accent1">
                    <a:lumMod val="50000"/>
                  </a:schemeClr>
                </a:solidFill>
              </a:rPr>
              <a:t>klijentov</a:t>
            </a:r>
            <a:r>
              <a:rPr lang="en-US" sz="23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accent1">
                    <a:lumMod val="50000"/>
                  </a:schemeClr>
                </a:solidFill>
              </a:rPr>
              <a:t>osjećaj</a:t>
            </a:r>
            <a:r>
              <a:rPr lang="en-US" sz="23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300" dirty="0" smtClean="0">
                <a:solidFill>
                  <a:schemeClr val="accent1">
                    <a:lumMod val="50000"/>
                  </a:schemeClr>
                </a:solidFill>
              </a:rPr>
              <a:t>blagostanja </a:t>
            </a:r>
            <a:r>
              <a:rPr lang="en-US" sz="2300" dirty="0" err="1" smtClean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en-US" sz="23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accent1">
                    <a:lumMod val="50000"/>
                  </a:schemeClr>
                </a:solidFill>
              </a:rPr>
              <a:t>sposobnost</a:t>
            </a:r>
            <a:r>
              <a:rPr lang="en-US" sz="23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accent1">
                    <a:lumMod val="50000"/>
                  </a:schemeClr>
                </a:solidFill>
              </a:rPr>
              <a:t>poduzimanja</a:t>
            </a:r>
            <a:r>
              <a:rPr lang="en-US" sz="23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accent1">
                    <a:lumMod val="50000"/>
                  </a:schemeClr>
                </a:solidFill>
              </a:rPr>
              <a:t>koraka</a:t>
            </a:r>
            <a:r>
              <a:rPr lang="en-US" sz="23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accent1">
                    <a:lumMod val="50000"/>
                  </a:schemeClr>
                </a:solidFill>
              </a:rPr>
              <a:t>za</a:t>
            </a:r>
            <a:r>
              <a:rPr lang="en-US" sz="23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300" dirty="0" err="1">
                <a:solidFill>
                  <a:schemeClr val="accent1">
                    <a:lumMod val="50000"/>
                  </a:schemeClr>
                </a:solidFill>
              </a:rPr>
              <a:t>postizanje</a:t>
            </a:r>
            <a:r>
              <a:rPr lang="en-US" sz="23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300" dirty="0" err="1" smtClean="0">
                <a:solidFill>
                  <a:schemeClr val="accent1">
                    <a:lumMod val="50000"/>
                  </a:schemeClr>
                </a:solidFill>
              </a:rPr>
              <a:t>ciljeva</a:t>
            </a:r>
            <a:endParaRPr lang="en-US" sz="23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1631" t="10956" r="23124" b="8716"/>
          <a:stretch/>
        </p:blipFill>
        <p:spPr>
          <a:xfrm>
            <a:off x="7380312" y="3501008"/>
            <a:ext cx="1478417" cy="214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0239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dirty="0" smtClean="0">
                <a:solidFill>
                  <a:schemeClr val="accent1">
                    <a:lumMod val="50000"/>
                  </a:schemeClr>
                </a:solidFill>
              </a:rPr>
              <a:t>Automatske misli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547664" y="1556792"/>
            <a:ext cx="6992523" cy="4525963"/>
          </a:xfrm>
        </p:spPr>
        <p:txBody>
          <a:bodyPr>
            <a:noAutofit/>
          </a:bodyPr>
          <a:lstStyle/>
          <a:p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Terapeut - oprezan na verbalne i neverbalne znakove klijenata</a:t>
            </a:r>
          </a:p>
          <a:p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Zašto</a:t>
            </a:r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? prepoznati </a:t>
            </a:r>
            <a:r>
              <a:rPr lang="nb-NO" sz="2600" dirty="0">
                <a:solidFill>
                  <a:schemeClr val="accent1">
                    <a:lumMod val="50000"/>
                  </a:schemeClr>
                </a:solidFill>
              </a:rPr>
              <a:t>najvažnije </a:t>
            </a:r>
            <a:r>
              <a:rPr lang="hr-HR" sz="2600" dirty="0" err="1">
                <a:solidFill>
                  <a:schemeClr val="accent1">
                    <a:lumMod val="50000"/>
                  </a:schemeClr>
                </a:solidFill>
              </a:rPr>
              <a:t>kognicije</a:t>
            </a:r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 („vruće misli”) </a:t>
            </a:r>
            <a:r>
              <a:rPr lang="nb-NO" sz="2600" dirty="0">
                <a:solidFill>
                  <a:schemeClr val="accent1">
                    <a:lumMod val="50000"/>
                  </a:schemeClr>
                </a:solidFill>
              </a:rPr>
              <a:t>tijekom terapijske </a:t>
            </a:r>
            <a:r>
              <a:rPr lang="nb-NO" sz="2600" dirty="0" smtClean="0">
                <a:solidFill>
                  <a:schemeClr val="accent1">
                    <a:lumMod val="50000"/>
                  </a:schemeClr>
                </a:solidFill>
              </a:rPr>
              <a:t>seanse</a:t>
            </a:r>
            <a:endParaRPr lang="hr-HR" sz="2600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Tema automatskih misli: </a:t>
            </a:r>
          </a:p>
          <a:p>
            <a:pPr lvl="1"/>
            <a:r>
              <a:rPr lang="hr-HR" sz="2200" dirty="0" smtClean="0">
                <a:solidFill>
                  <a:schemeClr val="accent1">
                    <a:lumMod val="50000"/>
                  </a:schemeClr>
                </a:solidFill>
              </a:rPr>
              <a:t>tema o kojoj se raspravlja na seansi </a:t>
            </a:r>
            <a:endParaRPr lang="hr-HR" sz="2200" dirty="0">
              <a:solidFill>
                <a:schemeClr val="accent1">
                  <a:lumMod val="50000"/>
                </a:schemeClr>
              </a:solidFill>
            </a:endParaRPr>
          </a:p>
          <a:p>
            <a:pPr lvl="1"/>
            <a:r>
              <a:rPr lang="hr-HR" sz="2200" dirty="0">
                <a:solidFill>
                  <a:schemeClr val="accent1">
                    <a:lumMod val="50000"/>
                  </a:schemeClr>
                </a:solidFill>
              </a:rPr>
              <a:t>k</a:t>
            </a:r>
            <a:r>
              <a:rPr lang="hr-HR" sz="2200" dirty="0" smtClean="0">
                <a:solidFill>
                  <a:schemeClr val="accent1">
                    <a:lumMod val="50000"/>
                  </a:schemeClr>
                </a:solidFill>
              </a:rPr>
              <a:t>lijent</a:t>
            </a:r>
          </a:p>
          <a:p>
            <a:pPr lvl="1"/>
            <a:r>
              <a:rPr lang="hr-HR" sz="2200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hr-HR" sz="2200" dirty="0" smtClean="0">
                <a:solidFill>
                  <a:schemeClr val="accent1">
                    <a:lumMod val="50000"/>
                  </a:schemeClr>
                </a:solidFill>
              </a:rPr>
              <a:t>erapeut</a:t>
            </a:r>
          </a:p>
          <a:p>
            <a:pPr lvl="1"/>
            <a:r>
              <a:rPr lang="hr-HR" sz="2200" dirty="0" smtClean="0">
                <a:solidFill>
                  <a:schemeClr val="accent1">
                    <a:lumMod val="50000"/>
                  </a:schemeClr>
                </a:solidFill>
              </a:rPr>
              <a:t>terapija</a:t>
            </a:r>
          </a:p>
        </p:txBody>
      </p:sp>
      <p:pic>
        <p:nvPicPr>
          <p:cNvPr id="5122" name="Picture 2" descr="https://i.pinimg.com/564x/6c/af/72/6caf72868249de2a286c84e9cbccffa1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082463"/>
            <a:ext cx="1990962" cy="1990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8589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95128" y="404664"/>
            <a:ext cx="7848872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000" b="1" dirty="0" smtClean="0">
                <a:solidFill>
                  <a:schemeClr val="accent1">
                    <a:lumMod val="50000"/>
                  </a:schemeClr>
                </a:solidFill>
              </a:rPr>
              <a:t>Teškoće s automatskim mislima</a:t>
            </a:r>
          </a:p>
          <a:p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p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otkopavanje:</a:t>
            </a:r>
          </a:p>
          <a:p>
            <a:pPr lvl="1"/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motivacije</a:t>
            </a:r>
          </a:p>
          <a:p>
            <a:pPr lvl="1"/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osjećaja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adekvatnosti ili vrijednosti </a:t>
            </a:r>
          </a:p>
          <a:p>
            <a:pPr lvl="1"/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koncentracije</a:t>
            </a:r>
            <a:endParaRPr lang="hr-HR" sz="25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ometanje terapijskog odnosa</a:t>
            </a:r>
            <a:endParaRPr lang="hr-HR" sz="25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hr-HR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hr-HR" sz="3000" b="1" dirty="0" smtClean="0">
                <a:solidFill>
                  <a:schemeClr val="accent1">
                    <a:lumMod val="50000"/>
                  </a:schemeClr>
                </a:solidFill>
              </a:rPr>
              <a:t>Identifikacija automatskih misli na licu </a:t>
            </a:r>
            <a:r>
              <a:rPr lang="hr-HR" sz="3000" b="1" dirty="0">
                <a:solidFill>
                  <a:schemeClr val="accent1">
                    <a:lumMod val="50000"/>
                  </a:schemeClr>
                </a:solidFill>
              </a:rPr>
              <a:t>mjesta </a:t>
            </a:r>
            <a:endParaRPr lang="hr-HR" sz="3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à"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daje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klijentima priliku da testiraju i odmah odgovore na svoje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misli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olakšava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rad u ostatku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sesije</a:t>
            </a:r>
          </a:p>
          <a:p>
            <a:endParaRPr lang="hr-HR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350" t="2250"/>
          <a:stretch/>
        </p:blipFill>
        <p:spPr>
          <a:xfrm>
            <a:off x="7020272" y="5229200"/>
            <a:ext cx="2051345" cy="1463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89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 err="1">
                <a:solidFill>
                  <a:schemeClr val="accent1">
                    <a:lumMod val="50000"/>
                  </a:schemeClr>
                </a:solidFill>
              </a:rPr>
              <a:t>Disfunkcionalne</a:t>
            </a:r>
            <a:r>
              <a:rPr lang="hr-HR" sz="3600" dirty="0">
                <a:solidFill>
                  <a:schemeClr val="accent1">
                    <a:lumMod val="50000"/>
                  </a:schemeClr>
                </a:solidFill>
              </a:rPr>
              <a:t> automatske misli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608" y="1772816"/>
            <a:ext cx="7499176" cy="4525963"/>
          </a:xfrm>
        </p:spPr>
        <p:txBody>
          <a:bodyPr>
            <a:normAutofit/>
          </a:bodyPr>
          <a:lstStyle/>
          <a:p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uvijek </a:t>
            </a:r>
            <a:r>
              <a:rPr lang="hr-HR" sz="2600" dirty="0">
                <a:solidFill>
                  <a:schemeClr val="accent1">
                    <a:lumMod val="50000"/>
                  </a:schemeClr>
                </a:solidFill>
              </a:rPr>
              <a:t>negativne </a:t>
            </a:r>
            <a:r>
              <a:rPr lang="hr-HR" sz="2600" dirty="0" smtClean="0">
                <a:solidFill>
                  <a:schemeClr val="accent1">
                    <a:lumMod val="50000"/>
                  </a:schemeClr>
                </a:solidFill>
              </a:rPr>
              <a:t>osim ako je klijent:</a:t>
            </a:r>
          </a:p>
          <a:p>
            <a:pPr lvl="1"/>
            <a:r>
              <a:rPr lang="hr-HR" sz="2500" b="1" dirty="0" smtClean="0">
                <a:solidFill>
                  <a:schemeClr val="accent1">
                    <a:lumMod val="50000"/>
                  </a:schemeClr>
                </a:solidFill>
              </a:rPr>
              <a:t>maničan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ili </a:t>
            </a:r>
            <a:r>
              <a:rPr lang="hr-HR" sz="2500" b="1" dirty="0" err="1">
                <a:solidFill>
                  <a:schemeClr val="accent1">
                    <a:lumMod val="50000"/>
                  </a:schemeClr>
                </a:solidFill>
              </a:rPr>
              <a:t>hipomaničan</a:t>
            </a:r>
            <a:r>
              <a:rPr lang="hr-HR" sz="25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hr-HR" sz="25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2"/>
            <a:r>
              <a:rPr lang="hr-HR" sz="2100" dirty="0" smtClean="0">
                <a:solidFill>
                  <a:schemeClr val="accent1">
                    <a:lumMod val="50000"/>
                  </a:schemeClr>
                </a:solidFill>
              </a:rPr>
              <a:t>primjer AM:</a:t>
            </a:r>
            <a:r>
              <a:rPr lang="hr-HR" sz="21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hr-HR" sz="2100" i="1" dirty="0" smtClean="0">
                <a:solidFill>
                  <a:schemeClr val="accent1">
                    <a:lumMod val="50000"/>
                  </a:schemeClr>
                </a:solidFill>
              </a:rPr>
              <a:t>"Sjajna </a:t>
            </a:r>
            <a:r>
              <a:rPr lang="hr-HR" sz="2100" i="1" dirty="0">
                <a:solidFill>
                  <a:schemeClr val="accent1">
                    <a:lumMod val="50000"/>
                  </a:schemeClr>
                </a:solidFill>
              </a:rPr>
              <a:t>je ideja vidjeti koliko brzo moj auto može </a:t>
            </a:r>
            <a:r>
              <a:rPr lang="hr-HR" sz="2100" i="1" dirty="0" smtClean="0">
                <a:solidFill>
                  <a:schemeClr val="accent1">
                    <a:lumMod val="50000"/>
                  </a:schemeClr>
                </a:solidFill>
              </a:rPr>
              <a:t>ići"</a:t>
            </a:r>
          </a:p>
          <a:p>
            <a:pPr lvl="1"/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i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ma </a:t>
            </a:r>
            <a:r>
              <a:rPr lang="hr-HR" sz="2500" b="1" dirty="0" smtClean="0">
                <a:solidFill>
                  <a:schemeClr val="accent1">
                    <a:lumMod val="50000"/>
                  </a:schemeClr>
                </a:solidFill>
              </a:rPr>
              <a:t>narcisoidne </a:t>
            </a:r>
            <a:r>
              <a:rPr lang="hr-HR" sz="2500" b="1" dirty="0">
                <a:solidFill>
                  <a:schemeClr val="accent1">
                    <a:lumMod val="50000"/>
                  </a:schemeClr>
                </a:solidFill>
              </a:rPr>
              <a:t>osobine </a:t>
            </a:r>
          </a:p>
          <a:p>
            <a:pPr lvl="2"/>
            <a:r>
              <a:rPr lang="hr-HR" sz="2100" dirty="0" smtClean="0">
                <a:solidFill>
                  <a:schemeClr val="accent1">
                    <a:lumMod val="50000"/>
                  </a:schemeClr>
                </a:solidFill>
              </a:rPr>
              <a:t>primjer AM: </a:t>
            </a:r>
            <a:r>
              <a:rPr lang="hr-HR" sz="2100" i="1" dirty="0" smtClean="0">
                <a:solidFill>
                  <a:schemeClr val="accent1">
                    <a:lumMod val="50000"/>
                  </a:schemeClr>
                </a:solidFill>
              </a:rPr>
              <a:t>"Svima </a:t>
            </a:r>
            <a:r>
              <a:rPr lang="hr-HR" sz="2100" i="1" dirty="0">
                <a:solidFill>
                  <a:schemeClr val="accent1">
                    <a:lumMod val="50000"/>
                  </a:schemeClr>
                </a:solidFill>
              </a:rPr>
              <a:t>sam superioran</a:t>
            </a:r>
            <a:r>
              <a:rPr lang="hr-HR" sz="2100" i="1" dirty="0" smtClean="0">
                <a:solidFill>
                  <a:schemeClr val="accent1">
                    <a:lumMod val="50000"/>
                  </a:schemeClr>
                </a:solidFill>
              </a:rPr>
              <a:t>"</a:t>
            </a:r>
          </a:p>
          <a:p>
            <a:pPr lvl="1"/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d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aje si dopuštenje za </a:t>
            </a:r>
            <a:r>
              <a:rPr lang="hr-HR" sz="2500" b="1" dirty="0" err="1" smtClean="0">
                <a:solidFill>
                  <a:schemeClr val="accent1">
                    <a:lumMod val="50000"/>
                  </a:schemeClr>
                </a:solidFill>
              </a:rPr>
              <a:t>maladaptivno</a:t>
            </a:r>
            <a:r>
              <a:rPr lang="hr-HR" sz="2500" b="1" dirty="0" smtClean="0">
                <a:solidFill>
                  <a:schemeClr val="accent1">
                    <a:lumMod val="50000"/>
                  </a:schemeClr>
                </a:solidFill>
              </a:rPr>
              <a:t> ponašanje </a:t>
            </a:r>
            <a:endParaRPr lang="hr-HR" sz="2500" b="1" dirty="0">
              <a:solidFill>
                <a:schemeClr val="accent1">
                  <a:lumMod val="50000"/>
                </a:schemeClr>
              </a:solidFill>
            </a:endParaRPr>
          </a:p>
          <a:p>
            <a:pPr lvl="2"/>
            <a:r>
              <a:rPr lang="hr-HR" sz="2100" dirty="0" smtClean="0">
                <a:solidFill>
                  <a:schemeClr val="accent1">
                    <a:lumMod val="50000"/>
                  </a:schemeClr>
                </a:solidFill>
              </a:rPr>
              <a:t>primjer AM:</a:t>
            </a:r>
            <a:r>
              <a:rPr lang="hr-HR" sz="2100" i="1" dirty="0" smtClean="0">
                <a:solidFill>
                  <a:schemeClr val="accent1">
                    <a:lumMod val="50000"/>
                  </a:schemeClr>
                </a:solidFill>
              </a:rPr>
              <a:t>"U </a:t>
            </a:r>
            <a:r>
              <a:rPr lang="hr-HR" sz="2100" i="1" dirty="0">
                <a:solidFill>
                  <a:schemeClr val="accent1">
                    <a:lumMod val="50000"/>
                  </a:schemeClr>
                </a:solidFill>
              </a:rPr>
              <a:t>redu je prekomjerno piti jer svi moji prijatelji rade isto</a:t>
            </a:r>
            <a:r>
              <a:rPr lang="hr-HR" sz="2100" i="1" dirty="0" smtClean="0">
                <a:solidFill>
                  <a:schemeClr val="accent1">
                    <a:lumMod val="50000"/>
                  </a:schemeClr>
                </a:solidFill>
              </a:rPr>
              <a:t>"</a:t>
            </a:r>
            <a:endParaRPr lang="hr-HR" sz="21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948264" y="5373388"/>
            <a:ext cx="2121412" cy="1484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37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5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620498"/>
            <a:ext cx="8229600" cy="1143000"/>
          </a:xfrm>
        </p:spPr>
        <p:txBody>
          <a:bodyPr>
            <a:normAutofit/>
          </a:bodyPr>
          <a:lstStyle/>
          <a:p>
            <a:r>
              <a:rPr lang="hr-HR" sz="3600" dirty="0">
                <a:solidFill>
                  <a:schemeClr val="accent1">
                    <a:lumMod val="50000"/>
                  </a:schemeClr>
                </a:solidFill>
              </a:rPr>
              <a:t>Karakteristike automatskih misli</a:t>
            </a:r>
            <a:endParaRPr lang="en-US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63688" y="1988840"/>
            <a:ext cx="6203032" cy="4525963"/>
          </a:xfrm>
        </p:spPr>
        <p:txBody>
          <a:bodyPr>
            <a:normAutofit/>
          </a:bodyPr>
          <a:lstStyle/>
          <a:p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k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ratke</a:t>
            </a:r>
          </a:p>
          <a:p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klijenti </a:t>
            </a:r>
            <a:r>
              <a:rPr lang="hr-HR" sz="2500" b="1" dirty="0" smtClean="0">
                <a:solidFill>
                  <a:schemeClr val="accent1">
                    <a:lumMod val="50000"/>
                  </a:schemeClr>
                </a:solidFill>
              </a:rPr>
              <a:t>svjesniji </a:t>
            </a:r>
            <a:r>
              <a:rPr lang="hr-HR" sz="2500" b="1" dirty="0">
                <a:solidFill>
                  <a:schemeClr val="accent1">
                    <a:lumMod val="50000"/>
                  </a:schemeClr>
                </a:solidFill>
              </a:rPr>
              <a:t>emocija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  <a:sym typeface="Wingdings" panose="05000000000000000000" pitchFamily="2" charset="2"/>
              </a:rPr>
              <a:t>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kao rezultata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svojih misli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- nego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samih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misli</a:t>
            </a:r>
          </a:p>
          <a:p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emocije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koje klijenti osjećaju </a:t>
            </a:r>
            <a:r>
              <a:rPr lang="hr-HR" sz="2500" u="sng" dirty="0">
                <a:solidFill>
                  <a:schemeClr val="accent1">
                    <a:lumMod val="50000"/>
                  </a:schemeClr>
                </a:solidFill>
              </a:rPr>
              <a:t>logično </a:t>
            </a:r>
            <a:r>
              <a:rPr lang="hr-HR" sz="2500" u="sng" dirty="0" smtClean="0">
                <a:solidFill>
                  <a:schemeClr val="accent1">
                    <a:lumMod val="50000"/>
                  </a:schemeClr>
                </a:solidFill>
              </a:rPr>
              <a:t>povezane </a:t>
            </a:r>
            <a:r>
              <a:rPr lang="hr-HR" sz="2500" u="sng" dirty="0">
                <a:solidFill>
                  <a:schemeClr val="accent1">
                    <a:lumMod val="50000"/>
                  </a:schemeClr>
                </a:solidFill>
              </a:rPr>
              <a:t>sa sadržajem </a:t>
            </a:r>
            <a:r>
              <a:rPr lang="hr-HR" sz="2500" dirty="0">
                <a:solidFill>
                  <a:schemeClr val="accent1">
                    <a:lumMod val="50000"/>
                  </a:schemeClr>
                </a:solidFill>
              </a:rPr>
              <a:t>njihovih automatskih </a:t>
            </a:r>
            <a:r>
              <a:rPr lang="hr-HR" sz="2500" dirty="0" smtClean="0">
                <a:solidFill>
                  <a:schemeClr val="accent1">
                    <a:lumMod val="50000"/>
                  </a:schemeClr>
                </a:solidFill>
              </a:rPr>
              <a:t>misli</a:t>
            </a:r>
            <a:endParaRPr lang="hr-HR" sz="25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60232" y="4509120"/>
            <a:ext cx="2376264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2042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445</TotalTime>
  <Words>1041</Words>
  <Application>Microsoft Office PowerPoint</Application>
  <PresentationFormat>On-screen Show (4:3)</PresentationFormat>
  <Paragraphs>178</Paragraphs>
  <Slides>25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Wingdings</vt:lpstr>
      <vt:lpstr>Office Theme</vt:lpstr>
      <vt:lpstr>IDENTIFIKACIJA  AUTOMATSKIH MISLI</vt:lpstr>
      <vt:lpstr>Kognitivni model</vt:lpstr>
      <vt:lpstr>Osobe s psihičkim poremećajima</vt:lpstr>
      <vt:lpstr>Karakteristike automatskih misli</vt:lpstr>
      <vt:lpstr>Disfunkcionalne automatske misli</vt:lpstr>
      <vt:lpstr>Automatske misli</vt:lpstr>
      <vt:lpstr>PowerPoint Presentation</vt:lpstr>
      <vt:lpstr>Disfunkcionalne automatske misli</vt:lpstr>
      <vt:lpstr>Karakteristike automatskih misli</vt:lpstr>
      <vt:lpstr>Svjesnost o automatskim mislima</vt:lpstr>
      <vt:lpstr>Klijenti mogu razmišljati o bilo kojem dijelu kognitivnog modela:</vt:lpstr>
      <vt:lpstr>PowerPoint Presentation</vt:lpstr>
      <vt:lpstr>PowerPoint Presentation</vt:lpstr>
      <vt:lpstr>Objašnjavanje automatskih misli klijentima</vt:lpstr>
      <vt:lpstr>Izazivanje automatskih misli</vt:lpstr>
      <vt:lpstr>Izazivanje dodatnih automatskih misli</vt:lpstr>
      <vt:lpstr>Oblici automatskih misli</vt:lpstr>
      <vt:lpstr>Razlikovanje automatskih misli od interpretacija</vt:lpstr>
      <vt:lpstr>Imenovanje automatskih misli ugrađenih u govor</vt:lpstr>
      <vt:lpstr>Mijenjanje misli koje su iznesene u telegrafskom obliku ili u obliku pitanja</vt:lpstr>
      <vt:lpstr>Teškoće u izazivanju automatskih misli</vt:lpstr>
      <vt:lpstr>Teškoće u izazivanju automatskih misli</vt:lpstr>
      <vt:lpstr>Učenje klijenata prepoznavanju automatskih misli</vt:lpstr>
      <vt:lpstr>Učenje klijenata prepoznavanju automatskih misli</vt:lpstr>
      <vt:lpstr>Literatura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AUOMATSKE MISLI</dc:title>
  <dc:creator>Korisnik</dc:creator>
  <cp:lastModifiedBy>hubikotvr@outlook.com</cp:lastModifiedBy>
  <cp:revision>165</cp:revision>
  <dcterms:created xsi:type="dcterms:W3CDTF">2024-03-24T17:23:25Z</dcterms:created>
  <dcterms:modified xsi:type="dcterms:W3CDTF">2024-04-09T07:03:06Z</dcterms:modified>
</cp:coreProperties>
</file>