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74" r:id="rId16"/>
    <p:sldId id="279" r:id="rId17"/>
    <p:sldId id="269" r:id="rId18"/>
    <p:sldId id="280" r:id="rId19"/>
    <p:sldId id="272" r:id="rId20"/>
    <p:sldId id="273" r:id="rId21"/>
    <p:sldId id="28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Jakovčić" initials="IJ" lastIdx="5" clrIdx="0">
    <p:extLst>
      <p:ext uri="{19B8F6BF-5375-455C-9EA6-DF929625EA0E}">
        <p15:presenceInfo xmlns:p15="http://schemas.microsoft.com/office/powerpoint/2012/main" userId="Ines Jakov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F2630-D024-4FA9-8932-84729636F51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354F51F2-43B4-4A99-9606-BB5C46574F60}">
      <dgm:prSet phldrT="[Text]"/>
      <dgm:spPr/>
      <dgm:t>
        <a:bodyPr/>
        <a:lstStyle/>
        <a:p>
          <a:r>
            <a:rPr lang="hr-HR" dirty="0" smtClean="0">
              <a:latin typeface="Georgia Pro" panose="02040502050405020303" pitchFamily="18" charset="0"/>
            </a:rPr>
            <a:t>RAZVOJ I JAČANJE POZITIVNIH VJEROVANJA</a:t>
          </a:r>
          <a:endParaRPr lang="hr-HR" dirty="0">
            <a:latin typeface="Georgia Pro" panose="02040502050405020303" pitchFamily="18" charset="0"/>
          </a:endParaRPr>
        </a:p>
      </dgm:t>
    </dgm:pt>
    <dgm:pt modelId="{611FD186-7396-4314-9698-0382148B10D9}" type="parTrans" cxnId="{4B97D9EB-9FC9-4A2F-866F-CA9B936E2611}">
      <dgm:prSet/>
      <dgm:spPr/>
      <dgm:t>
        <a:bodyPr/>
        <a:lstStyle/>
        <a:p>
          <a:endParaRPr lang="hr-HR"/>
        </a:p>
      </dgm:t>
    </dgm:pt>
    <dgm:pt modelId="{96805C2F-8D46-45D1-A710-E6B91BA91F24}" type="sibTrans" cxnId="{4B97D9EB-9FC9-4A2F-866F-CA9B936E2611}">
      <dgm:prSet/>
      <dgm:spPr/>
      <dgm:t>
        <a:bodyPr/>
        <a:lstStyle/>
        <a:p>
          <a:endParaRPr lang="hr-HR"/>
        </a:p>
      </dgm:t>
    </dgm:pt>
    <dgm:pt modelId="{A2E06A4C-A4BB-44B3-A52D-B3CA7338F4CA}">
      <dgm:prSet phldrT="[Text]"/>
      <dgm:spPr/>
      <dgm:t>
        <a:bodyPr/>
        <a:lstStyle/>
        <a:p>
          <a:r>
            <a:rPr lang="hr-HR" dirty="0" smtClean="0">
              <a:latin typeface="Georgia Pro" panose="02040502050405020303" pitchFamily="18" charset="0"/>
            </a:rPr>
            <a:t>realističnih i funkcionalnih</a:t>
          </a:r>
          <a:endParaRPr lang="hr-HR" dirty="0">
            <a:latin typeface="Georgia Pro" panose="02040502050405020303" pitchFamily="18" charset="0"/>
          </a:endParaRPr>
        </a:p>
      </dgm:t>
    </dgm:pt>
    <dgm:pt modelId="{EFB515B1-D255-4461-B1D0-477230B1C11F}" type="parTrans" cxnId="{75FBF98B-A490-4292-A94A-0851D0F495AB}">
      <dgm:prSet/>
      <dgm:spPr/>
      <dgm:t>
        <a:bodyPr/>
        <a:lstStyle/>
        <a:p>
          <a:endParaRPr lang="hr-HR"/>
        </a:p>
      </dgm:t>
    </dgm:pt>
    <dgm:pt modelId="{E238CD0C-81D3-4BE6-BE7C-174A15614736}" type="sibTrans" cxnId="{75FBF98B-A490-4292-A94A-0851D0F495AB}">
      <dgm:prSet/>
      <dgm:spPr/>
      <dgm:t>
        <a:bodyPr/>
        <a:lstStyle/>
        <a:p>
          <a:endParaRPr lang="hr-HR"/>
        </a:p>
      </dgm:t>
    </dgm:pt>
    <dgm:pt modelId="{AA69388C-101F-4A0D-BFC1-6E31D0136D0D}">
      <dgm:prSet phldrT="[Text]"/>
      <dgm:spPr/>
      <dgm:t>
        <a:bodyPr/>
        <a:lstStyle/>
        <a:p>
          <a:r>
            <a:rPr lang="hr-HR" dirty="0" smtClean="0">
              <a:latin typeface="Georgia" panose="02040502050405020303" pitchFamily="18" charset="0"/>
            </a:rPr>
            <a:t>MODIFIKACIJA NEGATIVNIH VJEROVANJA</a:t>
          </a:r>
          <a:endParaRPr lang="hr-HR" dirty="0">
            <a:latin typeface="Georgia" panose="02040502050405020303" pitchFamily="18" charset="0"/>
          </a:endParaRPr>
        </a:p>
      </dgm:t>
    </dgm:pt>
    <dgm:pt modelId="{204821E4-1425-42C9-B2B4-C023539EF59A}" type="parTrans" cxnId="{0733E9E4-1F4C-4106-B781-1A46D7B34918}">
      <dgm:prSet/>
      <dgm:spPr/>
      <dgm:t>
        <a:bodyPr/>
        <a:lstStyle/>
        <a:p>
          <a:endParaRPr lang="hr-HR"/>
        </a:p>
      </dgm:t>
    </dgm:pt>
    <dgm:pt modelId="{7EDD0C48-1A16-4CC2-84F5-3C5A98BBD08A}" type="sibTrans" cxnId="{0733E9E4-1F4C-4106-B781-1A46D7B34918}">
      <dgm:prSet/>
      <dgm:spPr/>
      <dgm:t>
        <a:bodyPr/>
        <a:lstStyle/>
        <a:p>
          <a:endParaRPr lang="hr-HR"/>
        </a:p>
      </dgm:t>
    </dgm:pt>
    <dgm:pt modelId="{A2EC6A3D-ECAB-4902-8785-C5EC741B62A8}">
      <dgm:prSet phldrT="[Text]"/>
      <dgm:spPr/>
      <dgm:t>
        <a:bodyPr/>
        <a:lstStyle/>
        <a:p>
          <a:endParaRPr lang="hr-HR" dirty="0"/>
        </a:p>
      </dgm:t>
    </dgm:pt>
    <dgm:pt modelId="{FC9B5A6A-646D-4A53-B3D6-B0E59FB60056}" type="parTrans" cxnId="{683827CF-B5EF-4446-B5E0-12FBC1683190}">
      <dgm:prSet/>
      <dgm:spPr/>
      <dgm:t>
        <a:bodyPr/>
        <a:lstStyle/>
        <a:p>
          <a:endParaRPr lang="hr-HR"/>
        </a:p>
      </dgm:t>
    </dgm:pt>
    <dgm:pt modelId="{0F8AAC6D-D635-4FC7-AA05-5CDD937D2F69}" type="sibTrans" cxnId="{683827CF-B5EF-4446-B5E0-12FBC1683190}">
      <dgm:prSet/>
      <dgm:spPr/>
      <dgm:t>
        <a:bodyPr/>
        <a:lstStyle/>
        <a:p>
          <a:endParaRPr lang="hr-HR"/>
        </a:p>
      </dgm:t>
    </dgm:pt>
    <dgm:pt modelId="{692DE829-E4A6-4C0B-A529-3E2BF80B8C26}" type="pres">
      <dgm:prSet presAssocID="{FD1F2630-D024-4FA9-8932-84729636F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4BD68-0011-4EC6-881E-1355E614C64D}" type="pres">
      <dgm:prSet presAssocID="{354F51F2-43B4-4A99-9606-BB5C46574F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A4D452-2C34-4302-88D5-CEC6BC3B073C}" type="pres">
      <dgm:prSet presAssocID="{354F51F2-43B4-4A99-9606-BB5C46574F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70CDD7-332D-4001-B3C6-C97B24D0970B}" type="pres">
      <dgm:prSet presAssocID="{AA69388C-101F-4A0D-BFC1-6E31D0136D0D}" presName="parentText" presStyleLbl="node1" presStyleIdx="1" presStyleCnt="2" custLinFactNeighborX="-503" custLinFactNeighborY="7662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929E42-22C2-450D-9E9D-6DAA53CAD993}" type="pres">
      <dgm:prSet presAssocID="{AA69388C-101F-4A0D-BFC1-6E31D0136D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85AB1-590B-46CF-B6D5-425BD6FCC04E}" type="presOf" srcId="{A2E06A4C-A4BB-44B3-A52D-B3CA7338F4CA}" destId="{CCA4D452-2C34-4302-88D5-CEC6BC3B073C}" srcOrd="0" destOrd="0" presId="urn:microsoft.com/office/officeart/2005/8/layout/vList2"/>
    <dgm:cxn modelId="{922C6E0F-98C9-4D01-80AA-B6329C5A7A13}" type="presOf" srcId="{AA69388C-101F-4A0D-BFC1-6E31D0136D0D}" destId="{4970CDD7-332D-4001-B3C6-C97B24D0970B}" srcOrd="0" destOrd="0" presId="urn:microsoft.com/office/officeart/2005/8/layout/vList2"/>
    <dgm:cxn modelId="{7881256B-82C4-419F-ABD4-24CA41D9E42A}" type="presOf" srcId="{354F51F2-43B4-4A99-9606-BB5C46574F60}" destId="{1594BD68-0011-4EC6-881E-1355E614C64D}" srcOrd="0" destOrd="0" presId="urn:microsoft.com/office/officeart/2005/8/layout/vList2"/>
    <dgm:cxn modelId="{44A33B03-50E1-4E3F-A117-830BA244A3C9}" type="presOf" srcId="{FD1F2630-D024-4FA9-8932-84729636F518}" destId="{692DE829-E4A6-4C0B-A529-3E2BF80B8C26}" srcOrd="0" destOrd="0" presId="urn:microsoft.com/office/officeart/2005/8/layout/vList2"/>
    <dgm:cxn modelId="{683827CF-B5EF-4446-B5E0-12FBC1683190}" srcId="{AA69388C-101F-4A0D-BFC1-6E31D0136D0D}" destId="{A2EC6A3D-ECAB-4902-8785-C5EC741B62A8}" srcOrd="0" destOrd="0" parTransId="{FC9B5A6A-646D-4A53-B3D6-B0E59FB60056}" sibTransId="{0F8AAC6D-D635-4FC7-AA05-5CDD937D2F69}"/>
    <dgm:cxn modelId="{0733E9E4-1F4C-4106-B781-1A46D7B34918}" srcId="{FD1F2630-D024-4FA9-8932-84729636F518}" destId="{AA69388C-101F-4A0D-BFC1-6E31D0136D0D}" srcOrd="1" destOrd="0" parTransId="{204821E4-1425-42C9-B2B4-C023539EF59A}" sibTransId="{7EDD0C48-1A16-4CC2-84F5-3C5A98BBD08A}"/>
    <dgm:cxn modelId="{4B97D9EB-9FC9-4A2F-866F-CA9B936E2611}" srcId="{FD1F2630-D024-4FA9-8932-84729636F518}" destId="{354F51F2-43B4-4A99-9606-BB5C46574F60}" srcOrd="0" destOrd="0" parTransId="{611FD186-7396-4314-9698-0382148B10D9}" sibTransId="{96805C2F-8D46-45D1-A710-E6B91BA91F24}"/>
    <dgm:cxn modelId="{F04DCBAE-8A12-4F08-B8E2-4C195612B76C}" type="presOf" srcId="{A2EC6A3D-ECAB-4902-8785-C5EC741B62A8}" destId="{01929E42-22C2-450D-9E9D-6DAA53CAD993}" srcOrd="0" destOrd="0" presId="urn:microsoft.com/office/officeart/2005/8/layout/vList2"/>
    <dgm:cxn modelId="{75FBF98B-A490-4292-A94A-0851D0F495AB}" srcId="{354F51F2-43B4-4A99-9606-BB5C46574F60}" destId="{A2E06A4C-A4BB-44B3-A52D-B3CA7338F4CA}" srcOrd="0" destOrd="0" parTransId="{EFB515B1-D255-4461-B1D0-477230B1C11F}" sibTransId="{E238CD0C-81D3-4BE6-BE7C-174A15614736}"/>
    <dgm:cxn modelId="{F3E83939-C8DC-4257-905B-E296C3218EBE}" type="presParOf" srcId="{692DE829-E4A6-4C0B-A529-3E2BF80B8C26}" destId="{1594BD68-0011-4EC6-881E-1355E614C64D}" srcOrd="0" destOrd="0" presId="urn:microsoft.com/office/officeart/2005/8/layout/vList2"/>
    <dgm:cxn modelId="{D531CDBA-7764-4E72-888D-7DFB5D97CFCF}" type="presParOf" srcId="{692DE829-E4A6-4C0B-A529-3E2BF80B8C26}" destId="{CCA4D452-2C34-4302-88D5-CEC6BC3B073C}" srcOrd="1" destOrd="0" presId="urn:microsoft.com/office/officeart/2005/8/layout/vList2"/>
    <dgm:cxn modelId="{251CA30F-65D7-47AF-B5F7-2E12FDB757BA}" type="presParOf" srcId="{692DE829-E4A6-4C0B-A529-3E2BF80B8C26}" destId="{4970CDD7-332D-4001-B3C6-C97B24D0970B}" srcOrd="2" destOrd="0" presId="urn:microsoft.com/office/officeart/2005/8/layout/vList2"/>
    <dgm:cxn modelId="{A2EF9999-FE4E-45E9-B994-27D380A06C61}" type="presParOf" srcId="{692DE829-E4A6-4C0B-A529-3E2BF80B8C26}" destId="{01929E42-22C2-450D-9E9D-6DAA53CAD9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4BD68-0011-4EC6-881E-1355E614C64D}">
      <dsp:nvSpPr>
        <dsp:cNvPr id="0" name=""/>
        <dsp:cNvSpPr/>
      </dsp:nvSpPr>
      <dsp:spPr>
        <a:xfrm>
          <a:off x="0" y="496875"/>
          <a:ext cx="10398125" cy="818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>
              <a:latin typeface="Georgia Pro" panose="02040502050405020303" pitchFamily="18" charset="0"/>
            </a:rPr>
            <a:t>RAZVOJ I JAČANJE POZITIVNIH VJEROVANJA</a:t>
          </a:r>
          <a:endParaRPr lang="hr-HR" sz="3500" kern="1200" dirty="0">
            <a:latin typeface="Georgia Pro" panose="02040502050405020303" pitchFamily="18" charset="0"/>
          </a:endParaRPr>
        </a:p>
      </dsp:txBody>
      <dsp:txXfrm>
        <a:off x="39980" y="536855"/>
        <a:ext cx="10318165" cy="739039"/>
      </dsp:txXfrm>
    </dsp:sp>
    <dsp:sp modelId="{CCA4D452-2C34-4302-88D5-CEC6BC3B073C}">
      <dsp:nvSpPr>
        <dsp:cNvPr id="0" name=""/>
        <dsp:cNvSpPr/>
      </dsp:nvSpPr>
      <dsp:spPr>
        <a:xfrm>
          <a:off x="0" y="1315874"/>
          <a:ext cx="1039812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14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700" kern="1200" dirty="0" smtClean="0">
              <a:latin typeface="Georgia Pro" panose="02040502050405020303" pitchFamily="18" charset="0"/>
            </a:rPr>
            <a:t>realističnih i funkcionalnih</a:t>
          </a:r>
          <a:endParaRPr lang="hr-HR" sz="2700" kern="1200" dirty="0">
            <a:latin typeface="Georgia Pro" panose="02040502050405020303" pitchFamily="18" charset="0"/>
          </a:endParaRPr>
        </a:p>
      </dsp:txBody>
      <dsp:txXfrm>
        <a:off x="0" y="1315874"/>
        <a:ext cx="10398125" cy="579600"/>
      </dsp:txXfrm>
    </dsp:sp>
    <dsp:sp modelId="{4970CDD7-332D-4001-B3C6-C97B24D0970B}">
      <dsp:nvSpPr>
        <dsp:cNvPr id="0" name=""/>
        <dsp:cNvSpPr/>
      </dsp:nvSpPr>
      <dsp:spPr>
        <a:xfrm>
          <a:off x="0" y="2339610"/>
          <a:ext cx="10398125" cy="818999"/>
        </a:xfrm>
        <a:prstGeom prst="roundRect">
          <a:avLst/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>
              <a:latin typeface="Georgia" panose="02040502050405020303" pitchFamily="18" charset="0"/>
            </a:rPr>
            <a:t>MODIFIKACIJA NEGATIVNIH VJEROVANJA</a:t>
          </a:r>
          <a:endParaRPr lang="hr-HR" sz="3500" kern="1200" dirty="0">
            <a:latin typeface="Georgia" panose="02040502050405020303" pitchFamily="18" charset="0"/>
          </a:endParaRPr>
        </a:p>
      </dsp:txBody>
      <dsp:txXfrm>
        <a:off x="39980" y="2379590"/>
        <a:ext cx="10318165" cy="739039"/>
      </dsp:txXfrm>
    </dsp:sp>
    <dsp:sp modelId="{01929E42-22C2-450D-9E9D-6DAA53CAD993}">
      <dsp:nvSpPr>
        <dsp:cNvPr id="0" name=""/>
        <dsp:cNvSpPr/>
      </dsp:nvSpPr>
      <dsp:spPr>
        <a:xfrm>
          <a:off x="0" y="2714475"/>
          <a:ext cx="1039812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14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700" kern="1200" dirty="0"/>
        </a:p>
      </dsp:txBody>
      <dsp:txXfrm>
        <a:off x="0" y="2714475"/>
        <a:ext cx="10398125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5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56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0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5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2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5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8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7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4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2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939" y="1899181"/>
            <a:ext cx="5387009" cy="182509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Georgia Pro Cond Black" panose="02040A06050405020203" pitchFamily="18" charset="0"/>
              </a:rPr>
              <a:t>Mijenjanje vjerovanja</a:t>
            </a:r>
            <a:endParaRPr lang="hr-HR" b="1" dirty="0">
              <a:latin typeface="Georgia Pro Cond Black" panose="02040A06050405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363" y="3724277"/>
            <a:ext cx="2572626" cy="685800"/>
          </a:xfrm>
        </p:spPr>
        <p:txBody>
          <a:bodyPr/>
          <a:lstStyle/>
          <a:p>
            <a:r>
              <a:rPr lang="hr-HR" dirty="0" smtClean="0"/>
              <a:t>Andreja Nočajević</a:t>
            </a:r>
            <a:endParaRPr lang="hr-HR" dirty="0"/>
          </a:p>
        </p:txBody>
      </p:sp>
      <p:pic>
        <p:nvPicPr>
          <p:cNvPr id="3074" name="Picture 2" descr="Dissecting (and Modifying) a Limiting Belief – NSC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4" y="1401519"/>
            <a:ext cx="6125955" cy="2322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71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Obrasci </a:t>
            </a:r>
            <a:r>
              <a:rPr lang="hr-HR" dirty="0">
                <a:latin typeface="Georgia Pro" panose="02040502050405020303" pitchFamily="18" charset="0"/>
              </a:rPr>
              <a:t>za </a:t>
            </a:r>
            <a:r>
              <a:rPr lang="hr-HR" dirty="0" smtClean="0">
                <a:latin typeface="Georgia Pro" panose="02040502050405020303" pitchFamily="18" charset="0"/>
              </a:rPr>
              <a:t>prikupljanje dokaza</a:t>
            </a:r>
            <a:r>
              <a:rPr lang="hr-HR" dirty="0">
                <a:latin typeface="Georgia Pro" panose="02040502050405020303" pitchFamily="18" charset="0"/>
              </a:rPr>
              <a:t/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16287"/>
              </p:ext>
            </p:extLst>
          </p:nvPr>
        </p:nvGraphicFramePr>
        <p:xfrm>
          <a:off x="1443681" y="2309949"/>
          <a:ext cx="9304637" cy="176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Georgia Pro" panose="02040502050405020303" pitchFamily="18" charset="0"/>
                        </a:rPr>
                        <a:t>Događaj/iskustvo</a:t>
                      </a:r>
                      <a:endParaRPr lang="hr-HR" sz="20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Georgia Pro" panose="02040502050405020303" pitchFamily="18" charset="0"/>
                        </a:rPr>
                        <a:t>Zaključak ili što to govori o meni</a:t>
                      </a:r>
                      <a:endParaRPr lang="hr-HR" sz="20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  <a:latin typeface="Georgia Pro" panose="02040502050405020303" pitchFamily="18" charset="0"/>
                        </a:rPr>
                        <a:t>Pregledao sam i platio sve račune.</a:t>
                      </a:r>
                      <a:endParaRPr lang="hr-HR" sz="2000" b="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Georgia Pro" panose="02040502050405020303" pitchFamily="18" charset="0"/>
                        </a:rPr>
                        <a:t>Mogu se koncentrirati bolje nego što sam mislio.</a:t>
                      </a:r>
                      <a:endParaRPr lang="hr-HR" sz="20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effectLst/>
                          <a:latin typeface="Georgia Pro" panose="02040502050405020303" pitchFamily="18" charset="0"/>
                        </a:rPr>
                        <a:t>Trener mi je više puta zahvalio nakon utakmice.</a:t>
                      </a:r>
                      <a:endParaRPr lang="hr-HR" sz="2000" b="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Georgia Pro" panose="02040502050405020303" pitchFamily="18" charset="0"/>
                        </a:rPr>
                        <a:t>Mogu prilično dobor organizirati ljude.</a:t>
                      </a:r>
                      <a:endParaRPr lang="hr-HR" sz="20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859383"/>
            <a:ext cx="10820400" cy="1359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atin typeface="Georgia Pro" panose="02040502050405020303" pitchFamily="18" charset="0"/>
              </a:rPr>
              <a:t>uz tablicu je moguće priložiti i </a:t>
            </a:r>
            <a:r>
              <a:rPr lang="hr-HR" b="1" dirty="0" smtClean="0">
                <a:latin typeface="Georgia Pro" panose="02040502050405020303" pitchFamily="18" charset="0"/>
              </a:rPr>
              <a:t>popratne slike </a:t>
            </a:r>
            <a:r>
              <a:rPr lang="hr-HR" dirty="0" smtClean="0">
                <a:latin typeface="Georgia Pro" panose="02040502050405020303" pitchFamily="18" charset="0"/>
              </a:rPr>
              <a:t>uz navedene situacije</a:t>
            </a:r>
          </a:p>
          <a:p>
            <a:pPr marL="0" indent="0">
              <a:buNone/>
            </a:pPr>
            <a:endParaRPr lang="hr-HR" dirty="0" smtClean="0">
              <a:latin typeface="Georgia Pro" panose="02040502050405020303" pitchFamily="18" charset="0"/>
            </a:endParaRP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pojačivač za uvjerenje da je pozitivno vjerovanje točno i na kognitivnoj i na emocionalnoj razini</a:t>
            </a: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130163"/>
            <a:ext cx="11220450" cy="12930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KORIŠTENJE IMAGINACIJE ZA OSVJEŠTAVANJE aktualnih </a:t>
            </a:r>
            <a:r>
              <a:rPr lang="hr-HR" dirty="0">
                <a:latin typeface="Georgia Pro" panose="02040502050405020303" pitchFamily="18" charset="0"/>
              </a:rPr>
              <a:t>i prošlih </a:t>
            </a:r>
            <a:r>
              <a:rPr lang="hr-HR" dirty="0" smtClean="0">
                <a:latin typeface="Georgia Pro" panose="02040502050405020303" pitchFamily="18" charset="0"/>
              </a:rPr>
              <a:t>iskustava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4265"/>
            <a:ext cx="10820400" cy="1496710"/>
          </a:xfrm>
        </p:spPr>
        <p:txBody>
          <a:bodyPr/>
          <a:lstStyle/>
          <a:p>
            <a:pPr lvl="1"/>
            <a:r>
              <a:rPr lang="hr-HR" sz="2200" dirty="0">
                <a:solidFill>
                  <a:srgbClr val="000000"/>
                </a:solidFill>
                <a:latin typeface="Georgia Pro" panose="02040502050405020303" pitchFamily="18" charset="0"/>
              </a:rPr>
              <a:t>z</a:t>
            </a:r>
            <a:r>
              <a:rPr lang="hr-HR" sz="22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amišljanje </a:t>
            </a:r>
            <a:r>
              <a:rPr lang="hr-HR" sz="2200" b="1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sadašnjih / prošlih </a:t>
            </a:r>
            <a:r>
              <a:rPr lang="hr-HR" sz="2200" b="1" dirty="0">
                <a:solidFill>
                  <a:srgbClr val="000000"/>
                </a:solidFill>
                <a:latin typeface="Georgia Pro" panose="02040502050405020303" pitchFamily="18" charset="0"/>
              </a:rPr>
              <a:t>iskustava </a:t>
            </a:r>
            <a:r>
              <a:rPr lang="hr-HR" sz="22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gdje </a:t>
            </a:r>
            <a:r>
              <a:rPr lang="hr-HR" sz="2200" dirty="0">
                <a:solidFill>
                  <a:srgbClr val="000000"/>
                </a:solidFill>
                <a:latin typeface="Georgia Pro" panose="02040502050405020303" pitchFamily="18" charset="0"/>
              </a:rPr>
              <a:t>se </a:t>
            </a:r>
            <a:r>
              <a:rPr lang="hr-HR" sz="22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klijent osjećao </a:t>
            </a:r>
            <a:r>
              <a:rPr lang="hr-HR" sz="2200" dirty="0">
                <a:solidFill>
                  <a:srgbClr val="000000"/>
                </a:solidFill>
                <a:latin typeface="Georgia Pro" panose="02040502050405020303" pitchFamily="18" charset="0"/>
              </a:rPr>
              <a:t>pozitivno </a:t>
            </a:r>
            <a:r>
              <a:rPr lang="hr-HR" sz="22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opisivanjem </a:t>
            </a:r>
            <a:r>
              <a:rPr lang="hr-HR" sz="2200" dirty="0">
                <a:solidFill>
                  <a:srgbClr val="000000"/>
                </a:solidFill>
                <a:latin typeface="Georgia Pro" panose="02040502050405020303" pitchFamily="18" charset="0"/>
              </a:rPr>
              <a:t>situacije, misli, emocija, …</a:t>
            </a:r>
          </a:p>
          <a:p>
            <a:pPr lvl="2"/>
            <a:r>
              <a:rPr lang="hr-HR" sz="2000" dirty="0" smtClean="0">
                <a:latin typeface="Georgia Pro" panose="02040502050405020303" pitchFamily="18" charset="0"/>
              </a:rPr>
              <a:t>isticanje </a:t>
            </a:r>
            <a:r>
              <a:rPr lang="hr-HR" sz="2000" dirty="0">
                <a:latin typeface="Georgia Pro" panose="02040502050405020303" pitchFamily="18" charset="0"/>
              </a:rPr>
              <a:t>da je </a:t>
            </a:r>
            <a:r>
              <a:rPr lang="hr-HR" sz="2000" b="1" dirty="0">
                <a:latin typeface="Georgia Pro" panose="02040502050405020303" pitchFamily="18" charset="0"/>
              </a:rPr>
              <a:t>klijent i dalje osoba s istim </a:t>
            </a:r>
            <a:r>
              <a:rPr lang="hr-HR" sz="2000" b="1" dirty="0" smtClean="0">
                <a:latin typeface="Georgia Pro" panose="02040502050405020303" pitchFamily="18" charset="0"/>
              </a:rPr>
              <a:t>kapacitetima</a:t>
            </a:r>
            <a:endParaRPr lang="hr-HR" sz="2000" b="1" dirty="0">
              <a:latin typeface="Georgia Pro" panose="02040502050405020303" pitchFamily="18" charset="0"/>
            </a:endParaRPr>
          </a:p>
          <a:p>
            <a:pPr marL="0" indent="0">
              <a:buNone/>
            </a:pP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70105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hr-HR" dirty="0" smtClean="0">
                <a:latin typeface="Georgia Pro" panose="02040502050405020303" pitchFamily="18" charset="0"/>
              </a:rPr>
              <a:t>Ponašanje „kao da“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1151" y="4935798"/>
            <a:ext cx="10820400" cy="15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Georgia Pro" panose="02040502050405020303" pitchFamily="18" charset="0"/>
              </a:rPr>
              <a:t>v</a:t>
            </a:r>
            <a:r>
              <a:rPr lang="hr-HR" dirty="0" smtClean="0">
                <a:latin typeface="Georgia Pro" panose="02040502050405020303" pitchFamily="18" charset="0"/>
              </a:rPr>
              <a:t>izualizacija </a:t>
            </a:r>
            <a:r>
              <a:rPr lang="hr-HR" b="1" dirty="0" smtClean="0">
                <a:latin typeface="Georgia Pro" panose="02040502050405020303" pitchFamily="18" charset="0"/>
              </a:rPr>
              <a:t>izazovne situacije</a:t>
            </a:r>
            <a:r>
              <a:rPr lang="hr-HR" dirty="0" smtClean="0">
                <a:latin typeface="Georgia Pro" panose="02040502050405020303" pitchFamily="18" charset="0"/>
              </a:rPr>
              <a:t> u kojoj se klijent ponaša u skladu s adaptivnim vjerovanjem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o</a:t>
            </a:r>
            <a:r>
              <a:rPr lang="hr-HR" dirty="0" smtClean="0">
                <a:latin typeface="Georgia Pro" panose="02040502050405020303" pitchFamily="18" charset="0"/>
              </a:rPr>
              <a:t>jačava se stupanj uvjerenja u pozitivno vjerovanje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k</a:t>
            </a:r>
            <a:r>
              <a:rPr lang="hr-HR" dirty="0" smtClean="0">
                <a:latin typeface="Georgia Pro" panose="02040502050405020303" pitchFamily="18" charset="0"/>
              </a:rPr>
              <a:t>reira se </a:t>
            </a:r>
            <a:r>
              <a:rPr lang="hr-HR" b="1" dirty="0" smtClean="0">
                <a:latin typeface="Georgia Pro" panose="02040502050405020303" pitchFamily="18" charset="0"/>
              </a:rPr>
              <a:t>model ponašanja</a:t>
            </a:r>
            <a:endParaRPr lang="hr-HR" b="1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3923"/>
            <a:ext cx="10820400" cy="1293028"/>
          </a:xfrm>
        </p:spPr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Modifikacija negativnih vjerovanja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57450"/>
            <a:ext cx="10820400" cy="3761235"/>
          </a:xfrm>
        </p:spPr>
        <p:txBody>
          <a:bodyPr/>
          <a:lstStyle/>
          <a:p>
            <a:pPr lvl="0"/>
            <a:r>
              <a:rPr lang="hr-HR" sz="2400" dirty="0">
                <a:latin typeface="Georgia Pro" panose="02040502050405020303" pitchFamily="18" charset="0"/>
              </a:rPr>
              <a:t>u</a:t>
            </a:r>
            <a:r>
              <a:rPr lang="hr-HR" sz="2400" dirty="0" smtClean="0">
                <a:latin typeface="Georgia Pro" panose="02040502050405020303" pitchFamily="18" charset="0"/>
              </a:rPr>
              <a:t>običajeno </a:t>
            </a:r>
            <a:r>
              <a:rPr lang="hr-HR" sz="2400" dirty="0">
                <a:latin typeface="Georgia Pro" panose="02040502050405020303" pitchFamily="18" charset="0"/>
              </a:rPr>
              <a:t>se vjerovanja prvo promijene na </a:t>
            </a:r>
            <a:r>
              <a:rPr lang="hr-HR" sz="2400" dirty="0" smtClean="0">
                <a:latin typeface="Georgia Pro" panose="02040502050405020303" pitchFamily="18" charset="0"/>
              </a:rPr>
              <a:t>kognitivnoj razini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i</a:t>
            </a:r>
            <a:r>
              <a:rPr lang="hr-HR" dirty="0" smtClean="0">
                <a:latin typeface="Georgia Pro" panose="02040502050405020303" pitchFamily="18" charset="0"/>
              </a:rPr>
              <a:t>skustvene tehnike za promjenu na emocionalnoj razini </a:t>
            </a:r>
          </a:p>
          <a:p>
            <a:pPr lvl="2"/>
            <a:r>
              <a:rPr lang="hr-HR" dirty="0" smtClean="0">
                <a:latin typeface="Georgia Pro" panose="02040502050405020303" pitchFamily="18" charset="0"/>
              </a:rPr>
              <a:t>zamišljanje</a:t>
            </a:r>
            <a:r>
              <a:rPr lang="hr-HR" dirty="0">
                <a:latin typeface="Georgia Pro" panose="02040502050405020303" pitchFamily="18" charset="0"/>
              </a:rPr>
              <a:t>, igranje uloga, pričanje priča, metafore, bihevioralni </a:t>
            </a:r>
            <a:r>
              <a:rPr lang="hr-HR" dirty="0" smtClean="0">
                <a:latin typeface="Georgia Pro" panose="02040502050405020303" pitchFamily="18" charset="0"/>
              </a:rPr>
              <a:t>eksperiment)</a:t>
            </a:r>
          </a:p>
          <a:p>
            <a:pPr lvl="2"/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sz="2400" dirty="0" smtClean="0">
                <a:latin typeface="Georgia Pro" panose="02040502050405020303" pitchFamily="18" charset="0"/>
              </a:rPr>
              <a:t>najefikasnija promjena u </a:t>
            </a:r>
            <a:r>
              <a:rPr lang="hr-HR" sz="2400" dirty="0">
                <a:latin typeface="Georgia Pro" panose="02040502050405020303" pitchFamily="18" charset="0"/>
              </a:rPr>
              <a:t>sadašnjem </a:t>
            </a:r>
            <a:r>
              <a:rPr lang="hr-HR" sz="2400" dirty="0" smtClean="0">
                <a:latin typeface="Georgia Pro" panose="02040502050405020303" pitchFamily="18" charset="0"/>
              </a:rPr>
              <a:t>trenutku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n</a:t>
            </a:r>
            <a:r>
              <a:rPr lang="hr-HR" dirty="0" smtClean="0">
                <a:latin typeface="Georgia Pro" panose="02040502050405020303" pitchFamily="18" charset="0"/>
              </a:rPr>
              <a:t>ajkorisnije je </a:t>
            </a:r>
            <a:r>
              <a:rPr lang="hr-HR" b="1" dirty="0" smtClean="0">
                <a:latin typeface="Georgia Pro" panose="02040502050405020303" pitchFamily="18" charset="0"/>
              </a:rPr>
              <a:t>raditi na onim vjerovanjima koje aktiviramo tijekom seanse </a:t>
            </a:r>
          </a:p>
          <a:p>
            <a:pPr lvl="2"/>
            <a:r>
              <a:rPr lang="hr-HR" dirty="0" smtClean="0">
                <a:latin typeface="Georgia Pro" panose="02040502050405020303" pitchFamily="18" charset="0"/>
              </a:rPr>
              <a:t>klijenti najčešće iskuse promjenu i na emocionalnoj i na kognitivnoj razini</a:t>
            </a:r>
          </a:p>
          <a:p>
            <a:pPr marL="0" indent="0">
              <a:buNone/>
            </a:pPr>
            <a:endParaRPr lang="hr-HR" dirty="0">
              <a:latin typeface="Georgia Pro" panose="02040502050405020303" pitchFamily="18" charset="0"/>
            </a:endParaRPr>
          </a:p>
          <a:p>
            <a:endParaRPr lang="hr-HR" dirty="0">
              <a:latin typeface="Georgia Pro" panose="02040502050405020303" pitchFamily="18" charset="0"/>
            </a:endParaRPr>
          </a:p>
        </p:txBody>
      </p:sp>
      <p:pic>
        <p:nvPicPr>
          <p:cNvPr id="5122" name="Picture 2" descr="The Biology of Belief: Here's How to Change Your Re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7241" r="4048" b="14188"/>
          <a:stretch/>
        </p:blipFill>
        <p:spPr bwMode="auto">
          <a:xfrm>
            <a:off x="4319451" y="5307873"/>
            <a:ext cx="2787509" cy="15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258050" cy="1293028"/>
          </a:xfrm>
        </p:spPr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Tehnike</a:t>
            </a:r>
            <a:r>
              <a:rPr lang="hr-HR" dirty="0">
                <a:latin typeface="Georgia Pro" panose="02040502050405020303" pitchFamily="18" charset="0"/>
              </a:rPr>
              <a:t/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826512"/>
            <a:ext cx="5334000" cy="4024125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Sokratovski dijalog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Preformulacija (eng. reframing)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Bihevioralni eksperiment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Priče, filmovi i metafore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Kognitivnim kontinuum</a:t>
            </a:r>
          </a:p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91101" y="3552825"/>
            <a:ext cx="7038974" cy="3038475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>
                <a:latin typeface="Georgia Pro" panose="02040502050405020303" pitchFamily="18" charset="0"/>
              </a:rPr>
              <a:t>Korištenje drugih kao refereničnih točaka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>
                <a:latin typeface="Georgia Pro" panose="02040502050405020303" pitchFamily="18" charset="0"/>
              </a:rPr>
              <a:t>Racionalno - emocionalno igranje uloga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>
                <a:latin typeface="Georgia Pro" panose="02040502050405020303" pitchFamily="18" charset="0"/>
              </a:rPr>
              <a:t>Samootkrivanje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>
                <a:latin typeface="Georgia Pro" panose="02040502050405020303" pitchFamily="18" charset="0"/>
              </a:rPr>
              <a:t>Testiranje bivših iskustava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hr-HR" dirty="0">
                <a:latin typeface="Georgia Pro" panose="02040502050405020303" pitchFamily="18" charset="0"/>
              </a:rPr>
              <a:t>Restrukturiranje značenja ranih iskustava/sjećanja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4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Sokratovski dijalog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6529"/>
            <a:ext cx="10820400" cy="1675075"/>
          </a:xfrm>
        </p:spPr>
        <p:txBody>
          <a:bodyPr/>
          <a:lstStyle/>
          <a:p>
            <a:r>
              <a:rPr lang="hr-HR" dirty="0">
                <a:latin typeface="Georgia Pro" panose="02040502050405020303" pitchFamily="18" charset="0"/>
              </a:rPr>
              <a:t>p</a:t>
            </a:r>
            <a:r>
              <a:rPr lang="hr-HR" dirty="0" smtClean="0">
                <a:latin typeface="Georgia Pro" panose="02040502050405020303" pitchFamily="18" charset="0"/>
              </a:rPr>
              <a:t>itanja kao i kod evaluacije AM</a:t>
            </a:r>
          </a:p>
          <a:p>
            <a:r>
              <a:rPr lang="hr-HR" b="1" dirty="0">
                <a:latin typeface="Georgia Pro" panose="02040502050405020303" pitchFamily="18" charset="0"/>
              </a:rPr>
              <a:t>n</a:t>
            </a:r>
            <a:r>
              <a:rPr lang="hr-HR" b="1" dirty="0" smtClean="0">
                <a:latin typeface="Georgia Pro" panose="02040502050405020303" pitchFamily="18" charset="0"/>
              </a:rPr>
              <a:t>a specifičnoj situaciji </a:t>
            </a:r>
            <a:r>
              <a:rPr lang="hr-HR" dirty="0" smtClean="0">
                <a:latin typeface="Georgia Pro" panose="02040502050405020303" pitchFamily="18" charset="0"/>
              </a:rPr>
              <a:t>– evaluacija je jasnija i manje apstrakna</a:t>
            </a:r>
          </a:p>
          <a:p>
            <a:r>
              <a:rPr lang="hr-HR" dirty="0">
                <a:latin typeface="Georgia Pro" panose="02040502050405020303" pitchFamily="18" charset="0"/>
              </a:rPr>
              <a:t>k</a:t>
            </a:r>
            <a:r>
              <a:rPr lang="hr-HR" dirty="0" smtClean="0">
                <a:latin typeface="Georgia Pro" panose="02040502050405020303" pitchFamily="18" charset="0"/>
              </a:rPr>
              <a:t>oristimo kada procijenimo da bi uobičajeno ispitivanje/traženje dokaza bilo manje efektivno od vođenih pitanja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63543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Georgia Pro" panose="02040502050405020303" pitchFamily="18" charset="0"/>
              </a:rPr>
              <a:t>PREFORMULACIJA (REFRAMING)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823790"/>
            <a:ext cx="10820400" cy="203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latin typeface="Georgia Pro" panose="02040502050405020303" pitchFamily="18" charset="0"/>
              </a:rPr>
              <a:t>b</a:t>
            </a:r>
            <a:r>
              <a:rPr lang="hr-HR" b="1" dirty="0" smtClean="0">
                <a:latin typeface="Georgia Pro" panose="02040502050405020303" pitchFamily="18" charset="0"/>
              </a:rPr>
              <a:t>ilježenje promjenjenih vjerovanja</a:t>
            </a:r>
          </a:p>
          <a:p>
            <a:pPr lvl="2"/>
            <a:r>
              <a:rPr lang="hr-HR" sz="2000" dirty="0" smtClean="0">
                <a:latin typeface="Georgia Pro" panose="02040502050405020303" pitchFamily="18" charset="0"/>
              </a:rPr>
              <a:t>bilježenje događaja koji se interpretiraju u skladu sa prijašnjim vjerovanjem i preoblikovanje značenja tih događaja</a:t>
            </a:r>
          </a:p>
          <a:p>
            <a:pPr lvl="2"/>
            <a:r>
              <a:rPr lang="hr-HR" sz="2000" b="1" dirty="0">
                <a:latin typeface="Georgia Pro" panose="02040502050405020303" pitchFamily="18" charset="0"/>
              </a:rPr>
              <a:t>v</a:t>
            </a:r>
            <a:r>
              <a:rPr lang="hr-HR" sz="2000" b="1" dirty="0" smtClean="0">
                <a:latin typeface="Georgia Pro" panose="02040502050405020303" pitchFamily="18" charset="0"/>
              </a:rPr>
              <a:t>izualni podsjetnici </a:t>
            </a:r>
            <a:r>
              <a:rPr lang="hr-HR" sz="2000" dirty="0" smtClean="0">
                <a:latin typeface="Georgia Pro" panose="02040502050405020303" pitchFamily="18" charset="0"/>
              </a:rPr>
              <a:t>tijekom seanse i dopisivanje bilješki</a:t>
            </a:r>
          </a:p>
          <a:p>
            <a:pPr lvl="2"/>
            <a:r>
              <a:rPr lang="hr-HR" sz="2000" dirty="0">
                <a:latin typeface="Georgia Pro" panose="02040502050405020303" pitchFamily="18" charset="0"/>
              </a:rPr>
              <a:t>p</a:t>
            </a:r>
            <a:r>
              <a:rPr lang="hr-HR" sz="2000" dirty="0" smtClean="0">
                <a:latin typeface="Georgia Pro" panose="02040502050405020303" pitchFamily="18" charset="0"/>
              </a:rPr>
              <a:t>romijenjena vjerovanja </a:t>
            </a:r>
            <a:r>
              <a:rPr lang="hr-HR" sz="2000" b="1" dirty="0" smtClean="0">
                <a:latin typeface="Georgia Pro" panose="02040502050405020303" pitchFamily="18" charset="0"/>
              </a:rPr>
              <a:t>uključujemo u akcijski plan</a:t>
            </a: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pPr lvl="1"/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Bihevioralni eksperiment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42258"/>
            <a:ext cx="10820400" cy="2986269"/>
          </a:xfrm>
        </p:spPr>
        <p:txBody>
          <a:bodyPr/>
          <a:lstStyle/>
          <a:p>
            <a:r>
              <a:rPr lang="hr-HR" dirty="0">
                <a:latin typeface="Georgia Pro" panose="02040502050405020303" pitchFamily="18" charset="0"/>
              </a:rPr>
              <a:t>t</a:t>
            </a:r>
            <a:r>
              <a:rPr lang="hr-HR" dirty="0" smtClean="0">
                <a:latin typeface="Georgia Pro" panose="02040502050405020303" pitchFamily="18" charset="0"/>
              </a:rPr>
              <a:t>estiranje točnosti postojećih vjerovanja</a:t>
            </a: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b="1" dirty="0">
                <a:latin typeface="Georgia Pro" panose="02040502050405020303" pitchFamily="18" charset="0"/>
              </a:rPr>
              <a:t>p</a:t>
            </a:r>
            <a:r>
              <a:rPr lang="hr-HR" b="1" dirty="0" smtClean="0">
                <a:latin typeface="Georgia Pro" panose="02040502050405020303" pitchFamily="18" charset="0"/>
              </a:rPr>
              <a:t>ravilno osmišljen i izveden</a:t>
            </a:r>
            <a:r>
              <a:rPr lang="hr-HR" dirty="0" smtClean="0">
                <a:latin typeface="Georgia Pro" panose="02040502050405020303" pitchFamily="18" charset="0"/>
              </a:rPr>
              <a:t> može snažnije promijeniti vjerovanje od kognitivnih tehnika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tijekom planiranja prolazimo i načine nošenja s negativnom povratnom informacijom (od koje osoba strahuje)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v</a:t>
            </a:r>
            <a:r>
              <a:rPr lang="hr-HR" dirty="0" smtClean="0">
                <a:latin typeface="Georgia Pro" panose="02040502050405020303" pitchFamily="18" charset="0"/>
              </a:rPr>
              <a:t>ažno da je proveden u situaciji koju klijent izbjegava</a:t>
            </a: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404996"/>
            <a:ext cx="10820400" cy="4024125"/>
          </a:xfrm>
        </p:spPr>
        <p:txBody>
          <a:bodyPr/>
          <a:lstStyle/>
          <a:p>
            <a:r>
              <a:rPr lang="hr-HR" dirty="0">
                <a:latin typeface="Georgia Pro" panose="02040502050405020303" pitchFamily="18" charset="0"/>
              </a:rPr>
              <a:t>korištenje likova sa (sličnim) negativnim vjerovanjima</a:t>
            </a:r>
          </a:p>
          <a:p>
            <a:pPr lvl="1"/>
            <a:r>
              <a:rPr lang="hr-HR" b="1" dirty="0">
                <a:latin typeface="Georgia Pro" panose="02040502050405020303" pitchFamily="18" charset="0"/>
              </a:rPr>
              <a:t>reflektiranje na njihovo gledište i utvrđivanje iskrivljenosti </a:t>
            </a:r>
            <a:r>
              <a:rPr lang="hr-HR" b="1" dirty="0" smtClean="0">
                <a:latin typeface="Georgia Pro" panose="02040502050405020303" pitchFamily="18" charset="0"/>
              </a:rPr>
              <a:t>vjerovanja</a:t>
            </a:r>
          </a:p>
          <a:p>
            <a:pPr lvl="1"/>
            <a:endParaRPr lang="hr-HR" dirty="0">
              <a:latin typeface="Georgia Pro" panose="02040502050405020303" pitchFamily="18" charset="0"/>
            </a:endParaRPr>
          </a:p>
          <a:p>
            <a:r>
              <a:rPr lang="hr-HR" dirty="0">
                <a:latin typeface="Georgia Pro" panose="02040502050405020303" pitchFamily="18" charset="0"/>
              </a:rPr>
              <a:t>osvještavanje kako i sami imaju snažna </a:t>
            </a:r>
            <a:endParaRPr lang="hr-HR" dirty="0" smtClean="0">
              <a:latin typeface="Georgia Pro" panose="02040502050405020303" pitchFamily="18" charset="0"/>
            </a:endParaRPr>
          </a:p>
          <a:p>
            <a:pPr marL="0" indent="0">
              <a:buNone/>
            </a:pPr>
            <a:r>
              <a:rPr lang="hr-HR" dirty="0">
                <a:latin typeface="Georgia Pro" panose="02040502050405020303" pitchFamily="18" charset="0"/>
              </a:rPr>
              <a:t>	</a:t>
            </a:r>
            <a:r>
              <a:rPr lang="hr-HR" dirty="0" smtClean="0">
                <a:latin typeface="Georgia Pro" panose="02040502050405020303" pitchFamily="18" charset="0"/>
              </a:rPr>
              <a:t>vjerovanja </a:t>
            </a:r>
            <a:r>
              <a:rPr lang="hr-HR" dirty="0">
                <a:latin typeface="Georgia Pro" panose="02040502050405020303" pitchFamily="18" charset="0"/>
              </a:rPr>
              <a:t>koja nisu točna </a:t>
            </a:r>
          </a:p>
          <a:p>
            <a:endParaRPr lang="hr-HR" dirty="0">
              <a:latin typeface="Georgia Pro" panose="02040502050405020303" pitchFamily="18" charset="0"/>
            </a:endParaRPr>
          </a:p>
          <a:p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PRIČE, FILMOVI I METAFORE</a:t>
            </a:r>
            <a:endParaRPr lang="hr-HR" dirty="0">
              <a:latin typeface="Georgia Pro" panose="02040502050405020303" pitchFamily="18" charset="0"/>
            </a:endParaRPr>
          </a:p>
        </p:txBody>
      </p:sp>
      <p:pic>
        <p:nvPicPr>
          <p:cNvPr id="1026" name="Picture 2" descr="Film Tape PNG Transparent Images Free Download | Vector Files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8" b="10810"/>
          <a:stretch/>
        </p:blipFill>
        <p:spPr bwMode="auto">
          <a:xfrm>
            <a:off x="6486925" y="3533730"/>
            <a:ext cx="4046035" cy="289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Kognitivni kontinuum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97368"/>
            <a:ext cx="10820400" cy="4460631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korisna tehnika i za mijenjanje </a:t>
            </a:r>
            <a:r>
              <a:rPr lang="hr-HR" b="1" dirty="0" smtClean="0">
                <a:latin typeface="Georgia Pro" panose="02040502050405020303" pitchFamily="18" charset="0"/>
              </a:rPr>
              <a:t>AM i dihotomnih vjerovanja</a:t>
            </a: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dirty="0">
                <a:latin typeface="Georgia Pro" panose="02040502050405020303" pitchFamily="18" charset="0"/>
              </a:rPr>
              <a:t>p</a:t>
            </a:r>
            <a:r>
              <a:rPr lang="hr-HR" dirty="0" smtClean="0">
                <a:latin typeface="Georgia Pro" panose="02040502050405020303" pitchFamily="18" charset="0"/>
              </a:rPr>
              <a:t>itanja </a:t>
            </a:r>
            <a:r>
              <a:rPr lang="hr-HR" dirty="0">
                <a:latin typeface="Georgia Pro" panose="02040502050405020303" pitchFamily="18" charset="0"/>
              </a:rPr>
              <a:t>gdje je klijent sada, modificiranje uz navođenje dokaza, uspoređivanje s drugima, gledanje u budućnost, </a:t>
            </a:r>
            <a:r>
              <a:rPr lang="hr-HR" dirty="0" smtClean="0">
                <a:latin typeface="Georgia Pro" panose="02040502050405020303" pitchFamily="18" charset="0"/>
              </a:rPr>
              <a:t>…</a:t>
            </a:r>
          </a:p>
          <a:p>
            <a:endParaRPr lang="hr-HR" dirty="0">
              <a:latin typeface="Georgia Pro" panose="02040502050405020303" pitchFamily="18" charset="0"/>
            </a:endParaRP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endParaRPr lang="hr-HR" dirty="0">
              <a:latin typeface="Georgia Pro" panose="02040502050405020303" pitchFamily="18" charset="0"/>
            </a:endParaRP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pPr marL="0" indent="0">
              <a:buNone/>
            </a:pPr>
            <a:endParaRPr lang="hr-HR" sz="1000" b="1" dirty="0">
              <a:latin typeface="Georgia Pro" panose="02040502050405020303" pitchFamily="18" charset="0"/>
            </a:endParaRPr>
          </a:p>
          <a:p>
            <a:r>
              <a:rPr lang="hr-HR" b="1" dirty="0" smtClean="0">
                <a:latin typeface="Georgia Pro" panose="02040502050405020303" pitchFamily="18" charset="0"/>
              </a:rPr>
              <a:t>promjene </a:t>
            </a:r>
            <a:r>
              <a:rPr lang="hr-HR" b="1" dirty="0">
                <a:latin typeface="Georgia Pro" panose="02040502050405020303" pitchFamily="18" charset="0"/>
              </a:rPr>
              <a:t>na emocionalnom i kognitivnom planu</a:t>
            </a:r>
          </a:p>
          <a:p>
            <a:endParaRPr lang="hr-HR" dirty="0">
              <a:latin typeface="Georgia Pro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86" y="4294209"/>
            <a:ext cx="6573515" cy="12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813" y="764373"/>
            <a:ext cx="10140387" cy="129302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Upotrebljavanje drugih kao refereničnih točaka u modifikaciji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60" y="2786891"/>
            <a:ext cx="7234178" cy="380666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uvažavanjem </a:t>
            </a:r>
            <a:r>
              <a:rPr lang="hr-HR" dirty="0">
                <a:latin typeface="Georgia Pro" panose="02040502050405020303" pitchFamily="18" charset="0"/>
              </a:rPr>
              <a:t>vjerovanja drugih stvara se </a:t>
            </a:r>
            <a:r>
              <a:rPr lang="hr-HR" b="1" dirty="0">
                <a:latin typeface="Georgia Pro" panose="02040502050405020303" pitchFamily="18" charset="0"/>
              </a:rPr>
              <a:t>distanca</a:t>
            </a:r>
            <a:r>
              <a:rPr lang="hr-HR" dirty="0">
                <a:latin typeface="Georgia Pro" panose="02040502050405020303" pitchFamily="18" charset="0"/>
              </a:rPr>
              <a:t> i od vlastitih vjerovanja</a:t>
            </a:r>
          </a:p>
          <a:p>
            <a:pPr lvl="1"/>
            <a:r>
              <a:rPr lang="hr-HR" b="1" dirty="0" smtClean="0">
                <a:latin typeface="Georgia Pro" panose="02040502050405020303" pitchFamily="18" charset="0"/>
              </a:rPr>
              <a:t>uviđanje nedosljednosti </a:t>
            </a:r>
            <a:r>
              <a:rPr lang="hr-HR" dirty="0" smtClean="0">
                <a:latin typeface="Georgia Pro" panose="02040502050405020303" pitchFamily="18" charset="0"/>
              </a:rPr>
              <a:t>između onoga što vjeruju da je za njih točno i objektivnijeg vjerovanja što je točno za druge ljude</a:t>
            </a:r>
          </a:p>
          <a:p>
            <a:pPr lvl="1"/>
            <a:endParaRPr lang="hr-HR" dirty="0">
              <a:latin typeface="Georgia Pro" panose="02040502050405020303" pitchFamily="18" charset="0"/>
            </a:endParaRP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korisno za refereničnu točku odabrati (zamišljenu ili stvarnu) </a:t>
            </a:r>
            <a:r>
              <a:rPr lang="hr-HR" b="1" dirty="0" smtClean="0">
                <a:latin typeface="Georgia Pro" panose="02040502050405020303" pitchFamily="18" charset="0"/>
              </a:rPr>
              <a:t>osobu prema kojoj klijent može osjetiti empatiju</a:t>
            </a:r>
            <a:r>
              <a:rPr lang="hr-HR" dirty="0" smtClean="0">
                <a:latin typeface="Georgia Pro" panose="02040502050405020303" pitchFamily="18" charset="0"/>
              </a:rPr>
              <a:t> (npr. dijete)</a:t>
            </a:r>
          </a:p>
          <a:p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51482" y="3397194"/>
            <a:ext cx="88988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>
              <a:latin typeface="Georgia Pro" panose="02040502050405020303" pitchFamily="18" charset="0"/>
            </a:endParaRPr>
          </a:p>
        </p:txBody>
      </p:sp>
      <p:pic>
        <p:nvPicPr>
          <p:cNvPr id="2052" name="Picture 4" descr="The empathy problem - Duke Corporate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5021"/>
          <a:stretch/>
        </p:blipFill>
        <p:spPr bwMode="auto">
          <a:xfrm>
            <a:off x="7883324" y="2786891"/>
            <a:ext cx="3175719" cy="31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Racionalno - emocionalno igranje uloga</a:t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6122"/>
            <a:ext cx="10820400" cy="4791920"/>
          </a:xfrm>
        </p:spPr>
        <p:txBody>
          <a:bodyPr>
            <a:normAutofit/>
          </a:bodyPr>
          <a:lstStyle/>
          <a:p>
            <a:pPr lvl="8"/>
            <a:r>
              <a:rPr lang="hr-HR" sz="2200" dirty="0" smtClean="0">
                <a:latin typeface="Georgia Pro" panose="02040502050405020303" pitchFamily="18" charset="0"/>
              </a:rPr>
              <a:t>„kontrastav”</a:t>
            </a:r>
          </a:p>
          <a:p>
            <a:pPr lvl="8"/>
            <a:r>
              <a:rPr lang="hr-HR" sz="2200" dirty="0">
                <a:latin typeface="Georgia Pro" panose="02040502050405020303" pitchFamily="18" charset="0"/>
              </a:rPr>
              <a:t>k</a:t>
            </a:r>
            <a:r>
              <a:rPr lang="hr-HR" sz="2200" dirty="0" smtClean="0">
                <a:latin typeface="Georgia Pro" panose="02040502050405020303" pitchFamily="18" charset="0"/>
              </a:rPr>
              <a:t>asnije u tretmanu - korisna tehnika kada klijent modificira vjerovanje na kognitivnoj, no ne i na emocionalnoj razini</a:t>
            </a:r>
          </a:p>
          <a:p>
            <a:r>
              <a:rPr lang="hr-HR" b="1" dirty="0">
                <a:latin typeface="Georgia Pro" panose="02040502050405020303" pitchFamily="18" charset="0"/>
              </a:rPr>
              <a:t>i</a:t>
            </a:r>
            <a:r>
              <a:rPr lang="hr-HR" b="1" dirty="0" smtClean="0">
                <a:latin typeface="Georgia Pro" panose="02040502050405020303" pitchFamily="18" charset="0"/>
              </a:rPr>
              <a:t>granje uloga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Georgia Pro" panose="02040502050405020303" pitchFamily="18" charset="0"/>
              </a:rPr>
              <a:t>t</a:t>
            </a:r>
            <a:r>
              <a:rPr lang="hr-HR" dirty="0" smtClean="0">
                <a:latin typeface="Georgia Pro" panose="02040502050405020303" pitchFamily="18" charset="0"/>
              </a:rPr>
              <a:t>erapeut predstavlja racionalni dio uma, a klijent emocionalni</a:t>
            </a:r>
          </a:p>
          <a:p>
            <a:pPr marL="914400" lvl="1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zamjena uloga – omogućuje </a:t>
            </a:r>
            <a:r>
              <a:rPr lang="hr-HR" dirty="0">
                <a:latin typeface="Georgia Pro" panose="02040502050405020303" pitchFamily="18" charset="0"/>
              </a:rPr>
              <a:t>klijentu verbalizirati racionalne argumente koje je modelirao terapeut</a:t>
            </a:r>
            <a:endParaRPr lang="hr-HR" dirty="0" smtClean="0">
              <a:latin typeface="Georgia Pro" panose="02040502050405020303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Georgia Pro" panose="02040502050405020303" pitchFamily="18" charset="0"/>
              </a:rPr>
              <a:t>Važno! 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da terapeut kod zamjene uloga koristi </a:t>
            </a:r>
            <a:r>
              <a:rPr lang="hr-HR" b="1" dirty="0" smtClean="0">
                <a:latin typeface="Georgia Pro" panose="02040502050405020303" pitchFamily="18" charset="0"/>
              </a:rPr>
              <a:t>jednake riječi </a:t>
            </a:r>
            <a:r>
              <a:rPr lang="hr-HR" dirty="0" smtClean="0">
                <a:latin typeface="Georgia Pro" panose="02040502050405020303" pitchFamily="18" charset="0"/>
              </a:rPr>
              <a:t>kao i klijent</a:t>
            </a:r>
            <a:endParaRPr lang="hr-HR" dirty="0">
              <a:latin typeface="Georgia Pro" panose="02040502050405020303" pitchFamily="18" charset="0"/>
            </a:endParaRPr>
          </a:p>
          <a:p>
            <a:pPr lvl="1"/>
            <a:r>
              <a:rPr lang="hr-HR" dirty="0">
                <a:latin typeface="Georgia Pro" panose="02040502050405020303" pitchFamily="18" charset="0"/>
              </a:rPr>
              <a:t>g</a:t>
            </a:r>
            <a:r>
              <a:rPr lang="hr-HR" dirty="0" smtClean="0">
                <a:latin typeface="Georgia Pro" panose="02040502050405020303" pitchFamily="18" charset="0"/>
              </a:rPr>
              <a:t>ovor </a:t>
            </a:r>
            <a:r>
              <a:rPr lang="hr-HR" b="1" dirty="0" smtClean="0">
                <a:latin typeface="Georgia Pro" panose="02040502050405020303" pitchFamily="18" charset="0"/>
              </a:rPr>
              <a:t>u prvom licu</a:t>
            </a:r>
            <a:r>
              <a:rPr lang="hr-HR" dirty="0" smtClean="0">
                <a:latin typeface="Georgia Pro" panose="02040502050405020303" pitchFamily="18" charset="0"/>
              </a:rPr>
              <a:t>, pažljiva komunikacija</a:t>
            </a:r>
          </a:p>
          <a:p>
            <a:r>
              <a:rPr lang="hr-HR" dirty="0">
                <a:latin typeface="Georgia Pro" panose="02040502050405020303" pitchFamily="18" charset="0"/>
              </a:rPr>
              <a:t>m</a:t>
            </a:r>
            <a:r>
              <a:rPr lang="hr-HR" dirty="0" smtClean="0">
                <a:latin typeface="Georgia Pro" panose="02040502050405020303" pitchFamily="18" charset="0"/>
              </a:rPr>
              <a:t>oguće </a:t>
            </a:r>
            <a:r>
              <a:rPr lang="hr-HR" b="1" dirty="0" smtClean="0">
                <a:latin typeface="Georgia Pro" panose="02040502050405020303" pitchFamily="18" charset="0"/>
              </a:rPr>
              <a:t>povremeno mijenjati uloge ili izaći iz njih </a:t>
            </a:r>
            <a:r>
              <a:rPr lang="hr-HR" dirty="0" smtClean="0">
                <a:latin typeface="Georgia Pro" panose="02040502050405020303" pitchFamily="18" charset="0"/>
              </a:rPr>
              <a:t>kako bi razgovarali o tome</a:t>
            </a:r>
          </a:p>
          <a:p>
            <a:r>
              <a:rPr lang="hr-HR" dirty="0">
                <a:latin typeface="Georgia Pro" panose="02040502050405020303" pitchFamily="18" charset="0"/>
              </a:rPr>
              <a:t>n</a:t>
            </a:r>
            <a:r>
              <a:rPr lang="hr-HR" dirty="0" smtClean="0">
                <a:latin typeface="Georgia Pro" panose="02040502050405020303" pitchFamily="18" charset="0"/>
              </a:rPr>
              <a:t>akon intervencije provjeravamo tadašnji stupanj vjerovanja</a:t>
            </a:r>
          </a:p>
        </p:txBody>
      </p:sp>
      <p:pic>
        <p:nvPicPr>
          <p:cNvPr id="2050" name="Picture 2" descr="What Actually Is a Belief? And Why Is It So Hard to Change? | Psychology  Today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4" y="1837853"/>
            <a:ext cx="3340069" cy="1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Georgia" panose="02040502050405020303" pitchFamily="18" charset="0"/>
              </a:rPr>
              <a:t>DVA KLJUČNA načina mijenjanja VJEROVANJA</a:t>
            </a:r>
            <a:endParaRPr lang="hr-HR" dirty="0">
              <a:latin typeface="Georgia" panose="02040502050405020303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5852677"/>
              </p:ext>
            </p:extLst>
          </p:nvPr>
        </p:nvGraphicFramePr>
        <p:xfrm>
          <a:off x="955674" y="2390775"/>
          <a:ext cx="10398125" cy="379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47" y="5006757"/>
            <a:ext cx="10820400" cy="1652640"/>
          </a:xfrm>
        </p:spPr>
        <p:txBody>
          <a:bodyPr/>
          <a:lstStyle/>
          <a:p>
            <a:r>
              <a:rPr lang="hr-HR" dirty="0">
                <a:latin typeface="Georgia Pro" panose="02040502050405020303" pitchFamily="18" charset="0"/>
              </a:rPr>
              <a:t>k</a:t>
            </a:r>
            <a:r>
              <a:rPr lang="hr-HR" dirty="0" smtClean="0">
                <a:latin typeface="Georgia Pro" panose="02040502050405020303" pitchFamily="18" charset="0"/>
              </a:rPr>
              <a:t>ada modifikacija disfunkcionalnih vjerovanja prema sadašnjim iskustvima nije dovoljna</a:t>
            </a:r>
          </a:p>
          <a:p>
            <a:r>
              <a:rPr lang="hr-HR" dirty="0">
                <a:latin typeface="Georgia Pro" panose="02040502050405020303" pitchFamily="18" charset="0"/>
              </a:rPr>
              <a:t>r</a:t>
            </a:r>
            <a:r>
              <a:rPr lang="hr-HR" dirty="0" smtClean="0">
                <a:latin typeface="Georgia Pro" panose="02040502050405020303" pitchFamily="18" charset="0"/>
              </a:rPr>
              <a:t>azgovor o </a:t>
            </a:r>
            <a:r>
              <a:rPr lang="hr-HR" b="1" dirty="0" smtClean="0">
                <a:latin typeface="Georgia Pro" panose="02040502050405020303" pitchFamily="18" charset="0"/>
              </a:rPr>
              <a:t>situacijama koje su formirale disfunkcionalno vjerovanje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zbog čega je takvo vjerovanje bilo klijentu korisno u tom trenutku</a:t>
            </a:r>
          </a:p>
          <a:p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60830" y="3498606"/>
            <a:ext cx="8197770" cy="886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Georgia Pro" panose="02040502050405020303" pitchFamily="18" charset="0"/>
              </a:rPr>
              <a:t>Restrukturiranje značenja ranih iskustava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807188"/>
            <a:ext cx="10820400" cy="85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>
              <a:latin typeface="Georgia Pro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latin typeface="Georgia Pro" panose="02040502050405020303" pitchFamily="18" charset="0"/>
              </a:rPr>
              <a:t>Samootkrivanje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2547" y="2057401"/>
            <a:ext cx="10820400" cy="80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Georgia Pro" panose="02040502050405020303" pitchFamily="18" charset="0"/>
              </a:rPr>
              <a:t>p</a:t>
            </a:r>
            <a:r>
              <a:rPr lang="hr-HR" dirty="0" smtClean="0">
                <a:latin typeface="Georgia Pro" panose="02040502050405020303" pitchFamily="18" charset="0"/>
              </a:rPr>
              <a:t>rimjereno, relevantno i istinito korištenje vlastitih </a:t>
            </a:r>
            <a:r>
              <a:rPr lang="hr-HR" b="1" dirty="0" smtClean="0">
                <a:latin typeface="Georgia Pro" panose="02040502050405020303" pitchFamily="18" charset="0"/>
              </a:rPr>
              <a:t>iskustava</a:t>
            </a:r>
            <a:r>
              <a:rPr lang="hr-HR" dirty="0" smtClean="0">
                <a:latin typeface="Georgia Pro" panose="02040502050405020303" pitchFamily="18" charset="0"/>
              </a:rPr>
              <a:t> </a:t>
            </a:r>
            <a:r>
              <a:rPr lang="hr-HR" b="1" dirty="0" smtClean="0">
                <a:latin typeface="Georgia Pro" panose="02040502050405020303" pitchFamily="18" charset="0"/>
              </a:rPr>
              <a:t>terapeuta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pomoć da klijent promijeni perspektivu na svoje probleme i vjerovanja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Georgia Pro" panose="02040502050405020303" pitchFamily="18" charset="0"/>
              </a:rPr>
              <a:t>Testiranje ranih iskustava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5981218" cy="4310942"/>
          </a:xfrm>
        </p:spPr>
        <p:txBody>
          <a:bodyPr/>
          <a:lstStyle/>
          <a:p>
            <a:endParaRPr lang="hr-HR" dirty="0" smtClean="0">
              <a:latin typeface="Georgia Pro" panose="02040502050405020303" pitchFamily="18" charset="0"/>
            </a:endParaRP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dirty="0" smtClean="0">
                <a:latin typeface="Georgia Pro" panose="02040502050405020303" pitchFamily="18" charset="0"/>
              </a:rPr>
              <a:t>ponovno </a:t>
            </a:r>
            <a:r>
              <a:rPr lang="hr-HR" dirty="0">
                <a:latin typeface="Georgia Pro" panose="02040502050405020303" pitchFamily="18" charset="0"/>
              </a:rPr>
              <a:t>proživljavanje iskustva na seansi kroz igranje uloga ili imaginaciju</a:t>
            </a: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dirty="0" smtClean="0">
                <a:latin typeface="Georgia Pro" panose="02040502050405020303" pitchFamily="18" charset="0"/>
              </a:rPr>
              <a:t>cilj </a:t>
            </a:r>
            <a:r>
              <a:rPr lang="hr-HR" dirty="0">
                <a:latin typeface="Georgia Pro" panose="02040502050405020303" pitchFamily="18" charset="0"/>
              </a:rPr>
              <a:t>je </a:t>
            </a:r>
            <a:r>
              <a:rPr lang="hr-HR" b="1" dirty="0">
                <a:latin typeface="Georgia Pro" panose="02040502050405020303" pitchFamily="18" charset="0"/>
              </a:rPr>
              <a:t>preoblikovanje na emocionalnoj razini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 descr="Pin on Mag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"/>
          <a:stretch/>
        </p:blipFill>
        <p:spPr bwMode="auto">
          <a:xfrm>
            <a:off x="7115404" y="2176661"/>
            <a:ext cx="5076596" cy="468133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Georgia Pro" panose="02040502050405020303" pitchFamily="18" charset="0"/>
              </a:rPr>
              <a:t>Mijenjanje vjerovanja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959005"/>
            <a:ext cx="6548377" cy="2289269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Georgia Pro" panose="02040502050405020303" pitchFamily="18" charset="0"/>
              </a:rPr>
              <a:t>zahtjeva </a:t>
            </a:r>
            <a:r>
              <a:rPr lang="hr-HR" sz="2400" b="1" dirty="0">
                <a:latin typeface="Georgia Pro" panose="02040502050405020303" pitchFamily="18" charset="0"/>
              </a:rPr>
              <a:t>konzistentan i sistematičan </a:t>
            </a:r>
            <a:r>
              <a:rPr lang="hr-HR" sz="2400" dirty="0" smtClean="0">
                <a:latin typeface="Georgia Pro" panose="02040502050405020303" pitchFamily="18" charset="0"/>
              </a:rPr>
              <a:t>rad</a:t>
            </a:r>
          </a:p>
          <a:p>
            <a:endParaRPr lang="hr-HR" sz="2400" dirty="0" smtClean="0">
              <a:latin typeface="Georgia Pro" panose="02040502050405020303" pitchFamily="18" charset="0"/>
            </a:endParaRPr>
          </a:p>
          <a:p>
            <a:r>
              <a:rPr lang="hr-HR" sz="2400" dirty="0" smtClean="0">
                <a:latin typeface="Georgia Pro" panose="02040502050405020303" pitchFamily="18" charset="0"/>
              </a:rPr>
              <a:t>opisane </a:t>
            </a:r>
            <a:r>
              <a:rPr lang="hr-HR" sz="2400" dirty="0">
                <a:latin typeface="Georgia Pro" panose="02040502050405020303" pitchFamily="18" charset="0"/>
              </a:rPr>
              <a:t>tehnike se mogu koristiti s drugim, </a:t>
            </a:r>
            <a:r>
              <a:rPr lang="hr-HR" sz="2400" dirty="0" smtClean="0">
                <a:latin typeface="Georgia Pro" panose="02040502050405020303" pitchFamily="18" charset="0"/>
              </a:rPr>
              <a:t>specijaliziranim </a:t>
            </a:r>
            <a:r>
              <a:rPr lang="hr-HR" sz="2400" dirty="0">
                <a:latin typeface="Georgia Pro" panose="02040502050405020303" pitchFamily="18" charset="0"/>
              </a:rPr>
              <a:t>tehnikama upravo za bazična </a:t>
            </a:r>
            <a:r>
              <a:rPr lang="hr-HR" sz="2400" dirty="0" smtClean="0">
                <a:latin typeface="Georgia Pro" panose="02040502050405020303" pitchFamily="18" charset="0"/>
              </a:rPr>
              <a:t>vjerovanja</a:t>
            </a:r>
            <a:endParaRPr lang="en-US" sz="2400" dirty="0">
              <a:latin typeface="Georgia Pro" panose="02040502050405020303" pitchFamily="18" charset="0"/>
            </a:endParaRPr>
          </a:p>
        </p:txBody>
      </p:sp>
      <p:pic>
        <p:nvPicPr>
          <p:cNvPr id="6146" name="Picture 2" descr="To accept the change is to give yourself another chance to grow.  www.facebook.com/ShashvataYoga | Naturopathy, Daily quotes, Gro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24941"/>
          <a:stretch/>
        </p:blipFill>
        <p:spPr bwMode="auto">
          <a:xfrm rot="1162399">
            <a:off x="7828416" y="3169116"/>
            <a:ext cx="3370807" cy="18515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513819" y="6211307"/>
            <a:ext cx="2662646" cy="52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 smtClean="0">
                <a:latin typeface="Georgia Pro" panose="02040502050405020303" pitchFamily="18" charset="0"/>
              </a:rPr>
              <a:t>Hvala na pažnji!</a:t>
            </a:r>
            <a:endParaRPr lang="en-US" sz="24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RAZVOJ I JAČANJE REALISTIČNIH POZITIVNIH VJEROVANJA</a:t>
            </a: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AutoNum type="arabicPeriod"/>
            </a:pPr>
            <a:endParaRPr lang="hr-HR" dirty="0" smtClean="0">
              <a:latin typeface="Georgia Pro" panose="02040502050405020303" pitchFamily="18" charset="0"/>
            </a:endParaRP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Dobivanje </a:t>
            </a:r>
            <a:r>
              <a:rPr lang="hr-HR" dirty="0">
                <a:latin typeface="Georgia Pro" panose="02040502050405020303" pitchFamily="18" charset="0"/>
              </a:rPr>
              <a:t>pozitivnih informacija i izvođenje </a:t>
            </a:r>
            <a:r>
              <a:rPr lang="hr-HR" dirty="0" smtClean="0">
                <a:latin typeface="Georgia Pro" panose="02040502050405020303" pitchFamily="18" charset="0"/>
              </a:rPr>
              <a:t>korisnih zaključaka </a:t>
            </a:r>
            <a:r>
              <a:rPr lang="hr-HR" dirty="0">
                <a:latin typeface="Georgia Pro" panose="02040502050405020303" pitchFamily="18" charset="0"/>
              </a:rPr>
              <a:t>o </a:t>
            </a:r>
            <a:r>
              <a:rPr lang="hr-HR" dirty="0" smtClean="0">
                <a:latin typeface="Georgia Pro" panose="02040502050405020303" pitchFamily="18" charset="0"/>
              </a:rPr>
              <a:t>vlastitim iskustvima</a:t>
            </a:r>
            <a:endParaRPr lang="hr-HR" dirty="0">
              <a:latin typeface="Georgia Pro" panose="02040502050405020303" pitchFamily="18" charset="0"/>
            </a:endParaRP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Osvještavanje </a:t>
            </a:r>
            <a:r>
              <a:rPr lang="hr-HR" dirty="0">
                <a:latin typeface="Georgia Pro" panose="02040502050405020303" pitchFamily="18" charset="0"/>
              </a:rPr>
              <a:t>prednosti vjerovanja u adaptivna </a:t>
            </a:r>
            <a:r>
              <a:rPr lang="hr-HR" dirty="0" smtClean="0">
                <a:latin typeface="Georgia Pro" panose="02040502050405020303" pitchFamily="18" charset="0"/>
              </a:rPr>
              <a:t>uvjerenja</a:t>
            </a: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Isticanje značenja pozitivnih informacija</a:t>
            </a: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Korištenje drugih ljudi kao refereničnih točaka</a:t>
            </a: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Obrasci za prikupljanje dokaza</a:t>
            </a: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Korištenje imaginacije za osvještavanje aktualnih </a:t>
            </a:r>
            <a:r>
              <a:rPr lang="hr-HR" dirty="0">
                <a:latin typeface="Georgia Pro" panose="02040502050405020303" pitchFamily="18" charset="0"/>
              </a:rPr>
              <a:t>i prošlih </a:t>
            </a:r>
            <a:r>
              <a:rPr lang="hr-HR" dirty="0" smtClean="0">
                <a:latin typeface="Georgia Pro" panose="02040502050405020303" pitchFamily="18" charset="0"/>
              </a:rPr>
              <a:t>iskustava</a:t>
            </a:r>
          </a:p>
          <a:p>
            <a:pPr marL="457200" lvl="0" indent="-457200">
              <a:buAutoNum type="arabicPeriod"/>
            </a:pPr>
            <a:r>
              <a:rPr lang="hr-HR" dirty="0" smtClean="0">
                <a:latin typeface="Georgia Pro" panose="02040502050405020303" pitchFamily="18" charset="0"/>
              </a:rPr>
              <a:t>Ponašanje </a:t>
            </a:r>
            <a:r>
              <a:rPr lang="hr-HR" dirty="0">
                <a:latin typeface="Georgia Pro" panose="02040502050405020303" pitchFamily="18" charset="0"/>
              </a:rPr>
              <a:t>„kao da</a:t>
            </a:r>
            <a:r>
              <a:rPr lang="hr-HR" dirty="0" smtClean="0">
                <a:latin typeface="Georgia Pro" panose="02040502050405020303" pitchFamily="18" charset="0"/>
              </a:rPr>
              <a:t>“</a:t>
            </a: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016" y="1057577"/>
            <a:ext cx="9262039" cy="12930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Isticanje POZITIVNIH </a:t>
            </a:r>
            <a:r>
              <a:rPr lang="hr-HR" dirty="0">
                <a:latin typeface="Georgia Pro" panose="02040502050405020303" pitchFamily="18" charset="0"/>
              </a:rPr>
              <a:t>INFORMACIJA I IZVOĐENJE KORISNIH ZAKLJUČAKA O </a:t>
            </a:r>
            <a:r>
              <a:rPr lang="hr-HR" dirty="0" smtClean="0">
                <a:latin typeface="Georgia Pro" panose="02040502050405020303" pitchFamily="18" charset="0"/>
              </a:rPr>
              <a:t>ISKUSTVIMA klijenata</a:t>
            </a:r>
            <a:endParaRPr lang="hr-HR" b="1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95574"/>
            <a:ext cx="11608904" cy="3667125"/>
          </a:xfrm>
        </p:spPr>
        <p:txBody>
          <a:bodyPr>
            <a:normAutofit/>
          </a:bodyPr>
          <a:lstStyle/>
          <a:p>
            <a:pPr lvl="1"/>
            <a:r>
              <a:rPr lang="hr-HR" sz="2400" b="1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identifikacija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 funkcionalnih </a:t>
            </a:r>
            <a:r>
              <a:rPr lang="hr-HR" sz="2400" dirty="0">
                <a:solidFill>
                  <a:srgbClr val="000000"/>
                </a:solidFill>
                <a:latin typeface="Georgia Pro" panose="02040502050405020303" pitchFamily="18" charset="0"/>
              </a:rPr>
              <a:t>vjerovanja i 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njihovo </a:t>
            </a:r>
            <a:r>
              <a:rPr lang="hr-HR" sz="2400" b="1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osnaživanje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Georgia Pro" panose="02040502050405020303" pitchFamily="18" charset="0"/>
              </a:rPr>
              <a:t>od početka 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susreta </a:t>
            </a:r>
          </a:p>
          <a:p>
            <a:pPr lvl="1"/>
            <a:endParaRPr lang="hr-HR" sz="2400" dirty="0">
              <a:solidFill>
                <a:srgbClr val="000000"/>
              </a:solidFill>
              <a:latin typeface="Georgia Pro" panose="02040502050405020303" pitchFamily="18" charset="0"/>
            </a:endParaRPr>
          </a:p>
          <a:p>
            <a:pPr lvl="2"/>
            <a:r>
              <a:rPr lang="hr-HR" sz="21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vjerovanje </a:t>
            </a:r>
            <a:r>
              <a:rPr lang="hr-HR" sz="2100" dirty="0">
                <a:solidFill>
                  <a:srgbClr val="000000"/>
                </a:solidFill>
                <a:latin typeface="Georgia Pro" panose="02040502050405020303" pitchFamily="18" charset="0"/>
              </a:rPr>
              <a:t>o vlastitoj </a:t>
            </a:r>
            <a:r>
              <a:rPr lang="hr-HR" sz="21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nekompetentnosti</a:t>
            </a:r>
            <a:endParaRPr lang="hr-HR" sz="2100" dirty="0">
              <a:solidFill>
                <a:srgbClr val="000000"/>
              </a:solidFill>
              <a:latin typeface="Georgia Pro" panose="02040502050405020303" pitchFamily="18" charset="0"/>
            </a:endParaRPr>
          </a:p>
          <a:p>
            <a:pPr lvl="3"/>
            <a:r>
              <a:rPr lang="hr-HR" sz="18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ključna pitanja</a:t>
            </a:r>
          </a:p>
          <a:p>
            <a:pPr lvl="4"/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Koje </a:t>
            </a:r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su se pozitivne stvari dogodile od kada smo se zadnji put vidjeli? </a:t>
            </a:r>
            <a:endParaRPr lang="hr-HR" sz="1800" i="1" dirty="0" smtClean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lvl="4"/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Koje </a:t>
            </a:r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ste pozitivne stvari učinili</a:t>
            </a:r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? </a:t>
            </a:r>
          </a:p>
          <a:p>
            <a:pPr lvl="4"/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U kojim trenucima ste se osjećali imalo bolje?</a:t>
            </a:r>
            <a:endParaRPr lang="hr-HR" sz="1800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lvl="3"/>
            <a:r>
              <a:rPr lang="hr-HR" sz="1800" dirty="0">
                <a:solidFill>
                  <a:srgbClr val="000000"/>
                </a:solidFill>
                <a:latin typeface="Georgia Pro" panose="02040502050405020303" pitchFamily="18" charset="0"/>
              </a:rPr>
              <a:t>z</a:t>
            </a:r>
            <a:r>
              <a:rPr lang="hr-HR" sz="18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adatak – Izrada liste stvari </a:t>
            </a:r>
            <a:r>
              <a:rPr lang="hr-HR" sz="1800" dirty="0">
                <a:solidFill>
                  <a:srgbClr val="000000"/>
                </a:solidFill>
                <a:latin typeface="Georgia Pro" panose="02040502050405020303" pitchFamily="18" charset="0"/>
              </a:rPr>
              <a:t>koje klijent </a:t>
            </a:r>
            <a:r>
              <a:rPr lang="hr-HR" sz="18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napravi usprkos tome što su bile (barem malo) zahtjevne</a:t>
            </a:r>
            <a:endParaRPr lang="hr-HR" sz="1800" dirty="0">
              <a:solidFill>
                <a:srgbClr val="000000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95574"/>
            <a:ext cx="11608904" cy="3667125"/>
          </a:xfrm>
        </p:spPr>
        <p:txBody>
          <a:bodyPr>
            <a:normAutofit/>
          </a:bodyPr>
          <a:lstStyle/>
          <a:p>
            <a:pPr lvl="1"/>
            <a:r>
              <a:rPr lang="hr-HR" sz="2400" b="1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identifikacija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 funkcionalnih </a:t>
            </a:r>
            <a:r>
              <a:rPr lang="hr-HR" sz="2400" dirty="0">
                <a:solidFill>
                  <a:srgbClr val="000000"/>
                </a:solidFill>
                <a:latin typeface="Georgia Pro" panose="02040502050405020303" pitchFamily="18" charset="0"/>
              </a:rPr>
              <a:t>vjerovanja i 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njihovo </a:t>
            </a:r>
            <a:r>
              <a:rPr lang="hr-HR" sz="2400" b="1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osnaživanje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Georgia Pro" panose="02040502050405020303" pitchFamily="18" charset="0"/>
              </a:rPr>
              <a:t>od početka </a:t>
            </a:r>
            <a:r>
              <a:rPr lang="hr-HR" sz="24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susreta </a:t>
            </a:r>
          </a:p>
          <a:p>
            <a:pPr lvl="1"/>
            <a:endParaRPr lang="hr-HR" sz="2400" dirty="0">
              <a:solidFill>
                <a:srgbClr val="000000"/>
              </a:solidFill>
              <a:latin typeface="Georgia Pro" panose="02040502050405020303" pitchFamily="18" charset="0"/>
            </a:endParaRPr>
          </a:p>
          <a:p>
            <a:pPr lvl="2"/>
            <a:r>
              <a:rPr lang="hr-HR" sz="21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identifikacija </a:t>
            </a:r>
            <a:r>
              <a:rPr lang="hr-HR" sz="2100" dirty="0">
                <a:solidFill>
                  <a:srgbClr val="000000"/>
                </a:solidFill>
                <a:latin typeface="Georgia Pro" panose="02040502050405020303" pitchFamily="18" charset="0"/>
              </a:rPr>
              <a:t>adaptivnih vjerovanja </a:t>
            </a:r>
          </a:p>
          <a:p>
            <a:pPr lvl="3"/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„Kompetentan sam, imam snage i slabosti kao i svi drugi </a:t>
            </a:r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ljudi”</a:t>
            </a:r>
            <a:endParaRPr lang="hr-HR" sz="1800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lvl="3"/>
            <a:r>
              <a:rPr lang="hr-HR" sz="1800" dirty="0" smtClean="0">
                <a:solidFill>
                  <a:srgbClr val="000000"/>
                </a:solidFill>
                <a:latin typeface="Georgia Pro" panose="02040502050405020303" pitchFamily="18" charset="0"/>
              </a:rPr>
              <a:t>dodatna </a:t>
            </a:r>
            <a:r>
              <a:rPr lang="hr-HR" sz="1800" dirty="0">
                <a:solidFill>
                  <a:srgbClr val="000000"/>
                </a:solidFill>
                <a:latin typeface="Georgia Pro" panose="02040502050405020303" pitchFamily="18" charset="0"/>
              </a:rPr>
              <a:t>pitanja za početak seanse</a:t>
            </a:r>
          </a:p>
          <a:p>
            <a:pPr lvl="4"/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Koliko danas vjerujete da ste kompetentni? Kada ste ovaj tjedan najviše vjerovali u to? Što se tada događalo</a:t>
            </a:r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?</a:t>
            </a:r>
            <a:endParaRPr lang="hr-HR" sz="1800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3016" y="1057577"/>
            <a:ext cx="9262039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>
                <a:latin typeface="Georgia Pro" panose="02040502050405020303" pitchFamily="18" charset="0"/>
              </a:rPr>
              <a:t>Isticanje POZITIVNIH INFORMACIJA I IZVOĐENJE KORISNIH ZAKLJUČAKA O ISKUSTVIMA klijenata</a:t>
            </a:r>
            <a:endParaRPr lang="hr-HR" b="1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583" y="1297577"/>
            <a:ext cx="9999617" cy="124073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Osvještavnaje prednosti vjerovanja u </a:t>
            </a:r>
            <a:r>
              <a:rPr lang="hr-HR" dirty="0" smtClean="0">
                <a:latin typeface="Georgia Pro" panose="02040502050405020303" pitchFamily="18" charset="0"/>
              </a:rPr>
              <a:t>funkcionalna uvjerenja</a:t>
            </a:r>
            <a:r>
              <a:rPr lang="hr-HR" dirty="0">
                <a:latin typeface="Georgia Pro" panose="02040502050405020303" pitchFamily="18" charset="0"/>
              </a:rPr>
              <a:t/>
            </a:r>
            <a:br>
              <a:rPr lang="hr-HR" dirty="0">
                <a:latin typeface="Georgia Pro" panose="02040502050405020303" pitchFamily="18" charset="0"/>
              </a:rPr>
            </a:br>
            <a:endParaRPr lang="hr-HR" b="1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03863"/>
            <a:ext cx="10820400" cy="402412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Georgia Pro" panose="02040502050405020303" pitchFamily="18" charset="0"/>
              </a:rPr>
              <a:t>identifikacija prednosti vjerovanja u pozitivnu misao </a:t>
            </a:r>
            <a:r>
              <a:rPr lang="hr-HR" b="1" dirty="0" smtClean="0">
                <a:latin typeface="Georgia Pro" panose="02040502050405020303" pitchFamily="18" charset="0"/>
              </a:rPr>
              <a:t>zajedno s klijentom</a:t>
            </a:r>
          </a:p>
          <a:p>
            <a:endParaRPr lang="hr-HR" dirty="0" smtClean="0">
              <a:latin typeface="Georgia Pro" panose="02040502050405020303" pitchFamily="18" charset="0"/>
            </a:endParaRPr>
          </a:p>
          <a:p>
            <a:r>
              <a:rPr lang="hr-HR" dirty="0" smtClean="0">
                <a:latin typeface="Georgia Pro" panose="02040502050405020303" pitchFamily="18" charset="0"/>
              </a:rPr>
              <a:t>primjeri za doživljavanje sebe kompetentnim:</a:t>
            </a:r>
          </a:p>
          <a:p>
            <a:pPr lvl="1"/>
            <a:r>
              <a:rPr lang="hr-HR" dirty="0">
                <a:latin typeface="Georgia Pro" panose="02040502050405020303" pitchFamily="18" charset="0"/>
              </a:rPr>
              <a:t>r</a:t>
            </a:r>
            <a:r>
              <a:rPr lang="hr-HR" dirty="0" smtClean="0">
                <a:latin typeface="Georgia Pro" panose="02040502050405020303" pitchFamily="18" charset="0"/>
              </a:rPr>
              <a:t>ealnije je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povećava samopouzdanje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omogućuje klijentu da </a:t>
            </a:r>
            <a:r>
              <a:rPr lang="hr-HR" dirty="0">
                <a:latin typeface="Georgia Pro" panose="02040502050405020303" pitchFamily="18" charset="0"/>
              </a:rPr>
              <a:t>se osjeća bolje o samom </a:t>
            </a:r>
            <a:r>
              <a:rPr lang="hr-HR" dirty="0" smtClean="0">
                <a:latin typeface="Georgia Pro" panose="02040502050405020303" pitchFamily="18" charset="0"/>
              </a:rPr>
              <a:t>sebi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poboljšava raspoloženje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motivira </a:t>
            </a:r>
            <a:r>
              <a:rPr lang="hr-HR" dirty="0">
                <a:latin typeface="Georgia Pro" panose="02040502050405020303" pitchFamily="18" charset="0"/>
              </a:rPr>
              <a:t>da </a:t>
            </a:r>
            <a:r>
              <a:rPr lang="hr-HR" dirty="0" smtClean="0">
                <a:latin typeface="Georgia Pro" panose="02040502050405020303" pitchFamily="18" charset="0"/>
              </a:rPr>
              <a:t>klijent pokuša </a:t>
            </a:r>
            <a:r>
              <a:rPr lang="hr-HR" dirty="0">
                <a:latin typeface="Georgia Pro" panose="02040502050405020303" pitchFamily="18" charset="0"/>
              </a:rPr>
              <a:t>činiti stvari koje se čine </a:t>
            </a:r>
            <a:r>
              <a:rPr lang="hr-HR" dirty="0" smtClean="0">
                <a:latin typeface="Georgia Pro" panose="02040502050405020303" pitchFamily="18" charset="0"/>
              </a:rPr>
              <a:t>teške</a:t>
            </a:r>
          </a:p>
          <a:p>
            <a:pPr lvl="1"/>
            <a:r>
              <a:rPr lang="hr-HR" dirty="0" smtClean="0">
                <a:latin typeface="Georgia Pro" panose="02040502050405020303" pitchFamily="18" charset="0"/>
              </a:rPr>
              <a:t>pomaže u uspješnom obavljanju zadatka</a:t>
            </a:r>
            <a:endParaRPr lang="hr-HR" dirty="0">
              <a:latin typeface="Georgia Pro" panose="02040502050405020303" pitchFamily="18" charset="0"/>
            </a:endParaRPr>
          </a:p>
          <a:p>
            <a:pPr lvl="1"/>
            <a:endParaRPr lang="hr-HR" dirty="0">
              <a:latin typeface="Georgia Pro" panose="02040502050405020303" pitchFamily="18" charset="0"/>
            </a:endParaRPr>
          </a:p>
        </p:txBody>
      </p:sp>
      <p:pic>
        <p:nvPicPr>
          <p:cNvPr id="4098" name="Picture 2" descr="The Importance of Believing in Yourself (Even When You Don'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28" y="2769901"/>
            <a:ext cx="4510171" cy="3018526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23950"/>
            <a:ext cx="8610600" cy="1171576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Isticanje značenja pozitivnih informacija</a:t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Georgia Pro" panose="02040502050405020303" pitchFamily="18" charset="0"/>
              </a:rPr>
              <a:t>i</a:t>
            </a:r>
            <a:r>
              <a:rPr lang="hr-HR" dirty="0" smtClean="0">
                <a:latin typeface="Georgia Pro" panose="02040502050405020303" pitchFamily="18" charset="0"/>
              </a:rPr>
              <a:t>sticanje </a:t>
            </a:r>
            <a:r>
              <a:rPr lang="hr-HR" b="1" dirty="0" smtClean="0">
                <a:latin typeface="Georgia Pro" panose="02040502050405020303" pitchFamily="18" charset="0"/>
              </a:rPr>
              <a:t>realnih informacija koje potkrepljuju </a:t>
            </a:r>
            <a:r>
              <a:rPr lang="hr-HR" dirty="0" smtClean="0">
                <a:latin typeface="Georgia Pro" panose="02040502050405020303" pitchFamily="18" charset="0"/>
              </a:rPr>
              <a:t>pozitivno vjerovanje</a:t>
            </a:r>
          </a:p>
          <a:p>
            <a:pPr marL="0" indent="0">
              <a:buNone/>
            </a:pPr>
            <a:endParaRPr lang="hr-HR" dirty="0">
              <a:latin typeface="Georgia Pro" panose="02040502050405020303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Georgia Pro" panose="02040502050405020303" pitchFamily="18" charset="0"/>
              </a:rPr>
              <a:t>U početku to čini teraput ...</a:t>
            </a:r>
          </a:p>
          <a:p>
            <a:pPr lvl="3"/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„Zaista je odlično da si pomogao susjedu. Mislim da to pokazuje kako imaš mnogo vještina, a mislim i da je to još jedan primjer koliko si sposoban. Slažeš li se?“</a:t>
            </a:r>
            <a:endParaRPr lang="hr-HR" sz="1800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lvl="3"/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„Ustrajnost u rješavanju ovih upitnika ukazuje mi koliko si marljiv, zar ne</a:t>
            </a:r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?“</a:t>
            </a:r>
          </a:p>
          <a:p>
            <a:pPr marL="0" indent="0">
              <a:buNone/>
            </a:pPr>
            <a:r>
              <a:rPr lang="hr-HR" dirty="0" smtClean="0">
                <a:latin typeface="Georgia Pro" panose="02040502050405020303" pitchFamily="18" charset="0"/>
              </a:rPr>
              <a:t>	</a:t>
            </a:r>
          </a:p>
          <a:p>
            <a:pPr marL="0" indent="0">
              <a:buNone/>
            </a:pPr>
            <a:r>
              <a:rPr lang="hr-HR" dirty="0" smtClean="0">
                <a:latin typeface="Georgia Pro" panose="02040502050405020303" pitchFamily="18" charset="0"/>
              </a:rPr>
              <a:t>	... a kasnije potiče klijenta da on to čini sam.</a:t>
            </a:r>
            <a:endParaRPr lang="hr-HR" dirty="0">
              <a:latin typeface="Georgia Pro" panose="02040502050405020303" pitchFamily="18" charset="0"/>
            </a:endParaRPr>
          </a:p>
          <a:p>
            <a:pPr lvl="4"/>
            <a:r>
              <a:rPr lang="hr-HR" sz="1800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„Što </a:t>
            </a:r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govori o tebi to što toliko pomažeš u skloništu za beskućnike?“</a:t>
            </a:r>
          </a:p>
          <a:p>
            <a:pPr lvl="4"/>
            <a:r>
              <a:rPr lang="hr-HR" sz="1800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„Što o tebi govori da Charlie želi da i dalje nastaviš raditi s njim?“</a:t>
            </a:r>
          </a:p>
          <a:p>
            <a:pPr marL="0" indent="0">
              <a:buNone/>
            </a:pP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6439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Korištenje drugih ljudi kao refereničnih točaka</a:t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257426"/>
            <a:ext cx="11825416" cy="44033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hr-HR" dirty="0" smtClean="0">
              <a:latin typeface="Georgia Pro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hr-HR" dirty="0">
                <a:latin typeface="Georgia Pro" panose="02040502050405020303" pitchFamily="18" charset="0"/>
              </a:rPr>
              <a:t>p</a:t>
            </a:r>
            <a:r>
              <a:rPr lang="hr-HR" dirty="0" smtClean="0">
                <a:latin typeface="Georgia Pro" panose="02040502050405020303" pitchFamily="18" charset="0"/>
              </a:rPr>
              <a:t>oticanje promišljanja kako drugi ljudi doživljavaju osobu i njegove postupke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 smtClean="0">
              <a:latin typeface="Georgia Pro" panose="02040502050405020303" pitchFamily="18" charset="0"/>
            </a:endParaRPr>
          </a:p>
          <a:p>
            <a:pPr lvl="1">
              <a:lnSpc>
                <a:spcPct val="120000"/>
              </a:lnSpc>
            </a:pPr>
            <a:r>
              <a:rPr lang="hr-HR" dirty="0">
                <a:latin typeface="Georgia Pro" panose="02040502050405020303" pitchFamily="18" charset="0"/>
              </a:rPr>
              <a:t>o</a:t>
            </a:r>
            <a:r>
              <a:rPr lang="hr-HR" dirty="0" smtClean="0">
                <a:latin typeface="Georgia Pro" panose="02040502050405020303" pitchFamily="18" charset="0"/>
              </a:rPr>
              <a:t>svještavanje </a:t>
            </a:r>
            <a:r>
              <a:rPr lang="hr-HR" b="1" dirty="0" smtClean="0">
                <a:latin typeface="Georgia Pro" panose="02040502050405020303" pitchFamily="18" charset="0"/>
              </a:rPr>
              <a:t>tko</a:t>
            </a:r>
            <a:r>
              <a:rPr lang="hr-HR" dirty="0" smtClean="0">
                <a:latin typeface="Georgia Pro" panose="02040502050405020303" pitchFamily="18" charset="0"/>
              </a:rPr>
              <a:t> je klijenta dosad vidio </a:t>
            </a:r>
            <a:r>
              <a:rPr lang="hr-HR" b="1" dirty="0" smtClean="0">
                <a:latin typeface="Georgia Pro" panose="02040502050405020303" pitchFamily="18" charset="0"/>
              </a:rPr>
              <a:t>u pozitivnom svjetlu </a:t>
            </a:r>
            <a:r>
              <a:rPr lang="hr-HR" dirty="0" smtClean="0">
                <a:latin typeface="Georgia Pro" panose="02040502050405020303" pitchFamily="18" charset="0"/>
              </a:rPr>
              <a:t>i je li osoba mogla biti </a:t>
            </a:r>
            <a:r>
              <a:rPr lang="hr-HR" b="1" dirty="0" smtClean="0">
                <a:latin typeface="Georgia Pro" panose="02040502050405020303" pitchFamily="18" charset="0"/>
              </a:rPr>
              <a:t>u pravu</a:t>
            </a:r>
          </a:p>
          <a:p>
            <a:pPr lvl="1">
              <a:lnSpc>
                <a:spcPct val="120000"/>
              </a:lnSpc>
            </a:pPr>
            <a:r>
              <a:rPr lang="hr-HR" dirty="0">
                <a:latin typeface="Georgia Pro" panose="02040502050405020303" pitchFamily="18" charset="0"/>
              </a:rPr>
              <a:t>p</a:t>
            </a:r>
            <a:r>
              <a:rPr lang="hr-HR" dirty="0" smtClean="0">
                <a:latin typeface="Georgia Pro" panose="02040502050405020303" pitchFamily="18" charset="0"/>
              </a:rPr>
              <a:t>oticanje da klijent </a:t>
            </a:r>
            <a:r>
              <a:rPr lang="hr-HR" b="1" dirty="0" smtClean="0">
                <a:latin typeface="Georgia Pro" panose="02040502050405020303" pitchFamily="18" charset="0"/>
              </a:rPr>
              <a:t>promisli </a:t>
            </a:r>
            <a:r>
              <a:rPr lang="hr-HR" b="1" dirty="0">
                <a:latin typeface="Georgia Pro" panose="02040502050405020303" pitchFamily="18" charset="0"/>
              </a:rPr>
              <a:t>o </a:t>
            </a:r>
            <a:r>
              <a:rPr lang="hr-HR" b="1" dirty="0" smtClean="0">
                <a:latin typeface="Georgia Pro" panose="02040502050405020303" pitchFamily="18" charset="0"/>
              </a:rPr>
              <a:t>određenoj </a:t>
            </a:r>
            <a:r>
              <a:rPr lang="hr-HR" b="1" dirty="0">
                <a:latin typeface="Georgia Pro" panose="02040502050405020303" pitchFamily="18" charset="0"/>
              </a:rPr>
              <a:t>osobi i </a:t>
            </a:r>
            <a:r>
              <a:rPr lang="hr-HR" b="1" dirty="0" smtClean="0">
                <a:latin typeface="Georgia Pro" panose="02040502050405020303" pitchFamily="18" charset="0"/>
              </a:rPr>
              <a:t>njihovim adaptivnim vjerovanjima o njemu</a:t>
            </a:r>
            <a:endParaRPr lang="hr-HR" b="1" dirty="0">
              <a:latin typeface="Georgia Pro" panose="02040502050405020303" pitchFamily="18" charset="0"/>
            </a:endParaRPr>
          </a:p>
          <a:p>
            <a:pPr lvl="2">
              <a:lnSpc>
                <a:spcPct val="120000"/>
              </a:lnSpc>
            </a:pP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„Koga doživljavaš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kompetentnog na najviše polja? Što si učinio ovaj tjedan, a za što bi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procijenio kao pokazatelj kompetentnosti kada bi to ta osoba učinila?”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92629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Georgia Pro" panose="02040502050405020303" pitchFamily="18" charset="0"/>
              </a:rPr>
              <a:t>Korištenje drugih ljudi kao refereničnih točaka</a:t>
            </a:r>
            <a:br>
              <a:rPr lang="hr-HR" dirty="0">
                <a:latin typeface="Georgia Pro" panose="02040502050405020303" pitchFamily="18" charset="0"/>
              </a:rPr>
            </a:br>
            <a:endParaRPr lang="hr-HR" dirty="0">
              <a:latin typeface="Georgia Pro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1816443"/>
            <a:ext cx="11825416" cy="49056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hr-HR" dirty="0" smtClean="0">
              <a:latin typeface="Georgia Pro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hr-HR" dirty="0" smtClean="0">
                <a:latin typeface="Georgia Pro" panose="02040502050405020303" pitchFamily="18" charset="0"/>
              </a:rPr>
              <a:t>poticanje promišljanja kako drugi ljudi doživljavaju osobu i njegove postupke</a:t>
            </a:r>
          </a:p>
          <a:p>
            <a:pPr lvl="1">
              <a:lnSpc>
                <a:spcPct val="120000"/>
              </a:lnSpc>
            </a:pPr>
            <a:endParaRPr lang="hr-HR" dirty="0" smtClean="0">
              <a:latin typeface="Georgia Pro" panose="02040502050405020303" pitchFamily="18" charset="0"/>
            </a:endParaRPr>
          </a:p>
          <a:p>
            <a:pPr lvl="1">
              <a:lnSpc>
                <a:spcPct val="120000"/>
              </a:lnSpc>
            </a:pPr>
            <a:r>
              <a:rPr lang="hr-HR" dirty="0" smtClean="0">
                <a:latin typeface="Georgia Pro" panose="02040502050405020303" pitchFamily="18" charset="0"/>
              </a:rPr>
              <a:t>poticanje klijenta da promisli </a:t>
            </a:r>
            <a:r>
              <a:rPr lang="hr-HR" b="1" dirty="0">
                <a:latin typeface="Georgia Pro" panose="02040502050405020303" pitchFamily="18" charset="0"/>
              </a:rPr>
              <a:t>bi li </a:t>
            </a:r>
            <a:r>
              <a:rPr lang="hr-HR" b="1" dirty="0" smtClean="0">
                <a:latin typeface="Georgia Pro" panose="02040502050405020303" pitchFamily="18" charset="0"/>
              </a:rPr>
              <a:t>umanjio </a:t>
            </a:r>
            <a:r>
              <a:rPr lang="hr-HR" b="1" dirty="0">
                <a:latin typeface="Georgia Pro" panose="02040502050405020303" pitchFamily="18" charset="0"/>
              </a:rPr>
              <a:t>pozitivan dokaz </a:t>
            </a:r>
            <a:r>
              <a:rPr lang="hr-HR" dirty="0">
                <a:latin typeface="Georgia Pro" panose="02040502050405020303" pitchFamily="18" charset="0"/>
              </a:rPr>
              <a:t>ako ga </a:t>
            </a:r>
            <a:r>
              <a:rPr lang="hr-HR" b="1" dirty="0">
                <a:latin typeface="Georgia Pro" panose="02040502050405020303" pitchFamily="18" charset="0"/>
              </a:rPr>
              <a:t>uspoređuju</a:t>
            </a:r>
            <a:r>
              <a:rPr lang="hr-HR" dirty="0">
                <a:latin typeface="Georgia Pro" panose="02040502050405020303" pitchFamily="18" charset="0"/>
              </a:rPr>
              <a:t> s </a:t>
            </a:r>
            <a:r>
              <a:rPr lang="hr-HR" b="1" dirty="0">
                <a:latin typeface="Georgia Pro" panose="02040502050405020303" pitchFamily="18" charset="0"/>
              </a:rPr>
              <a:t>hipotetskim negativnim </a:t>
            </a:r>
            <a:r>
              <a:rPr lang="hr-HR" b="1" dirty="0" smtClean="0">
                <a:latin typeface="Georgia Pro" panose="02040502050405020303" pitchFamily="18" charset="0"/>
              </a:rPr>
              <a:t>modelom</a:t>
            </a:r>
            <a:endParaRPr lang="hr-HR" b="1" dirty="0">
              <a:latin typeface="Georgia Pro" panose="02040502050405020303" pitchFamily="18" charset="0"/>
            </a:endParaRPr>
          </a:p>
          <a:p>
            <a:pPr lvl="2">
              <a:lnSpc>
                <a:spcPct val="120000"/>
              </a:lnSpc>
            </a:pP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„Ne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vjeruješ da je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plaćanje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svih računa znak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kompetentnosti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. Bi li istinski nekompetentna osoba bila sposobna to napraviti?“</a:t>
            </a:r>
            <a:endParaRPr lang="hr-HR" sz="2400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lvl="1">
              <a:lnSpc>
                <a:spcPct val="120000"/>
              </a:lnSpc>
            </a:pPr>
            <a:r>
              <a:rPr lang="hr-HR" dirty="0">
                <a:latin typeface="Georgia Pro" panose="02040502050405020303" pitchFamily="18" charset="0"/>
              </a:rPr>
              <a:t>t</a:t>
            </a:r>
            <a:r>
              <a:rPr lang="hr-HR" dirty="0" smtClean="0">
                <a:latin typeface="Georgia Pro" panose="02040502050405020303" pitchFamily="18" charset="0"/>
              </a:rPr>
              <a:t>ražiti da imenuju </a:t>
            </a:r>
            <a:r>
              <a:rPr lang="hr-HR" b="1" dirty="0">
                <a:latin typeface="Georgia Pro" panose="02040502050405020303" pitchFamily="18" charset="0"/>
              </a:rPr>
              <a:t>osobu</a:t>
            </a:r>
            <a:r>
              <a:rPr lang="hr-HR" dirty="0">
                <a:latin typeface="Georgia Pro" panose="02040502050405020303" pitchFamily="18" charset="0"/>
              </a:rPr>
              <a:t> </a:t>
            </a:r>
            <a:r>
              <a:rPr lang="hr-HR" b="1" dirty="0">
                <a:latin typeface="Georgia Pro" panose="02040502050405020303" pitchFamily="18" charset="0"/>
              </a:rPr>
              <a:t>koja </a:t>
            </a:r>
            <a:r>
              <a:rPr lang="hr-HR" b="1" dirty="0" smtClean="0">
                <a:latin typeface="Georgia Pro" panose="02040502050405020303" pitchFamily="18" charset="0"/>
              </a:rPr>
              <a:t>ih </a:t>
            </a:r>
            <a:r>
              <a:rPr lang="hr-HR" b="1" dirty="0">
                <a:latin typeface="Georgia Pro" panose="02040502050405020303" pitchFamily="18" charset="0"/>
              </a:rPr>
              <a:t>doživljava </a:t>
            </a:r>
            <a:r>
              <a:rPr lang="hr-HR" b="1" dirty="0" smtClean="0">
                <a:latin typeface="Georgia Pro" panose="02040502050405020303" pitchFamily="18" charset="0"/>
              </a:rPr>
              <a:t>pozitivno</a:t>
            </a:r>
          </a:p>
          <a:p>
            <a:pPr lvl="2">
              <a:lnSpc>
                <a:spcPct val="120000"/>
              </a:lnSpc>
            </a:pP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„Tko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je netko koga poznaješ prilično dobro, čijoj bi procjeni vjerovao? Što bi ta osoba rekla – što si ovaj tjedan učinio da je dokaz da si sposoban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?“</a:t>
            </a:r>
          </a:p>
          <a:p>
            <a:pPr lvl="2">
              <a:lnSpc>
                <a:spcPct val="120000"/>
              </a:lnSpc>
            </a:pP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„Što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si ovaj tjedan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napravio, a što </a:t>
            </a:r>
            <a:r>
              <a:rPr lang="hr-HR" i="1" dirty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bih ja procijenila znakom komeptentnosti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  <a:latin typeface="Georgia Pro" panose="02040502050405020303" pitchFamily="18" charset="0"/>
              </a:rPr>
              <a:t>?“</a:t>
            </a:r>
            <a:endParaRPr lang="hr-HR" i="1" dirty="0">
              <a:solidFill>
                <a:schemeClr val="accent5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343</TotalTime>
  <Words>1148</Words>
  <Application>Microsoft Office PowerPoint</Application>
  <PresentationFormat>Widescreen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Georgia Pro</vt:lpstr>
      <vt:lpstr>Georgia Pro Cond Black</vt:lpstr>
      <vt:lpstr>Times New Roman</vt:lpstr>
      <vt:lpstr>Vapor Trail</vt:lpstr>
      <vt:lpstr>Mijenjanje vjerovanja</vt:lpstr>
      <vt:lpstr>DVA KLJUČNA načina mijenjanja VJEROVANJA</vt:lpstr>
      <vt:lpstr>RAZVOJ I JAČANJE REALISTIČNIH POZITIVNIH VJEROVANJA</vt:lpstr>
      <vt:lpstr>Isticanje POZITIVNIH INFORMACIJA I IZVOĐENJE KORISNIH ZAKLJUČAKA O ISKUSTVIMA klijenata</vt:lpstr>
      <vt:lpstr>PowerPoint Presentation</vt:lpstr>
      <vt:lpstr>Osvještavnaje prednosti vjerovanja u funkcionalna uvjerenja </vt:lpstr>
      <vt:lpstr>Isticanje značenja pozitivnih informacija </vt:lpstr>
      <vt:lpstr>Korištenje drugih ljudi kao refereničnih točaka </vt:lpstr>
      <vt:lpstr>Korištenje drugih ljudi kao refereničnih točaka </vt:lpstr>
      <vt:lpstr>Obrasci za prikupljanje dokaza </vt:lpstr>
      <vt:lpstr>KORIŠTENJE IMAGINACIJE ZA OSVJEŠTAVANJE aktualnih i prošlih iskustava</vt:lpstr>
      <vt:lpstr>Modifikacija negativnih vjerovanja</vt:lpstr>
      <vt:lpstr>Tehnike </vt:lpstr>
      <vt:lpstr>Sokratovski dijalog</vt:lpstr>
      <vt:lpstr>Bihevioralni eksperiment</vt:lpstr>
      <vt:lpstr>PRIČE, FILMOVI I METAFORE</vt:lpstr>
      <vt:lpstr>Kognitivni kontinuum</vt:lpstr>
      <vt:lpstr>Upotrebljavanje drugih kao refereničnih točaka u modifikaciji</vt:lpstr>
      <vt:lpstr>Racionalno - emocionalno igranje uloga </vt:lpstr>
      <vt:lpstr>PowerPoint Presentation</vt:lpstr>
      <vt:lpstr>Testiranje ranih iskustava</vt:lpstr>
      <vt:lpstr>Mijenjanje vjerovanja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Mijenjanje vjerovanja</dc:title>
  <dc:creator>38598</dc:creator>
  <cp:lastModifiedBy>hubikotvr@outlook.com</cp:lastModifiedBy>
  <cp:revision>37</cp:revision>
  <dcterms:created xsi:type="dcterms:W3CDTF">2023-10-20T18:34:31Z</dcterms:created>
  <dcterms:modified xsi:type="dcterms:W3CDTF">2023-10-24T12:21:50Z</dcterms:modified>
</cp:coreProperties>
</file>