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6" r:id="rId4"/>
    <p:sldId id="258" r:id="rId5"/>
    <p:sldId id="260" r:id="rId6"/>
    <p:sldId id="261" r:id="rId7"/>
    <p:sldId id="263" r:id="rId8"/>
    <p:sldId id="265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9466" autoAdjust="0"/>
  </p:normalViewPr>
  <p:slideViewPr>
    <p:cSldViewPr snapToGrid="0">
      <p:cViewPr varScale="1">
        <p:scale>
          <a:sx n="88" d="100"/>
          <a:sy n="88" d="100"/>
        </p:scale>
        <p:origin x="139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44193C-E44A-43C6-83EC-A08412F0D613}" type="datetimeFigureOut">
              <a:rPr lang="hr-HR" smtClean="0"/>
              <a:t>15.06.2023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98CB71-9CF3-4C5C-9B88-B5C933F8DF3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62628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8CB71-9CF3-4C5C-9B88-B5C933F8DF3D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88257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8CB71-9CF3-4C5C-9B88-B5C933F8DF3D}" type="slidenum">
              <a:rPr lang="hr-HR" smtClean="0"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827241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8CB71-9CF3-4C5C-9B88-B5C933F8DF3D}" type="slidenum">
              <a:rPr lang="hr-HR" smtClean="0"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76133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19CA1-E85C-1851-EA72-6A49958E1D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76D76D-8C79-DF37-278E-8A9DE57B5F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8E8B0F-36CF-59D5-4D96-CB6C7AE30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58F35-33F3-4D28-9845-E54643CA2B6F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20FA93-7922-8A9E-7799-E3B07235F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E9114B-79C1-B89B-467D-5CC69FEAD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AF5E3-8405-4E57-8E61-4116B305D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840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A0AA8-F4CE-C9A4-2661-D4EBB7556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A60ABB-7F8A-5F61-CA2B-08F89E123D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EE7159-451B-A90A-E810-28F5CD57F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58F35-33F3-4D28-9845-E54643CA2B6F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CB327A-70FC-3A6B-0AEB-BEDDE8B55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0EAC8C-20C5-816A-77EE-C0CBECE46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AF5E3-8405-4E57-8E61-4116B305D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039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81852-25CD-18CD-E834-7BCA7FA55D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AC0F70-9C16-C56D-9CB1-C0C73701E4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A590B-DDD3-D045-2070-742992EC3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58F35-33F3-4D28-9845-E54643CA2B6F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13D6F7-0A1D-2370-0C07-D15F38A1F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649DCF-08EE-018B-2B03-CE589E5B9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AF5E3-8405-4E57-8E61-4116B305D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570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730A9-98F4-4228-0CDC-DFEC50587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ECF893-E35D-7DB3-BE60-2ABB7464A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A57225-D11A-C9E2-2CF5-E62C1AA17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58F35-33F3-4D28-9845-E54643CA2B6F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228E37-DAE7-EEDD-9EBD-54AB77289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180E31-A548-3063-1BB0-9EC07E98E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AF5E3-8405-4E57-8E61-4116B305D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30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2BA99-2582-F59D-15E6-23894DA35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BD8F43-B6C8-0627-596F-E95594176A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4440E6-3E52-3B04-F402-E7FB90D6A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58F35-33F3-4D28-9845-E54643CA2B6F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539D7-E61A-906F-2D60-BB84D80B8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FC8D89-7D1D-22B8-5671-379480778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AF5E3-8405-4E57-8E61-4116B305D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341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E1A6E-ECDD-FD84-7F10-198B7B781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8F8692-7666-6365-E40A-F3A0C4F9A5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C648C1-6985-E9D2-1EAC-63126E6A99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3BDF68-0E7D-D729-EC63-8679FBABD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58F35-33F3-4D28-9845-E54643CA2B6F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C2F9E8-77AA-3612-BF90-E399D2415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A0A35A-D892-C04D-0599-6735DCA6B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AF5E3-8405-4E57-8E61-4116B305D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684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C97AE-8966-F88A-87F8-768C79125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80B127-76A8-865D-B1AF-D45C32AC54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2146A6-55A4-ACF8-BF67-0205E13923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8563EB-0BEA-8775-753D-C0069DF6A7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91EF94-DD4D-64F6-8DAC-FA681DD2C7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6E4624-D647-B384-B838-5FBE44E59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58F35-33F3-4D28-9845-E54643CA2B6F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2E8D2A-177F-AE00-7E9F-11D07A99D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1D71AC-FACF-EB1B-F801-EEA9D9A4F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AF5E3-8405-4E57-8E61-4116B305D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239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59073-8BB4-1A99-18BE-057427D50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899159-B5AD-79F1-FDD9-7BF014BC8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58F35-33F3-4D28-9845-E54643CA2B6F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FE8BC3-A7D2-9A3B-0739-25545CBD6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47FB3C-CFC0-A321-AA21-31B56C6D7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AF5E3-8405-4E57-8E61-4116B305D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060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F80CD9-12A9-5A4D-581A-EF984E058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58F35-33F3-4D28-9845-E54643CA2B6F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93B34E-9CCE-2168-0AD8-AD79C9D07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AD5A7A-FEB4-FBF7-A32A-153C38D1B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AF5E3-8405-4E57-8E61-4116B305D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444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15E6D-6B78-5284-4B48-107F25F92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0BA11A-8707-EB4D-7D3C-EC15C35FF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567464-9D4B-2E29-4553-C1DD594243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1889AD-9CB1-6729-8A0D-6C8A1A09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58F35-33F3-4D28-9845-E54643CA2B6F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4A2C81-FAEF-FAF7-36A5-89C991EC7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DC98E6-744C-557E-C03F-D24535B4D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AF5E3-8405-4E57-8E61-4116B305D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774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2FF10-4ACB-4EDA-FCB8-86216D0E8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413D45-FC83-68FA-188D-1A23B7C1CB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50B6F3-F009-24AC-D6AC-A4EAB03AAC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27746D-8503-8362-048E-B9043AB00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58F35-33F3-4D28-9845-E54643CA2B6F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D8A24D-84BA-CBCB-0FFE-AB36FF461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59FDB8-9F1E-5807-3F4F-F0CF273D6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AF5E3-8405-4E57-8E61-4116B305D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89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5424FC-6434-2ED1-9C18-FBB6E76E6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C2A216-AF7F-6270-FB55-4C55EEA55F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C0968-13D1-3400-C2D2-BB20DAAD24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58F35-33F3-4D28-9845-E54643CA2B6F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2BA23E-4C92-1502-5F1C-41F3E7C00C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1EBD9-2C91-412D-60F8-FD2CCA8B83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AF5E3-8405-4E57-8E61-4116B305D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572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04606-95B0-BF92-CD3F-D8003A926F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8138" y="1928423"/>
            <a:ext cx="10668000" cy="2387600"/>
          </a:xfrm>
        </p:spPr>
        <p:txBody>
          <a:bodyPr>
            <a:normAutofit/>
          </a:bodyPr>
          <a:lstStyle/>
          <a:p>
            <a:r>
              <a:rPr lang="en-US" dirty="0" err="1"/>
              <a:t>Odgovaranje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automatske</a:t>
            </a:r>
            <a:r>
              <a:rPr lang="en-US" dirty="0"/>
              <a:t> </a:t>
            </a:r>
            <a:r>
              <a:rPr lang="en-US" dirty="0" err="1"/>
              <a:t>misli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2F200A-CF63-4370-D28C-CC8E1D902CDF}"/>
              </a:ext>
            </a:extLst>
          </p:cNvPr>
          <p:cNvSpPr txBox="1"/>
          <p:nvPr/>
        </p:nvSpPr>
        <p:spPr>
          <a:xfrm>
            <a:off x="4776013" y="6175699"/>
            <a:ext cx="21769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Rijeka, </a:t>
            </a:r>
            <a:r>
              <a:rPr lang="en-US" sz="2000" dirty="0" err="1"/>
              <a:t>lipanj</a:t>
            </a:r>
            <a:r>
              <a:rPr lang="en-US" sz="2000" dirty="0"/>
              <a:t> 2023.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175CF4-9354-9469-8A90-0BF8BAD1BD58}"/>
              </a:ext>
            </a:extLst>
          </p:cNvPr>
          <p:cNvSpPr txBox="1"/>
          <p:nvPr/>
        </p:nvSpPr>
        <p:spPr>
          <a:xfrm>
            <a:off x="4447021" y="5148642"/>
            <a:ext cx="32979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Izradio</a:t>
            </a:r>
            <a:r>
              <a:rPr lang="en-US" sz="2800" dirty="0"/>
              <a:t>: Ivan </a:t>
            </a:r>
            <a:r>
              <a:rPr lang="en-US" sz="2800" dirty="0" err="1"/>
              <a:t>Tarle</a:t>
            </a:r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EBDB8A-0FD7-42F0-0BD8-8C9FC5F11D19}"/>
              </a:ext>
            </a:extLst>
          </p:cNvPr>
          <p:cNvSpPr txBox="1"/>
          <p:nvPr/>
        </p:nvSpPr>
        <p:spPr>
          <a:xfrm>
            <a:off x="209643" y="0"/>
            <a:ext cx="3881535" cy="967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/>
              <a:t>HUBIKOT - </a:t>
            </a:r>
            <a:r>
              <a:rPr lang="en-US" sz="2000" dirty="0" err="1"/>
              <a:t>Praktikum</a:t>
            </a:r>
            <a:r>
              <a:rPr lang="en-US" sz="2000" dirty="0"/>
              <a:t> 2</a:t>
            </a:r>
          </a:p>
          <a:p>
            <a:pPr>
              <a:lnSpc>
                <a:spcPct val="150000"/>
              </a:lnSpc>
            </a:pPr>
            <a:r>
              <a:rPr lang="en-US" sz="2000" dirty="0" err="1"/>
              <a:t>Radionica</a:t>
            </a:r>
            <a:r>
              <a:rPr lang="en-US" sz="2000" dirty="0"/>
              <a:t> 9</a:t>
            </a:r>
          </a:p>
        </p:txBody>
      </p:sp>
      <p:pic>
        <p:nvPicPr>
          <p:cNvPr id="4098" name="Picture 2" descr="50 Examples Of Negative Thoughts When You Have Depression – The Depression  Project">
            <a:extLst>
              <a:ext uri="{FF2B5EF4-FFF2-40B4-BE49-F238E27FC236}">
                <a16:creationId xmlns:a16="http://schemas.microsoft.com/office/drawing/2014/main" id="{099FE81E-86E8-2ADA-24DC-85BD484117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6151" y="705505"/>
            <a:ext cx="4071128" cy="2488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4EB58B4-8091-A122-E3D2-338117F3EDED}"/>
              </a:ext>
            </a:extLst>
          </p:cNvPr>
          <p:cNvCxnSpPr/>
          <p:nvPr/>
        </p:nvCxnSpPr>
        <p:spPr>
          <a:xfrm>
            <a:off x="1195634" y="4316023"/>
            <a:ext cx="10213007" cy="0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7553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14795-5A0C-1977-7457-803AFB928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534" y="18255"/>
            <a:ext cx="10515600" cy="1325563"/>
          </a:xfrm>
        </p:spPr>
        <p:txBody>
          <a:bodyPr/>
          <a:lstStyle/>
          <a:p>
            <a:r>
              <a:rPr lang="en-US" dirty="0" err="1"/>
              <a:t>Organiziranje</a:t>
            </a:r>
            <a:r>
              <a:rPr lang="en-US" dirty="0"/>
              <a:t> </a:t>
            </a:r>
            <a:r>
              <a:rPr lang="en-US" dirty="0" err="1"/>
              <a:t>bilješki</a:t>
            </a:r>
            <a:r>
              <a:rPr lang="en-US" dirty="0"/>
              <a:t> s </a:t>
            </a:r>
            <a:r>
              <a:rPr lang="en-US" dirty="0" err="1"/>
              <a:t>terapije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A2CDE-5BD2-E762-59E9-B61CDBC4D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534" y="1704091"/>
            <a:ext cx="11500413" cy="5640046"/>
          </a:xfrm>
        </p:spPr>
        <p:txBody>
          <a:bodyPr>
            <a:normAutofit/>
          </a:bodyPr>
          <a:lstStyle/>
          <a:p>
            <a:r>
              <a:rPr lang="en-US" dirty="0" err="1"/>
              <a:t>Važnost</a:t>
            </a:r>
            <a:r>
              <a:rPr lang="en-US" dirty="0"/>
              <a:t> </a:t>
            </a:r>
            <a:r>
              <a:rPr lang="en-US" dirty="0" err="1"/>
              <a:t>provjeravanja</a:t>
            </a:r>
            <a:r>
              <a:rPr lang="en-US" dirty="0"/>
              <a:t> je li </a:t>
            </a:r>
            <a:r>
              <a:rPr lang="en-US" dirty="0" err="1"/>
              <a:t>nas</a:t>
            </a:r>
            <a:r>
              <a:rPr lang="en-US" dirty="0"/>
              <a:t>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razumio</a:t>
            </a:r>
            <a:endParaRPr lang="en-US" dirty="0"/>
          </a:p>
          <a:p>
            <a:pPr lvl="1">
              <a:lnSpc>
                <a:spcPct val="170000"/>
              </a:lnSpc>
            </a:pPr>
            <a:r>
              <a:rPr lang="en-US" b="0" i="0" dirty="0">
                <a:effectLst/>
              </a:rPr>
              <a:t>“</a:t>
            </a:r>
            <a:r>
              <a:rPr lang="en-US" b="0" i="0" dirty="0" err="1">
                <a:effectLst/>
              </a:rPr>
              <a:t>Možete</a:t>
            </a:r>
            <a:r>
              <a:rPr lang="en-US" b="0" i="0" dirty="0">
                <a:effectLst/>
              </a:rPr>
              <a:t> li </a:t>
            </a:r>
            <a:r>
              <a:rPr lang="en-US" b="0" i="0" dirty="0" err="1">
                <a:effectLst/>
              </a:rPr>
              <a:t>sažeti</a:t>
            </a:r>
            <a:r>
              <a:rPr lang="en-US" b="0" i="0" dirty="0">
                <a:effectLst/>
              </a:rPr>
              <a:t> o </a:t>
            </a:r>
            <a:r>
              <a:rPr lang="en-US" b="0" i="0" dirty="0" err="1">
                <a:effectLst/>
              </a:rPr>
              <a:t>čemu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smo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upravo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razgovarali</a:t>
            </a:r>
            <a:r>
              <a:rPr lang="en-US" b="0" i="0" dirty="0">
                <a:effectLst/>
              </a:rPr>
              <a:t>? </a:t>
            </a:r>
            <a:r>
              <a:rPr lang="en-US" b="0" i="0" dirty="0" err="1">
                <a:effectLst/>
              </a:rPr>
              <a:t>Što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mislite</a:t>
            </a:r>
            <a:r>
              <a:rPr lang="en-US" b="0" i="0" dirty="0">
                <a:effectLst/>
              </a:rPr>
              <a:t> da bi </a:t>
            </a:r>
            <a:r>
              <a:rPr lang="en-US" b="0" i="0" dirty="0" err="1">
                <a:effectLst/>
              </a:rPr>
              <a:t>bilo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važno</a:t>
            </a:r>
            <a:r>
              <a:rPr lang="en-US" b="0" i="0" dirty="0">
                <a:effectLst/>
              </a:rPr>
              <a:t> da </a:t>
            </a:r>
            <a:r>
              <a:rPr lang="en-US" b="0" i="0" dirty="0" err="1">
                <a:effectLst/>
              </a:rPr>
              <a:t>zapamtite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ovaj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tjedan</a:t>
            </a:r>
            <a:r>
              <a:rPr lang="en-US" b="0" i="0" dirty="0">
                <a:effectLst/>
              </a:rPr>
              <a:t>? </a:t>
            </a:r>
            <a:r>
              <a:rPr lang="en-US" b="0" i="0" dirty="0" err="1">
                <a:effectLst/>
              </a:rPr>
              <a:t>Ako</a:t>
            </a:r>
            <a:r>
              <a:rPr lang="en-US" b="0" i="0" dirty="0">
                <a:effectLst/>
              </a:rPr>
              <a:t> se </a:t>
            </a:r>
            <a:r>
              <a:rPr lang="en-US" b="0" i="0" dirty="0" err="1">
                <a:effectLst/>
              </a:rPr>
              <a:t>situacija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ponovi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što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želite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reći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sebi</a:t>
            </a:r>
            <a:r>
              <a:rPr lang="en-US" b="0" i="0" dirty="0">
                <a:effectLst/>
              </a:rPr>
              <a:t>?”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 err="1"/>
              <a:t>Važnost</a:t>
            </a:r>
            <a:r>
              <a:rPr lang="en-US" dirty="0"/>
              <a:t> </a:t>
            </a:r>
            <a:r>
              <a:rPr lang="en-US" dirty="0" err="1"/>
              <a:t>vođenja</a:t>
            </a:r>
            <a:r>
              <a:rPr lang="en-US" dirty="0"/>
              <a:t> </a:t>
            </a:r>
            <a:r>
              <a:rPr lang="en-US" dirty="0" err="1"/>
              <a:t>bilješki</a:t>
            </a:r>
            <a:endParaRPr lang="en-US" dirty="0"/>
          </a:p>
          <a:p>
            <a:pPr lvl="1">
              <a:lnSpc>
                <a:spcPct val="170000"/>
              </a:lnSpc>
            </a:pPr>
            <a:r>
              <a:rPr lang="en-US" dirty="0"/>
              <a:t>“</a:t>
            </a:r>
            <a:r>
              <a:rPr lang="en-US" dirty="0" err="1"/>
              <a:t>Hoćete</a:t>
            </a:r>
            <a:r>
              <a:rPr lang="en-US" dirty="0"/>
              <a:t> li </a:t>
            </a:r>
            <a:r>
              <a:rPr lang="en-US" dirty="0" err="1"/>
              <a:t>si</a:t>
            </a:r>
            <a:r>
              <a:rPr lang="en-US" dirty="0"/>
              <a:t> to </a:t>
            </a:r>
            <a:r>
              <a:rPr lang="en-US" dirty="0" err="1"/>
              <a:t>zapisati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da </a:t>
            </a:r>
            <a:r>
              <a:rPr lang="en-US" dirty="0" err="1"/>
              <a:t>Vam</a:t>
            </a:r>
            <a:r>
              <a:rPr lang="en-US" dirty="0"/>
              <a:t> ja </a:t>
            </a:r>
            <a:r>
              <a:rPr lang="en-US" dirty="0" err="1"/>
              <a:t>zapišem</a:t>
            </a:r>
            <a:r>
              <a:rPr lang="en-US" dirty="0"/>
              <a:t>?”</a:t>
            </a:r>
          </a:p>
          <a:p>
            <a:endParaRPr lang="en-US" dirty="0"/>
          </a:p>
        </p:txBody>
      </p:sp>
      <p:sp>
        <p:nvSpPr>
          <p:cNvPr id="4" name="AutoShape 2" descr="Negative Automatic Thoughts in CBT - Dr Elaine Ryan">
            <a:extLst>
              <a:ext uri="{FF2B5EF4-FFF2-40B4-BE49-F238E27FC236}">
                <a16:creationId xmlns:a16="http://schemas.microsoft.com/office/drawing/2014/main" id="{E04E115A-4162-0BCA-3ED1-A76C98E0D36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Negative Automatic Thoughts in CBT - Dr Elaine Ryan">
            <a:extLst>
              <a:ext uri="{FF2B5EF4-FFF2-40B4-BE49-F238E27FC236}">
                <a16:creationId xmlns:a16="http://schemas.microsoft.com/office/drawing/2014/main" id="{28D6FC0C-44EF-9154-0B0A-61D3AC09F6C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4" name="Picture 6" descr="Simple &amp; Flexible Therapy Notes | Therapyzen">
            <a:extLst>
              <a:ext uri="{FF2B5EF4-FFF2-40B4-BE49-F238E27FC236}">
                <a16:creationId xmlns:a16="http://schemas.microsoft.com/office/drawing/2014/main" id="{AB32B363-F4A9-A2C1-D280-D32054AE4C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7314" y="3794567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3938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AFD35-9826-EB8B-68E2-B9C3C9210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Organiziranje</a:t>
            </a:r>
            <a:r>
              <a:rPr lang="en-US" dirty="0"/>
              <a:t> </a:t>
            </a:r>
            <a:r>
              <a:rPr lang="en-US" dirty="0" err="1"/>
              <a:t>bilješki</a:t>
            </a:r>
            <a:r>
              <a:rPr lang="en-US" dirty="0"/>
              <a:t> s </a:t>
            </a:r>
            <a:r>
              <a:rPr lang="en-US" dirty="0" err="1"/>
              <a:t>terapije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2FA07-755D-96EA-1E90-E475575419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70000"/>
              </a:lnSpc>
            </a:pPr>
            <a:r>
              <a:rPr lang="en-US" dirty="0" err="1"/>
              <a:t>Korigirati</a:t>
            </a:r>
            <a:r>
              <a:rPr lang="en-US" dirty="0"/>
              <a:t> </a:t>
            </a:r>
            <a:r>
              <a:rPr lang="en-US" dirty="0" err="1"/>
              <a:t>klijenta</a:t>
            </a:r>
            <a:r>
              <a:rPr lang="en-US" dirty="0"/>
              <a:t> po </a:t>
            </a:r>
            <a:r>
              <a:rPr lang="en-US" dirty="0" err="1"/>
              <a:t>potrebi</a:t>
            </a:r>
            <a:endParaRPr lang="en-US" dirty="0"/>
          </a:p>
          <a:p>
            <a:pPr lvl="1">
              <a:lnSpc>
                <a:spcPct val="170000"/>
              </a:lnSpc>
            </a:pPr>
            <a:r>
              <a:rPr lang="en-US" dirty="0"/>
              <a:t>“</a:t>
            </a:r>
            <a:r>
              <a:rPr lang="en-US" dirty="0" err="1"/>
              <a:t>Otprilike</a:t>
            </a:r>
            <a:r>
              <a:rPr lang="en-US" dirty="0"/>
              <a:t> </a:t>
            </a:r>
            <a:r>
              <a:rPr lang="en-US" dirty="0" err="1"/>
              <a:t>ste</a:t>
            </a:r>
            <a:r>
              <a:rPr lang="en-US" dirty="0"/>
              <a:t> </a:t>
            </a:r>
            <a:r>
              <a:rPr lang="en-US" dirty="0" err="1"/>
              <a:t>obuhvatili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mislim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Vam</a:t>
            </a:r>
            <a:r>
              <a:rPr lang="en-US" dirty="0"/>
              <a:t> </a:t>
            </a:r>
            <a:r>
              <a:rPr lang="en-US" dirty="0" err="1"/>
              <a:t>korisnije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to </a:t>
            </a:r>
            <a:r>
              <a:rPr lang="en-US" dirty="0" err="1"/>
              <a:t>zapišete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…”</a:t>
            </a:r>
          </a:p>
          <a:p>
            <a:pPr lvl="1"/>
            <a:endParaRPr lang="en-US" dirty="0"/>
          </a:p>
          <a:p>
            <a:r>
              <a:rPr lang="en-US" dirty="0" err="1"/>
              <a:t>Bilješke</a:t>
            </a:r>
            <a:r>
              <a:rPr lang="en-US" dirty="0"/>
              <a:t> s </a:t>
            </a:r>
            <a:r>
              <a:rPr lang="en-US" dirty="0" err="1"/>
              <a:t>terapije</a:t>
            </a:r>
            <a:r>
              <a:rPr lang="en-US" dirty="0"/>
              <a:t> </a:t>
            </a:r>
            <a:r>
              <a:rPr lang="en-US" dirty="0" err="1"/>
              <a:t>klijentu</a:t>
            </a:r>
            <a:r>
              <a:rPr lang="en-US" dirty="0"/>
              <a:t> je </a:t>
            </a:r>
            <a:r>
              <a:rPr lang="en-US" dirty="0" err="1"/>
              <a:t>preporučivo</a:t>
            </a:r>
            <a:r>
              <a:rPr lang="en-US" dirty="0"/>
              <a:t> </a:t>
            </a:r>
            <a:r>
              <a:rPr lang="en-US" dirty="0" err="1"/>
              <a:t>čitati</a:t>
            </a:r>
            <a:r>
              <a:rPr lang="en-US" dirty="0"/>
              <a:t> </a:t>
            </a:r>
            <a:r>
              <a:rPr lang="en-US" dirty="0" err="1"/>
              <a:t>ujutro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err="1"/>
              <a:t>uobičajenim</a:t>
            </a:r>
            <a:r>
              <a:rPr lang="en-US" dirty="0"/>
              <a:t> </a:t>
            </a:r>
            <a:r>
              <a:rPr lang="en-US" dirty="0" err="1"/>
              <a:t>situacijama</a:t>
            </a:r>
            <a:endParaRPr lang="en-US" dirty="0"/>
          </a:p>
          <a:p>
            <a:pPr lvl="1">
              <a:lnSpc>
                <a:spcPct val="170000"/>
              </a:lnSpc>
            </a:pPr>
            <a:r>
              <a:rPr lang="en-US" dirty="0"/>
              <a:t>Manje </a:t>
            </a:r>
            <a:r>
              <a:rPr lang="en-US" dirty="0" err="1"/>
              <a:t>efikasne</a:t>
            </a:r>
            <a:r>
              <a:rPr lang="en-US" dirty="0"/>
              <a:t>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nađemo</a:t>
            </a:r>
            <a:r>
              <a:rPr lang="en-US" dirty="0"/>
              <a:t> u </a:t>
            </a:r>
            <a:r>
              <a:rPr lang="en-US" dirty="0" err="1"/>
              <a:t>teškoj</a:t>
            </a:r>
            <a:r>
              <a:rPr lang="en-US" dirty="0"/>
              <a:t> </a:t>
            </a:r>
            <a:r>
              <a:rPr lang="en-US" dirty="0" err="1"/>
              <a:t>situaciji</a:t>
            </a:r>
            <a:endParaRPr lang="en-US" dirty="0"/>
          </a:p>
          <a:p>
            <a:endParaRPr lang="en-US" dirty="0"/>
          </a:p>
        </p:txBody>
      </p:sp>
      <p:pic>
        <p:nvPicPr>
          <p:cNvPr id="5122" name="Picture 2" descr="Common Questions About Psychotherapy Notes and Their Answers">
            <a:extLst>
              <a:ext uri="{FF2B5EF4-FFF2-40B4-BE49-F238E27FC236}">
                <a16:creationId xmlns:a16="http://schemas.microsoft.com/office/drawing/2014/main" id="{A74EB804-9494-2E32-40F6-9D14B93687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9113" y="681037"/>
            <a:ext cx="2777261" cy="1851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4037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622D1-E0F8-6069-5148-F1396A6C1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233" y="159852"/>
            <a:ext cx="10515600" cy="1325563"/>
          </a:xfrm>
        </p:spPr>
        <p:txBody>
          <a:bodyPr/>
          <a:lstStyle/>
          <a:p>
            <a:r>
              <a:rPr lang="en-US" dirty="0" err="1"/>
              <a:t>Primjer</a:t>
            </a:r>
            <a:r>
              <a:rPr lang="en-US" dirty="0"/>
              <a:t> </a:t>
            </a:r>
            <a:r>
              <a:rPr lang="en-US" dirty="0" err="1"/>
              <a:t>bilješke</a:t>
            </a:r>
            <a:r>
              <a:rPr lang="en-US" dirty="0"/>
              <a:t>: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A2AAEA-B58D-6AA8-085E-E66CB4C28E1A}"/>
              </a:ext>
            </a:extLst>
          </p:cNvPr>
          <p:cNvSpPr txBox="1"/>
          <p:nvPr/>
        </p:nvSpPr>
        <p:spPr>
          <a:xfrm>
            <a:off x="870857" y="1373448"/>
            <a:ext cx="10226352" cy="480131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Kada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pomislim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"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Nikada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neću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uspjeti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završiti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sve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,"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podsjetit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ću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sebe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na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sljedeće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:</a:t>
            </a:r>
          </a:p>
          <a:p>
            <a:pPr algn="l">
              <a:lnSpc>
                <a:spcPct val="150000"/>
              </a:lnSpc>
            </a:pPr>
            <a:endParaRPr lang="en-US" sz="2400" b="0" i="0" dirty="0">
              <a:solidFill>
                <a:srgbClr val="374151"/>
              </a:solidFill>
              <a:effectLst/>
              <a:latin typeface="Script MT Bold" panose="03040602040607080904" pitchFamily="66" charset="0"/>
            </a:endParaRP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Trebam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se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usredotočiti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na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ono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što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trebam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napraviti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upravo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sada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.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Ne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moram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sve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raditi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savršeno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.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Mogu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tražiti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pomoć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. To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nije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znak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slabosti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. </a:t>
            </a:r>
          </a:p>
          <a:p>
            <a:pPr algn="l">
              <a:lnSpc>
                <a:spcPct val="150000"/>
              </a:lnSpc>
            </a:pPr>
            <a:endParaRPr lang="en-US" sz="2400" dirty="0">
              <a:solidFill>
                <a:srgbClr val="374151"/>
              </a:solidFill>
              <a:latin typeface="Script MT Bold" panose="03040602040607080904" pitchFamily="66" charset="0"/>
            </a:endParaRPr>
          </a:p>
          <a:p>
            <a:pPr algn="l">
              <a:lnSpc>
                <a:spcPct val="150000"/>
              </a:lnSpc>
            </a:pP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Zatim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bih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trebao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odrediti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što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je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najlakše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za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napraviti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i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postaviti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tajmer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na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10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minuta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. Na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kraju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tih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10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minuta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,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mogu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odlučiti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želim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li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nastaviti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ili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Script MT Bold" panose="03040602040607080904" pitchFamily="66" charset="0"/>
              </a:rPr>
              <a:t> 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991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F9582-6CFE-4793-9189-D72284475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Praktični</a:t>
            </a:r>
            <a:r>
              <a:rPr lang="en-US" dirty="0"/>
              <a:t> </a:t>
            </a:r>
            <a:r>
              <a:rPr lang="en-US" dirty="0" err="1"/>
              <a:t>savjeti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89277-3FFE-1AF0-A7AA-70271DA163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108" y="1690688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 err="1"/>
              <a:t>Korisno</a:t>
            </a:r>
            <a:r>
              <a:rPr lang="en-US" dirty="0"/>
              <a:t> je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vlastiti</a:t>
            </a:r>
            <a:r>
              <a:rPr lang="en-US" dirty="0"/>
              <a:t> </a:t>
            </a:r>
            <a:r>
              <a:rPr lang="en-US" dirty="0" err="1"/>
              <a:t>primjerak</a:t>
            </a:r>
            <a:r>
              <a:rPr lang="en-US" dirty="0"/>
              <a:t> </a:t>
            </a:r>
            <a:r>
              <a:rPr lang="en-US" dirty="0" err="1"/>
              <a:t>bilješki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pisao</a:t>
            </a:r>
            <a:endParaRPr lang="en-US" dirty="0"/>
          </a:p>
          <a:p>
            <a:pPr lvl="1"/>
            <a:r>
              <a:rPr lang="en-US" dirty="0" err="1"/>
              <a:t>Kopija</a:t>
            </a:r>
            <a:r>
              <a:rPr lang="en-US" dirty="0"/>
              <a:t>/</a:t>
            </a:r>
            <a:r>
              <a:rPr lang="en-US" dirty="0" err="1"/>
              <a:t>fotografija</a:t>
            </a:r>
            <a:endParaRPr lang="en-US" dirty="0"/>
          </a:p>
          <a:p>
            <a:pPr lvl="1"/>
            <a:r>
              <a:rPr lang="en-US" dirty="0" err="1"/>
              <a:t>Koristit</a:t>
            </a:r>
            <a:r>
              <a:rPr lang="en-US" dirty="0"/>
              <a:t> </a:t>
            </a:r>
            <a:r>
              <a:rPr lang="en-US" dirty="0" err="1"/>
              <a:t>ćemo</a:t>
            </a:r>
            <a:r>
              <a:rPr lang="en-US" dirty="0"/>
              <a:t> ga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diskutiranja</a:t>
            </a:r>
            <a:r>
              <a:rPr lang="en-US" dirty="0"/>
              <a:t> o </a:t>
            </a:r>
            <a:r>
              <a:rPr lang="en-US" dirty="0" err="1"/>
              <a:t>provedbi</a:t>
            </a:r>
            <a:r>
              <a:rPr lang="en-US" dirty="0"/>
              <a:t> </a:t>
            </a:r>
            <a:r>
              <a:rPr lang="en-US" dirty="0" err="1"/>
              <a:t>akcijskog</a:t>
            </a:r>
            <a:r>
              <a:rPr lang="en-US" dirty="0"/>
              <a:t> plana</a:t>
            </a:r>
          </a:p>
          <a:p>
            <a:pPr lvl="1"/>
            <a:endParaRPr lang="en-US" dirty="0"/>
          </a:p>
          <a:p>
            <a:r>
              <a:rPr lang="en-US" dirty="0" err="1"/>
              <a:t>Alternativna</a:t>
            </a:r>
            <a:r>
              <a:rPr lang="en-US" dirty="0"/>
              <a:t> </a:t>
            </a:r>
            <a:r>
              <a:rPr lang="en-US" dirty="0" err="1"/>
              <a:t>opcija</a:t>
            </a:r>
            <a:r>
              <a:rPr lang="en-US" dirty="0"/>
              <a:t> – </a:t>
            </a:r>
            <a:r>
              <a:rPr lang="en-US" dirty="0" err="1"/>
              <a:t>audiosnimka</a:t>
            </a:r>
            <a:endParaRPr lang="en-US" dirty="0"/>
          </a:p>
          <a:p>
            <a:pPr lvl="1"/>
            <a:r>
              <a:rPr lang="en-US" dirty="0" err="1"/>
              <a:t>Klijenti</a:t>
            </a:r>
            <a:r>
              <a:rPr lang="en-US" dirty="0"/>
              <a:t> koji ne </a:t>
            </a:r>
            <a:r>
              <a:rPr lang="en-US" dirty="0" err="1"/>
              <a:t>mogu</a:t>
            </a:r>
            <a:r>
              <a:rPr lang="en-US" dirty="0"/>
              <a:t>/ne vole </a:t>
            </a:r>
            <a:r>
              <a:rPr lang="en-US" dirty="0" err="1"/>
              <a:t>čitati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AutoShape 2" descr="Audio Recorder and Editor - Aplikacije na Google Playu">
            <a:extLst>
              <a:ext uri="{FF2B5EF4-FFF2-40B4-BE49-F238E27FC236}">
                <a16:creationId xmlns:a16="http://schemas.microsoft.com/office/drawing/2014/main" id="{4FCAA975-F3FB-252B-2307-343B94AD9D5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A65645A-A791-37E6-A3A5-902BF21C54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80158" y="4422820"/>
            <a:ext cx="1700727" cy="168984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3A89D4E-9AF7-FDE5-5990-29C0485E75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80158" y="745332"/>
            <a:ext cx="1700727" cy="173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994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3C05F-B29E-2101-2413-67312039D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Praktični</a:t>
            </a:r>
            <a:r>
              <a:rPr lang="en-US" dirty="0"/>
              <a:t> </a:t>
            </a:r>
            <a:r>
              <a:rPr lang="en-US" dirty="0" err="1"/>
              <a:t>savjeti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39A024-DDC4-D698-167C-A55E1AF26C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1395"/>
            <a:ext cx="10515600" cy="4351338"/>
          </a:xfrm>
        </p:spPr>
        <p:txBody>
          <a:bodyPr/>
          <a:lstStyle/>
          <a:p>
            <a:r>
              <a:rPr lang="en-US" dirty="0" err="1"/>
              <a:t>Važno</a:t>
            </a:r>
            <a:r>
              <a:rPr lang="en-US" dirty="0"/>
              <a:t> je </a:t>
            </a:r>
            <a:r>
              <a:rPr lang="en-US" dirty="0" err="1"/>
              <a:t>pitati</a:t>
            </a:r>
            <a:r>
              <a:rPr lang="en-US" dirty="0"/>
              <a:t> </a:t>
            </a:r>
            <a:r>
              <a:rPr lang="en-US" dirty="0" err="1"/>
              <a:t>klijenta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li </a:t>
            </a:r>
            <a:r>
              <a:rPr lang="en-US" dirty="0" err="1"/>
              <a:t>stvari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bi ga </a:t>
            </a:r>
            <a:r>
              <a:rPr lang="en-US" dirty="0" err="1"/>
              <a:t>mogle</a:t>
            </a:r>
            <a:r>
              <a:rPr lang="en-US" dirty="0"/>
              <a:t> </a:t>
            </a:r>
            <a:r>
              <a:rPr lang="en-US" dirty="0" err="1"/>
              <a:t>spriječiti</a:t>
            </a:r>
            <a:r>
              <a:rPr lang="en-US" dirty="0"/>
              <a:t> u </a:t>
            </a:r>
            <a:r>
              <a:rPr lang="en-US" dirty="0" err="1"/>
              <a:t>izvršavanju</a:t>
            </a:r>
            <a:r>
              <a:rPr lang="en-US" dirty="0"/>
              <a:t> </a:t>
            </a:r>
            <a:r>
              <a:rPr lang="en-US" dirty="0" err="1"/>
              <a:t>akcijskog</a:t>
            </a:r>
            <a:r>
              <a:rPr lang="en-US" dirty="0"/>
              <a:t> plana</a:t>
            </a:r>
            <a:endParaRPr lang="hr-HR" dirty="0"/>
          </a:p>
          <a:p>
            <a:endParaRPr lang="en-US" dirty="0"/>
          </a:p>
          <a:p>
            <a:pPr lvl="1"/>
            <a:r>
              <a:rPr lang="en-US" dirty="0" err="1"/>
              <a:t>Najčešći</a:t>
            </a:r>
            <a:r>
              <a:rPr lang="en-US" dirty="0"/>
              <a:t> </a:t>
            </a:r>
            <a:r>
              <a:rPr lang="en-US" dirty="0" err="1"/>
              <a:t>odgovor</a:t>
            </a:r>
            <a:r>
              <a:rPr lang="en-US" dirty="0"/>
              <a:t> je </a:t>
            </a:r>
            <a:r>
              <a:rPr lang="en-US" dirty="0" err="1"/>
              <a:t>manjak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– </a:t>
            </a:r>
            <a:r>
              <a:rPr lang="en-US" dirty="0" err="1"/>
              <a:t>možemo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mjeriti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čitaju</a:t>
            </a:r>
            <a:r>
              <a:rPr lang="en-US" dirty="0"/>
              <a:t> pred </a:t>
            </a:r>
            <a:r>
              <a:rPr lang="en-US" dirty="0" err="1"/>
              <a:t>nama</a:t>
            </a:r>
            <a:r>
              <a:rPr lang="en-US" dirty="0"/>
              <a:t> (u </a:t>
            </a:r>
            <a:r>
              <a:rPr lang="en-US" dirty="0" err="1"/>
              <a:t>prosjeku</a:t>
            </a:r>
            <a:r>
              <a:rPr lang="en-US" dirty="0"/>
              <a:t> 20-40s)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4A3BCE7-3EEB-5182-6DA1-D54A081571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6781" y="365125"/>
            <a:ext cx="3267919" cy="1205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661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B6870-3725-AC55-7216-874FDFCAC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006" y="182987"/>
            <a:ext cx="10515600" cy="1325563"/>
          </a:xfrm>
        </p:spPr>
        <p:txBody>
          <a:bodyPr/>
          <a:lstStyle/>
          <a:p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savjeti</a:t>
            </a:r>
            <a:r>
              <a:rPr lang="hr-HR" dirty="0"/>
              <a:t> za samostalni rad (DZ)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41017-F936-EC4D-AA09-C12F1DCA4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040" y="1542569"/>
            <a:ext cx="11685607" cy="4351338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Važno</a:t>
            </a:r>
            <a:r>
              <a:rPr lang="en-US" dirty="0"/>
              <a:t> je s </a:t>
            </a:r>
            <a:r>
              <a:rPr lang="en-US" dirty="0" err="1"/>
              <a:t>klijentom</a:t>
            </a:r>
            <a:r>
              <a:rPr lang="en-US" dirty="0"/>
              <a:t> </a:t>
            </a:r>
            <a:r>
              <a:rPr lang="en-US" dirty="0" err="1"/>
              <a:t>proći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primjer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susretu</a:t>
            </a:r>
            <a:r>
              <a:rPr lang="en-US" dirty="0"/>
              <a:t>,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mu </a:t>
            </a:r>
            <a:r>
              <a:rPr lang="en-US" dirty="0" err="1"/>
              <a:t>zadamo</a:t>
            </a:r>
            <a:r>
              <a:rPr lang="en-US" dirty="0"/>
              <a:t> </a:t>
            </a:r>
            <a:r>
              <a:rPr lang="hr-HR" dirty="0"/>
              <a:t>za samostalni rad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Učinkovito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klijenata</a:t>
            </a:r>
            <a:r>
              <a:rPr lang="en-US" dirty="0"/>
              <a:t> koji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motvirani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koji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problema</a:t>
            </a:r>
            <a:r>
              <a:rPr lang="en-US" dirty="0"/>
              <a:t> s </a:t>
            </a:r>
            <a:r>
              <a:rPr lang="en-US" dirty="0" err="1"/>
              <a:t>pisanjem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Očekivano</a:t>
            </a:r>
            <a:r>
              <a:rPr lang="en-US" dirty="0"/>
              <a:t> je da </a:t>
            </a:r>
            <a:r>
              <a:rPr lang="en-US" dirty="0" err="1"/>
              <a:t>klijentima</a:t>
            </a:r>
            <a:r>
              <a:rPr lang="en-US" dirty="0"/>
              <a:t> u </a:t>
            </a:r>
            <a:r>
              <a:rPr lang="en-US" dirty="0" err="1"/>
              <a:t>nekom</a:t>
            </a:r>
            <a:r>
              <a:rPr lang="en-US" dirty="0"/>
              <a:t>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tablica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neće</a:t>
            </a:r>
            <a:r>
              <a:rPr lang="en-US" dirty="0"/>
              <a:t> </a:t>
            </a:r>
            <a:r>
              <a:rPr lang="en-US" dirty="0" err="1"/>
              <a:t>pomagati</a:t>
            </a:r>
            <a:endParaRPr lang="en-US" dirty="0"/>
          </a:p>
          <a:p>
            <a:pPr lvl="1"/>
            <a:r>
              <a:rPr lang="en-US" dirty="0" err="1"/>
              <a:t>Iskomunicirati</a:t>
            </a:r>
            <a:r>
              <a:rPr lang="en-US" dirty="0"/>
              <a:t> s </a:t>
            </a:r>
            <a:r>
              <a:rPr lang="en-US" dirty="0" err="1"/>
              <a:t>klijentom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postaviti</a:t>
            </a:r>
            <a:r>
              <a:rPr lang="en-US" dirty="0"/>
              <a:t> </a:t>
            </a:r>
            <a:r>
              <a:rPr lang="en-US" dirty="0" err="1"/>
              <a:t>očekivanja</a:t>
            </a:r>
            <a:r>
              <a:rPr lang="en-US" dirty="0"/>
              <a:t> (</a:t>
            </a:r>
            <a:r>
              <a:rPr lang="en-US" dirty="0" err="1"/>
              <a:t>pozitivna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negativna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Ispitati</a:t>
            </a:r>
            <a:r>
              <a:rPr lang="en-US" dirty="0"/>
              <a:t> </a:t>
            </a:r>
            <a:r>
              <a:rPr lang="en-US" dirty="0" err="1"/>
              <a:t>potencijalne</a:t>
            </a:r>
            <a:r>
              <a:rPr lang="en-US" dirty="0"/>
              <a:t> </a:t>
            </a:r>
            <a:r>
              <a:rPr lang="en-US" dirty="0" err="1"/>
              <a:t>prepreke</a:t>
            </a:r>
            <a:r>
              <a:rPr lang="en-US" dirty="0"/>
              <a:t> u </a:t>
            </a:r>
            <a:r>
              <a:rPr lang="en-US" dirty="0" err="1"/>
              <a:t>ispunjavanju</a:t>
            </a:r>
            <a:endParaRPr lang="en-US" dirty="0"/>
          </a:p>
          <a:p>
            <a:pPr lvl="1"/>
            <a:r>
              <a:rPr lang="en-US" dirty="0" err="1"/>
              <a:t>Naglasiti</a:t>
            </a:r>
            <a:r>
              <a:rPr lang="en-US" dirty="0"/>
              <a:t> </a:t>
            </a:r>
            <a:r>
              <a:rPr lang="en-US" dirty="0" err="1"/>
              <a:t>klijentima</a:t>
            </a:r>
            <a:r>
              <a:rPr lang="en-US" dirty="0"/>
              <a:t> da 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vještini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ym typeface="Wingdings" panose="05000000000000000000" pitchFamily="2" charset="2"/>
              </a:rPr>
              <a:t>važnost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uvježbavanja</a:t>
            </a:r>
            <a:endParaRPr lang="en-US" dirty="0">
              <a:sym typeface="Wingdings" panose="05000000000000000000" pitchFamily="2" charset="2"/>
            </a:endParaRPr>
          </a:p>
          <a:p>
            <a:pPr lvl="1"/>
            <a:r>
              <a:rPr lang="en-US" dirty="0" err="1">
                <a:sym typeface="Wingdings" panose="05000000000000000000" pitchFamily="2" charset="2"/>
              </a:rPr>
              <a:t>Ostaviti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mogućnost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zajedničkog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ispunjavanja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na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idućem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susretu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6ACF56D-5903-77C9-A50D-AB0D4131B7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5243" y="4975315"/>
            <a:ext cx="2553510" cy="161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30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316DA-E4BE-5391-B4E5-F57CCEFE0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609"/>
            <a:ext cx="3374985" cy="1325563"/>
          </a:xfrm>
        </p:spPr>
        <p:txBody>
          <a:bodyPr/>
          <a:lstStyle/>
          <a:p>
            <a:r>
              <a:rPr lang="en-US" dirty="0" err="1"/>
              <a:t>Ponovimo</a:t>
            </a:r>
            <a:r>
              <a:rPr lang="en-US" dirty="0"/>
              <a:t>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80532A-CA63-17FD-2DAF-E13787ECB393}"/>
              </a:ext>
            </a:extLst>
          </p:cNvPr>
          <p:cNvSpPr txBox="1"/>
          <p:nvPr/>
        </p:nvSpPr>
        <p:spPr>
          <a:xfrm>
            <a:off x="2837727" y="2181165"/>
            <a:ext cx="65165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/>
              <a:t>Dva</a:t>
            </a:r>
            <a:r>
              <a:rPr lang="en-US" sz="2800" dirty="0"/>
              <a:t> </a:t>
            </a:r>
            <a:r>
              <a:rPr lang="en-US" sz="2800" dirty="0" err="1"/>
              <a:t>načina</a:t>
            </a:r>
            <a:r>
              <a:rPr lang="en-US" sz="2800" dirty="0"/>
              <a:t> </a:t>
            </a:r>
            <a:r>
              <a:rPr lang="en-US" sz="2800" dirty="0" err="1"/>
              <a:t>odgovaranja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automatske</a:t>
            </a:r>
            <a:r>
              <a:rPr lang="en-US" sz="2800" dirty="0"/>
              <a:t> </a:t>
            </a:r>
            <a:r>
              <a:rPr lang="en-US" sz="2800" dirty="0" err="1"/>
              <a:t>misli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</a:t>
            </a:r>
            <a:r>
              <a:rPr lang="en-US" sz="2800" dirty="0" err="1"/>
              <a:t>klijenta</a:t>
            </a:r>
            <a:r>
              <a:rPr lang="en-US" sz="2800" dirty="0"/>
              <a:t> </a:t>
            </a:r>
            <a:r>
              <a:rPr lang="en-US" sz="2800" dirty="0" err="1"/>
              <a:t>možemo</a:t>
            </a:r>
            <a:r>
              <a:rPr lang="en-US" sz="2800" dirty="0"/>
              <a:t> </a:t>
            </a:r>
            <a:r>
              <a:rPr lang="en-US" sz="2800" dirty="0" err="1"/>
              <a:t>usmjeriti</a:t>
            </a:r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184F7D-A8D7-8A4C-F09E-E09902038D60}"/>
              </a:ext>
            </a:extLst>
          </p:cNvPr>
          <p:cNvSpPr txBox="1"/>
          <p:nvPr/>
        </p:nvSpPr>
        <p:spPr>
          <a:xfrm>
            <a:off x="667474" y="4482726"/>
            <a:ext cx="43405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/>
              <a:t>Čitanje</a:t>
            </a:r>
            <a:r>
              <a:rPr lang="en-US" sz="2800" dirty="0"/>
              <a:t> </a:t>
            </a:r>
            <a:r>
              <a:rPr lang="en-US" sz="2800" dirty="0" err="1"/>
              <a:t>bilješki</a:t>
            </a:r>
            <a:r>
              <a:rPr lang="en-US" sz="2800" dirty="0"/>
              <a:t> s </a:t>
            </a:r>
            <a:r>
              <a:rPr lang="en-US" sz="2800" dirty="0" err="1"/>
              <a:t>terapije</a:t>
            </a:r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463E8E-94EA-BB53-DE7B-5F1300533210}"/>
              </a:ext>
            </a:extLst>
          </p:cNvPr>
          <p:cNvSpPr txBox="1"/>
          <p:nvPr/>
        </p:nvSpPr>
        <p:spPr>
          <a:xfrm>
            <a:off x="7184020" y="4482726"/>
            <a:ext cx="43405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/>
              <a:t>Popunjavanje</a:t>
            </a:r>
            <a:r>
              <a:rPr lang="en-US" sz="2800" dirty="0"/>
              <a:t> </a:t>
            </a:r>
            <a:r>
              <a:rPr lang="en-US" sz="2800" dirty="0" err="1"/>
              <a:t>radnog</a:t>
            </a:r>
            <a:r>
              <a:rPr lang="en-US" sz="2800" dirty="0"/>
              <a:t> </a:t>
            </a:r>
            <a:r>
              <a:rPr lang="en-US" sz="2800" dirty="0" err="1"/>
              <a:t>lista</a:t>
            </a:r>
            <a:endParaRPr lang="en-US" sz="2800" dirty="0"/>
          </a:p>
        </p:txBody>
      </p:sp>
      <p:sp>
        <p:nvSpPr>
          <p:cNvPr id="9" name="Arrow: Left 8">
            <a:extLst>
              <a:ext uri="{FF2B5EF4-FFF2-40B4-BE49-F238E27FC236}">
                <a16:creationId xmlns:a16="http://schemas.microsoft.com/office/drawing/2014/main" id="{525CF905-6528-7B49-E6A9-5FF434E904C7}"/>
              </a:ext>
            </a:extLst>
          </p:cNvPr>
          <p:cNvSpPr/>
          <p:nvPr/>
        </p:nvSpPr>
        <p:spPr>
          <a:xfrm rot="18336971">
            <a:off x="3098086" y="3473333"/>
            <a:ext cx="937549" cy="6713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Left 9">
            <a:extLst>
              <a:ext uri="{FF2B5EF4-FFF2-40B4-BE49-F238E27FC236}">
                <a16:creationId xmlns:a16="http://schemas.microsoft.com/office/drawing/2014/main" id="{EB2033A9-9738-5600-1019-051898290EF4}"/>
              </a:ext>
            </a:extLst>
          </p:cNvPr>
          <p:cNvSpPr/>
          <p:nvPr/>
        </p:nvSpPr>
        <p:spPr>
          <a:xfrm rot="13801647">
            <a:off x="8327111" y="3451594"/>
            <a:ext cx="937549" cy="6713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9477EBA-0F22-CB10-8611-4453711E3A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4569" y="400940"/>
            <a:ext cx="2514600" cy="2176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3038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reating &amp; Sustaining Effective Online Discussions - FIU Online Insider">
            <a:extLst>
              <a:ext uri="{FF2B5EF4-FFF2-40B4-BE49-F238E27FC236}">
                <a16:creationId xmlns:a16="http://schemas.microsoft.com/office/drawing/2014/main" id="{7A93B965-F050-742D-BECA-436517EB4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412" y="1369671"/>
            <a:ext cx="10163175" cy="4118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9428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369</Words>
  <Application>Microsoft Office PowerPoint</Application>
  <PresentationFormat>Widescreen</PresentationFormat>
  <Paragraphs>55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Script MT Bold</vt:lpstr>
      <vt:lpstr>Wingdings</vt:lpstr>
      <vt:lpstr>Office Theme</vt:lpstr>
      <vt:lpstr>Odgovaranje na automatske misli</vt:lpstr>
      <vt:lpstr>Organiziranje bilješki s terapije</vt:lpstr>
      <vt:lpstr>Organiziranje bilješki s terapije</vt:lpstr>
      <vt:lpstr>Primjer bilješke: </vt:lpstr>
      <vt:lpstr>Praktični savjeti </vt:lpstr>
      <vt:lpstr>Praktični savjeti </vt:lpstr>
      <vt:lpstr>Dodatni savjeti za samostalni rad (DZ)</vt:lpstr>
      <vt:lpstr>Ponovimo…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Odgovaranje na automatske misli</dc:title>
  <dc:creator>Ive</dc:creator>
  <cp:lastModifiedBy>hubikotvr@outlook.com</cp:lastModifiedBy>
  <cp:revision>16</cp:revision>
  <dcterms:created xsi:type="dcterms:W3CDTF">2023-05-16T18:08:36Z</dcterms:created>
  <dcterms:modified xsi:type="dcterms:W3CDTF">2023-06-15T21:00:32Z</dcterms:modified>
</cp:coreProperties>
</file>