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4" r:id="rId8"/>
    <p:sldId id="261" r:id="rId9"/>
    <p:sldId id="269" r:id="rId10"/>
    <p:sldId id="267" r:id="rId11"/>
    <p:sldId id="270" r:id="rId12"/>
    <p:sldId id="271" r:id="rId13"/>
    <p:sldId id="272" r:id="rId14"/>
    <p:sldId id="273" r:id="rId15"/>
  </p:sldIdLst>
  <p:sldSz cx="18288000" cy="10287000"/>
  <p:notesSz cx="6858000" cy="9144000"/>
  <p:embeddedFontLst>
    <p:embeddedFont>
      <p:font typeface="Inter" panose="020B0604020202020204" charset="0"/>
      <p:regular r:id="rId16"/>
    </p:embeddedFont>
    <p:embeddedFont>
      <p:font typeface="Inter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mi.org/Blogs/NAMI-Blog/September-2020/5-Common-Myths-About-Suicide-Debunked" TargetMode="External"/><Relationship Id="rId2" Type="http://schemas.openxmlformats.org/officeDocument/2006/relationships/hyperlink" Target="https://www.zzjzdnz.hr/zdravlje/mentalno-zdravlje/48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uicideprevention.nv.gov/Youth/Myth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72800" y="2960993"/>
            <a:ext cx="6641006" cy="682265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71954" y="3755834"/>
            <a:ext cx="4491484" cy="4833210"/>
          </a:xfrm>
          <a:custGeom>
            <a:avLst/>
            <a:gdLst/>
            <a:ahLst/>
            <a:cxnLst/>
            <a:rect l="l" t="t" r="r" b="b"/>
            <a:pathLst>
              <a:path w="7420641" h="6669301">
                <a:moveTo>
                  <a:pt x="0" y="0"/>
                </a:moveTo>
                <a:lnTo>
                  <a:pt x="7420641" y="0"/>
                </a:lnTo>
                <a:lnTo>
                  <a:pt x="7420641" y="6669301"/>
                </a:lnTo>
                <a:lnTo>
                  <a:pt x="0" y="6669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-473093" y="8833329"/>
            <a:ext cx="1900642" cy="190064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D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85708" y="78379"/>
            <a:ext cx="1900642" cy="19006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D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43868" y="9783650"/>
            <a:ext cx="1900642" cy="190064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363893" y="6305972"/>
            <a:ext cx="5780107" cy="2594175"/>
            <a:chOff x="0" y="0"/>
            <a:chExt cx="1978364" cy="2856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78364" cy="285676"/>
            </a:xfrm>
            <a:custGeom>
              <a:avLst/>
              <a:gdLst/>
              <a:ahLst/>
              <a:cxnLst/>
              <a:rect l="l" t="t" r="r" b="b"/>
              <a:pathLst>
                <a:path w="1978364" h="285676">
                  <a:moveTo>
                    <a:pt x="52564" y="0"/>
                  </a:moveTo>
                  <a:lnTo>
                    <a:pt x="1925800" y="0"/>
                  </a:lnTo>
                  <a:cubicBezTo>
                    <a:pt x="1954830" y="0"/>
                    <a:pt x="1978364" y="23534"/>
                    <a:pt x="1978364" y="52564"/>
                  </a:cubicBezTo>
                  <a:lnTo>
                    <a:pt x="1978364" y="233113"/>
                  </a:lnTo>
                  <a:cubicBezTo>
                    <a:pt x="1978364" y="247053"/>
                    <a:pt x="1972826" y="260423"/>
                    <a:pt x="1962968" y="270281"/>
                  </a:cubicBezTo>
                  <a:cubicBezTo>
                    <a:pt x="1953111" y="280138"/>
                    <a:pt x="1939741" y="285676"/>
                    <a:pt x="1925800" y="285676"/>
                  </a:cubicBezTo>
                  <a:lnTo>
                    <a:pt x="52564" y="285676"/>
                  </a:lnTo>
                  <a:cubicBezTo>
                    <a:pt x="38623" y="285676"/>
                    <a:pt x="25253" y="280138"/>
                    <a:pt x="15396" y="270281"/>
                  </a:cubicBezTo>
                  <a:cubicBezTo>
                    <a:pt x="5538" y="260423"/>
                    <a:pt x="0" y="247053"/>
                    <a:pt x="0" y="233113"/>
                  </a:cubicBezTo>
                  <a:lnTo>
                    <a:pt x="0" y="52564"/>
                  </a:lnTo>
                  <a:cubicBezTo>
                    <a:pt x="0" y="38623"/>
                    <a:pt x="5538" y="25253"/>
                    <a:pt x="15396" y="15396"/>
                  </a:cubicBezTo>
                  <a:cubicBezTo>
                    <a:pt x="25253" y="5538"/>
                    <a:pt x="38623" y="0"/>
                    <a:pt x="52564" y="0"/>
                  </a:cubicBezTo>
                  <a:close/>
                </a:path>
              </a:pathLst>
            </a:custGeom>
            <a:solidFill>
              <a:srgbClr val="EEA9C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978364" cy="333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92348" y="2533837"/>
            <a:ext cx="10679606" cy="144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64"/>
              </a:lnSpc>
              <a:spcBef>
                <a:spcPct val="0"/>
              </a:spcBef>
            </a:pPr>
            <a:r>
              <a:rPr lang="en-US" sz="8760" dirty="0">
                <a:solidFill>
                  <a:srgbClr val="11333E"/>
                </a:solidFill>
                <a:latin typeface="Inter Bold"/>
              </a:rPr>
              <a:t>M</a:t>
            </a:r>
            <a:r>
              <a:rPr lang="hr-HR" sz="8760" dirty="0">
                <a:solidFill>
                  <a:srgbClr val="11333E"/>
                </a:solidFill>
                <a:latin typeface="Inter Bold"/>
              </a:rPr>
              <a:t>ITOVI O SUICIDU</a:t>
            </a:r>
            <a:endParaRPr lang="en-US" sz="8760" dirty="0">
              <a:solidFill>
                <a:srgbClr val="11333E"/>
              </a:solidFill>
              <a:latin typeface="Inte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67001" y="6743700"/>
            <a:ext cx="6934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  <a:spcBef>
                <a:spcPct val="0"/>
              </a:spcBef>
            </a:pPr>
            <a:r>
              <a:rPr lang="hr-HR" sz="3200" dirty="0">
                <a:solidFill>
                  <a:srgbClr val="11333E"/>
                </a:solidFill>
                <a:latin typeface="Inter Bold"/>
              </a:rPr>
              <a:t>Ena Pavić, mag. psych.</a:t>
            </a:r>
          </a:p>
          <a:p>
            <a:pPr algn="ctr">
              <a:lnSpc>
                <a:spcPts val="3564"/>
              </a:lnSpc>
              <a:spcBef>
                <a:spcPct val="0"/>
              </a:spcBef>
            </a:pPr>
            <a:endParaRPr lang="hr-HR" sz="3200" dirty="0">
              <a:solidFill>
                <a:srgbClr val="11333E"/>
              </a:solidFill>
              <a:latin typeface="Inter Bold"/>
            </a:endParaRPr>
          </a:p>
          <a:p>
            <a:pPr algn="ctr">
              <a:lnSpc>
                <a:spcPts val="3564"/>
              </a:lnSpc>
              <a:spcBef>
                <a:spcPct val="0"/>
              </a:spcBef>
            </a:pPr>
            <a:r>
              <a:rPr lang="hr-HR" sz="3200" dirty="0">
                <a:solidFill>
                  <a:srgbClr val="11333E"/>
                </a:solidFill>
                <a:latin typeface="Inter Bold"/>
              </a:rPr>
              <a:t>Praktikum II</a:t>
            </a:r>
          </a:p>
          <a:p>
            <a:pPr algn="ctr">
              <a:lnSpc>
                <a:spcPts val="3564"/>
              </a:lnSpc>
              <a:spcBef>
                <a:spcPct val="0"/>
              </a:spcBef>
            </a:pPr>
            <a:r>
              <a:rPr lang="hr-HR" sz="3200" dirty="0">
                <a:solidFill>
                  <a:srgbClr val="11333E"/>
                </a:solidFill>
                <a:latin typeface="Inter Bold"/>
              </a:rPr>
              <a:t>Grupa A</a:t>
            </a:r>
            <a:endParaRPr lang="en-US" sz="3200" dirty="0">
              <a:solidFill>
                <a:srgbClr val="11333E"/>
              </a:solidFill>
              <a:latin typeface="Inter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5435" y="1028700"/>
            <a:ext cx="6250693" cy="62506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4996" y="-547257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99596" y="898659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85435" y="-547257"/>
            <a:ext cx="2170870" cy="21708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72331" y="3899807"/>
            <a:ext cx="6887351" cy="444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misli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namjere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ukazuju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da je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duboko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nesretna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ali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ne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ukazuju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nužno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mentalni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poremećaj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Mnoge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koje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pate od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nekog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mentalnog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poremećaja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nemaju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misli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niti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sve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koje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oduzmu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život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imaju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mentalni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poremećaj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66573" y="1670609"/>
            <a:ext cx="8571942" cy="1624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9: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Samo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su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osobe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s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mentalnim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poremećajima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suicidalne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.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D24EF05-7F5B-475B-7C0A-E287028946EB}"/>
              </a:ext>
            </a:extLst>
          </p:cNvPr>
          <p:cNvSpPr/>
          <p:nvPr/>
        </p:nvSpPr>
        <p:spPr>
          <a:xfrm>
            <a:off x="762000" y="2472331"/>
            <a:ext cx="6705600" cy="6250693"/>
          </a:xfrm>
          <a:custGeom>
            <a:avLst/>
            <a:gdLst/>
            <a:ahLst/>
            <a:cxnLst/>
            <a:rect l="l" t="t" r="r" b="b"/>
            <a:pathLst>
              <a:path w="7472728" h="7043046">
                <a:moveTo>
                  <a:pt x="0" y="0"/>
                </a:moveTo>
                <a:lnTo>
                  <a:pt x="7472728" y="0"/>
                </a:lnTo>
                <a:lnTo>
                  <a:pt x="7472728" y="7043046"/>
                </a:lnTo>
                <a:lnTo>
                  <a:pt x="0" y="7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00" y="2095500"/>
            <a:ext cx="7092504" cy="70925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5126" y="950515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47142" y="2951638"/>
            <a:ext cx="7513368" cy="6382862"/>
          </a:xfrm>
          <a:custGeom>
            <a:avLst/>
            <a:gdLst/>
            <a:ahLst/>
            <a:cxnLst/>
            <a:rect l="l" t="t" r="r" b="b"/>
            <a:pathLst>
              <a:path w="8464110" h="6750128">
                <a:moveTo>
                  <a:pt x="0" y="0"/>
                </a:moveTo>
                <a:lnTo>
                  <a:pt x="8464110" y="0"/>
                </a:lnTo>
                <a:lnTo>
                  <a:pt x="8464110" y="6750128"/>
                </a:lnTo>
                <a:lnTo>
                  <a:pt x="0" y="6750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42011" y="4838700"/>
            <a:ext cx="8206789" cy="25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Rizik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dalje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postoji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jer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većina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dogodi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se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upravo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onda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kada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skupi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dovoljno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snage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može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ono o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čemu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razmišljala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provesti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djelo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endParaRPr lang="en-US" sz="2599" dirty="0">
              <a:solidFill>
                <a:srgbClr val="11333E"/>
              </a:solidFill>
              <a:latin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2011" y="1268126"/>
            <a:ext cx="9883189" cy="2459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hr-HR" sz="3200" dirty="0">
                <a:solidFill>
                  <a:srgbClr val="11333E"/>
                </a:solidFill>
                <a:latin typeface="Inter Bold"/>
              </a:rPr>
              <a:t>10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:</a:t>
            </a:r>
            <a:r>
              <a:rPr lang="hr-HR" sz="3200" dirty="0">
                <a:solidFill>
                  <a:srgbClr val="11333E"/>
                </a:solidFill>
                <a:latin typeface="Inter Bold"/>
              </a:rPr>
              <a:t> Kada se osoba počne osjećati bolje nakon što je željela ili pokušala počiniti suicid, rizik od slijedećih pokušaja je prošao. </a:t>
            </a:r>
            <a:endParaRPr lang="en-US" sz="3200" dirty="0">
              <a:solidFill>
                <a:srgbClr val="11333E"/>
              </a:solidFill>
              <a:latin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82598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780" y="829114"/>
            <a:ext cx="6250693" cy="62506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4996" y="-547257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99596" y="898659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85435" y="-547257"/>
            <a:ext cx="2170870" cy="21708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07255" y="1649363"/>
            <a:ext cx="4895743" cy="7634688"/>
          </a:xfrm>
          <a:custGeom>
            <a:avLst/>
            <a:gdLst/>
            <a:ahLst/>
            <a:cxnLst/>
            <a:rect l="l" t="t" r="r" b="b"/>
            <a:pathLst>
              <a:path w="4895743" h="7634688">
                <a:moveTo>
                  <a:pt x="0" y="0"/>
                </a:moveTo>
                <a:lnTo>
                  <a:pt x="4895743" y="0"/>
                </a:lnTo>
                <a:lnTo>
                  <a:pt x="4895743" y="7634687"/>
                </a:lnTo>
                <a:lnTo>
                  <a:pt x="0" y="763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627579" y="3619499"/>
            <a:ext cx="8053165" cy="4728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Suicidalnost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nasljedna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Iako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postoje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obitelji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kojima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nekoliko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članova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počinilo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to je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više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rezultat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naučenog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ponašanja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tj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oponašanja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rješavanja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problema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a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rezultat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genske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predispozicije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Istraživanja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pokazuju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kod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adolescenata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postoji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50%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više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rizika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za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počinjenje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ako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je to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učinio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jedan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od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roditelja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ili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neka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druga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njemu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značajna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57948" y="1368385"/>
            <a:ext cx="9451004" cy="1612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hr-HR" sz="3600" dirty="0">
                <a:solidFill>
                  <a:srgbClr val="11333E"/>
                </a:solidFill>
                <a:latin typeface="Inter Bold"/>
              </a:rPr>
              <a:t>11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:</a:t>
            </a:r>
            <a:r>
              <a:rPr lang="hr-HR" sz="36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pl-PL" sz="3600" dirty="0">
                <a:solidFill>
                  <a:srgbClr val="11333E"/>
                </a:solidFill>
                <a:latin typeface="Inter Bold"/>
              </a:rPr>
              <a:t>Sklonost suicidu je nasljedna ili postoji u određenim obiteljima. </a:t>
            </a:r>
            <a:endParaRPr lang="en-US" sz="3600" dirty="0">
              <a:solidFill>
                <a:srgbClr val="11333E"/>
              </a:solidFill>
              <a:latin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31885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424713"/>
            <a:ext cx="6400800" cy="67892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9601" y="1353893"/>
            <a:ext cx="5715000" cy="5694607"/>
          </a:xfrm>
          <a:custGeom>
            <a:avLst/>
            <a:gdLst/>
            <a:ahLst/>
            <a:cxnLst/>
            <a:rect l="l" t="t" r="r" b="b"/>
            <a:pathLst>
              <a:path w="8299987" h="7625613">
                <a:moveTo>
                  <a:pt x="0" y="0"/>
                </a:moveTo>
                <a:lnTo>
                  <a:pt x="8299988" y="0"/>
                </a:lnTo>
                <a:lnTo>
                  <a:pt x="8299988" y="7625613"/>
                </a:lnTo>
                <a:lnTo>
                  <a:pt x="0" y="7625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26927" y="3215571"/>
            <a:ext cx="9117330" cy="5796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3046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3046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se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može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dogoditi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svakome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Istraživanja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pokazuju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češće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počine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muškarci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no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više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pokušaja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imaju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žene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te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postoje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određene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razlike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načinu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izvršenja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ali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to ne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znači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da se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događa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samo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jednoj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skupini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postoji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proporcionalno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među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svim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društvenim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slojevima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Mnogo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faktora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uključeno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razvoj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suicidalnosti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kod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te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stoga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nije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moguće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izdvojiti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samo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jednu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odrednicu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koja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utječe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endParaRPr lang="en-US" sz="3046" dirty="0">
              <a:solidFill>
                <a:srgbClr val="11333E"/>
              </a:solidFill>
              <a:latin typeface="Inte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088430" y="-1746157"/>
            <a:ext cx="2170870" cy="21708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60445" y="9509476"/>
            <a:ext cx="2170870" cy="217087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283069-F955-8E36-A42B-438415251336}"/>
              </a:ext>
            </a:extLst>
          </p:cNvPr>
          <p:cNvSpPr txBox="1"/>
          <p:nvPr/>
        </p:nvSpPr>
        <p:spPr>
          <a:xfrm>
            <a:off x="7620000" y="1200259"/>
            <a:ext cx="1017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400" b="1" dirty="0">
                <a:solidFill>
                  <a:schemeClr val="tx2">
                    <a:lumMod val="50000"/>
                  </a:schemeClr>
                </a:solidFill>
                <a:effectLst/>
                <a:latin typeface="Inter Bold" panose="020B0604020202020204" charset="0"/>
                <a:ea typeface="Inter Bold" panose="020B0604020202020204" charset="0"/>
                <a:cs typeface="Times New Roman" panose="02020603050405020304" pitchFamily="18" charset="0"/>
              </a:rPr>
              <a:t>Mit 12: Suicid zahvaća samo osobe određenog spola, životne dobi ili društvenog statusa. </a:t>
            </a:r>
            <a:endParaRPr lang="en-US" sz="3400" b="1" dirty="0">
              <a:solidFill>
                <a:schemeClr val="tx2">
                  <a:lumMod val="50000"/>
                </a:schemeClr>
              </a:solidFill>
              <a:effectLst/>
              <a:latin typeface="Inter Bold" panose="020B0604020202020204" charset="0"/>
              <a:ea typeface="Inter Bold" panose="020B060402020202020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394289" y="2558985"/>
            <a:ext cx="13539349" cy="502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000" dirty="0">
                <a:solidFill>
                  <a:srgbClr val="11333E"/>
                </a:solidFill>
                <a:latin typeface="Inter"/>
              </a:rPr>
              <a:t>World Health Organization - Preventing suicide: a global imperative, 2014.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sz="2000" dirty="0">
              <a:solidFill>
                <a:srgbClr val="11333E"/>
              </a:solidFill>
              <a:latin typeface="Inte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000" dirty="0">
                <a:solidFill>
                  <a:srgbClr val="11333E"/>
                </a:solidFill>
                <a:latin typeface="Inter"/>
              </a:rPr>
              <a:t>World Health Organization - Preventing suicide: a resource for media professionals, Update 2023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sz="2000" dirty="0">
              <a:solidFill>
                <a:srgbClr val="11333E"/>
              </a:solidFill>
              <a:latin typeface="Inte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000" dirty="0">
                <a:solidFill>
                  <a:srgbClr val="11333E"/>
                </a:solidFill>
                <a:latin typeface="Inter"/>
              </a:rPr>
              <a:t>Zavod za javno zdravstvo Dubrovačko – neretvanske županije: </a:t>
            </a:r>
            <a:r>
              <a:rPr lang="hr-HR" sz="2000" dirty="0">
                <a:solidFill>
                  <a:srgbClr val="11333E"/>
                </a:solidFill>
                <a:latin typeface="Inter"/>
                <a:hlinkClick r:id="rId2"/>
              </a:rPr>
              <a:t>https://www.zzjzdnz.hr/zdravlje/mentalno-zdravlje/484</a:t>
            </a:r>
            <a:r>
              <a:rPr lang="hr-HR" sz="2000" dirty="0">
                <a:solidFill>
                  <a:srgbClr val="11333E"/>
                </a:solidFill>
                <a:latin typeface="Inter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sz="2000" dirty="0">
              <a:solidFill>
                <a:srgbClr val="11333E"/>
              </a:solidFill>
              <a:latin typeface="Inte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r-HR" sz="2000" dirty="0">
                <a:solidFill>
                  <a:srgbClr val="11333E"/>
                </a:solidFill>
                <a:latin typeface="Inter"/>
              </a:rPr>
              <a:t>National Alliance on Mental Illness: </a:t>
            </a:r>
            <a:r>
              <a:rPr lang="hr-HR" sz="2000" dirty="0">
                <a:solidFill>
                  <a:srgbClr val="11333E"/>
                </a:solidFill>
                <a:latin typeface="Inter"/>
                <a:hlinkClick r:id="rId3"/>
              </a:rPr>
              <a:t>https://www.nami.org/Blogs/NAMI-Blog/September-2020/5-Common-Myths-About-Suicide-Debunked</a:t>
            </a:r>
            <a:r>
              <a:rPr lang="hr-HR" sz="2000" dirty="0">
                <a:solidFill>
                  <a:srgbClr val="11333E"/>
                </a:solidFill>
                <a:latin typeface="Inter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r-HR" sz="2000" dirty="0">
              <a:solidFill>
                <a:srgbClr val="11333E"/>
              </a:solidFill>
              <a:latin typeface="Inte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dirty="0">
                <a:solidFill>
                  <a:srgbClr val="11333E"/>
                </a:solidFill>
                <a:latin typeface="Inter"/>
                <a:hlinkClick r:id="rId4"/>
              </a:rPr>
              <a:t>https://suicideprevention.nv.gov/Youth/Myths/</a:t>
            </a:r>
            <a:r>
              <a:rPr lang="hr-HR" sz="2000" dirty="0">
                <a:solidFill>
                  <a:srgbClr val="11333E"/>
                </a:solidFill>
                <a:latin typeface="Inter"/>
              </a:rPr>
              <a:t> </a:t>
            </a:r>
            <a:endParaRPr lang="en-US" sz="2000" dirty="0">
              <a:solidFill>
                <a:srgbClr val="11333E"/>
              </a:solidFill>
              <a:latin typeface="Inte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088430" y="-1746157"/>
            <a:ext cx="2170870" cy="21708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60445" y="9509476"/>
            <a:ext cx="2170870" cy="217087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283069-F955-8E36-A42B-438415251336}"/>
              </a:ext>
            </a:extLst>
          </p:cNvPr>
          <p:cNvSpPr txBox="1"/>
          <p:nvPr/>
        </p:nvSpPr>
        <p:spPr>
          <a:xfrm>
            <a:off x="7351947" y="782309"/>
            <a:ext cx="3584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  <a:effectLst/>
                <a:latin typeface="Inter Bold" panose="020B0604020202020204" charset="0"/>
                <a:ea typeface="Inter Bold" panose="020B0604020202020204" charset="0"/>
                <a:cs typeface="Times New Roman" panose="02020603050405020304" pitchFamily="18" charset="0"/>
              </a:rPr>
              <a:t>Literatura: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/>
              <a:latin typeface="Inter Bold" panose="020B0604020202020204" charset="0"/>
              <a:ea typeface="Inter Bold" panose="020B060402020202020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685" y="458785"/>
            <a:ext cx="7178318" cy="715769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0685" y="1268294"/>
            <a:ext cx="6936124" cy="6365507"/>
          </a:xfrm>
          <a:custGeom>
            <a:avLst/>
            <a:gdLst/>
            <a:ahLst/>
            <a:cxnLst/>
            <a:rect l="l" t="t" r="r" b="b"/>
            <a:pathLst>
              <a:path w="8299987" h="7625613">
                <a:moveTo>
                  <a:pt x="0" y="0"/>
                </a:moveTo>
                <a:lnTo>
                  <a:pt x="8299988" y="0"/>
                </a:lnTo>
                <a:lnTo>
                  <a:pt x="8299988" y="7625613"/>
                </a:lnTo>
                <a:lnTo>
                  <a:pt x="0" y="7625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91600" y="3390900"/>
            <a:ext cx="7696199" cy="489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65"/>
              </a:lnSpc>
              <a:spcBef>
                <a:spcPct val="0"/>
              </a:spcBef>
            </a:pPr>
            <a:r>
              <a:rPr lang="en-US" sz="3046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3046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S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obzirom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raširenu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stigmu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oko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većina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koja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razmišlja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o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ne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zna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kome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bi se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obratila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potražila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pomoć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Otvoreni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razgovor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o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može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osobi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pružiti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mogućnost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traženja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pomoći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ukazati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druge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opcije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rješavanja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problema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pružiti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priliku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promisli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o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svojoj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odluci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Izbjegavanje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razgovora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o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prevenciju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čini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nemogućom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znači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odustati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od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pokušaja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da se ono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spriječi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. </a:t>
            </a:r>
            <a:endParaRPr lang="en-US" sz="3046" dirty="0">
              <a:solidFill>
                <a:srgbClr val="11333E"/>
              </a:solidFill>
              <a:latin typeface="Inte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088430" y="-1746157"/>
            <a:ext cx="2170870" cy="21708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60445" y="9509476"/>
            <a:ext cx="2170870" cy="217087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283069-F955-8E36-A42B-438415251336}"/>
              </a:ext>
            </a:extLst>
          </p:cNvPr>
          <p:cNvSpPr txBox="1"/>
          <p:nvPr/>
        </p:nvSpPr>
        <p:spPr>
          <a:xfrm>
            <a:off x="7920558" y="1029173"/>
            <a:ext cx="906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400" b="1" dirty="0">
                <a:solidFill>
                  <a:schemeClr val="tx2">
                    <a:lumMod val="50000"/>
                  </a:schemeClr>
                </a:solidFill>
                <a:effectLst/>
                <a:latin typeface="Inter Bold" panose="020B0604020202020204" charset="0"/>
                <a:ea typeface="Inter Bold" panose="020B0604020202020204" charset="0"/>
                <a:cs typeface="Times New Roman" panose="02020603050405020304" pitchFamily="18" charset="0"/>
              </a:rPr>
              <a:t>Mit 1: Razgovor o suicidu je opasan i može potaknuti osobu da suicid i počini. </a:t>
            </a:r>
            <a:endParaRPr lang="en-US" sz="3400" b="1" dirty="0">
              <a:solidFill>
                <a:schemeClr val="tx2">
                  <a:lumMod val="50000"/>
                </a:schemeClr>
              </a:solidFill>
              <a:effectLst/>
              <a:latin typeface="Inter Bold" panose="020B0604020202020204" charset="0"/>
              <a:ea typeface="Inter Bold" panose="020B060402020202020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45668" y="1426421"/>
            <a:ext cx="6250693" cy="62506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0" y="2471013"/>
            <a:ext cx="8852361" cy="5853624"/>
          </a:xfrm>
          <a:custGeom>
            <a:avLst/>
            <a:gdLst/>
            <a:ahLst/>
            <a:cxnLst/>
            <a:rect l="l" t="t" r="r" b="b"/>
            <a:pathLst>
              <a:path w="8852361" h="5853624">
                <a:moveTo>
                  <a:pt x="0" y="0"/>
                </a:moveTo>
                <a:lnTo>
                  <a:pt x="8852361" y="0"/>
                </a:lnTo>
                <a:lnTo>
                  <a:pt x="8852361" y="5853624"/>
                </a:lnTo>
                <a:lnTo>
                  <a:pt x="0" y="5853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63901" y="3894656"/>
            <a:ext cx="6513299" cy="472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Prijetnje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suicidom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uvijek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treba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shvatiti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najozbiljnije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kao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će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zaista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to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učiniti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Često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izražavanje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takvih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misli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znak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duboke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emocionalne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boli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potrebe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za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pomoći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Stoga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takvim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slučajevima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treba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shvatiti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ozbiljno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pružiti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joj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pažnju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jer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time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možemo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spasiti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njezin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život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7800" y="1319820"/>
            <a:ext cx="7530087" cy="16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2: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Osobe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koje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spominju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suicid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zapravo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samo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žele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privući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pažnju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085435" y="-1085435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6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55126" y="9597528"/>
            <a:ext cx="2170870" cy="21708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6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7624" y="1064605"/>
            <a:ext cx="7092505" cy="68950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5126" y="950515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18406" y="2171700"/>
            <a:ext cx="7092505" cy="6178237"/>
          </a:xfrm>
          <a:custGeom>
            <a:avLst/>
            <a:gdLst/>
            <a:ahLst/>
            <a:cxnLst/>
            <a:rect l="l" t="t" r="r" b="b"/>
            <a:pathLst>
              <a:path w="7392320" h="6505242">
                <a:moveTo>
                  <a:pt x="0" y="0"/>
                </a:moveTo>
                <a:lnTo>
                  <a:pt x="7392320" y="0"/>
                </a:lnTo>
                <a:lnTo>
                  <a:pt x="7392320" y="6505242"/>
                </a:lnTo>
                <a:lnTo>
                  <a:pt x="0" y="6505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48142" y="3162300"/>
            <a:ext cx="8229600" cy="5928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U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više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od 80%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slučajeva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suicidalne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najavljuju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svoju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namjeru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nego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što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će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pokušati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a u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velikom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broju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izreknu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članovima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obitelji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ili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prijateljima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Značajan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broj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ljudi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koji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razmišljaju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doživljava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emocionalnu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bol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depresiju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beznađe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mogu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smatrati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kako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nemaju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drugih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opcija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Spominjanje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suicidalnih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namjera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treba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shvatiti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ozbiljno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jer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je to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poziv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pomoć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može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jedan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od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posljednjih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znakova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progresije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suicidalnog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ponašanja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8142" y="906015"/>
            <a:ext cx="8324488" cy="16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3: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Osobe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koje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govore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o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suicidu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zapravo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ne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namjeravaju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počiniti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suicid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780" y="829114"/>
            <a:ext cx="6250693" cy="62506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4996" y="-547257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99596" y="898659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85435" y="-547257"/>
            <a:ext cx="2170870" cy="21708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E9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07255" y="1649363"/>
            <a:ext cx="4895743" cy="7634688"/>
          </a:xfrm>
          <a:custGeom>
            <a:avLst/>
            <a:gdLst/>
            <a:ahLst/>
            <a:cxnLst/>
            <a:rect l="l" t="t" r="r" b="b"/>
            <a:pathLst>
              <a:path w="4895743" h="7634688">
                <a:moveTo>
                  <a:pt x="0" y="0"/>
                </a:moveTo>
                <a:lnTo>
                  <a:pt x="4895743" y="0"/>
                </a:lnTo>
                <a:lnTo>
                  <a:pt x="4895743" y="7634687"/>
                </a:lnTo>
                <a:lnTo>
                  <a:pt x="0" y="763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627580" y="3619500"/>
            <a:ext cx="7576530" cy="4728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Naprotiv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istraživanja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pokazuju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suicidalne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često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ambivalentne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pogledu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oduzimanja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života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samo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žele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osjetiti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olakšanje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od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emocionalne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boli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Većina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koje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pokušale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htjele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ukloniti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bol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–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što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nešto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posve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drugačije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od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oduzimanja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života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Pravovremena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emocionalna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podrška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osobama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koje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razmišljaju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o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suicidu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može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spasiti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599" dirty="0" err="1">
                <a:solidFill>
                  <a:srgbClr val="11333E"/>
                </a:solidFill>
                <a:latin typeface="Inter"/>
              </a:rPr>
              <a:t>život</a:t>
            </a:r>
            <a:r>
              <a:rPr lang="en-US" sz="2599" dirty="0">
                <a:solidFill>
                  <a:srgbClr val="11333E"/>
                </a:solidFill>
                <a:latin typeface="Inter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27580" y="1623613"/>
            <a:ext cx="6760309" cy="161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 4: </a:t>
            </a: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Netko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tko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 je </a:t>
            </a: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suicidalan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odlučan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 je </a:t>
            </a:r>
            <a:r>
              <a:rPr lang="en-US" sz="3600" dirty="0" err="1">
                <a:solidFill>
                  <a:srgbClr val="11333E"/>
                </a:solidFill>
                <a:latin typeface="Inter Bold"/>
              </a:rPr>
              <a:t>umrijeti</a:t>
            </a:r>
            <a:r>
              <a:rPr lang="en-US" sz="3600" dirty="0">
                <a:solidFill>
                  <a:srgbClr val="11333E"/>
                </a:solidFill>
                <a:latin typeface="Inter Bold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53485" y="867156"/>
            <a:ext cx="7092504" cy="70925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5126" y="950515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144000" y="1383940"/>
            <a:ext cx="8464110" cy="6750128"/>
          </a:xfrm>
          <a:custGeom>
            <a:avLst/>
            <a:gdLst/>
            <a:ahLst/>
            <a:cxnLst/>
            <a:rect l="l" t="t" r="r" b="b"/>
            <a:pathLst>
              <a:path w="8464110" h="6750128">
                <a:moveTo>
                  <a:pt x="0" y="0"/>
                </a:moveTo>
                <a:lnTo>
                  <a:pt x="8464110" y="0"/>
                </a:lnTo>
                <a:lnTo>
                  <a:pt x="8464110" y="6750128"/>
                </a:lnTo>
                <a:lnTo>
                  <a:pt x="0" y="6750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7561" y="4049650"/>
            <a:ext cx="6513299" cy="444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Većini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prethode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znakovi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upozorenja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bilo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verbalni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u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obliku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suicidalnih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ponašanja</a:t>
            </a:r>
            <a:r>
              <a:rPr lang="hr-HR" sz="2800" dirty="0">
                <a:solidFill>
                  <a:srgbClr val="11333E"/>
                </a:solidFill>
                <a:latin typeface="Inter"/>
              </a:rPr>
              <a:t>.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Neke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počine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bez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upozorenja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no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važno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znati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koji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znakovi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suicidalnosti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kako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bismo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ih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mogli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prepoznati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vrijeme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pružiti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pomoć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endParaRPr lang="en-US" sz="2599" dirty="0">
              <a:solidFill>
                <a:srgbClr val="11333E"/>
              </a:solidFill>
              <a:latin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21704" y="1698074"/>
            <a:ext cx="7437714" cy="162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5: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Većina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suicida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događa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se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iznenada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i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 bez </a:t>
            </a:r>
            <a:r>
              <a:rPr lang="en-US" sz="4000" dirty="0" err="1">
                <a:solidFill>
                  <a:srgbClr val="11333E"/>
                </a:solidFill>
                <a:latin typeface="Inter Bold"/>
              </a:rPr>
              <a:t>upozorenja</a:t>
            </a:r>
            <a:r>
              <a:rPr lang="en-US" sz="4000" dirty="0">
                <a:solidFill>
                  <a:srgbClr val="11333E"/>
                </a:solidFill>
                <a:latin typeface="Inter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53485" y="867156"/>
            <a:ext cx="7092504" cy="70925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5126" y="950515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589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928462" y="1621977"/>
            <a:ext cx="7472728" cy="7043046"/>
          </a:xfrm>
          <a:custGeom>
            <a:avLst/>
            <a:gdLst/>
            <a:ahLst/>
            <a:cxnLst/>
            <a:rect l="l" t="t" r="r" b="b"/>
            <a:pathLst>
              <a:path w="7472728" h="7043046">
                <a:moveTo>
                  <a:pt x="0" y="0"/>
                </a:moveTo>
                <a:lnTo>
                  <a:pt x="7472728" y="0"/>
                </a:lnTo>
                <a:lnTo>
                  <a:pt x="7472728" y="7043046"/>
                </a:lnTo>
                <a:lnTo>
                  <a:pt x="0" y="7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42010" y="3414749"/>
            <a:ext cx="7472728" cy="4965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je u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velikom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broju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slučajeva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moguće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spriječiti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jer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većina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koje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počine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daje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mnoge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znakove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upozorenja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prije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toga</a:t>
            </a:r>
            <a:r>
              <a:rPr lang="hr-HR" sz="2400" dirty="0">
                <a:solidFill>
                  <a:srgbClr val="11333E"/>
                </a:solidFill>
                <a:latin typeface="Inter"/>
              </a:rPr>
              <a:t> (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prejaka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reakcija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kritiku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/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ili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izražena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samokritičnost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hr-HR" sz="2400" dirty="0">
                <a:solidFill>
                  <a:srgbClr val="11333E"/>
                </a:solidFill>
                <a:latin typeface="Inter"/>
              </a:rPr>
              <a:t>auto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agresivnost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ljutnja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bijes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kupovina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oružja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pisanje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oporuke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/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ili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poklanjanje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osobnih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predmeta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,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završavanje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značajnih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veza</a:t>
            </a:r>
            <a:r>
              <a:rPr lang="hr-HR" sz="2400" dirty="0">
                <a:solidFill>
                  <a:srgbClr val="11333E"/>
                </a:solidFill>
                <a:latin typeface="Inter"/>
              </a:rPr>
              <a:t>)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Što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se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ranije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prepoznaju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znakovi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hr-HR" sz="2400" dirty="0">
                <a:solidFill>
                  <a:srgbClr val="11333E"/>
                </a:solidFill>
                <a:latin typeface="Inter"/>
              </a:rPr>
              <a:t>,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veća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vjerojatnost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da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će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se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tragedija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400" dirty="0" err="1">
                <a:solidFill>
                  <a:srgbClr val="11333E"/>
                </a:solidFill>
                <a:latin typeface="Inter"/>
              </a:rPr>
              <a:t>izbjeći</a:t>
            </a:r>
            <a:r>
              <a:rPr lang="en-US" sz="2400" dirty="0">
                <a:solidFill>
                  <a:srgbClr val="11333E"/>
                </a:solidFill>
                <a:latin typeface="Inter"/>
              </a:rPr>
              <a:t>. </a:t>
            </a:r>
            <a:endParaRPr lang="en-US" sz="2599" dirty="0">
              <a:solidFill>
                <a:srgbClr val="11333E"/>
              </a:solidFill>
              <a:latin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2010" y="1243879"/>
            <a:ext cx="8435389" cy="16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6: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Ako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je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osoba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odlučila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počiniti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suicid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,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nemoguće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ju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je u tome </a:t>
            </a: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spriječiti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5471" y="800100"/>
            <a:ext cx="6250693" cy="62506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4996" y="-547257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99596" y="8986594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85435" y="-547257"/>
            <a:ext cx="2170870" cy="21708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959543" y="3925446"/>
            <a:ext cx="7260794" cy="444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1333E"/>
                </a:solidFill>
                <a:latin typeface="Inter"/>
              </a:rPr>
              <a:t>Akutni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rizik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od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često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kratkotrajan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povezan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specifičnom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situacijom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Iako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se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misli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mogu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ponovno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javiti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, one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nisu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trajne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te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osoba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koja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je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prethodno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imala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suicidalne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misli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ili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pokušaje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može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nastaviti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živjeti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sretan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i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 dug </a:t>
            </a:r>
            <a:r>
              <a:rPr lang="en-US" sz="2800" dirty="0" err="1">
                <a:solidFill>
                  <a:srgbClr val="11333E"/>
                </a:solidFill>
                <a:latin typeface="Inter"/>
              </a:rPr>
              <a:t>život</a:t>
            </a:r>
            <a:r>
              <a:rPr lang="en-US" sz="2800" dirty="0">
                <a:solidFill>
                  <a:srgbClr val="11333E"/>
                </a:solidFill>
                <a:latin typeface="Inter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581275" y="2171700"/>
            <a:ext cx="5950053" cy="6814894"/>
          </a:xfrm>
          <a:custGeom>
            <a:avLst/>
            <a:gdLst/>
            <a:ahLst/>
            <a:cxnLst/>
            <a:rect l="l" t="t" r="r" b="b"/>
            <a:pathLst>
              <a:path w="6093944" h="6895552">
                <a:moveTo>
                  <a:pt x="0" y="0"/>
                </a:moveTo>
                <a:lnTo>
                  <a:pt x="6093944" y="0"/>
                </a:lnTo>
                <a:lnTo>
                  <a:pt x="6093944" y="6895552"/>
                </a:lnTo>
                <a:lnTo>
                  <a:pt x="0" y="6895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28AF1-ECAA-3898-A588-ADCE1A98DE47}"/>
              </a:ext>
            </a:extLst>
          </p:cNvPr>
          <p:cNvSpPr txBox="1"/>
          <p:nvPr/>
        </p:nvSpPr>
        <p:spPr>
          <a:xfrm>
            <a:off x="7686505" y="1498003"/>
            <a:ext cx="9806871" cy="165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Mit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7: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Osoba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koja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je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jednom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suicidalna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uvijek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će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biti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suicidalna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Inter Bold" panose="020B0604020202020204" charset="0"/>
                <a:ea typeface="Inter Bold" panose="020B0604020202020204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45668" y="1426421"/>
            <a:ext cx="6250693" cy="62506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0" y="2471013"/>
            <a:ext cx="8852361" cy="5853624"/>
          </a:xfrm>
          <a:custGeom>
            <a:avLst/>
            <a:gdLst/>
            <a:ahLst/>
            <a:cxnLst/>
            <a:rect l="l" t="t" r="r" b="b"/>
            <a:pathLst>
              <a:path w="8852361" h="5853624">
                <a:moveTo>
                  <a:pt x="0" y="0"/>
                </a:moveTo>
                <a:lnTo>
                  <a:pt x="8852361" y="0"/>
                </a:lnTo>
                <a:lnTo>
                  <a:pt x="8852361" y="5853624"/>
                </a:lnTo>
                <a:lnTo>
                  <a:pt x="0" y="5853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7800" y="4152900"/>
            <a:ext cx="6705600" cy="315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599" dirty="0">
                <a:solidFill>
                  <a:srgbClr val="11333E"/>
                </a:solidFill>
                <a:latin typeface="Inter"/>
              </a:rPr>
              <a:t>•</a:t>
            </a:r>
            <a:r>
              <a:rPr lang="hr-HR" sz="2599" dirty="0">
                <a:solidFill>
                  <a:srgbClr val="11333E"/>
                </a:solidFill>
                <a:latin typeface="Inter"/>
              </a:rPr>
              <a:t> </a:t>
            </a:r>
            <a:r>
              <a:rPr lang="hr-HR" sz="2800" dirty="0">
                <a:solidFill>
                  <a:srgbClr val="11333E"/>
                </a:solidFill>
                <a:latin typeface="Inter"/>
              </a:rPr>
              <a:t>Neuspjeli pokušaj suicida treba shvatiti vrlo ozbiljno i takvoj osobi treba pružiti pomoć, jer četiri od pet osoba pokušalo je suicid bar jednom prije toga. </a:t>
            </a:r>
            <a:endParaRPr lang="en-US" sz="2599" dirty="0">
              <a:solidFill>
                <a:srgbClr val="11333E"/>
              </a:solidFill>
              <a:latin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7800" y="1664190"/>
            <a:ext cx="7530087" cy="16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1333E"/>
                </a:solidFill>
                <a:latin typeface="Inter Bold"/>
              </a:rPr>
              <a:t>Mit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 </a:t>
            </a:r>
            <a:r>
              <a:rPr lang="hr-HR" sz="3200" dirty="0">
                <a:solidFill>
                  <a:srgbClr val="11333E"/>
                </a:solidFill>
                <a:latin typeface="Inter Bold"/>
              </a:rPr>
              <a:t>8</a:t>
            </a:r>
            <a:r>
              <a:rPr lang="en-US" sz="3200" dirty="0">
                <a:solidFill>
                  <a:srgbClr val="11333E"/>
                </a:solidFill>
                <a:latin typeface="Inter Bold"/>
              </a:rPr>
              <a:t>:</a:t>
            </a:r>
            <a:r>
              <a:rPr lang="hr-HR" sz="3200" dirty="0">
                <a:solidFill>
                  <a:srgbClr val="11333E"/>
                </a:solidFill>
                <a:latin typeface="Inter Bold"/>
              </a:rPr>
              <a:t> Neuspjeli pokušaj suicida ne treba uzimati za ozbiljno.</a:t>
            </a:r>
            <a:endParaRPr lang="en-US" sz="3200" dirty="0">
              <a:solidFill>
                <a:srgbClr val="11333E"/>
              </a:solidFill>
              <a:latin typeface="Inter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085435" y="-1085435"/>
            <a:ext cx="2170870" cy="21708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6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55126" y="9597528"/>
            <a:ext cx="2170870" cy="21708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6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633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916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Inter</vt:lpstr>
      <vt:lpstr>Inter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Ena Pavic</dc:creator>
  <cp:lastModifiedBy>Ena Pavic</cp:lastModifiedBy>
  <cp:revision>41</cp:revision>
  <dcterms:created xsi:type="dcterms:W3CDTF">2006-08-16T00:00:00Z</dcterms:created>
  <dcterms:modified xsi:type="dcterms:W3CDTF">2024-04-04T19:11:24Z</dcterms:modified>
  <dc:identifier>DAGAvVsd6XA</dc:identifier>
</cp:coreProperties>
</file>