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9" r:id="rId5"/>
    <p:sldId id="271" r:id="rId6"/>
    <p:sldId id="268" r:id="rId7"/>
    <p:sldId id="270" r:id="rId8"/>
    <p:sldId id="272" r:id="rId9"/>
    <p:sldId id="259" r:id="rId10"/>
    <p:sldId id="264" r:id="rId11"/>
    <p:sldId id="265" r:id="rId12"/>
    <p:sldId id="266" r:id="rId13"/>
    <p:sldId id="267" r:id="rId14"/>
    <p:sldId id="263" r:id="rId15"/>
    <p:sldId id="260" r:id="rId16"/>
    <p:sldId id="261" r:id="rId17"/>
    <p:sldId id="26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97760-4569-7C93-401A-BDBD5B870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35890-94E3-0A80-71DD-9008840491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E22CD-E7D1-6393-CE8C-C90B99944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8EA1-CA32-4E8D-B02E-9E2DAE8E8876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A75F4-5EEF-5843-D384-6315BAB0F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D135D-2CB1-074A-A818-9F242A6E3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5B18-8EEA-443D-93E4-DEF377128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282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20A74-3129-3C02-7890-99AB93BB0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54FD23-DCD7-F7FF-C759-CEF7A1E91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88E4-D35A-F234-9FF6-5A7B0DC39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8EA1-CA32-4E8D-B02E-9E2DAE8E8876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BAD05-1936-B37E-7C9C-BD27B6384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D8906-F315-0F01-A5FD-FA8F73A3C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5B18-8EEA-443D-93E4-DEF377128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1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DFD174-54F8-5FF6-18F7-2DA14CB31F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746211-84A1-22CD-D388-FD5947B143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E57F8-43F0-C250-0926-9A9C435BF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8EA1-CA32-4E8D-B02E-9E2DAE8E8876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F7A17-A47E-C931-5FAC-3D36242D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EF758-75D5-37A8-5754-D042F88E6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5B18-8EEA-443D-93E4-DEF377128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428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F1299-7637-8301-C505-7A05363D1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04530-0AA8-34EA-FDA3-4F2A7B1DA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1FE54-B2AE-90FC-827F-5D39A6174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8EA1-CA32-4E8D-B02E-9E2DAE8E8876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1E5EF-68C8-4C52-F263-779C04AD4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11D19-363F-365E-B601-E7BB4716B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5B18-8EEA-443D-93E4-DEF377128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58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0439C-E996-DA2A-3ACC-EEDE84F21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0C8C0F-C263-7C06-82AA-6FE84567C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A936D-6C95-3A47-C2C6-B91D2F7B9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8EA1-CA32-4E8D-B02E-9E2DAE8E8876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3D97E7-80CD-9D30-6E07-15030CB84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39ED2-7DCA-3FE4-3B59-DC9BE62B5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5B18-8EEA-443D-93E4-DEF377128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03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753E7-5A52-68B0-771A-803B40BCB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2A19F0-BB70-E79B-DD18-8EA2FE2724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B5B9E6-91E1-4C64-2EBA-383815CEE5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9A9E7-3539-65CA-8820-B7C90F371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8EA1-CA32-4E8D-B02E-9E2DAE8E8876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4F69A-211D-7A74-35BD-7B712BD54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63986-0AE5-E24D-4877-924AF987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5B18-8EEA-443D-93E4-DEF377128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80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9C861-7CF8-4BC3-EC38-30D4123FD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802980-6B33-5A44-6C21-0BCF5028C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BF473D-E891-E088-A357-99A6BAEF86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7335D6-F368-84C1-5770-BB8BDE1CB0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FC9428-28F4-0A25-4087-951A2C4B89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5B22F4-2951-9E8F-545E-AA0305DF9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8EA1-CA32-4E8D-B02E-9E2DAE8E8876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2F80DC-BB28-16AF-01D4-5F91554AE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4201F2-8831-C2EA-51C2-0636773E3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5B18-8EEA-443D-93E4-DEF377128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28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E3D0A-A01C-1AE3-F623-496424521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58554C-52A6-F8CF-2A74-102987C8B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8EA1-CA32-4E8D-B02E-9E2DAE8E8876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33E6A7-770C-B36B-B29B-6A0F162B3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020CAA-7635-C699-BAD7-CB1D3A014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5B18-8EEA-443D-93E4-DEF377128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87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AF4322-2EFE-91B8-E4AD-61421D8F0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8EA1-CA32-4E8D-B02E-9E2DAE8E8876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4C1C91-423D-80DD-53EA-1E7B351BC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28959A-CC62-0F35-02EB-CE8B7C9DE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5B18-8EEA-443D-93E4-DEF377128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94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A5A59-AC60-C2DC-7CE4-EDD646B84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CA4CF-5906-9C9C-305C-D54F5DBE9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42E33E-2862-A283-45B7-21D9F150AD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05B76-7991-7399-C3F8-69E1FF6F9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8EA1-CA32-4E8D-B02E-9E2DAE8E8876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939660-5B3B-FD66-A4CA-A385A5966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3DFB3-B882-DCD4-F735-3010CC1D0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5B18-8EEA-443D-93E4-DEF377128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210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F28B2-B0B4-0477-5CAD-5CDAD47D4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525F72-CF52-725D-CA27-6F2929A04D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03BB16-94D0-71A6-437D-3ECD4303D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90CB89-BB76-9C01-7E68-44C5A9E01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08EA1-CA32-4E8D-B02E-9E2DAE8E8876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D74C4-7A81-6E5F-A5AF-25D4A73E8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879AE0-B0AC-B9B9-062A-F910FAB0F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B5B18-8EEA-443D-93E4-DEF377128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6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3FA21F-10B5-D6F1-5960-0FD522AC7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6DC271-8600-1E1A-7EAA-3055AC7ED9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EAA1B-6428-3446-7184-9E1F30EECD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08EA1-CA32-4E8D-B02E-9E2DAE8E8876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07FF3-36AA-9ED2-EECC-AAD383A550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E04E4-26E1-2B4D-1753-04685E7477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B5B18-8EEA-443D-93E4-DEF377128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99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0CDE0-5B06-8841-EEBA-F4BAD445E5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BA" dirty="0"/>
              <a:t>Reagiranje na automatske misli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848E95-56D8-DFFA-136E-8D6EF9BD77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4569" y="4700996"/>
            <a:ext cx="9144000" cy="1655762"/>
          </a:xfrm>
        </p:spPr>
        <p:txBody>
          <a:bodyPr>
            <a:normAutofit lnSpcReduction="10000"/>
          </a:bodyPr>
          <a:lstStyle/>
          <a:p>
            <a:pPr algn="r"/>
            <a:r>
              <a:rPr lang="hr-BA" dirty="0"/>
              <a:t>Petra Gavranović</a:t>
            </a:r>
          </a:p>
          <a:p>
            <a:pPr algn="r"/>
            <a:r>
              <a:rPr lang="hr-BA" dirty="0"/>
              <a:t>Praktikum II, skupina ZG-G-2022</a:t>
            </a:r>
          </a:p>
          <a:p>
            <a:pPr algn="r"/>
            <a:r>
              <a:rPr lang="hr-BA" dirty="0"/>
              <a:t>9. radionica</a:t>
            </a:r>
          </a:p>
          <a:p>
            <a:pPr algn="r"/>
            <a:r>
              <a:rPr lang="hr-BA" dirty="0"/>
              <a:t>Zagreb, rujan 2023.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154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BC2AF-69CC-3C33-57FF-3F417E6D3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Eksperiment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0B7EF-D2A1-B349-ED3D-C83D2E712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r-BA" dirty="0"/>
              <a:t>terapeut potiče klijenta da zajedno naprave eksperiment</a:t>
            </a:r>
          </a:p>
          <a:p>
            <a:pPr marL="514350" indent="-514350">
              <a:buFont typeface="+mj-lt"/>
              <a:buAutoNum type="arabicPeriod"/>
            </a:pPr>
            <a:r>
              <a:rPr lang="hr-BA" dirty="0"/>
              <a:t>klijent treba barem jednom tjedno u mislima adaptivno odgovoriti na svoje misli i opažati kako to utječe na njegovo raspoloženje</a:t>
            </a:r>
          </a:p>
          <a:p>
            <a:pPr marL="514350" indent="-514350">
              <a:buFont typeface="+mj-lt"/>
              <a:buAutoNum type="arabicPeriod"/>
            </a:pPr>
            <a:r>
              <a:rPr lang="hr-BA" dirty="0"/>
              <a:t>zatim sve to upisuje u ZDM obrazac i opaža osjeća li se još bolje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419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5AD70-6775-469E-73A9-AB950E404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Eksperiment – mogući ishodi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67292-823A-D57F-62DF-034CF15F9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BA" dirty="0"/>
              <a:t>+  klijent se vrati s pravilno popunjenim ZDM </a:t>
            </a:r>
            <a:r>
              <a:rPr lang="hr-BA" dirty="0" err="1"/>
              <a:t>obrascom</a:t>
            </a:r>
            <a:r>
              <a:rPr lang="hr-BA" dirty="0"/>
              <a:t> -&gt; bio učinkovit u mijenjanju raspoloženja, možda neće trebati daljnja motivacija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r>
              <a:rPr lang="hr-BA" dirty="0"/>
              <a:t>-  klijent nije ispunio ZDM obrazac, popunio ga je nepravilno ili nije doživio poboljšanje u raspoloženju -&gt; terapeut će pokušati utvrditi razloge nastanka teškoća i prema tome dalje planirati -&gt; predlaže popunjavanje obrasca unaprijed ili diskretno ili ovisno već o tome što klijenta sprječava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765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C5658-3D50-86B5-5657-031462AF2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Moguće teškoće u ispunjavanju ZDM obrasca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045BA-B690-FFDB-EE40-4CFDD82DD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 err="1"/>
              <a:t>klijentova</a:t>
            </a:r>
            <a:r>
              <a:rPr lang="hr-BA" dirty="0"/>
              <a:t> zabrinutost</a:t>
            </a:r>
          </a:p>
          <a:p>
            <a:r>
              <a:rPr lang="hr-BA" dirty="0"/>
              <a:t>automatske misli i predodžbe o tome što bi drugi mogli vidjeti ZDM obrazac</a:t>
            </a:r>
          </a:p>
          <a:p>
            <a:r>
              <a:rPr lang="hr-BA" dirty="0"/>
              <a:t>bespomoćnost vezana uz mogućnost boljeg osjećanja</a:t>
            </a:r>
          </a:p>
          <a:p>
            <a:r>
              <a:rPr lang="hr-BA" dirty="0"/>
              <a:t>nedovoljno ulaganje truda za mijenjanje raspoloženja</a:t>
            </a:r>
          </a:p>
          <a:p>
            <a:r>
              <a:rPr lang="hr-BA" dirty="0"/>
              <a:t>disfunkcionalne ideje dobivene za vrijeme ispunjavanja obrasca</a:t>
            </a:r>
          </a:p>
          <a:p>
            <a:endParaRPr lang="hr-BA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789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54BE4-FCBB-E42E-004F-2A06A4049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Moguće teškoće u ispunjavanju ZDM obrasca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73C4E2-19D4-8EF3-0756-43133320A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BA" dirty="0"/>
              <a:t>K: </a:t>
            </a:r>
            <a:r>
              <a:rPr lang="hr-BA" i="1" dirty="0"/>
              <a:t>„…osim ako se ne vraćam s terapije, neću imati obrazac kod sebe.”</a:t>
            </a:r>
          </a:p>
          <a:p>
            <a:pPr marL="0" indent="0">
              <a:buNone/>
            </a:pPr>
            <a:endParaRPr lang="hr-BA" dirty="0"/>
          </a:p>
          <a:p>
            <a:pPr marL="0" indent="0">
              <a:buNone/>
            </a:pPr>
            <a:r>
              <a:rPr lang="hr-BA" dirty="0"/>
              <a:t>K: </a:t>
            </a:r>
            <a:r>
              <a:rPr lang="hr-BA" i="1" dirty="0"/>
              <a:t>„Pa, jedini problem bi bio gdje to pisati. Ne bih htjela da me itko vidi.”</a:t>
            </a:r>
          </a:p>
          <a:p>
            <a:pPr marL="0" indent="0">
              <a:buNone/>
            </a:pPr>
            <a:endParaRPr lang="hr-BA" i="1" dirty="0"/>
          </a:p>
          <a:p>
            <a:pPr marL="0" indent="0">
              <a:buNone/>
            </a:pPr>
            <a:endParaRPr lang="hr-BA" i="1" dirty="0"/>
          </a:p>
          <a:p>
            <a:pPr marL="0" indent="0">
              <a:buNone/>
            </a:pPr>
            <a:r>
              <a:rPr lang="hr-BA" dirty="0"/>
              <a:t>-&gt; teškoće treba identificirati i o njima razgovarati tijekom seanse</a:t>
            </a:r>
            <a:endParaRPr lang="en-US" dirty="0"/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93211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12581-8D36-8134-7018-ECBFF785E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Oprez u korištenju ZDM-a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A1061-10B7-E784-8E6B-6E1057125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/>
              <a:t>kao i kod drugih tehnika, važno je ne prenaglašavati njegovu važnost</a:t>
            </a:r>
          </a:p>
          <a:p>
            <a:r>
              <a:rPr lang="hr-BA" dirty="0"/>
              <a:t>nekim klijentima korištenje ZDM-a ne pruža dovoljno olakšanja</a:t>
            </a:r>
          </a:p>
          <a:p>
            <a:r>
              <a:rPr lang="hr-BA" dirty="0"/>
              <a:t>terapeut valja naglasiti:</a:t>
            </a:r>
          </a:p>
          <a:p>
            <a:pPr lvl="1"/>
            <a:r>
              <a:rPr lang="hr-BA" dirty="0"/>
              <a:t>općenitu korisnost ZDM-a</a:t>
            </a:r>
          </a:p>
          <a:p>
            <a:pPr lvl="1"/>
            <a:r>
              <a:rPr lang="hr-BA" dirty="0"/>
              <a:t>„zastoje” kao mogućnost za učenje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hr-BA" dirty="0"/>
          </a:p>
          <a:p>
            <a:pPr lvl="2">
              <a:buFont typeface="Wingdings" panose="05000000000000000000" pitchFamily="2" charset="2"/>
              <a:buChar char="Ø"/>
            </a:pPr>
            <a:endParaRPr lang="hr-BA" dirty="0"/>
          </a:p>
          <a:p>
            <a:pPr marL="0" indent="0">
              <a:buNone/>
            </a:pPr>
            <a:r>
              <a:rPr lang="hr-BA" dirty="0"/>
              <a:t>-&gt; sve to pomaže klijentu izbjeći vrlo važne automatske misli o sebi, terapiji, terapeutu i ZDM-u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927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7C779-F6CE-7350-0E16-DF65E50B8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Kada ZDM nije dovoljno učinkovit?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AD9CD-1B86-7C96-E638-93EE4AA10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/>
              <a:t>kada klijent ne uspije odgovoriti na svoju najviše uznemirujuću misao ili predodžbu</a:t>
            </a:r>
          </a:p>
          <a:p>
            <a:r>
              <a:rPr lang="hr-BA" dirty="0"/>
              <a:t>ako je njegova automatska misao ujedno i bazično vjerovanje ili aktivirano posredujuće vjerovanje</a:t>
            </a:r>
          </a:p>
          <a:p>
            <a:r>
              <a:rPr lang="hr-BA" dirty="0"/>
              <a:t>ako su njegovo vrednovanje i odgovaranje na misli bili površni ili je klijent obezvrjeđivao svoje odgovore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424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9CA17-0AB4-578F-A174-EB6BC39B4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Dodatni načini odgovaranja na automatske misli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23C41-4BBD-F0F9-757B-7879E7FB6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/>
              <a:t>ponekad klijent nije u mogućnosti na automatsku misao odgovoriti pisano</a:t>
            </a:r>
          </a:p>
          <a:p>
            <a:r>
              <a:rPr lang="hr-BA" dirty="0"/>
              <a:t>neki klijenti nisu motivirani koristiti se ZDM-om, neki su time preopterećeni, a neki ga koriste i previše</a:t>
            </a:r>
          </a:p>
          <a:p>
            <a:r>
              <a:rPr lang="hr-BA" dirty="0"/>
              <a:t>Alternativne tehnike:</a:t>
            </a:r>
          </a:p>
          <a:p>
            <a:pPr lvl="1"/>
            <a:r>
              <a:rPr lang="hr-BA" dirty="0"/>
              <a:t>izvođenje ZDM-a u mislima</a:t>
            </a:r>
          </a:p>
          <a:p>
            <a:pPr lvl="1"/>
            <a:r>
              <a:rPr lang="hr-BA" dirty="0"/>
              <a:t>čitanje prethodno napisanih, sličnih ZDM-a</a:t>
            </a:r>
          </a:p>
          <a:p>
            <a:pPr lvl="1"/>
            <a:r>
              <a:rPr lang="hr-BA" dirty="0"/>
              <a:t>diktiranje ZDM-a nekome drugome</a:t>
            </a:r>
          </a:p>
          <a:p>
            <a:pPr lvl="1"/>
            <a:r>
              <a:rPr lang="hr-BA" dirty="0"/>
              <a:t>čitanje kartice za suočavanje</a:t>
            </a:r>
          </a:p>
          <a:p>
            <a:pPr lvl="1"/>
            <a:r>
              <a:rPr lang="hr-BA" dirty="0"/>
              <a:t>slušanje snimljene terapijske seanse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8335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2322E-FB92-47BC-05F2-DF83804B99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BA" dirty="0"/>
              <a:t>Hvala na pažnji!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53A31E-292A-E9AC-5BEA-A2F0C74354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E6F72-F1BA-8741-E3DC-5624F60A3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BA" dirty="0"/>
              <a:t>Reagiranje ili odgovaranje na automatske misli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D6401-E0CE-FDA8-6157-E5934C5C4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/>
              <a:t>Kako terapeut klijenta može podučiti primjerenijem gledištu?</a:t>
            </a:r>
          </a:p>
          <a:p>
            <a:r>
              <a:rPr lang="hr-BA" dirty="0"/>
              <a:t>Koji je osnovni postupak za pisano vrednovanje i odgovaranje na automatske misli?</a:t>
            </a:r>
          </a:p>
          <a:p>
            <a:r>
              <a:rPr lang="hr-BA" dirty="0"/>
              <a:t>Koje se teškoće mogu javiti i kako ih riješiti?</a:t>
            </a:r>
          </a:p>
          <a:p>
            <a:r>
              <a:rPr lang="hr-BA" dirty="0"/>
              <a:t>Koje još metode odgovaranja na automatske misli postoje?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228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79F01-EF11-83CE-F7CB-8BF508790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Zapis disfunkcionalnih misli – ZDM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DCD4D0-4A00-0122-BFFC-EED550530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 err="1"/>
              <a:t>Dysfunctional</a:t>
            </a:r>
            <a:r>
              <a:rPr lang="hr-BA" dirty="0"/>
              <a:t> </a:t>
            </a:r>
            <a:r>
              <a:rPr lang="hr-BA" dirty="0" err="1"/>
              <a:t>Thought</a:t>
            </a:r>
            <a:r>
              <a:rPr lang="hr-BA" dirty="0"/>
              <a:t> </a:t>
            </a:r>
            <a:r>
              <a:rPr lang="hr-BA" dirty="0" err="1"/>
              <a:t>Record</a:t>
            </a:r>
            <a:r>
              <a:rPr lang="hr-BA" dirty="0"/>
              <a:t> (ex Daily </a:t>
            </a:r>
            <a:r>
              <a:rPr lang="hr-BA" dirty="0" err="1"/>
              <a:t>Record</a:t>
            </a:r>
            <a:r>
              <a:rPr lang="hr-BA" dirty="0"/>
              <a:t> </a:t>
            </a:r>
            <a:r>
              <a:rPr lang="hr-BA" dirty="0" err="1"/>
              <a:t>of</a:t>
            </a:r>
            <a:r>
              <a:rPr lang="hr-BA" dirty="0"/>
              <a:t> </a:t>
            </a:r>
            <a:r>
              <a:rPr lang="hr-BA" dirty="0" err="1"/>
              <a:t>Dysfunctional</a:t>
            </a:r>
            <a:r>
              <a:rPr lang="hr-BA" dirty="0"/>
              <a:t> </a:t>
            </a:r>
            <a:r>
              <a:rPr lang="hr-BA" dirty="0" err="1"/>
              <a:t>Thought</a:t>
            </a:r>
            <a:r>
              <a:rPr lang="hr-BA" dirty="0"/>
              <a:t>)</a:t>
            </a:r>
          </a:p>
          <a:p>
            <a:r>
              <a:rPr lang="hr-BA" dirty="0"/>
              <a:t>organizirani obrazac koji pomaže klijentu efikasnije odgovoriti na automatske misli, smanjujući tako njegovu uznemirenost</a:t>
            </a:r>
          </a:p>
          <a:p>
            <a:r>
              <a:rPr lang="hr-BA" dirty="0"/>
              <a:t>uz pravilnu poduku, većina klijenata ZDM-om koristi se prilično dobro i redovito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29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5D13C-A60D-432D-B43E-B72D2D388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sz="2700" dirty="0"/>
              <a:t>Uputa: Kada zamijetite da se vaše raspoloženje pogoršalo, upitajte se: „Što mi je upravo prošlo kroz glavu?” i što prije zapišite misao ili predodžbu u kolonu Automatska misao.</a:t>
            </a:r>
            <a:r>
              <a:rPr lang="hr-BA" dirty="0"/>
              <a:t/>
            </a:r>
            <a:br>
              <a:rPr lang="hr-BA" dirty="0"/>
            </a:b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0C25133-062D-2C91-F619-1E624CAE56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7980357"/>
              </p:ext>
            </p:extLst>
          </p:nvPr>
        </p:nvGraphicFramePr>
        <p:xfrm>
          <a:off x="838200" y="1506843"/>
          <a:ext cx="10515600" cy="4717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7103">
                  <a:extLst>
                    <a:ext uri="{9D8B030D-6E8A-4147-A177-3AD203B41FA5}">
                      <a16:colId xmlns:a16="http://schemas.microsoft.com/office/drawing/2014/main" val="84958297"/>
                    </a:ext>
                  </a:extLst>
                </a:gridCol>
                <a:gridCol w="1694576">
                  <a:extLst>
                    <a:ext uri="{9D8B030D-6E8A-4147-A177-3AD203B41FA5}">
                      <a16:colId xmlns:a16="http://schemas.microsoft.com/office/drawing/2014/main" val="301781227"/>
                    </a:ext>
                  </a:extLst>
                </a:gridCol>
                <a:gridCol w="2346121">
                  <a:extLst>
                    <a:ext uri="{9D8B030D-6E8A-4147-A177-3AD203B41FA5}">
                      <a16:colId xmlns:a16="http://schemas.microsoft.com/office/drawing/2014/main" val="3010246936"/>
                    </a:ext>
                  </a:extLst>
                </a:gridCol>
                <a:gridCol w="1546371">
                  <a:extLst>
                    <a:ext uri="{9D8B030D-6E8A-4147-A177-3AD203B41FA5}">
                      <a16:colId xmlns:a16="http://schemas.microsoft.com/office/drawing/2014/main" val="3528175052"/>
                    </a:ext>
                  </a:extLst>
                </a:gridCol>
                <a:gridCol w="1958829">
                  <a:extLst>
                    <a:ext uri="{9D8B030D-6E8A-4147-A177-3AD203B41FA5}">
                      <a16:colId xmlns:a16="http://schemas.microsoft.com/office/drawing/2014/main" val="384939069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780186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BA" dirty="0"/>
                        <a:t>Datum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/>
                        <a:t>Situacija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/>
                        <a:t>Automatska misao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/>
                        <a:t>Emocije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/>
                        <a:t>Adaptivni odgovor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/>
                        <a:t>Posljedice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155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hr-BA" dirty="0"/>
                        <a:t>1.Koji aktualni događaj, tijek misli, sanjarenje ili sjećanje izaziva neugodnu emociju?</a:t>
                      </a:r>
                    </a:p>
                    <a:p>
                      <a:pPr marL="0" indent="0">
                        <a:buNone/>
                      </a:pPr>
                      <a:r>
                        <a:rPr lang="hr-BA" dirty="0"/>
                        <a:t>2.Koje (ako ih ima) neugodne fizičke simptome ste imali?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/>
                        <a:t>1.Koje misli ili predodžbe su vam prošle kroz glavu?</a:t>
                      </a:r>
                    </a:p>
                    <a:p>
                      <a:r>
                        <a:rPr lang="hr-BA" dirty="0"/>
                        <a:t>2.Koliko ste tada vjerovali u svaku automatsku misao?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/>
                        <a:t>1.Koje ste emocije (tugu, anksioznost, ljutnju i sl.) osjetili u tom trenutku?</a:t>
                      </a:r>
                    </a:p>
                    <a:p>
                      <a:r>
                        <a:rPr lang="hr-BA" dirty="0"/>
                        <a:t>2.Koliko je intenzivna (0-100%) bila emocija?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/>
                        <a:t>1.Koje ste kognitivne distorzije napravili?</a:t>
                      </a:r>
                    </a:p>
                    <a:p>
                      <a:r>
                        <a:rPr lang="hr-BA" dirty="0"/>
                        <a:t>2.Upotrijebite pitanja s dna tablice kako biste odgovorili na automatske misli.</a:t>
                      </a:r>
                    </a:p>
                    <a:p>
                      <a:r>
                        <a:rPr lang="hr-BA" dirty="0"/>
                        <a:t>3.Koliko vjerujete u svaki adaptivni odgovor?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dirty="0"/>
                        <a:t>1.Koliko sada vjerujete u svaku automatsku misao?</a:t>
                      </a:r>
                    </a:p>
                    <a:p>
                      <a:r>
                        <a:rPr lang="hr-BA" dirty="0"/>
                        <a:t>2.Koje emocije sada osjećate i koliko su intenzivne (0-100%)?</a:t>
                      </a:r>
                    </a:p>
                    <a:p>
                      <a:r>
                        <a:rPr lang="hr-BA" dirty="0"/>
                        <a:t>3.Što ćete napraviti (ili ste napravili)?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505992"/>
                  </a:ext>
                </a:extLst>
              </a:tr>
              <a:tr h="963668">
                <a:tc>
                  <a:txBody>
                    <a:bodyPr/>
                    <a:lstStyle/>
                    <a:p>
                      <a:r>
                        <a:rPr lang="hr-BA" i="1" dirty="0"/>
                        <a:t>Petak 3.8. 15 h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i="1" dirty="0"/>
                        <a:t>Razmišljanje o pozivanju Boba na kavu.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i="1" dirty="0"/>
                        <a:t>Neće htjeti ići sa mnom. (90%)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BA" i="1" dirty="0"/>
                        <a:t>Tuga (90%)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955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3029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0424E-39C6-7F6C-E5B3-E377802AD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Pitanja koja pomažu u sastavljanju adaptivnog odgovora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E5E41-7EE1-3BAA-6DF6-AA37D186FF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r-BA" dirty="0"/>
              <a:t>Koji su dokazi da je automatska misao točna? Nije točna?</a:t>
            </a:r>
          </a:p>
          <a:p>
            <a:pPr marL="514350" indent="-514350">
              <a:buFont typeface="+mj-lt"/>
              <a:buAutoNum type="arabicPeriod"/>
            </a:pPr>
            <a:r>
              <a:rPr lang="hr-BA" dirty="0"/>
              <a:t>Postoji li alternativno objašnjenje?</a:t>
            </a:r>
          </a:p>
          <a:p>
            <a:pPr marL="514350" indent="-514350">
              <a:buFont typeface="+mj-lt"/>
              <a:buAutoNum type="arabicPeriod"/>
            </a:pPr>
            <a:r>
              <a:rPr lang="hr-BA" dirty="0"/>
              <a:t>Što je najgore što se može dogoditi? Mogu li to preživjeti? Što je najbolje što se može dogoditi? Koja je najvjerojatnija posljedica?</a:t>
            </a:r>
          </a:p>
          <a:p>
            <a:pPr marL="514350" indent="-514350">
              <a:buFont typeface="+mj-lt"/>
              <a:buAutoNum type="arabicPeriod"/>
            </a:pPr>
            <a:r>
              <a:rPr lang="hr-BA" dirty="0"/>
              <a:t>Što je učinak mog vjerovanja u automatsku misao? Što bi </a:t>
            </a:r>
            <a:r>
              <a:rPr lang="hr-BA" dirty="0" err="1"/>
              <a:t>moao</a:t>
            </a:r>
            <a:r>
              <a:rPr lang="hr-BA" dirty="0"/>
              <a:t> biti učinak promjene u mom razmišljanju?</a:t>
            </a:r>
          </a:p>
          <a:p>
            <a:pPr marL="514350" indent="-514350">
              <a:buFont typeface="+mj-lt"/>
              <a:buAutoNum type="arabicPeriod"/>
            </a:pPr>
            <a:r>
              <a:rPr lang="hr-BA" dirty="0"/>
              <a:t>Što trebam poduzeti glede toga?</a:t>
            </a:r>
          </a:p>
          <a:p>
            <a:pPr marL="514350" indent="-514350">
              <a:buFont typeface="+mj-lt"/>
              <a:buAutoNum type="arabicPeriod"/>
            </a:pPr>
            <a:r>
              <a:rPr lang="hr-BA" dirty="0"/>
              <a:t>Ako ______ (ime prijatelja) je bio u takvoj situaciji i to pomislio, što bih mu rekao?</a:t>
            </a:r>
          </a:p>
        </p:txBody>
      </p:sp>
    </p:spTree>
    <p:extLst>
      <p:ext uri="{BB962C8B-B14F-4D97-AF65-F5344CB8AC3E}">
        <p14:creationId xmlns:p14="http://schemas.microsoft.com/office/powerpoint/2010/main" val="2985435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AA834-BA25-224E-F020-108D38D1D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Upoznavanje klijenta sa ZDM-om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99B96-BD16-A5D8-232D-480976D17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BA" dirty="0"/>
              <a:t>vjerojatnost korištenja veća ako:</a:t>
            </a:r>
          </a:p>
          <a:p>
            <a:pPr lvl="1"/>
            <a:r>
              <a:rPr lang="hr-BA" dirty="0"/>
              <a:t>klijenta se na primjeren način upozna s obrascem</a:t>
            </a:r>
          </a:p>
          <a:p>
            <a:pPr lvl="1"/>
            <a:r>
              <a:rPr lang="hr-BA" dirty="0"/>
              <a:t>popunjavanje obrasca se demonstrira i primijeni</a:t>
            </a:r>
          </a:p>
          <a:p>
            <a:r>
              <a:rPr lang="hr-BA" dirty="0"/>
              <a:t>terapeut bi trebao svladati primjenu ZDM-a s vlastitim automatskim mislima prije nego što ga pokaže pacijentu</a:t>
            </a:r>
          </a:p>
          <a:p>
            <a:r>
              <a:rPr lang="hr-BA" dirty="0"/>
              <a:t>upoznavanje sa ZDM-om trebalo bi ići u dvije faze (prve četiri kolone, zatim zadnje dvije)</a:t>
            </a:r>
          </a:p>
          <a:p>
            <a:r>
              <a:rPr lang="hr-BA" dirty="0"/>
              <a:t>jedan od ciljeva terapeuta na seansi je naučiti klijenta kako se koristiti sa zadnje dvije kolone</a:t>
            </a:r>
          </a:p>
          <a:p>
            <a:r>
              <a:rPr lang="hr-BA" dirty="0"/>
              <a:t>klijent treba razumjeti kognitivni model i znati identificirati i razlikovati automatske misli, emocije i fiziološke reakcije prije </a:t>
            </a:r>
            <a:r>
              <a:rPr lang="hr-BA" dirty="0" err="1"/>
              <a:t>upoznavnja</a:t>
            </a:r>
            <a:r>
              <a:rPr lang="hr-BA" dirty="0"/>
              <a:t> sa ZDM-om</a:t>
            </a:r>
            <a:endParaRPr lang="en-US" dirty="0"/>
          </a:p>
          <a:p>
            <a:pPr lvl="1"/>
            <a:endParaRPr lang="hr-BA" dirty="0"/>
          </a:p>
          <a:p>
            <a:pPr lvl="1"/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096752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FC43C-51A5-9514-0ED9-5EF596BD5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Upoznavanje klijenta sa ZDM-om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F2211-1419-EE75-0497-36ABA56BA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/>
              <a:t>terapeut pomaže klijentu identificirati problematičnu situaciju i specifične automatske misli</a:t>
            </a:r>
          </a:p>
          <a:p>
            <a:r>
              <a:rPr lang="hr-BA" dirty="0"/>
              <a:t>pomaže klijentu odabrati primjere kako bi pokazao upotrebu ZDM-a</a:t>
            </a:r>
          </a:p>
          <a:p>
            <a:r>
              <a:rPr lang="hr-BA" dirty="0"/>
              <a:t>važno je da terapeut uspješno prepozna važnu situaciju, automatske misli i emocije</a:t>
            </a:r>
            <a:endParaRPr lang="en-US" dirty="0"/>
          </a:p>
          <a:p>
            <a:r>
              <a:rPr lang="hr-BA" dirty="0"/>
              <a:t>terapeut može na temelju znanja o klijentu ustanoviti sadržaj prve četiri kolone za određenu automatsku misao i zatim pokazati prazan ZDM obrazac</a:t>
            </a:r>
          </a:p>
        </p:txBody>
      </p:sp>
    </p:spTree>
    <p:extLst>
      <p:ext uri="{BB962C8B-B14F-4D97-AF65-F5344CB8AC3E}">
        <p14:creationId xmlns:p14="http://schemas.microsoft.com/office/powerpoint/2010/main" val="415528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7425A80-6556-6D98-6B57-5F022BC331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4984588"/>
              </p:ext>
            </p:extLst>
          </p:nvPr>
        </p:nvGraphicFramePr>
        <p:xfrm>
          <a:off x="838200" y="195883"/>
          <a:ext cx="10515600" cy="6466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7103">
                  <a:extLst>
                    <a:ext uri="{9D8B030D-6E8A-4147-A177-3AD203B41FA5}">
                      <a16:colId xmlns:a16="http://schemas.microsoft.com/office/drawing/2014/main" val="84958297"/>
                    </a:ext>
                  </a:extLst>
                </a:gridCol>
                <a:gridCol w="1694576">
                  <a:extLst>
                    <a:ext uri="{9D8B030D-6E8A-4147-A177-3AD203B41FA5}">
                      <a16:colId xmlns:a16="http://schemas.microsoft.com/office/drawing/2014/main" val="301781227"/>
                    </a:ext>
                  </a:extLst>
                </a:gridCol>
                <a:gridCol w="2346121">
                  <a:extLst>
                    <a:ext uri="{9D8B030D-6E8A-4147-A177-3AD203B41FA5}">
                      <a16:colId xmlns:a16="http://schemas.microsoft.com/office/drawing/2014/main" val="3010246936"/>
                    </a:ext>
                  </a:extLst>
                </a:gridCol>
                <a:gridCol w="1546371">
                  <a:extLst>
                    <a:ext uri="{9D8B030D-6E8A-4147-A177-3AD203B41FA5}">
                      <a16:colId xmlns:a16="http://schemas.microsoft.com/office/drawing/2014/main" val="3528175052"/>
                    </a:ext>
                  </a:extLst>
                </a:gridCol>
                <a:gridCol w="1958829">
                  <a:extLst>
                    <a:ext uri="{9D8B030D-6E8A-4147-A177-3AD203B41FA5}">
                      <a16:colId xmlns:a16="http://schemas.microsoft.com/office/drawing/2014/main" val="384939069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78018682"/>
                    </a:ext>
                  </a:extLst>
                </a:gridCol>
              </a:tblGrid>
              <a:tr h="449384">
                <a:tc>
                  <a:txBody>
                    <a:bodyPr/>
                    <a:lstStyle/>
                    <a:p>
                      <a:pPr algn="l"/>
                      <a:r>
                        <a:rPr lang="hr-BA" dirty="0"/>
                        <a:t>Datum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BA" dirty="0"/>
                        <a:t>Situacija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BA" dirty="0"/>
                        <a:t>Automatska misao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BA" dirty="0"/>
                        <a:t>Emocije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BA" dirty="0"/>
                        <a:t>Adaptivni odgovor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BA" dirty="0"/>
                        <a:t>Posljedice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15598"/>
                  </a:ext>
                </a:extLst>
              </a:tr>
              <a:tr h="3090769">
                <a:tc>
                  <a:txBody>
                    <a:bodyPr/>
                    <a:lstStyle/>
                    <a:p>
                      <a:pPr algn="l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hr-BA" sz="1600" dirty="0"/>
                        <a:t>1.Koji aktualni događaj, tijek misli, sanjarenje ili sjećanje izaziva neugodnu emociju?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BA" sz="1600" dirty="0"/>
                        <a:t>2.Koje (ako ih ima) neugodne fizičke simptome ste imali?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BA" sz="1600" dirty="0"/>
                        <a:t>1.Koje misli ili predodžbe su vam prošle kroz glavu?</a:t>
                      </a:r>
                    </a:p>
                    <a:p>
                      <a:pPr algn="l"/>
                      <a:r>
                        <a:rPr lang="hr-BA" sz="1600" dirty="0"/>
                        <a:t>2.Koliko ste tada vjerovali u svaku automatsku misao?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BA" sz="1600" dirty="0"/>
                        <a:t>1.Koje ste emocije (tugu, anksioznost, ljutnju i sl.) osjetili u tom trenutku?</a:t>
                      </a:r>
                    </a:p>
                    <a:p>
                      <a:pPr algn="l"/>
                      <a:r>
                        <a:rPr lang="hr-BA" sz="1600" dirty="0"/>
                        <a:t>2.Koliko je intenzivna (0-100%) bila emocija?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BA" sz="1600" dirty="0"/>
                        <a:t>1.Koje ste kognitivne distorzije napravili?</a:t>
                      </a:r>
                    </a:p>
                    <a:p>
                      <a:pPr algn="l"/>
                      <a:r>
                        <a:rPr lang="hr-BA" sz="1600" dirty="0"/>
                        <a:t>2.Upotrijebite pitanja s dna tablice kako biste odgovorili na automatske misli.</a:t>
                      </a:r>
                    </a:p>
                    <a:p>
                      <a:pPr algn="l"/>
                      <a:r>
                        <a:rPr lang="hr-BA" sz="1600" dirty="0"/>
                        <a:t>3.Koliko vjerujete u svaki adaptivni odgovor?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BA" sz="1600" dirty="0"/>
                        <a:t>1.Koliko sada vjerujete u svaku automatsku misao?</a:t>
                      </a:r>
                    </a:p>
                    <a:p>
                      <a:pPr algn="l"/>
                      <a:r>
                        <a:rPr lang="hr-BA" sz="1600" dirty="0"/>
                        <a:t>2.Koje emocije sada osjećate i koliko su intenzivne (0-100%)?</a:t>
                      </a:r>
                    </a:p>
                    <a:p>
                      <a:pPr algn="l"/>
                      <a:r>
                        <a:rPr lang="hr-BA" sz="1600" dirty="0"/>
                        <a:t>3.Što ćete napraviti (ili ste napravili)?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505992"/>
                  </a:ext>
                </a:extLst>
              </a:tr>
              <a:tr h="2822988">
                <a:tc>
                  <a:txBody>
                    <a:bodyPr/>
                    <a:lstStyle/>
                    <a:p>
                      <a:pPr algn="l"/>
                      <a:r>
                        <a:rPr lang="hr-BA" i="1" dirty="0"/>
                        <a:t>Petak 3.8. 15 h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BA" i="1" dirty="0"/>
                        <a:t>Razmišljanje o pozivanju Boba na kavu.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BA" i="1" dirty="0"/>
                        <a:t>Neće htjeti ići sa mnom. (90%)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BA" i="1" dirty="0"/>
                        <a:t>Tuga (90%)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BA" sz="1400" i="1" dirty="0"/>
                        <a:t>(</a:t>
                      </a:r>
                      <a:r>
                        <a:rPr lang="hr-BA" sz="1400" i="1" dirty="0" err="1"/>
                        <a:t>Katastrofiziranje</a:t>
                      </a:r>
                      <a:r>
                        <a:rPr lang="hr-BA" sz="1400" i="1" dirty="0"/>
                        <a:t>)</a:t>
                      </a:r>
                    </a:p>
                    <a:p>
                      <a:pPr algn="l"/>
                      <a:r>
                        <a:rPr lang="hr-BA" sz="1400" i="1" dirty="0"/>
                        <a:t>Ne znam želi li on ići ili ne. (90%)</a:t>
                      </a:r>
                    </a:p>
                    <a:p>
                      <a:pPr algn="l"/>
                      <a:r>
                        <a:rPr lang="hr-BA" sz="1400" i="1" dirty="0"/>
                        <a:t>On je prema meni prijateljski raspoložen. (90%)</a:t>
                      </a:r>
                    </a:p>
                    <a:p>
                      <a:pPr algn="l"/>
                      <a:r>
                        <a:rPr lang="hr-BA" sz="1400" i="1" dirty="0"/>
                        <a:t>Najgore što se može dogoditi je da kaže ne i osjećat ću se loše neko vrijeme. (90%)</a:t>
                      </a:r>
                    </a:p>
                    <a:p>
                      <a:pPr algn="l"/>
                      <a:r>
                        <a:rPr lang="hr-BA" sz="1400" i="1" dirty="0"/>
                        <a:t>Trebala bih otići i pitati ga. (50%)</a:t>
                      </a:r>
                    </a:p>
                    <a:p>
                      <a:pPr algn="l"/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hr-BA" i="1" dirty="0"/>
                        <a:t>A. M. (50%)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hr-BA" i="1" dirty="0"/>
                        <a:t>Tuga (50%)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hr-BA" i="1" dirty="0"/>
                        <a:t>Anksioznost (50%)</a:t>
                      </a:r>
                      <a:endParaRPr lang="en-US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955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177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5D39D-E696-168D-D1F6-894D119B9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Motiviranje klijenta za korištenje ZDM-a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73C71-2EF0-426B-5615-5C2B94FC7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BA" dirty="0"/>
              <a:t>neki su klijenti odmah skloni upotrebi ZDM-a i koriste ga kad god su uznemireni</a:t>
            </a:r>
          </a:p>
          <a:p>
            <a:r>
              <a:rPr lang="hr-BA" dirty="0"/>
              <a:t>za one koji nisu sigurni, terapeut svojim primjerom može pomoći</a:t>
            </a:r>
          </a:p>
          <a:p>
            <a:endParaRPr lang="hr-BA" dirty="0"/>
          </a:p>
          <a:p>
            <a:r>
              <a:rPr lang="hr-BA" dirty="0"/>
              <a:t>T: </a:t>
            </a:r>
            <a:r>
              <a:rPr lang="hr-BA" i="1" dirty="0"/>
              <a:t>„Znate, ja još povremeno koristim ZDM kad sam preopterećen. I smatram kako mnogo više pomaže u pisanoj formi nego kad se radi u mislima.”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2964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1205</Words>
  <Application>Microsoft Office PowerPoint</Application>
  <PresentationFormat>Widescreen</PresentationFormat>
  <Paragraphs>136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 Theme</vt:lpstr>
      <vt:lpstr>Reagiranje na automatske misli</vt:lpstr>
      <vt:lpstr>Reagiranje ili odgovaranje na automatske misli</vt:lpstr>
      <vt:lpstr>Zapis disfunkcionalnih misli – ZDM </vt:lpstr>
      <vt:lpstr>Uputa: Kada zamijetite da se vaše raspoloženje pogoršalo, upitajte se: „Što mi je upravo prošlo kroz glavu?” i što prije zapišite misao ili predodžbu u kolonu Automatska misao. </vt:lpstr>
      <vt:lpstr>Pitanja koja pomažu u sastavljanju adaptivnog odgovora</vt:lpstr>
      <vt:lpstr>Upoznavanje klijenta sa ZDM-om</vt:lpstr>
      <vt:lpstr>Upoznavanje klijenta sa ZDM-om</vt:lpstr>
      <vt:lpstr>PowerPoint Presentation</vt:lpstr>
      <vt:lpstr>Motiviranje klijenta za korištenje ZDM-a</vt:lpstr>
      <vt:lpstr>Eksperiment</vt:lpstr>
      <vt:lpstr>Eksperiment – mogući ishodi</vt:lpstr>
      <vt:lpstr>Moguće teškoće u ispunjavanju ZDM obrasca</vt:lpstr>
      <vt:lpstr>Moguće teškoće u ispunjavanju ZDM obrasca</vt:lpstr>
      <vt:lpstr>Oprez u korištenju ZDM-a</vt:lpstr>
      <vt:lpstr>Kada ZDM nije dovoljno učinkovit?</vt:lpstr>
      <vt:lpstr>Dodatni načini odgovaranja na automatske misli</vt:lpstr>
      <vt:lpstr>Hvala na pažnji!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Reagiranje na automatske misli</dc:title>
  <dc:creator>EVE</dc:creator>
  <cp:lastModifiedBy>hubikotvr@outlook.com</cp:lastModifiedBy>
  <cp:revision>35</cp:revision>
  <dcterms:created xsi:type="dcterms:W3CDTF">2023-08-20T06:13:39Z</dcterms:created>
  <dcterms:modified xsi:type="dcterms:W3CDTF">2023-08-30T09:02:46Z</dcterms:modified>
</cp:coreProperties>
</file>