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9" r:id="rId2"/>
    <p:sldId id="294" r:id="rId3"/>
    <p:sldId id="296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erriweather" panose="020B0604020202020204" charset="-18"/>
      <p:regular r:id="rId28"/>
      <p:bold r:id="rId29"/>
      <p:italic r:id="rId30"/>
      <p:boldItalic r:id="rId31"/>
    </p:embeddedFont>
    <p:embeddedFont>
      <p:font typeface="Amatic SC" panose="020B0604020202020204" charset="-79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>
      <p:cViewPr varScale="1">
        <p:scale>
          <a:sx n="124" d="100"/>
          <a:sy n="124" d="100"/>
        </p:scale>
        <p:origin x="11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0CD03-E3DB-4A81-83BB-299F5AAE9EC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E5D63AB-A9C3-49C1-8FBA-13D45BF6BF22}">
      <dgm:prSet phldrT="[Tekst]" custT="1"/>
      <dgm:spPr/>
      <dgm:t>
        <a:bodyPr/>
        <a:lstStyle/>
        <a:p>
          <a:r>
            <a: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Iskrivljenje stvarnosti</a:t>
          </a:r>
          <a:endParaRPr lang="hr-HR" sz="1400" dirty="0"/>
        </a:p>
      </dgm:t>
    </dgm:pt>
    <dgm:pt modelId="{16C85757-BA28-474E-9235-50816762BD99}" type="parTrans" cxnId="{3EA99F11-936C-446D-B8BF-72754DC6FC6D}">
      <dgm:prSet/>
      <dgm:spPr/>
      <dgm:t>
        <a:bodyPr/>
        <a:lstStyle/>
        <a:p>
          <a:endParaRPr lang="hr-HR"/>
        </a:p>
      </dgm:t>
    </dgm:pt>
    <dgm:pt modelId="{D8F266BB-BD9D-4D36-9F17-BA23CDA89694}" type="sibTrans" cxnId="{3EA99F11-936C-446D-B8BF-72754DC6FC6D}">
      <dgm:prSet/>
      <dgm:spPr/>
      <dgm:t>
        <a:bodyPr/>
        <a:lstStyle/>
        <a:p>
          <a:endParaRPr lang="hr-HR"/>
        </a:p>
      </dgm:t>
    </dgm:pt>
    <dgm:pt modelId="{AC1103E1-DA6C-4C56-9A78-A86AA9A87CCB}">
      <dgm:prSet phldrT="[Tekst]" custT="1"/>
      <dgm:spPr/>
      <dgm:t>
        <a:bodyPr/>
        <a:lstStyle/>
        <a:p>
          <a:pPr algn="ctr"/>
          <a:r>
            <a: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Povezane s neproduktivnim emocionalnim i/ili fiziološkim reakcijama</a:t>
          </a:r>
          <a:endParaRPr lang="hr-HR" sz="1400" dirty="0"/>
        </a:p>
      </dgm:t>
    </dgm:pt>
    <dgm:pt modelId="{8EA1B089-E856-45A8-883B-A29C36ADC6D7}" type="parTrans" cxnId="{4F09B2D1-055C-45B3-AFB7-665EDD634896}">
      <dgm:prSet/>
      <dgm:spPr/>
      <dgm:t>
        <a:bodyPr/>
        <a:lstStyle/>
        <a:p>
          <a:endParaRPr lang="hr-HR"/>
        </a:p>
      </dgm:t>
    </dgm:pt>
    <dgm:pt modelId="{4A59B58D-301C-4CE4-8EC1-196D122417F8}" type="sibTrans" cxnId="{4F09B2D1-055C-45B3-AFB7-665EDD634896}">
      <dgm:prSet/>
      <dgm:spPr/>
      <dgm:t>
        <a:bodyPr/>
        <a:lstStyle/>
        <a:p>
          <a:endParaRPr lang="hr-HR"/>
        </a:p>
      </dgm:t>
    </dgm:pt>
    <dgm:pt modelId="{B8E8184C-A2CF-42A4-AD01-166ED5EE24AE}">
      <dgm:prSet phldrT="[Tekst]" custT="1"/>
      <dgm:spPr/>
      <dgm:t>
        <a:bodyPr/>
        <a:lstStyle/>
        <a:p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Dovode do neproduktivnog ponašanja </a:t>
          </a:r>
          <a:endParaRPr lang="hr-HR" sz="1400" dirty="0">
            <a:solidFill>
              <a:schemeClr val="tx2">
                <a:lumMod val="10000"/>
              </a:schemeClr>
            </a:solidFill>
          </a:endParaRPr>
        </a:p>
      </dgm:t>
    </dgm:pt>
    <dgm:pt modelId="{CF34D89D-FDC8-4E48-8BFA-82D0EE576288}" type="parTrans" cxnId="{2BEE130B-8299-4181-A433-444CBC0CE52A}">
      <dgm:prSet/>
      <dgm:spPr/>
      <dgm:t>
        <a:bodyPr/>
        <a:lstStyle/>
        <a:p>
          <a:endParaRPr lang="hr-HR"/>
        </a:p>
      </dgm:t>
    </dgm:pt>
    <dgm:pt modelId="{7E77EF2A-9023-40D6-8A9F-3B8F0F708628}" type="sibTrans" cxnId="{2BEE130B-8299-4181-A433-444CBC0CE52A}">
      <dgm:prSet/>
      <dgm:spPr/>
      <dgm:t>
        <a:bodyPr/>
        <a:lstStyle/>
        <a:p>
          <a:endParaRPr lang="hr-HR"/>
        </a:p>
      </dgm:t>
    </dgm:pt>
    <dgm:pt modelId="{BEA1B69D-D1E7-47BD-B436-F83BB026E40C}">
      <dgm:prSet phldrT="[Tekst]" custT="1"/>
      <dgm:spPr/>
      <dgm:t>
        <a:bodyPr/>
        <a:lstStyle/>
        <a:p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Ometaju osjećaj dobrobiti klijenata i sposobnost poduzimanja koraka za postizanje ciljeva</a:t>
          </a:r>
          <a:endParaRPr lang="hr-HR" sz="1400" dirty="0">
            <a:solidFill>
              <a:schemeClr val="tx2">
                <a:lumMod val="10000"/>
              </a:schemeClr>
            </a:solidFill>
          </a:endParaRPr>
        </a:p>
      </dgm:t>
    </dgm:pt>
    <dgm:pt modelId="{51389D3F-0D35-44D8-A0C9-0782F3F03EEC}" type="parTrans" cxnId="{243D11B8-70C9-423F-9759-DBEB8F4A9D74}">
      <dgm:prSet/>
      <dgm:spPr/>
      <dgm:t>
        <a:bodyPr/>
        <a:lstStyle/>
        <a:p>
          <a:endParaRPr lang="hr-HR"/>
        </a:p>
      </dgm:t>
    </dgm:pt>
    <dgm:pt modelId="{C31DFE1D-63EF-4270-9167-250F6FF01BFE}" type="sibTrans" cxnId="{243D11B8-70C9-423F-9759-DBEB8F4A9D74}">
      <dgm:prSet/>
      <dgm:spPr/>
      <dgm:t>
        <a:bodyPr/>
        <a:lstStyle/>
        <a:p>
          <a:endParaRPr lang="hr-HR"/>
        </a:p>
      </dgm:t>
    </dgm:pt>
    <dgm:pt modelId="{E2F58713-6C0A-4BF9-BF4F-7F7B2DCEA4EF}" type="pres">
      <dgm:prSet presAssocID="{6BD0CD03-E3DB-4A81-83BB-299F5AAE9E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D0DF10-ED83-45CD-BADC-DA50147AB546}" type="pres">
      <dgm:prSet presAssocID="{CE5D63AB-A9C3-49C1-8FBA-13D45BF6BF22}" presName="node" presStyleLbl="node1" presStyleIdx="0" presStyleCnt="4" custLinFactNeighborX="222" custLinFactNeighborY="639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B533A6-6932-4E5A-A125-E5D85ACECB62}" type="pres">
      <dgm:prSet presAssocID="{D8F266BB-BD9D-4D36-9F17-BA23CDA89694}" presName="sibTrans" presStyleCnt="0"/>
      <dgm:spPr/>
    </dgm:pt>
    <dgm:pt modelId="{84409F9F-47B6-4BF4-B992-8EB28FBCFA50}" type="pres">
      <dgm:prSet presAssocID="{AC1103E1-DA6C-4C56-9A78-A86AA9A87C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CBAB77-2773-4378-90F0-1FC12B2FE856}" type="pres">
      <dgm:prSet presAssocID="{4A59B58D-301C-4CE4-8EC1-196D122417F8}" presName="sibTrans" presStyleCnt="0"/>
      <dgm:spPr/>
    </dgm:pt>
    <dgm:pt modelId="{70DC508D-5516-4890-A000-50C79BDA7135}" type="pres">
      <dgm:prSet presAssocID="{B8E8184C-A2CF-42A4-AD01-166ED5EE24AE}" presName="node" presStyleLbl="node1" presStyleIdx="2" presStyleCnt="4" custLinFactNeighborX="-823" custLinFactNeighborY="639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6DBA43-65DD-4849-8F13-5A4A45BF5E53}" type="pres">
      <dgm:prSet presAssocID="{7E77EF2A-9023-40D6-8A9F-3B8F0F708628}" presName="sibTrans" presStyleCnt="0"/>
      <dgm:spPr/>
    </dgm:pt>
    <dgm:pt modelId="{8420E3EF-2351-484B-B115-E931ED2E21DE}" type="pres">
      <dgm:prSet presAssocID="{BEA1B69D-D1E7-47BD-B436-F83BB026E4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FDF850-AA19-4FAB-B2A0-6401B58D842A}" type="presOf" srcId="{AC1103E1-DA6C-4C56-9A78-A86AA9A87CCB}" destId="{84409F9F-47B6-4BF4-B992-8EB28FBCFA50}" srcOrd="0" destOrd="0" presId="urn:microsoft.com/office/officeart/2005/8/layout/default"/>
    <dgm:cxn modelId="{A10E9F15-1FC7-41DF-B514-690D1DF414A3}" type="presOf" srcId="{BEA1B69D-D1E7-47BD-B436-F83BB026E40C}" destId="{8420E3EF-2351-484B-B115-E931ED2E21DE}" srcOrd="0" destOrd="0" presId="urn:microsoft.com/office/officeart/2005/8/layout/default"/>
    <dgm:cxn modelId="{1775DCFF-91CE-482A-808C-C179F67E6812}" type="presOf" srcId="{6BD0CD03-E3DB-4A81-83BB-299F5AAE9EC6}" destId="{E2F58713-6C0A-4BF9-BF4F-7F7B2DCEA4EF}" srcOrd="0" destOrd="0" presId="urn:microsoft.com/office/officeart/2005/8/layout/default"/>
    <dgm:cxn modelId="{3EA99F11-936C-446D-B8BF-72754DC6FC6D}" srcId="{6BD0CD03-E3DB-4A81-83BB-299F5AAE9EC6}" destId="{CE5D63AB-A9C3-49C1-8FBA-13D45BF6BF22}" srcOrd="0" destOrd="0" parTransId="{16C85757-BA28-474E-9235-50816762BD99}" sibTransId="{D8F266BB-BD9D-4D36-9F17-BA23CDA89694}"/>
    <dgm:cxn modelId="{4F09B2D1-055C-45B3-AFB7-665EDD634896}" srcId="{6BD0CD03-E3DB-4A81-83BB-299F5AAE9EC6}" destId="{AC1103E1-DA6C-4C56-9A78-A86AA9A87CCB}" srcOrd="1" destOrd="0" parTransId="{8EA1B089-E856-45A8-883B-A29C36ADC6D7}" sibTransId="{4A59B58D-301C-4CE4-8EC1-196D122417F8}"/>
    <dgm:cxn modelId="{243D11B8-70C9-423F-9759-DBEB8F4A9D74}" srcId="{6BD0CD03-E3DB-4A81-83BB-299F5AAE9EC6}" destId="{BEA1B69D-D1E7-47BD-B436-F83BB026E40C}" srcOrd="3" destOrd="0" parTransId="{51389D3F-0D35-44D8-A0C9-0782F3F03EEC}" sibTransId="{C31DFE1D-63EF-4270-9167-250F6FF01BFE}"/>
    <dgm:cxn modelId="{878661E7-7686-47CA-B833-53DCB546DD22}" type="presOf" srcId="{B8E8184C-A2CF-42A4-AD01-166ED5EE24AE}" destId="{70DC508D-5516-4890-A000-50C79BDA7135}" srcOrd="0" destOrd="0" presId="urn:microsoft.com/office/officeart/2005/8/layout/default"/>
    <dgm:cxn modelId="{19C51BA0-2590-40BF-AEA0-904DDE3E809E}" type="presOf" srcId="{CE5D63AB-A9C3-49C1-8FBA-13D45BF6BF22}" destId="{29D0DF10-ED83-45CD-BADC-DA50147AB546}" srcOrd="0" destOrd="0" presId="urn:microsoft.com/office/officeart/2005/8/layout/default"/>
    <dgm:cxn modelId="{2BEE130B-8299-4181-A433-444CBC0CE52A}" srcId="{6BD0CD03-E3DB-4A81-83BB-299F5AAE9EC6}" destId="{B8E8184C-A2CF-42A4-AD01-166ED5EE24AE}" srcOrd="2" destOrd="0" parTransId="{CF34D89D-FDC8-4E48-8BFA-82D0EE576288}" sibTransId="{7E77EF2A-9023-40D6-8A9F-3B8F0F708628}"/>
    <dgm:cxn modelId="{730FF414-8935-4DE7-A288-CC7D38E6B4D0}" type="presParOf" srcId="{E2F58713-6C0A-4BF9-BF4F-7F7B2DCEA4EF}" destId="{29D0DF10-ED83-45CD-BADC-DA50147AB546}" srcOrd="0" destOrd="0" presId="urn:microsoft.com/office/officeart/2005/8/layout/default"/>
    <dgm:cxn modelId="{D2590AFF-9E10-42D9-B674-4A0BAA3DE541}" type="presParOf" srcId="{E2F58713-6C0A-4BF9-BF4F-7F7B2DCEA4EF}" destId="{B9B533A6-6932-4E5A-A125-E5D85ACECB62}" srcOrd="1" destOrd="0" presId="urn:microsoft.com/office/officeart/2005/8/layout/default"/>
    <dgm:cxn modelId="{16E72D27-CB24-4460-A50E-CB13571C76CC}" type="presParOf" srcId="{E2F58713-6C0A-4BF9-BF4F-7F7B2DCEA4EF}" destId="{84409F9F-47B6-4BF4-B992-8EB28FBCFA50}" srcOrd="2" destOrd="0" presId="urn:microsoft.com/office/officeart/2005/8/layout/default"/>
    <dgm:cxn modelId="{D823D269-2514-469F-987E-2A7818CE2AFF}" type="presParOf" srcId="{E2F58713-6C0A-4BF9-BF4F-7F7B2DCEA4EF}" destId="{31CBAB77-2773-4378-90F0-1FC12B2FE856}" srcOrd="3" destOrd="0" presId="urn:microsoft.com/office/officeart/2005/8/layout/default"/>
    <dgm:cxn modelId="{B8AE766C-8D9E-47ED-A846-D715B928A670}" type="presParOf" srcId="{E2F58713-6C0A-4BF9-BF4F-7F7B2DCEA4EF}" destId="{70DC508D-5516-4890-A000-50C79BDA7135}" srcOrd="4" destOrd="0" presId="urn:microsoft.com/office/officeart/2005/8/layout/default"/>
    <dgm:cxn modelId="{F474FAA8-F426-4DCF-B655-78FA03576D80}" type="presParOf" srcId="{E2F58713-6C0A-4BF9-BF4F-7F7B2DCEA4EF}" destId="{406DBA43-65DD-4849-8F13-5A4A45BF5E53}" srcOrd="5" destOrd="0" presId="urn:microsoft.com/office/officeart/2005/8/layout/default"/>
    <dgm:cxn modelId="{5CF44866-6C18-42BD-9C07-B35A7E2D7649}" type="presParOf" srcId="{E2F58713-6C0A-4BF9-BF4F-7F7B2DCEA4EF}" destId="{8420E3EF-2351-484B-B115-E931ED2E21D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882E-DA1D-4C09-B30D-6C9520D2633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A11347-6966-4F9A-A85D-5AF38D05BB05}">
      <dgm:prSet phldrT="[Tekst]" custT="1"/>
      <dgm:spPr/>
      <dgm:t>
        <a:bodyPr/>
        <a:lstStyle/>
        <a:p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Klijent je maničan ili </a:t>
          </a:r>
          <a:r>
            <a:rPr lang="hr-HR" sz="14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hipomaničan</a:t>
          </a: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„Sjajna je ideja vidjeti koliko brzo moj auto može ići!„</a:t>
          </a:r>
          <a:endParaRPr lang="hr-HR" sz="1400" dirty="0">
            <a:solidFill>
              <a:schemeClr val="tx2">
                <a:lumMod val="10000"/>
              </a:schemeClr>
            </a:solidFill>
          </a:endParaRPr>
        </a:p>
      </dgm:t>
    </dgm:pt>
    <dgm:pt modelId="{DAF0703D-1B10-4EDE-987D-117F97D8D6C6}" type="parTrans" cxnId="{DF860AB7-3BD8-4F6D-9798-426F9C686D8B}">
      <dgm:prSet/>
      <dgm:spPr/>
      <dgm:t>
        <a:bodyPr/>
        <a:lstStyle/>
        <a:p>
          <a:endParaRPr lang="hr-HR"/>
        </a:p>
      </dgm:t>
    </dgm:pt>
    <dgm:pt modelId="{1FC6A7E0-1C6D-44AD-941C-64DE5D9B297C}" type="sibTrans" cxnId="{DF860AB7-3BD8-4F6D-9798-426F9C686D8B}">
      <dgm:prSet/>
      <dgm:spPr/>
      <dgm:t>
        <a:bodyPr/>
        <a:lstStyle/>
        <a:p>
          <a:endParaRPr lang="hr-HR"/>
        </a:p>
      </dgm:t>
    </dgm:pt>
    <dgm:pt modelId="{6C350B2F-24FE-4A58-8A46-7102B9A7D6BD}">
      <dgm:prSet phldrT="[Tekst]" custT="1"/>
      <dgm:spPr/>
      <dgm:t>
        <a:bodyPr/>
        <a:lstStyle/>
        <a:p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 Klijent sam sebi daje dopuštenje za sudjelovanje u neprilagođenim   	ponašanjima</a:t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„U redu je napiti se jer svi moji prijatelji to rade.”</a:t>
          </a:r>
          <a:endParaRPr lang="hr-HR" sz="1400" dirty="0">
            <a:solidFill>
              <a:schemeClr val="tx2">
                <a:lumMod val="10000"/>
              </a:schemeClr>
            </a:solidFill>
          </a:endParaRPr>
        </a:p>
      </dgm:t>
    </dgm:pt>
    <dgm:pt modelId="{68AFC06E-0431-4E03-9665-CBDD0E8F648D}" type="sibTrans" cxnId="{9C192D96-D7EF-4165-A592-A2EF5A4E9EEB}">
      <dgm:prSet/>
      <dgm:spPr/>
      <dgm:t>
        <a:bodyPr/>
        <a:lstStyle/>
        <a:p>
          <a:endParaRPr lang="hr-HR"/>
        </a:p>
      </dgm:t>
    </dgm:pt>
    <dgm:pt modelId="{7DB2A591-36AD-405B-A4A6-47C8AA0BE757}" type="parTrans" cxnId="{9C192D96-D7EF-4165-A592-A2EF5A4E9EEB}">
      <dgm:prSet/>
      <dgm:spPr/>
      <dgm:t>
        <a:bodyPr/>
        <a:lstStyle/>
        <a:p>
          <a:endParaRPr lang="hr-HR"/>
        </a:p>
      </dgm:t>
    </dgm:pt>
    <dgm:pt modelId="{5A6AEADB-8E97-4897-BC51-83B721281BD3}">
      <dgm:prSet phldrT="[Tekst]" custT="1"/>
      <dgm:spPr/>
      <dgm:t>
        <a:bodyPr/>
        <a:lstStyle/>
        <a:p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 Klijent ima </a:t>
          </a:r>
          <a:r>
            <a:rPr lang="hr-HR" sz="14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narcističke</a:t>
          </a: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osobine</a:t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“Ja sam superioran svima.”</a:t>
          </a:r>
          <a:endParaRPr lang="hr-HR" sz="1400" dirty="0">
            <a:solidFill>
              <a:schemeClr val="tx2">
                <a:lumMod val="10000"/>
              </a:schemeClr>
            </a:solidFill>
          </a:endParaRPr>
        </a:p>
      </dgm:t>
    </dgm:pt>
    <dgm:pt modelId="{A9E5E962-FC47-4084-BCDA-90ACBD01761B}" type="sibTrans" cxnId="{9BEAE27D-D409-4502-9C09-C17B04EDF535}">
      <dgm:prSet/>
      <dgm:spPr/>
      <dgm:t>
        <a:bodyPr/>
        <a:lstStyle/>
        <a:p>
          <a:endParaRPr lang="hr-HR"/>
        </a:p>
      </dgm:t>
    </dgm:pt>
    <dgm:pt modelId="{F98763D4-6593-44C1-9863-F6397645E3F6}" type="parTrans" cxnId="{9BEAE27D-D409-4502-9C09-C17B04EDF535}">
      <dgm:prSet/>
      <dgm:spPr/>
      <dgm:t>
        <a:bodyPr/>
        <a:lstStyle/>
        <a:p>
          <a:endParaRPr lang="hr-HR"/>
        </a:p>
      </dgm:t>
    </dgm:pt>
    <dgm:pt modelId="{B7FA652A-EF33-4157-9516-F9850FFD657E}" type="pres">
      <dgm:prSet presAssocID="{712D882E-DA1D-4C09-B30D-6C9520D263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3BE23BB-F486-4A79-83DB-3ACB5F87DB1F}" type="pres">
      <dgm:prSet presAssocID="{6DA11347-6966-4F9A-A85D-5AF38D05BB05}" presName="parentLin" presStyleCnt="0"/>
      <dgm:spPr/>
    </dgm:pt>
    <dgm:pt modelId="{48E46328-CEFD-422E-83CB-8E81D53B48BE}" type="pres">
      <dgm:prSet presAssocID="{6DA11347-6966-4F9A-A85D-5AF38D05BB05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F4A00B4E-1714-4A48-B9EF-AC4D26465F13}" type="pres">
      <dgm:prSet presAssocID="{6DA11347-6966-4F9A-A85D-5AF38D05BB05}" presName="parentText" presStyleLbl="node1" presStyleIdx="0" presStyleCnt="3" custScaleX="104110" custScaleY="11944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C6F84F-4718-4846-A691-F0F72B36A1C9}" type="pres">
      <dgm:prSet presAssocID="{6DA11347-6966-4F9A-A85D-5AF38D05BB05}" presName="negativeSpace" presStyleCnt="0"/>
      <dgm:spPr/>
    </dgm:pt>
    <dgm:pt modelId="{F21FD79A-9CDE-4094-A6CA-E88D5BB201B8}" type="pres">
      <dgm:prSet presAssocID="{6DA11347-6966-4F9A-A85D-5AF38D05BB05}" presName="childText" presStyleLbl="conFgAcc1" presStyleIdx="0" presStyleCnt="3">
        <dgm:presLayoutVars>
          <dgm:bulletEnabled val="1"/>
        </dgm:presLayoutVars>
      </dgm:prSet>
      <dgm:spPr/>
    </dgm:pt>
    <dgm:pt modelId="{78D8F670-C8D0-418F-86D5-5BF6D1B3AAE8}" type="pres">
      <dgm:prSet presAssocID="{1FC6A7E0-1C6D-44AD-941C-64DE5D9B297C}" presName="spaceBetweenRectangles" presStyleCnt="0"/>
      <dgm:spPr/>
    </dgm:pt>
    <dgm:pt modelId="{DB1D4485-EC0D-42F7-9A10-8705794C9106}" type="pres">
      <dgm:prSet presAssocID="{5A6AEADB-8E97-4897-BC51-83B721281BD3}" presName="parentLin" presStyleCnt="0"/>
      <dgm:spPr/>
    </dgm:pt>
    <dgm:pt modelId="{952826EA-D346-40A5-A5DC-E6AD8D7A1A04}" type="pres">
      <dgm:prSet presAssocID="{5A6AEADB-8E97-4897-BC51-83B721281BD3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3D5C4C51-B1FD-47AF-AE11-EC6B95C8ED31}" type="pres">
      <dgm:prSet presAssocID="{5A6AEADB-8E97-4897-BC51-83B721281BD3}" presName="parentText" presStyleLbl="node1" presStyleIdx="1" presStyleCnt="3" custScaleX="104348" custScaleY="13214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2E52B-1502-4D88-8924-CA2E8A7FC4A9}" type="pres">
      <dgm:prSet presAssocID="{5A6AEADB-8E97-4897-BC51-83B721281BD3}" presName="negativeSpace" presStyleCnt="0"/>
      <dgm:spPr/>
    </dgm:pt>
    <dgm:pt modelId="{B8C0CD15-2A93-42B0-BE5F-C2E625A1EFDD}" type="pres">
      <dgm:prSet presAssocID="{5A6AEADB-8E97-4897-BC51-83B721281BD3}" presName="childText" presStyleLbl="conFgAcc1" presStyleIdx="1" presStyleCnt="3">
        <dgm:presLayoutVars>
          <dgm:bulletEnabled val="1"/>
        </dgm:presLayoutVars>
      </dgm:prSet>
      <dgm:spPr/>
    </dgm:pt>
    <dgm:pt modelId="{DDCD7B18-5E28-4B1C-BC6C-1C7084B271D7}" type="pres">
      <dgm:prSet presAssocID="{A9E5E962-FC47-4084-BCDA-90ACBD01761B}" presName="spaceBetweenRectangles" presStyleCnt="0"/>
      <dgm:spPr/>
    </dgm:pt>
    <dgm:pt modelId="{3B897B13-E7E9-4113-B399-4C49D3030940}" type="pres">
      <dgm:prSet presAssocID="{6C350B2F-24FE-4A58-8A46-7102B9A7D6BD}" presName="parentLin" presStyleCnt="0"/>
      <dgm:spPr/>
    </dgm:pt>
    <dgm:pt modelId="{F8341A14-BBCB-437B-8D84-BE9EAD0DC718}" type="pres">
      <dgm:prSet presAssocID="{6C350B2F-24FE-4A58-8A46-7102B9A7D6BD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4CADC267-A55C-464D-AF16-84A4BB6D31AD}" type="pres">
      <dgm:prSet presAssocID="{6C350B2F-24FE-4A58-8A46-7102B9A7D6BD}" presName="parentText" presStyleLbl="node1" presStyleIdx="2" presStyleCnt="3" custScaleX="104969" custScaleY="12309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44B6AA-81E9-486C-B894-E32F9598A90E}" type="pres">
      <dgm:prSet presAssocID="{6C350B2F-24FE-4A58-8A46-7102B9A7D6BD}" presName="negativeSpace" presStyleCnt="0"/>
      <dgm:spPr/>
    </dgm:pt>
    <dgm:pt modelId="{AFBC249C-3E67-4B7B-B9A1-4F3F795142AD}" type="pres">
      <dgm:prSet presAssocID="{6C350B2F-24FE-4A58-8A46-7102B9A7D6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2BDA24-32B2-4CEB-82D2-58A93B1D4345}" type="presOf" srcId="{712D882E-DA1D-4C09-B30D-6C9520D26331}" destId="{B7FA652A-EF33-4157-9516-F9850FFD657E}" srcOrd="0" destOrd="0" presId="urn:microsoft.com/office/officeart/2005/8/layout/list1"/>
    <dgm:cxn modelId="{4E5186E7-9CCA-4352-ADFD-AC81EA1831EA}" type="presOf" srcId="{5A6AEADB-8E97-4897-BC51-83B721281BD3}" destId="{3D5C4C51-B1FD-47AF-AE11-EC6B95C8ED31}" srcOrd="1" destOrd="0" presId="urn:microsoft.com/office/officeart/2005/8/layout/list1"/>
    <dgm:cxn modelId="{9BEAE27D-D409-4502-9C09-C17B04EDF535}" srcId="{712D882E-DA1D-4C09-B30D-6C9520D26331}" destId="{5A6AEADB-8E97-4897-BC51-83B721281BD3}" srcOrd="1" destOrd="0" parTransId="{F98763D4-6593-44C1-9863-F6397645E3F6}" sibTransId="{A9E5E962-FC47-4084-BCDA-90ACBD01761B}"/>
    <dgm:cxn modelId="{22526177-D6B6-4DB3-9A7D-6EB4AF855758}" type="presOf" srcId="{6C350B2F-24FE-4A58-8A46-7102B9A7D6BD}" destId="{4CADC267-A55C-464D-AF16-84A4BB6D31AD}" srcOrd="1" destOrd="0" presId="urn:microsoft.com/office/officeart/2005/8/layout/list1"/>
    <dgm:cxn modelId="{850ED4A8-5A25-4174-8A87-D6E4FBA0FD02}" type="presOf" srcId="{6C350B2F-24FE-4A58-8A46-7102B9A7D6BD}" destId="{F8341A14-BBCB-437B-8D84-BE9EAD0DC718}" srcOrd="0" destOrd="0" presId="urn:microsoft.com/office/officeart/2005/8/layout/list1"/>
    <dgm:cxn modelId="{7A98DA39-02C2-45AA-9C8B-E1F129B21598}" type="presOf" srcId="{5A6AEADB-8E97-4897-BC51-83B721281BD3}" destId="{952826EA-D346-40A5-A5DC-E6AD8D7A1A04}" srcOrd="0" destOrd="0" presId="urn:microsoft.com/office/officeart/2005/8/layout/list1"/>
    <dgm:cxn modelId="{9C192D96-D7EF-4165-A592-A2EF5A4E9EEB}" srcId="{712D882E-DA1D-4C09-B30D-6C9520D26331}" destId="{6C350B2F-24FE-4A58-8A46-7102B9A7D6BD}" srcOrd="2" destOrd="0" parTransId="{7DB2A591-36AD-405B-A4A6-47C8AA0BE757}" sibTransId="{68AFC06E-0431-4E03-9665-CBDD0E8F648D}"/>
    <dgm:cxn modelId="{80A6AD06-02EA-4F14-95B6-B4D3D34F88D4}" type="presOf" srcId="{6DA11347-6966-4F9A-A85D-5AF38D05BB05}" destId="{48E46328-CEFD-422E-83CB-8E81D53B48BE}" srcOrd="0" destOrd="0" presId="urn:microsoft.com/office/officeart/2005/8/layout/list1"/>
    <dgm:cxn modelId="{DF860AB7-3BD8-4F6D-9798-426F9C686D8B}" srcId="{712D882E-DA1D-4C09-B30D-6C9520D26331}" destId="{6DA11347-6966-4F9A-A85D-5AF38D05BB05}" srcOrd="0" destOrd="0" parTransId="{DAF0703D-1B10-4EDE-987D-117F97D8D6C6}" sibTransId="{1FC6A7E0-1C6D-44AD-941C-64DE5D9B297C}"/>
    <dgm:cxn modelId="{B0D5B48B-08D7-416B-A77F-001082FD1CEA}" type="presOf" srcId="{6DA11347-6966-4F9A-A85D-5AF38D05BB05}" destId="{F4A00B4E-1714-4A48-B9EF-AC4D26465F13}" srcOrd="1" destOrd="0" presId="urn:microsoft.com/office/officeart/2005/8/layout/list1"/>
    <dgm:cxn modelId="{845ACC7B-B182-4332-BC08-1FA38F7EE700}" type="presParOf" srcId="{B7FA652A-EF33-4157-9516-F9850FFD657E}" destId="{73BE23BB-F486-4A79-83DB-3ACB5F87DB1F}" srcOrd="0" destOrd="0" presId="urn:microsoft.com/office/officeart/2005/8/layout/list1"/>
    <dgm:cxn modelId="{FDF494D6-8AD7-4203-8B92-53075B4FE746}" type="presParOf" srcId="{73BE23BB-F486-4A79-83DB-3ACB5F87DB1F}" destId="{48E46328-CEFD-422E-83CB-8E81D53B48BE}" srcOrd="0" destOrd="0" presId="urn:microsoft.com/office/officeart/2005/8/layout/list1"/>
    <dgm:cxn modelId="{2113BAEB-7D98-43A5-88C9-7B777BC1C9E0}" type="presParOf" srcId="{73BE23BB-F486-4A79-83DB-3ACB5F87DB1F}" destId="{F4A00B4E-1714-4A48-B9EF-AC4D26465F13}" srcOrd="1" destOrd="0" presId="urn:microsoft.com/office/officeart/2005/8/layout/list1"/>
    <dgm:cxn modelId="{13F96C39-A1B7-41CD-91E5-2DE05020D356}" type="presParOf" srcId="{B7FA652A-EF33-4157-9516-F9850FFD657E}" destId="{88C6F84F-4718-4846-A691-F0F72B36A1C9}" srcOrd="1" destOrd="0" presId="urn:microsoft.com/office/officeart/2005/8/layout/list1"/>
    <dgm:cxn modelId="{82CF4815-C93E-49C0-A4BE-86BD11BB1AD9}" type="presParOf" srcId="{B7FA652A-EF33-4157-9516-F9850FFD657E}" destId="{F21FD79A-9CDE-4094-A6CA-E88D5BB201B8}" srcOrd="2" destOrd="0" presId="urn:microsoft.com/office/officeart/2005/8/layout/list1"/>
    <dgm:cxn modelId="{5F06BA6D-C775-449D-9A70-C4BF339265E4}" type="presParOf" srcId="{B7FA652A-EF33-4157-9516-F9850FFD657E}" destId="{78D8F670-C8D0-418F-86D5-5BF6D1B3AAE8}" srcOrd="3" destOrd="0" presId="urn:microsoft.com/office/officeart/2005/8/layout/list1"/>
    <dgm:cxn modelId="{FA67DD49-E19B-433E-875D-6AABE9DCE22A}" type="presParOf" srcId="{B7FA652A-EF33-4157-9516-F9850FFD657E}" destId="{DB1D4485-EC0D-42F7-9A10-8705794C9106}" srcOrd="4" destOrd="0" presId="urn:microsoft.com/office/officeart/2005/8/layout/list1"/>
    <dgm:cxn modelId="{E45E3BAB-58FC-42E0-8E2E-7DA57F2A2D00}" type="presParOf" srcId="{DB1D4485-EC0D-42F7-9A10-8705794C9106}" destId="{952826EA-D346-40A5-A5DC-E6AD8D7A1A04}" srcOrd="0" destOrd="0" presId="urn:microsoft.com/office/officeart/2005/8/layout/list1"/>
    <dgm:cxn modelId="{6048D687-C46A-4180-B3D9-FD13806AE566}" type="presParOf" srcId="{DB1D4485-EC0D-42F7-9A10-8705794C9106}" destId="{3D5C4C51-B1FD-47AF-AE11-EC6B95C8ED31}" srcOrd="1" destOrd="0" presId="urn:microsoft.com/office/officeart/2005/8/layout/list1"/>
    <dgm:cxn modelId="{E5BDA4D9-AD77-494B-B43B-B69A0721C47A}" type="presParOf" srcId="{B7FA652A-EF33-4157-9516-F9850FFD657E}" destId="{5492E52B-1502-4D88-8924-CA2E8A7FC4A9}" srcOrd="5" destOrd="0" presId="urn:microsoft.com/office/officeart/2005/8/layout/list1"/>
    <dgm:cxn modelId="{BF6B550E-95F4-4181-9370-D70867BEA57A}" type="presParOf" srcId="{B7FA652A-EF33-4157-9516-F9850FFD657E}" destId="{B8C0CD15-2A93-42B0-BE5F-C2E625A1EFDD}" srcOrd="6" destOrd="0" presId="urn:microsoft.com/office/officeart/2005/8/layout/list1"/>
    <dgm:cxn modelId="{24529D28-C340-4A94-9693-6C84E55297DB}" type="presParOf" srcId="{B7FA652A-EF33-4157-9516-F9850FFD657E}" destId="{DDCD7B18-5E28-4B1C-BC6C-1C7084B271D7}" srcOrd="7" destOrd="0" presId="urn:microsoft.com/office/officeart/2005/8/layout/list1"/>
    <dgm:cxn modelId="{037DF872-E8D2-4FDA-87BF-F8CF68DB492B}" type="presParOf" srcId="{B7FA652A-EF33-4157-9516-F9850FFD657E}" destId="{3B897B13-E7E9-4113-B399-4C49D3030940}" srcOrd="8" destOrd="0" presId="urn:microsoft.com/office/officeart/2005/8/layout/list1"/>
    <dgm:cxn modelId="{D9668D86-D4E8-4B6B-ABFB-771BA6B3B6E3}" type="presParOf" srcId="{3B897B13-E7E9-4113-B399-4C49D3030940}" destId="{F8341A14-BBCB-437B-8D84-BE9EAD0DC718}" srcOrd="0" destOrd="0" presId="urn:microsoft.com/office/officeart/2005/8/layout/list1"/>
    <dgm:cxn modelId="{D90166BA-9A4E-4DA3-BA82-CDBF5EC917F9}" type="presParOf" srcId="{3B897B13-E7E9-4113-B399-4C49D3030940}" destId="{4CADC267-A55C-464D-AF16-84A4BB6D31AD}" srcOrd="1" destOrd="0" presId="urn:microsoft.com/office/officeart/2005/8/layout/list1"/>
    <dgm:cxn modelId="{300DC34B-3B7C-4640-A1C4-3A88706220BA}" type="presParOf" srcId="{B7FA652A-EF33-4157-9516-F9850FFD657E}" destId="{7A44B6AA-81E9-486C-B894-E32F9598A90E}" srcOrd="9" destOrd="0" presId="urn:microsoft.com/office/officeart/2005/8/layout/list1"/>
    <dgm:cxn modelId="{32B0DEFF-112C-463E-8EA8-A17D8E9E31B9}" type="presParOf" srcId="{B7FA652A-EF33-4157-9516-F9850FFD657E}" destId="{AFBC249C-3E67-4B7B-B9A1-4F3F795142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0DF10-ED83-45CD-BADC-DA50147AB546}">
      <dsp:nvSpPr>
        <dsp:cNvPr id="0" name=""/>
        <dsp:cNvSpPr/>
      </dsp:nvSpPr>
      <dsp:spPr>
        <a:xfrm>
          <a:off x="144018" y="936110"/>
          <a:ext cx="2433645" cy="1460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Iskrivljenje stvarnosti</a:t>
          </a:r>
          <a:endParaRPr lang="hr-HR" sz="1400" kern="1200" dirty="0"/>
        </a:p>
      </dsp:txBody>
      <dsp:txXfrm>
        <a:off x="144018" y="936110"/>
        <a:ext cx="2433645" cy="1460187"/>
      </dsp:txXfrm>
    </dsp:sp>
    <dsp:sp modelId="{84409F9F-47B6-4BF4-B992-8EB28FBCFA50}">
      <dsp:nvSpPr>
        <dsp:cNvPr id="0" name=""/>
        <dsp:cNvSpPr/>
      </dsp:nvSpPr>
      <dsp:spPr>
        <a:xfrm>
          <a:off x="2815625" y="2306"/>
          <a:ext cx="2433645" cy="1460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Povezane s neproduktivnim emocionalnim i/ili fiziološkim reakcijama</a:t>
          </a:r>
          <a:endParaRPr lang="hr-HR" sz="1400" kern="1200" dirty="0"/>
        </a:p>
      </dsp:txBody>
      <dsp:txXfrm>
        <a:off x="2815625" y="2306"/>
        <a:ext cx="2433645" cy="1460187"/>
      </dsp:txXfrm>
    </dsp:sp>
    <dsp:sp modelId="{70DC508D-5516-4890-A000-50C79BDA7135}">
      <dsp:nvSpPr>
        <dsp:cNvPr id="0" name=""/>
        <dsp:cNvSpPr/>
      </dsp:nvSpPr>
      <dsp:spPr>
        <a:xfrm>
          <a:off x="5472606" y="936110"/>
          <a:ext cx="2433645" cy="1460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Dovode do neproduktivnog ponašanja </a:t>
          </a:r>
          <a:endParaRPr lang="hr-HR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472606" y="936110"/>
        <a:ext cx="2433645" cy="1460187"/>
      </dsp:txXfrm>
    </dsp:sp>
    <dsp:sp modelId="{8420E3EF-2351-484B-B115-E931ED2E21DE}">
      <dsp:nvSpPr>
        <dsp:cNvPr id="0" name=""/>
        <dsp:cNvSpPr/>
      </dsp:nvSpPr>
      <dsp:spPr>
        <a:xfrm>
          <a:off x="2815625" y="1705858"/>
          <a:ext cx="2433645" cy="1460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Ometaju osjećaj dobrobiti klijenata i sposobnost poduzimanja koraka za postizanje ciljeva</a:t>
          </a:r>
          <a:endParaRPr lang="hr-HR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15625" y="1705858"/>
        <a:ext cx="2433645" cy="146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FD79A-9CDE-4094-A6CA-E88D5BB201B8}">
      <dsp:nvSpPr>
        <dsp:cNvPr id="0" name=""/>
        <dsp:cNvSpPr/>
      </dsp:nvSpPr>
      <dsp:spPr>
        <a:xfrm>
          <a:off x="0" y="471056"/>
          <a:ext cx="82809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0B4E-1714-4A48-B9EF-AC4D26465F13}">
      <dsp:nvSpPr>
        <dsp:cNvPr id="0" name=""/>
        <dsp:cNvSpPr/>
      </dsp:nvSpPr>
      <dsp:spPr>
        <a:xfrm>
          <a:off x="414046" y="20085"/>
          <a:ext cx="6034886" cy="7756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Klijent je maničan ili </a:t>
          </a:r>
          <a:r>
            <a:rPr lang="hr-HR" sz="14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hipomaničan</a:t>
          </a: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„Sjajna je ideja vidjeti koliko brzo moj auto može ići!„</a:t>
          </a:r>
          <a:endParaRPr lang="hr-HR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51912" y="57951"/>
        <a:ext cx="5959154" cy="699959"/>
      </dsp:txXfrm>
    </dsp:sp>
    <dsp:sp modelId="{B8C0CD15-2A93-42B0-BE5F-C2E625A1EFDD}">
      <dsp:nvSpPr>
        <dsp:cNvPr id="0" name=""/>
        <dsp:cNvSpPr/>
      </dsp:nvSpPr>
      <dsp:spPr>
        <a:xfrm>
          <a:off x="0" y="1677758"/>
          <a:ext cx="82809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C4C51-B1FD-47AF-AE11-EC6B95C8ED31}">
      <dsp:nvSpPr>
        <dsp:cNvPr id="0" name=""/>
        <dsp:cNvSpPr/>
      </dsp:nvSpPr>
      <dsp:spPr>
        <a:xfrm>
          <a:off x="414046" y="1144256"/>
          <a:ext cx="6048682" cy="8582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 Klijent ima </a:t>
          </a:r>
          <a:r>
            <a:rPr lang="hr-HR" sz="1400" kern="1200" dirty="0" err="1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narcističke</a:t>
          </a: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osobine</a:t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“Ja sam superioran svima.”</a:t>
          </a:r>
          <a:endParaRPr lang="hr-HR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55941" y="1186151"/>
        <a:ext cx="5964892" cy="774431"/>
      </dsp:txXfrm>
    </dsp:sp>
    <dsp:sp modelId="{AFBC249C-3E67-4B7B-B9A1-4F3F795142AD}">
      <dsp:nvSpPr>
        <dsp:cNvPr id="0" name=""/>
        <dsp:cNvSpPr/>
      </dsp:nvSpPr>
      <dsp:spPr>
        <a:xfrm>
          <a:off x="0" y="2825666"/>
          <a:ext cx="82809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DC267-A55C-464D-AF16-84A4BB6D31AD}">
      <dsp:nvSpPr>
        <dsp:cNvPr id="0" name=""/>
        <dsp:cNvSpPr/>
      </dsp:nvSpPr>
      <dsp:spPr>
        <a:xfrm>
          <a:off x="414046" y="2350958"/>
          <a:ext cx="6084679" cy="7994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 Klijent sam sebi daje dopuštenje za sudjelovanje u neprilagođenim   	ponašanjima</a:t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r-HR" sz="1400" kern="12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„U redu je napiti se jer svi moji prijatelji to rade.”</a:t>
          </a:r>
          <a:endParaRPr lang="hr-HR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53071" y="2389983"/>
        <a:ext cx="6006629" cy="72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755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 smtClean="0">
                <a:solidFill>
                  <a:schemeClr val="tx1"/>
                </a:solidFill>
                <a:latin typeface="+mj-lt"/>
              </a:rPr>
              <a:t>IDENTIFIKACIJA AUTOMATSKIH MISLI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557875" y="2643757"/>
            <a:ext cx="6028200" cy="649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 smtClean="0">
                <a:solidFill>
                  <a:schemeClr val="tx1"/>
                </a:solidFill>
                <a:latin typeface="+mj-lt"/>
              </a:rPr>
              <a:t>Samuela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r-HR" dirty="0" err="1" smtClean="0">
                <a:solidFill>
                  <a:schemeClr val="tx1"/>
                </a:solidFill>
                <a:latin typeface="+mj-lt"/>
              </a:rPr>
              <a:t>Sambunjak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r-HR" dirty="0" err="1" smtClean="0">
                <a:solidFill>
                  <a:schemeClr val="tx1"/>
                </a:solidFill>
                <a:latin typeface="+mj-lt"/>
              </a:rPr>
              <a:t>Amanović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hr-HR" dirty="0" err="1" smtClean="0">
                <a:solidFill>
                  <a:schemeClr val="tx1"/>
                </a:solidFill>
                <a:latin typeface="+mj-lt"/>
              </a:rPr>
              <a:t>mag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hr-HR" dirty="0" err="1">
                <a:solidFill>
                  <a:schemeClr val="tx1"/>
                </a:solidFill>
                <a:latin typeface="+mj-lt"/>
              </a:rPr>
              <a:t>p</a:t>
            </a:r>
            <a:r>
              <a:rPr lang="hr-HR" dirty="0" err="1" smtClean="0">
                <a:solidFill>
                  <a:schemeClr val="tx1"/>
                </a:solidFill>
                <a:latin typeface="+mj-lt"/>
              </a:rPr>
              <a:t>sych</a:t>
            </a:r>
            <a:r>
              <a:rPr lang="hr-HR" dirty="0" smtClean="0">
                <a:solidFill>
                  <a:schemeClr val="tx1"/>
                </a:solidFill>
                <a:latin typeface="+mj-lt"/>
              </a:rPr>
              <a:t>.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</a:t>
            </a:fld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IZAZIVANJE DODATNIH AM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Nastaviti ispitivati klijenta čak i nakon što kaže početnu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otkriti ima li druge važne misli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klijent izrazi AM i emociju - važno provjeriti je li doživio dodatne emocije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nesumnjivo imao i drugu misao/tok misli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4499992" y="2958725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3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PROŠIRENI KOGNITIVNI MODEL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99592" y="1312800"/>
            <a:ext cx="7488832" cy="3498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Klijenti ponekad imaju niz automatskih misli i reakcija o određenom problemu, pogotovo ako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imaju neproduktivno ponašanje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, kao što je korištenje impulzivnog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ponašanja</a:t>
            </a:r>
            <a:br>
              <a:rPr lang="hr-HR" sz="1400" dirty="0" smtClean="0">
                <a:latin typeface="+mj-lt"/>
                <a:cs typeface="Times New Roman" panose="02020603050405020304" pitchFamily="18" charset="0"/>
              </a:rPr>
            </a:br>
            <a:endParaRPr lang="hr-HR" sz="1400" dirty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Važno je zabilježiti mnoge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korake, od 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početnog okidača do konačne reakcije </a:t>
            </a:r>
            <a:endParaRPr lang="hr-HR" sz="1400" dirty="0" smtClean="0">
              <a:latin typeface="+mj-lt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		(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što može potrajati od nekoliko sekundi do sati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76200" indent="0" algn="just">
              <a:buNone/>
            </a:pPr>
            <a:endParaRPr lang="hr-HR" sz="1400" dirty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Nakon što terapeut i klijent izrade prošireni kognitivni model, terapeut može pokazati sva mjesta na kojima mogu naučiti intervenirati prije nego što se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počne s neproduktivnim ponašanjima</a:t>
            </a:r>
            <a:br>
              <a:rPr lang="hr-HR" sz="1400" dirty="0" smtClean="0">
                <a:latin typeface="+mj-lt"/>
                <a:cs typeface="Times New Roman" panose="02020603050405020304" pitchFamily="18" charset="0"/>
              </a:rPr>
            </a:br>
            <a:endParaRPr lang="hr-HR" sz="1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Ako 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se to učini, obično klijenti imaju veću nadu u rješavanje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problema.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519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AM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312800"/>
            <a:ext cx="7776864" cy="3498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u verbalnom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</a:p>
          <a:p>
            <a:pPr marL="76200" indent="0" algn="just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u obliku slika, klijenti ih ne iznose direktno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reći će svoje tumačenja iskustava</a:t>
            </a:r>
          </a:p>
          <a:p>
            <a:pPr marL="533400" lvl="1" indent="0" algn="just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ugraditi svoje AM u govor</a:t>
            </a:r>
          </a:p>
          <a:p>
            <a:pPr marL="533400" lvl="1" indent="0" algn="just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reći kratke fraze</a:t>
            </a:r>
          </a:p>
          <a:p>
            <a:pPr marL="533400" lvl="1" indent="0" algn="just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izreći AM kao pitanje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249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3025"/>
            <a:ext cx="7920880" cy="5829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ODREĐIVANJE AM UGRAĐENIH U GOVOR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1560" y="1312800"/>
            <a:ext cx="7920880" cy="349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moraju naučiti odrediti stvarne riječi koje prolaze kroz njih umove kako bi ih učinkovito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procijenili.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99869"/>
              </p:ext>
            </p:extLst>
          </p:nvPr>
        </p:nvGraphicFramePr>
        <p:xfrm>
          <a:off x="611560" y="2355726"/>
          <a:ext cx="7920880" cy="2138680"/>
        </p:xfrm>
        <a:graphic>
          <a:graphicData uri="http://schemas.openxmlformats.org/drawingml/2006/table">
            <a:tbl>
              <a:tblPr firstRow="1" bandRow="1">
                <a:tableStyleId>{8DAEDABC-BADD-4293-A472-D3AD88E73092}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+mj-lt"/>
                        </a:rPr>
                        <a:t>USTALJENI</a:t>
                      </a:r>
                      <a:r>
                        <a:rPr lang="hr-HR" sz="1600" b="1" baseline="0" dirty="0" smtClean="0">
                          <a:latin typeface="+mj-lt"/>
                        </a:rPr>
                        <a:t> IZRAZI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+mj-lt"/>
                        </a:rPr>
                        <a:t>STVARNE AUTOMATSKE MISLI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“Valjda sam bila zabrinuta što bi mi ona rekla.”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„Ona će me kritizirati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.”</a:t>
                      </a: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“Ne znam hoće li odlazak kod šefa biti gubljenje vremena.”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“Vjerojatno će to biti gubljenje vremena ako ja odem."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“Nisam se mogao natjerati da počnem čitanje."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“Ne mogu to učiniti.”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4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PROMJENA OBLIKA TELEGRAFSKIH ILI UPITNIH MISLI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312800"/>
            <a:ext cx="7776864" cy="349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mogu prijaviti misli koje nisu u potpunosti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iznesene i treba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potaknuti klijenta da potpunije izrazi misao tražeći značenje misli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klijent ne može iznijeti svoju misao terapeut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pokušati reći suprotnu misao</a:t>
            </a:r>
          </a:p>
          <a:p>
            <a:pPr mar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K: „Oh, ne!”</a:t>
            </a:r>
          </a:p>
          <a:p>
            <a:pPr marL="0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„To je stvarno dobro?”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olje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reći suprotnu misao, nego pogađati stvarnu misao </a:t>
            </a:r>
          </a:p>
          <a:p>
            <a:pPr marL="0" indent="0" algn="ctr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jer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 se klijent mogao složiti s pretpostavljenom misli čak iako 	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ona nije prolazila kroz um</a:t>
            </a: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44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3025"/>
            <a:ext cx="7920880" cy="5829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U OBLIKU PITANJA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1560" y="1312800"/>
            <a:ext cx="7920880" cy="349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Nije pogodno za evaluaciju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just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14716"/>
              </p:ext>
            </p:extLst>
          </p:nvPr>
        </p:nvGraphicFramePr>
        <p:xfrm>
          <a:off x="611560" y="1923678"/>
          <a:ext cx="7920880" cy="2839720"/>
        </p:xfrm>
        <a:graphic>
          <a:graphicData uri="http://schemas.openxmlformats.org/drawingml/2006/table">
            <a:tbl>
              <a:tblPr firstRow="1" bandRow="1">
                <a:tableStyleId>{8DAEDABC-BADD-4293-A472-D3AD88E73092}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+mj-lt"/>
                        </a:rPr>
                        <a:t>PITANJE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+mj-lt"/>
                        </a:rPr>
                        <a:t>IZJAVA</a:t>
                      </a:r>
                      <a:endParaRPr lang="hr-HR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"Hoću li se moći nositi s tim?"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"Neću se moći nositi s tim."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"Mogu li izdržati ako ona ode?"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“Neću moći podnijeti njezin odlazak.” </a:t>
                      </a:r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“Što ako to ne mogu učiniti?” </a:t>
                      </a:r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"Izgubit ću posao ako to ne budem mogao obaviti."</a:t>
                      </a:r>
                      <a:endParaRPr lang="hr-HR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"Kako ću to proći?"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“Ne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mogu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proći kroz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to."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"Što ako se ne mogu promijeniti?"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“Bit ću zauvijek jadan ako se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mogu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promijeniti."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“Zašto mi se to dogodilo?”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“Ovo se nije smjelo dogoditi meni."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84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TEŠKOĆE U IZAZIVANJU AM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312800"/>
            <a:ext cx="7776864" cy="3498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ponekad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jednostavno ne znaju odgovor na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pitanje “Što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prolazi kroz Vaš um?" </a:t>
            </a: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ZAMOLITI KLIJENTA DA OPIŠE SITUACIJU, ZATIM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Pojačati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 klijenta</a:t>
            </a: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Potaknuti klijenta na imaginaciju uznemirujuće situacije</a:t>
            </a: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Ako situacija uključuje drugu osobu, predložite klijentu igru uloga</a:t>
            </a: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Pitati klijenta o slikama</a:t>
            </a: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 Navesti misli za koje vjerujete da su suprotne od </a:t>
            </a:r>
            <a:r>
              <a:rPr lang="hr-H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klijentovih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misli</a:t>
            </a:r>
          </a:p>
          <a:p>
            <a:pPr marL="0" lv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Pitati za značenje situacije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4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843558"/>
            <a:ext cx="7776864" cy="3967842"/>
          </a:xfrm>
        </p:spPr>
        <p:txBody>
          <a:bodyPr/>
          <a:lstStyle/>
          <a:p>
            <a:pPr marL="0" indent="0" algn="just">
              <a:buNone/>
            </a:pP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Pojačati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 klijenta </a:t>
            </a:r>
          </a:p>
          <a:p>
            <a:pPr marL="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biste pomogli klijentima da steknu veći pristup svojim mislima, pokušajte povećati njihovo emocionalno i fiziološko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uzbuđenje</a:t>
            </a: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Imaginacija uznemirujuće situacije </a:t>
            </a:r>
            <a:endParaRPr lang="hr-H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Ponekad klijentima pomaže detaljan opis situacije. Prilikom opisa iznose svoja viđenja te situacije.</a:t>
            </a:r>
          </a:p>
          <a:p>
            <a:pPr marL="0" indent="0" algn="just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Igranje uloga </a:t>
            </a:r>
            <a:r>
              <a:rPr lang="hr-H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interpersonalnih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</a:t>
            </a: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u početku opisuju tko je što rekao usmeno.</a:t>
            </a:r>
          </a:p>
          <a:p>
            <a:pPr marL="0" indent="0" algn="just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 glumi sebe, a terapeut glumi drugu osobu u interakciji.</a:t>
            </a: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214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843558"/>
            <a:ext cx="7776864" cy="3967842"/>
          </a:xfrm>
        </p:spPr>
        <p:txBody>
          <a:bodyPr/>
          <a:lstStyle/>
          <a:p>
            <a:pPr marL="0" indent="0" algn="just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Raspitivanje o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slikama</a:t>
            </a: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terapeut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postane svjestan slike dok klijent opisuje situaciju, moguće je upotrijebiti to kao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poticaj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se pita klijenta o doživljavanju slike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„Ponekad je teško identificirati automatske misli. Da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pitam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ovo: Kada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 pomislili da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biste mogli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vidjeti svoju bivšu ženu na rođendanskoj zabavi,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jeste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imali zamisli u svom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umu kako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ona mogla izgledati?”</a:t>
            </a:r>
          </a:p>
          <a:p>
            <a:pPr marL="0" indent="0" algn="just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Navođenje suprotne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</a:p>
          <a:p>
            <a:pPr marL="0" indent="0" algn="just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ponekad imaju veći pristup svojim mislima kada im terapeut iznese misao za koju vjeruje da je suprotna od </a:t>
            </a:r>
            <a:r>
              <a:rPr lang="hr-H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klijentove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stvarne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misli.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687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843558"/>
            <a:ext cx="7776864" cy="3967842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Pitati za značenje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situacije</a:t>
            </a:r>
          </a:p>
          <a:p>
            <a:pPr marL="0" indent="0">
              <a:buNone/>
            </a:pPr>
            <a:endParaRPr lang="hr-H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klijenti imaju poteškoća s pristupom svojim mislima, terapeut može pitati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klijenta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mu je situacija značila.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T: „Što za Vas znači to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niste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dobili posao?”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K: „Da jednostavno nisam dovoljno dobar. Vjerojatno nikad neću dobiti posao.”</a:t>
            </a:r>
          </a:p>
          <a:p>
            <a:pPr algn="just">
              <a:buFont typeface="Arial" pitchFamily="34" charset="0"/>
              <a:buChar char="•"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76200" indent="0" algn="ctr">
              <a:buNone/>
            </a:pPr>
            <a:r>
              <a:rPr lang="hr-H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OPREZ PRI KORIŠTENJU TEHNIKA – NE KORISTITI PREVIŠE TEHNIKA</a:t>
            </a:r>
          </a:p>
          <a:p>
            <a:pPr marL="76200" indent="0" algn="ctr">
              <a:buNone/>
            </a:pPr>
            <a:r>
              <a:rPr lang="hr-H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 </a:t>
            </a:r>
            <a:r>
              <a:rPr lang="hr-H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imati osjećaj da je na ispitivanju ili da je pogriješio 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650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+mj-lt"/>
              </a:rPr>
              <a:t>KOGNITIVNI MODEL</a:t>
            </a:r>
            <a:endParaRPr lang="hr-H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nterpretacija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situacije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 sama situacija) </a:t>
            </a:r>
          </a:p>
          <a:p>
            <a:pPr marL="0" indent="0" algn="ctr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izražena kroz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automatske misli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slike</a:t>
            </a:r>
          </a:p>
          <a:p>
            <a:pPr marL="0" indent="0" algn="ctr">
              <a:buNone/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utječe na emocije, ponašanje i fiziološki odgovor</a:t>
            </a:r>
          </a:p>
          <a:p>
            <a:pPr marL="0" indent="0" algn="ctr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4507994" y="2571750"/>
            <a:ext cx="0" cy="525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4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23025"/>
            <a:ext cx="8784976" cy="5829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PODUČAVANJE KLIJENTA PREPOZNAVANJU AUTOMATSKIH MISLI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312800"/>
            <a:ext cx="7776864" cy="3498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biste naučili klijenta da sam otkrije AM, ponudite mu radni listić sa sljedećim pitanjima: </a:t>
            </a: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Što mi prolazi kroz glavu? O čemu razmišljam?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Što definitivno ne mislim? </a:t>
            </a:r>
          </a:p>
          <a:p>
            <a:pPr marL="457200" lvl="1" indent="0">
              <a:buNone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(Identificiranje suprotne misli može potaknuti klijenta na identificiranje stvarne misli)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Što situacija znači za mene?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Predviđam li ili se prisjećam nečega?</a:t>
            </a: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NAPOMENA: </a:t>
            </a:r>
            <a:br>
              <a:rPr lang="hr-H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 ZATO ŠTO NEŠTO MISLIM, TO NE ZNAČI DA JE ISTINA!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19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AutoShape 2" descr="Profesionalni identitet školskog pedago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45" y="987574"/>
            <a:ext cx="576707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42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1010439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NEFUNKCIONALNIH </a:t>
            </a: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526667024"/>
              </p:ext>
            </p:extLst>
          </p:nvPr>
        </p:nvGraphicFramePr>
        <p:xfrm>
          <a:off x="683568" y="1131590"/>
          <a:ext cx="8064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93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924551634"/>
              </p:ext>
            </p:extLst>
          </p:nvPr>
        </p:nvGraphicFramePr>
        <p:xfrm>
          <a:off x="395536" y="1203598"/>
          <a:ext cx="828092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avokutnik 3"/>
          <p:cNvSpPr/>
          <p:nvPr/>
        </p:nvSpPr>
        <p:spPr>
          <a:xfrm>
            <a:off x="1403648" y="48351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automatske misli su gotovo uvijek negativne osim ako:</a:t>
            </a:r>
          </a:p>
        </p:txBody>
      </p:sp>
    </p:spTree>
    <p:extLst>
      <p:ext uri="{BB962C8B-B14F-4D97-AF65-F5344CB8AC3E}">
        <p14:creationId xmlns:p14="http://schemas.microsoft.com/office/powerpoint/2010/main" val="226337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 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kratke </a:t>
            </a:r>
            <a:b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Klijenti često svjesniji </a:t>
            </a:r>
            <a:r>
              <a:rPr lang="hr-HR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emocija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koje osjećaju kao rezultat svojih misli nego samih misli</a:t>
            </a:r>
          </a:p>
          <a:p>
            <a:pPr marL="76200" indent="0">
              <a:buNone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Emocije – logično povezane sa sadržajem AM</a:t>
            </a:r>
            <a:b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Ponekad su klijenti svjesniji svog neproduktivnog </a:t>
            </a:r>
            <a:r>
              <a:rPr lang="hr-HR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misli koje mu prethode</a:t>
            </a:r>
          </a:p>
          <a:p>
            <a:pPr marL="76200" indent="0">
              <a:buNone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Ponašanje – logično povezano sa sadržajem AM</a:t>
            </a:r>
            <a:b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Ponekad su klijenti svjesniji </a:t>
            </a:r>
            <a:r>
              <a:rPr lang="hr-HR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fiziološke reakcije 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 misli</a:t>
            </a:r>
          </a:p>
          <a:p>
            <a:pPr marL="0" indent="0">
              <a:buNone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Većina AM povezana </a:t>
            </a:r>
            <a:r>
              <a:rPr lang="hr-HR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vanjskim situacijama ili tokom </a:t>
            </a:r>
            <a:r>
              <a:rPr lang="hr-HR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misli.</a:t>
            </a:r>
            <a:endParaRPr lang="en-US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1532926" y="427243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27584" y="627534"/>
            <a:ext cx="7632848" cy="4183866"/>
          </a:xfrm>
        </p:spPr>
        <p:txBody>
          <a:bodyPr/>
          <a:lstStyle/>
          <a:p>
            <a:pPr marL="76200" indent="0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Klijenti mogu razmišljati o bilo kojem dijelu kognitivnog procesa: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njihovim 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spoznajama (misli, slike, uvjerenja, sanjarenja, snovi, sjećanja ili bljeskovi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njihovim 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emocijama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njihovom ponašanju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njihovim fiziološkim ili mentalnim iskustvima (npr. neobične ideje ili osjećaj da im 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misli lete)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  <a:p>
            <a:pPr marL="0" indent="0" algn="ctr">
              <a:buNone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fiziološka/ponašajna/emocionalna reakcija</a:t>
            </a:r>
            <a:endParaRPr lang="hr-HR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651256" y="316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4651256" y="401191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27584" y="627534"/>
            <a:ext cx="7632848" cy="4183866"/>
          </a:xfrm>
        </p:spPr>
        <p:txBody>
          <a:bodyPr/>
          <a:lstStyle/>
          <a:p>
            <a:pPr marL="0" indent="0">
              <a:buNone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mogu imati uznemirujuće ili beskorisne automatske misli: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</a:t>
            </a:r>
            <a:r>
              <a:rPr lang="hr-H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situacije - 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iščekivanju onoga što bi se moglo dogoditi </a:t>
            </a:r>
          </a:p>
          <a:p>
            <a:pPr marL="76200" lvl="0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„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ako je on ljut na mene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?„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situacije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"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razmišlja kako ja to loše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radim.„</a:t>
            </a:r>
            <a:b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situacije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razmišljanje o tome što se dogodilo </a:t>
            </a:r>
          </a:p>
          <a:p>
            <a:pPr marL="0" indent="0">
              <a:buNone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„Nikad ga nisam trebao nazvati.”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OBJAŠNJENJE AM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Poželjno objasniti AM korištenjem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klijentovih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vlastitih 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primjera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kontekstu rasprave o određenom pitanju s 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klijentom</a:t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terapeut </a:t>
            </a: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izazva pridružene AM</a:t>
            </a:r>
          </a:p>
          <a:p>
            <a:pPr marL="0" indent="0" algn="ctr">
              <a:buNone/>
            </a:pP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pruža </a:t>
            </a:r>
            <a:r>
              <a:rPr lang="hr-HR" sz="1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psihoedukaciju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4283968" y="23768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4293116" y="35078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9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IZAZIVANJE AM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312800"/>
            <a:ext cx="7920880" cy="3498600"/>
          </a:xfrm>
        </p:spPr>
        <p:txBody>
          <a:bodyPr/>
          <a:lstStyle/>
          <a:p>
            <a:pPr marL="0" indent="0" algn="just">
              <a:buNone/>
            </a:pPr>
            <a:r>
              <a:rPr lang="hr-HR" sz="1400" b="1" dirty="0">
                <a:latin typeface="+mj-lt"/>
                <a:cs typeface="Times New Roman" panose="02020603050405020304" pitchFamily="18" charset="0"/>
              </a:rPr>
              <a:t>Osnovna pitanja koja terapeut može postavljati klijentu: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"Što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Vam prolazi (je prolazilo / će Vam prolaziti) kroz 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glavu?"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“O čemu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razmišljate (ste razmišljali / ćete razmišljati)?”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400" dirty="0">
              <a:latin typeface="+mj-lt"/>
            </a:endParaRPr>
          </a:p>
          <a:p>
            <a:pPr marL="0" indent="0" algn="ctr">
              <a:buNone/>
            </a:pPr>
            <a:r>
              <a:rPr lang="hr-HR" sz="1400" b="1" dirty="0">
                <a:latin typeface="+mj-lt"/>
                <a:cs typeface="Times New Roman" panose="02020603050405020304" pitchFamily="18" charset="0"/>
              </a:rPr>
              <a:t>POSTAVITI IH KADA:</a:t>
            </a:r>
          </a:p>
          <a:p>
            <a:pPr lvl="0"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kada klijent opisuje problematičnu situaciju, emociju, ponašanje ili fiziološku reakciju koju je imao (često u prošlih tjedan dan) </a:t>
            </a:r>
            <a:r>
              <a:rPr lang="hr-HR" sz="1400" dirty="0" smtClean="0">
                <a:latin typeface="+mj-lt"/>
                <a:cs typeface="Times New Roman" panose="02020603050405020304" pitchFamily="18" charset="0"/>
              </a:rPr>
              <a:t>ili 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očekuje da će je imati (često u nadolazećem tjednu)</a:t>
            </a:r>
            <a:br>
              <a:rPr lang="hr-HR" sz="1400" dirty="0">
                <a:latin typeface="+mj-lt"/>
                <a:cs typeface="Times New Roman" panose="02020603050405020304" pitchFamily="18" charset="0"/>
              </a:rPr>
            </a:br>
            <a:endParaRPr lang="hr-HR" sz="1400" dirty="0">
              <a:latin typeface="+mj-lt"/>
              <a:cs typeface="Times New Roman" panose="02020603050405020304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hr-HR" sz="1400" dirty="0">
                <a:latin typeface="+mj-lt"/>
                <a:cs typeface="Times New Roman" panose="02020603050405020304" pitchFamily="18" charset="0"/>
              </a:rPr>
              <a:t>kada klijent doživi negativnu promjenu u afektu ili izlaganju neproduktivnom ponašanju u samoj terapijskoj seansi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4713650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Prilagođeno 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718</Words>
  <Application>Microsoft Office PowerPoint</Application>
  <PresentationFormat>On-screen Show (16:9)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Wingdings</vt:lpstr>
      <vt:lpstr>Calibri</vt:lpstr>
      <vt:lpstr>Merriweather</vt:lpstr>
      <vt:lpstr>Times New Roman</vt:lpstr>
      <vt:lpstr>Arial</vt:lpstr>
      <vt:lpstr>Amatic SC</vt:lpstr>
      <vt:lpstr>Nathaniel template</vt:lpstr>
      <vt:lpstr> IDENTIFIKACIJA AUTOMATSKIH MISLI</vt:lpstr>
      <vt:lpstr>KOGNITIVNI MODEL</vt:lpstr>
      <vt:lpstr>       IDENTIFIKACIJA NEFUNKCIONALNIH AM </vt:lpstr>
      <vt:lpstr>PowerPoint Presentation</vt:lpstr>
      <vt:lpstr>AM:</vt:lpstr>
      <vt:lpstr>PowerPoint Presentation</vt:lpstr>
      <vt:lpstr>PowerPoint Presentation</vt:lpstr>
      <vt:lpstr>OBJAŠNJENJE AM</vt:lpstr>
      <vt:lpstr>IZAZIVANJE AM</vt:lpstr>
      <vt:lpstr>IZAZIVANJE DODATNIH AM</vt:lpstr>
      <vt:lpstr>PROŠIRENI KOGNITIVNI MODEL</vt:lpstr>
      <vt:lpstr>FORME AM</vt:lpstr>
      <vt:lpstr>ODREĐIVANJE AM UGRAĐENIH U GOVOR</vt:lpstr>
      <vt:lpstr>PROMJENA OBLIKA TELEGRAFSKIH ILI UPITNIH MISLI</vt:lpstr>
      <vt:lpstr>AM U OBLIKU PITANJA</vt:lpstr>
      <vt:lpstr>TEŠKOĆE U IZAZIVANJU AM</vt:lpstr>
      <vt:lpstr>PowerPoint Presentation</vt:lpstr>
      <vt:lpstr>PowerPoint Presentation</vt:lpstr>
      <vt:lpstr>PowerPoint Presentation</vt:lpstr>
      <vt:lpstr>PODUČAVANJE KLIJENTA PREPOZNAVANJU AUTOMATSKIH MISLI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IDENTIFIKACIJA AUTOMATSKIH MISLI</dc:title>
  <dc:creator>hubik</dc:creator>
  <cp:lastModifiedBy>hubikotvr@outlook.com</cp:lastModifiedBy>
  <cp:revision>36</cp:revision>
  <dcterms:modified xsi:type="dcterms:W3CDTF">2024-02-22T16:39:15Z</dcterms:modified>
</cp:coreProperties>
</file>