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7"/>
  </p:notesMasterIdLst>
  <p:sldIdLst>
    <p:sldId id="256" r:id="rId2"/>
    <p:sldId id="257" r:id="rId3"/>
    <p:sldId id="258" r:id="rId4"/>
    <p:sldId id="259" r:id="rId5"/>
    <p:sldId id="270"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C0E4FD-37A5-4EFA-970D-A44187FF23E4}"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hr-HR"/>
        </a:p>
      </dgm:t>
    </dgm:pt>
    <dgm:pt modelId="{98BEC5CD-8AC7-4E7B-965E-66B3B284DEA9}">
      <dgm:prSet phldrT="[Tekst]" custT="1"/>
      <dgm:spPr/>
      <dgm:t>
        <a:bodyPr/>
        <a:lstStyle/>
        <a:p>
          <a:r>
            <a:rPr lang="hr-HR" sz="2400" dirty="0" err="1" smtClean="0">
              <a:solidFill>
                <a:schemeClr val="tx1"/>
              </a:solidFill>
              <a:latin typeface="+mj-lt"/>
            </a:rPr>
            <a:t>Mindfulness</a:t>
          </a:r>
          <a:r>
            <a:rPr lang="hr-HR" sz="2400" dirty="0" smtClean="0">
              <a:solidFill>
                <a:schemeClr val="tx1"/>
              </a:solidFill>
              <a:latin typeface="+mj-lt"/>
            </a:rPr>
            <a:t> misli</a:t>
          </a:r>
          <a:endParaRPr lang="hr-HR" sz="2400" dirty="0">
            <a:solidFill>
              <a:schemeClr val="tx1"/>
            </a:solidFill>
            <a:latin typeface="+mj-lt"/>
          </a:endParaRPr>
        </a:p>
      </dgm:t>
    </dgm:pt>
    <dgm:pt modelId="{8AB3C5E1-3552-43FC-9D3F-7F1B31258C3C}" type="parTrans" cxnId="{25215876-61D2-43A1-9FC5-A4644648A56E}">
      <dgm:prSet/>
      <dgm:spPr/>
      <dgm:t>
        <a:bodyPr/>
        <a:lstStyle/>
        <a:p>
          <a:endParaRPr lang="hr-HR" sz="1800">
            <a:latin typeface="+mj-lt"/>
          </a:endParaRPr>
        </a:p>
      </dgm:t>
    </dgm:pt>
    <dgm:pt modelId="{355E69EA-DDC9-4F63-BD22-50D061E3FE3D}" type="sibTrans" cxnId="{25215876-61D2-43A1-9FC5-A4644648A56E}">
      <dgm:prSet/>
      <dgm:spPr/>
      <dgm:t>
        <a:bodyPr/>
        <a:lstStyle/>
        <a:p>
          <a:endParaRPr lang="hr-HR" sz="1800">
            <a:latin typeface="+mj-lt"/>
          </a:endParaRPr>
        </a:p>
      </dgm:t>
    </dgm:pt>
    <dgm:pt modelId="{AF5D463C-F2DE-401F-8A95-F1DD5E47C41F}">
      <dgm:prSet phldrT="[Tekst]" custT="1"/>
      <dgm:spPr/>
      <dgm:t>
        <a:bodyPr/>
        <a:lstStyle/>
        <a:p>
          <a:pPr algn="just"/>
          <a:r>
            <a:rPr lang="hr-HR" sz="1800" dirty="0" smtClean="0">
              <a:latin typeface="+mj-lt"/>
            </a:rPr>
            <a:t>ruminacije, brige</a:t>
          </a:r>
          <a:endParaRPr lang="hr-HR" sz="1800" dirty="0">
            <a:latin typeface="+mj-lt"/>
          </a:endParaRPr>
        </a:p>
      </dgm:t>
    </dgm:pt>
    <dgm:pt modelId="{6A2A491E-9FAC-4CCC-9C74-8E1C85EBCDED}" type="parTrans" cxnId="{62691FB9-ED4C-4E29-94CC-7C4A321D5CDD}">
      <dgm:prSet/>
      <dgm:spPr/>
      <dgm:t>
        <a:bodyPr/>
        <a:lstStyle/>
        <a:p>
          <a:endParaRPr lang="hr-HR" sz="1800">
            <a:latin typeface="+mj-lt"/>
          </a:endParaRPr>
        </a:p>
      </dgm:t>
    </dgm:pt>
    <dgm:pt modelId="{B22B89B9-2992-4F30-8F81-D56F021407B3}" type="sibTrans" cxnId="{62691FB9-ED4C-4E29-94CC-7C4A321D5CDD}">
      <dgm:prSet/>
      <dgm:spPr/>
      <dgm:t>
        <a:bodyPr/>
        <a:lstStyle/>
        <a:p>
          <a:endParaRPr lang="hr-HR" sz="1800">
            <a:latin typeface="+mj-lt"/>
          </a:endParaRPr>
        </a:p>
      </dgm:t>
    </dgm:pt>
    <dgm:pt modelId="{E6C715B8-6F73-4929-A4E2-178E5D023CCF}">
      <dgm:prSet phldrT="[Tekst]" custT="1"/>
      <dgm:spPr/>
      <dgm:t>
        <a:bodyPr/>
        <a:lstStyle/>
        <a:p>
          <a:pPr algn="just"/>
          <a:r>
            <a:rPr lang="hr-HR" sz="1800" dirty="0" smtClean="0">
              <a:latin typeface="+mj-lt"/>
            </a:rPr>
            <a:t>potiskivanje intenzivnih misli ili slika</a:t>
          </a:r>
          <a:endParaRPr lang="hr-HR" sz="1800" dirty="0">
            <a:latin typeface="+mj-lt"/>
          </a:endParaRPr>
        </a:p>
      </dgm:t>
    </dgm:pt>
    <dgm:pt modelId="{A73AA983-75E1-4F8B-B08F-740126A9A515}" type="parTrans" cxnId="{CE38B1CF-1D9A-4173-AB98-05B5F7A71D45}">
      <dgm:prSet/>
      <dgm:spPr/>
      <dgm:t>
        <a:bodyPr/>
        <a:lstStyle/>
        <a:p>
          <a:endParaRPr lang="hr-HR" sz="1800">
            <a:latin typeface="+mj-lt"/>
          </a:endParaRPr>
        </a:p>
      </dgm:t>
    </dgm:pt>
    <dgm:pt modelId="{F85593A0-11A4-4418-839E-F2D41C5E23B7}" type="sibTrans" cxnId="{CE38B1CF-1D9A-4173-AB98-05B5F7A71D45}">
      <dgm:prSet/>
      <dgm:spPr/>
      <dgm:t>
        <a:bodyPr/>
        <a:lstStyle/>
        <a:p>
          <a:endParaRPr lang="hr-HR" sz="1800">
            <a:latin typeface="+mj-lt"/>
          </a:endParaRPr>
        </a:p>
      </dgm:t>
    </dgm:pt>
    <dgm:pt modelId="{488AD17E-57FE-4793-B2E6-0BBA4E59820F}">
      <dgm:prSet phldrT="[Tekst]" custT="1"/>
      <dgm:spPr/>
      <dgm:t>
        <a:bodyPr/>
        <a:lstStyle/>
        <a:p>
          <a:r>
            <a:rPr lang="hr-HR" sz="2400" dirty="0" err="1" smtClean="0">
              <a:solidFill>
                <a:schemeClr val="tx1"/>
              </a:solidFill>
              <a:latin typeface="+mj-lt"/>
            </a:rPr>
            <a:t>Mindfulness</a:t>
          </a:r>
          <a:r>
            <a:rPr lang="hr-HR" sz="2400" dirty="0" smtClean="0">
              <a:solidFill>
                <a:schemeClr val="tx1"/>
              </a:solidFill>
              <a:latin typeface="+mj-lt"/>
            </a:rPr>
            <a:t> unutarnjih senzacija</a:t>
          </a:r>
          <a:endParaRPr lang="hr-HR" sz="2400" dirty="0">
            <a:solidFill>
              <a:schemeClr val="tx1"/>
            </a:solidFill>
            <a:latin typeface="+mj-lt"/>
          </a:endParaRPr>
        </a:p>
      </dgm:t>
    </dgm:pt>
    <dgm:pt modelId="{CB2E02E2-51EF-4738-9FDB-6798EECC5143}" type="parTrans" cxnId="{FAA46A3E-D2C1-4CFE-B14B-59CF541EDC3E}">
      <dgm:prSet/>
      <dgm:spPr/>
      <dgm:t>
        <a:bodyPr/>
        <a:lstStyle/>
        <a:p>
          <a:endParaRPr lang="hr-HR" sz="1800">
            <a:latin typeface="+mj-lt"/>
          </a:endParaRPr>
        </a:p>
      </dgm:t>
    </dgm:pt>
    <dgm:pt modelId="{EEE39DA4-FD32-4886-9DA6-F23C878A58B1}" type="sibTrans" cxnId="{FAA46A3E-D2C1-4CFE-B14B-59CF541EDC3E}">
      <dgm:prSet/>
      <dgm:spPr/>
      <dgm:t>
        <a:bodyPr/>
        <a:lstStyle/>
        <a:p>
          <a:endParaRPr lang="hr-HR" sz="1800">
            <a:latin typeface="+mj-lt"/>
          </a:endParaRPr>
        </a:p>
      </dgm:t>
    </dgm:pt>
    <dgm:pt modelId="{6540BD95-213C-410E-A3F2-234929ACA688}">
      <dgm:prSet phldrT="[Tekst]" custT="1"/>
      <dgm:spPr/>
      <dgm:t>
        <a:bodyPr/>
        <a:lstStyle/>
        <a:p>
          <a:r>
            <a:rPr lang="hr-HR" sz="1800" dirty="0" smtClean="0">
              <a:latin typeface="+mj-lt"/>
            </a:rPr>
            <a:t>intenzivne emocije</a:t>
          </a:r>
          <a:endParaRPr lang="hr-HR" sz="1800" dirty="0">
            <a:latin typeface="+mj-lt"/>
          </a:endParaRPr>
        </a:p>
      </dgm:t>
    </dgm:pt>
    <dgm:pt modelId="{C8C27FB7-F938-47AE-AD3A-495B4D2D93ED}" type="parTrans" cxnId="{D48FB8F8-0CCF-4266-9D9C-F3C496F84CA6}">
      <dgm:prSet/>
      <dgm:spPr/>
      <dgm:t>
        <a:bodyPr/>
        <a:lstStyle/>
        <a:p>
          <a:endParaRPr lang="hr-HR" sz="1800">
            <a:latin typeface="+mj-lt"/>
          </a:endParaRPr>
        </a:p>
      </dgm:t>
    </dgm:pt>
    <dgm:pt modelId="{A5938ED6-4F29-48B8-B30E-8409EFFEB441}" type="sibTrans" cxnId="{D48FB8F8-0CCF-4266-9D9C-F3C496F84CA6}">
      <dgm:prSet/>
      <dgm:spPr/>
      <dgm:t>
        <a:bodyPr/>
        <a:lstStyle/>
        <a:p>
          <a:endParaRPr lang="hr-HR" sz="1800">
            <a:latin typeface="+mj-lt"/>
          </a:endParaRPr>
        </a:p>
      </dgm:t>
    </dgm:pt>
    <dgm:pt modelId="{C5E82BA8-D120-4CA7-B4EA-15416311E198}">
      <dgm:prSet phldrT="[Tekst]" custT="1"/>
      <dgm:spPr/>
      <dgm:t>
        <a:bodyPr/>
        <a:lstStyle/>
        <a:p>
          <a:r>
            <a:rPr lang="hr-HR" sz="1800" dirty="0" smtClean="0">
              <a:latin typeface="+mj-lt"/>
            </a:rPr>
            <a:t>uznemirujuće tjelesne senzacije</a:t>
          </a:r>
          <a:endParaRPr lang="hr-HR" sz="1800" dirty="0">
            <a:latin typeface="+mj-lt"/>
          </a:endParaRPr>
        </a:p>
      </dgm:t>
    </dgm:pt>
    <dgm:pt modelId="{31856EF5-654F-4F62-A388-2CFD0329AF65}" type="parTrans" cxnId="{CB6C1E0C-097A-41BD-A264-189934296971}">
      <dgm:prSet/>
      <dgm:spPr/>
      <dgm:t>
        <a:bodyPr/>
        <a:lstStyle/>
        <a:p>
          <a:endParaRPr lang="hr-HR" sz="1800">
            <a:latin typeface="+mj-lt"/>
          </a:endParaRPr>
        </a:p>
      </dgm:t>
    </dgm:pt>
    <dgm:pt modelId="{F7B48A8E-B904-4905-8B9E-EFACEE367413}" type="sibTrans" cxnId="{CB6C1E0C-097A-41BD-A264-189934296971}">
      <dgm:prSet/>
      <dgm:spPr/>
      <dgm:t>
        <a:bodyPr/>
        <a:lstStyle/>
        <a:p>
          <a:endParaRPr lang="hr-HR" sz="1800">
            <a:latin typeface="+mj-lt"/>
          </a:endParaRPr>
        </a:p>
      </dgm:t>
    </dgm:pt>
    <dgm:pt modelId="{4EB97F20-80C9-41BE-BD62-6E8E6036A497}">
      <dgm:prSet phldrT="[Tekst]" custT="1"/>
      <dgm:spPr/>
      <dgm:t>
        <a:bodyPr/>
        <a:lstStyle/>
        <a:p>
          <a:r>
            <a:rPr lang="hr-HR" sz="2400" dirty="0" err="1" smtClean="0">
              <a:solidFill>
                <a:schemeClr val="tx1"/>
              </a:solidFill>
              <a:latin typeface="+mj-lt"/>
            </a:rPr>
            <a:t>Mindfulness</a:t>
          </a:r>
          <a:r>
            <a:rPr lang="hr-HR" sz="2400" dirty="0" smtClean="0">
              <a:solidFill>
                <a:schemeClr val="tx1"/>
              </a:solidFill>
              <a:latin typeface="+mj-lt"/>
            </a:rPr>
            <a:t> za razvoj </a:t>
          </a:r>
          <a:r>
            <a:rPr lang="hr-HR" sz="2400" dirty="0" err="1" smtClean="0">
              <a:solidFill>
                <a:schemeClr val="tx1"/>
              </a:solidFill>
              <a:latin typeface="+mj-lt"/>
            </a:rPr>
            <a:t>samosuosjećanja</a:t>
          </a:r>
          <a:r>
            <a:rPr lang="hr-HR" sz="2400" dirty="0" smtClean="0">
              <a:solidFill>
                <a:schemeClr val="tx1"/>
              </a:solidFill>
              <a:latin typeface="+mj-lt"/>
            </a:rPr>
            <a:t> </a:t>
          </a:r>
          <a:endParaRPr lang="hr-HR" sz="2400" dirty="0">
            <a:solidFill>
              <a:schemeClr val="tx1"/>
            </a:solidFill>
            <a:latin typeface="+mj-lt"/>
          </a:endParaRPr>
        </a:p>
      </dgm:t>
    </dgm:pt>
    <dgm:pt modelId="{008B8093-8296-43CC-AA96-3C2AD1EA8E2E}" type="parTrans" cxnId="{C20DF0AA-B4B0-4365-A776-1828B1339730}">
      <dgm:prSet/>
      <dgm:spPr/>
      <dgm:t>
        <a:bodyPr/>
        <a:lstStyle/>
        <a:p>
          <a:endParaRPr lang="hr-HR" sz="1800">
            <a:latin typeface="+mj-lt"/>
          </a:endParaRPr>
        </a:p>
      </dgm:t>
    </dgm:pt>
    <dgm:pt modelId="{5B6F1351-01A2-4EA0-906A-D24266705E1B}" type="sibTrans" cxnId="{C20DF0AA-B4B0-4365-A776-1828B1339730}">
      <dgm:prSet/>
      <dgm:spPr/>
      <dgm:t>
        <a:bodyPr/>
        <a:lstStyle/>
        <a:p>
          <a:endParaRPr lang="hr-HR" sz="1800">
            <a:latin typeface="+mj-lt"/>
          </a:endParaRPr>
        </a:p>
      </dgm:t>
    </dgm:pt>
    <dgm:pt modelId="{29A85A30-4E90-4650-BF02-B6F2A530CB1B}">
      <dgm:prSet phldrT="[Tekst]" custT="1"/>
      <dgm:spPr/>
      <dgm:t>
        <a:bodyPr/>
        <a:lstStyle/>
        <a:p>
          <a:r>
            <a:rPr lang="hr-HR" sz="1800" dirty="0" smtClean="0">
              <a:latin typeface="+mj-lt"/>
            </a:rPr>
            <a:t>izražena samokritika</a:t>
          </a:r>
          <a:endParaRPr lang="hr-HR" sz="1800" dirty="0">
            <a:latin typeface="+mj-lt"/>
          </a:endParaRPr>
        </a:p>
      </dgm:t>
    </dgm:pt>
    <dgm:pt modelId="{D0D9F966-68A1-4CF2-B210-2E2C787559B5}" type="parTrans" cxnId="{D7CEB7CF-1A7A-4D19-8DF2-0773F9B9126B}">
      <dgm:prSet/>
      <dgm:spPr/>
      <dgm:t>
        <a:bodyPr/>
        <a:lstStyle/>
        <a:p>
          <a:endParaRPr lang="hr-HR" sz="1800">
            <a:latin typeface="+mj-lt"/>
          </a:endParaRPr>
        </a:p>
      </dgm:t>
    </dgm:pt>
    <dgm:pt modelId="{928DD198-B2FD-43A5-99DD-FC08485E0F6A}" type="sibTrans" cxnId="{D7CEB7CF-1A7A-4D19-8DF2-0773F9B9126B}">
      <dgm:prSet/>
      <dgm:spPr/>
      <dgm:t>
        <a:bodyPr/>
        <a:lstStyle/>
        <a:p>
          <a:endParaRPr lang="hr-HR" sz="1800">
            <a:latin typeface="+mj-lt"/>
          </a:endParaRPr>
        </a:p>
      </dgm:t>
    </dgm:pt>
    <dgm:pt modelId="{0EF7D82C-0543-4659-8689-FB5762651851}">
      <dgm:prSet phldrT="[Tekst]" custT="1"/>
      <dgm:spPr/>
      <dgm:t>
        <a:bodyPr/>
        <a:lstStyle/>
        <a:p>
          <a:endParaRPr lang="hr-HR" sz="1800" dirty="0">
            <a:latin typeface="+mj-lt"/>
          </a:endParaRPr>
        </a:p>
      </dgm:t>
    </dgm:pt>
    <dgm:pt modelId="{5A8EB0B7-AAB1-4DD8-B5B0-6A054919FF25}" type="parTrans" cxnId="{AFA84531-B511-4F6C-AB87-F0E9160F1598}">
      <dgm:prSet/>
      <dgm:spPr/>
      <dgm:t>
        <a:bodyPr/>
        <a:lstStyle/>
        <a:p>
          <a:endParaRPr lang="hr-HR" sz="1800">
            <a:latin typeface="+mj-lt"/>
          </a:endParaRPr>
        </a:p>
      </dgm:t>
    </dgm:pt>
    <dgm:pt modelId="{7F39AFEE-0032-43ED-A694-DE8C33B3E7C4}" type="sibTrans" cxnId="{AFA84531-B511-4F6C-AB87-F0E9160F1598}">
      <dgm:prSet/>
      <dgm:spPr/>
      <dgm:t>
        <a:bodyPr/>
        <a:lstStyle/>
        <a:p>
          <a:endParaRPr lang="hr-HR" sz="1800">
            <a:latin typeface="+mj-lt"/>
          </a:endParaRPr>
        </a:p>
      </dgm:t>
    </dgm:pt>
    <dgm:pt modelId="{30613B59-38A9-4AD5-BE1A-244D040F67CA}">
      <dgm:prSet phldrT="[Tekst]" custT="1"/>
      <dgm:spPr/>
      <dgm:t>
        <a:bodyPr/>
        <a:lstStyle/>
        <a:p>
          <a:endParaRPr lang="hr-HR" sz="1800" dirty="0">
            <a:latin typeface="+mj-lt"/>
          </a:endParaRPr>
        </a:p>
      </dgm:t>
    </dgm:pt>
    <dgm:pt modelId="{5782460C-179C-41C5-81D4-EA77D65C7695}" type="parTrans" cxnId="{DDA09960-3D0B-4685-B802-CD4ADB2FA06E}">
      <dgm:prSet/>
      <dgm:spPr/>
    </dgm:pt>
    <dgm:pt modelId="{FFEC5769-4E5A-426C-AC3C-57985727CBC4}" type="sibTrans" cxnId="{DDA09960-3D0B-4685-B802-CD4ADB2FA06E}">
      <dgm:prSet/>
      <dgm:spPr/>
    </dgm:pt>
    <dgm:pt modelId="{847EC246-6B2F-46CB-8B1A-C8FEB0C5F760}" type="pres">
      <dgm:prSet presAssocID="{B7C0E4FD-37A5-4EFA-970D-A44187FF23E4}" presName="Name0" presStyleCnt="0">
        <dgm:presLayoutVars>
          <dgm:dir/>
          <dgm:animLvl val="lvl"/>
          <dgm:resizeHandles val="exact"/>
        </dgm:presLayoutVars>
      </dgm:prSet>
      <dgm:spPr/>
      <dgm:t>
        <a:bodyPr/>
        <a:lstStyle/>
        <a:p>
          <a:endParaRPr lang="hr-HR"/>
        </a:p>
      </dgm:t>
    </dgm:pt>
    <dgm:pt modelId="{3C53E8F0-4154-4D82-A808-58FBD819443C}" type="pres">
      <dgm:prSet presAssocID="{98BEC5CD-8AC7-4E7B-965E-66B3B284DEA9}" presName="linNode" presStyleCnt="0"/>
      <dgm:spPr/>
    </dgm:pt>
    <dgm:pt modelId="{B4965BA6-4D5C-4A4D-9AB8-988D1B1F6E73}" type="pres">
      <dgm:prSet presAssocID="{98BEC5CD-8AC7-4E7B-965E-66B3B284DEA9}" presName="parentText" presStyleLbl="node1" presStyleIdx="0" presStyleCnt="3">
        <dgm:presLayoutVars>
          <dgm:chMax val="1"/>
          <dgm:bulletEnabled val="1"/>
        </dgm:presLayoutVars>
      </dgm:prSet>
      <dgm:spPr/>
      <dgm:t>
        <a:bodyPr/>
        <a:lstStyle/>
        <a:p>
          <a:endParaRPr lang="hr-HR"/>
        </a:p>
      </dgm:t>
    </dgm:pt>
    <dgm:pt modelId="{EC47AAB6-8CEA-4457-85C2-293AD53AB85F}" type="pres">
      <dgm:prSet presAssocID="{98BEC5CD-8AC7-4E7B-965E-66B3B284DEA9}" presName="descendantText" presStyleLbl="alignAccFollowNode1" presStyleIdx="0" presStyleCnt="3">
        <dgm:presLayoutVars>
          <dgm:bulletEnabled val="1"/>
        </dgm:presLayoutVars>
      </dgm:prSet>
      <dgm:spPr/>
      <dgm:t>
        <a:bodyPr/>
        <a:lstStyle/>
        <a:p>
          <a:endParaRPr lang="hr-HR"/>
        </a:p>
      </dgm:t>
    </dgm:pt>
    <dgm:pt modelId="{05F086EB-20E1-4BA0-87B0-C73279527D7E}" type="pres">
      <dgm:prSet presAssocID="{355E69EA-DDC9-4F63-BD22-50D061E3FE3D}" presName="sp" presStyleCnt="0"/>
      <dgm:spPr/>
    </dgm:pt>
    <dgm:pt modelId="{ED457193-D72E-49A6-BB02-FCB4CC768D32}" type="pres">
      <dgm:prSet presAssocID="{488AD17E-57FE-4793-B2E6-0BBA4E59820F}" presName="linNode" presStyleCnt="0"/>
      <dgm:spPr/>
    </dgm:pt>
    <dgm:pt modelId="{43BA59A7-B12F-4992-AB23-1218A1C12B36}" type="pres">
      <dgm:prSet presAssocID="{488AD17E-57FE-4793-B2E6-0BBA4E59820F}" presName="parentText" presStyleLbl="node1" presStyleIdx="1" presStyleCnt="3">
        <dgm:presLayoutVars>
          <dgm:chMax val="1"/>
          <dgm:bulletEnabled val="1"/>
        </dgm:presLayoutVars>
      </dgm:prSet>
      <dgm:spPr/>
      <dgm:t>
        <a:bodyPr/>
        <a:lstStyle/>
        <a:p>
          <a:endParaRPr lang="hr-HR"/>
        </a:p>
      </dgm:t>
    </dgm:pt>
    <dgm:pt modelId="{28F05317-AF7A-4D2F-9A1D-ACD5F4060661}" type="pres">
      <dgm:prSet presAssocID="{488AD17E-57FE-4793-B2E6-0BBA4E59820F}" presName="descendantText" presStyleLbl="alignAccFollowNode1" presStyleIdx="1" presStyleCnt="3">
        <dgm:presLayoutVars>
          <dgm:bulletEnabled val="1"/>
        </dgm:presLayoutVars>
      </dgm:prSet>
      <dgm:spPr/>
      <dgm:t>
        <a:bodyPr/>
        <a:lstStyle/>
        <a:p>
          <a:endParaRPr lang="hr-HR"/>
        </a:p>
      </dgm:t>
    </dgm:pt>
    <dgm:pt modelId="{27DF5506-0EB3-4996-856C-99950A51B524}" type="pres">
      <dgm:prSet presAssocID="{EEE39DA4-FD32-4886-9DA6-F23C878A58B1}" presName="sp" presStyleCnt="0"/>
      <dgm:spPr/>
    </dgm:pt>
    <dgm:pt modelId="{5FFE9C8E-44D2-4DCF-BD09-5269B1E5DEBD}" type="pres">
      <dgm:prSet presAssocID="{4EB97F20-80C9-41BE-BD62-6E8E6036A497}" presName="linNode" presStyleCnt="0"/>
      <dgm:spPr/>
    </dgm:pt>
    <dgm:pt modelId="{7ABC5E85-B945-454A-86D1-DE071B32DDF0}" type="pres">
      <dgm:prSet presAssocID="{4EB97F20-80C9-41BE-BD62-6E8E6036A497}" presName="parentText" presStyleLbl="node1" presStyleIdx="2" presStyleCnt="3">
        <dgm:presLayoutVars>
          <dgm:chMax val="1"/>
          <dgm:bulletEnabled val="1"/>
        </dgm:presLayoutVars>
      </dgm:prSet>
      <dgm:spPr/>
      <dgm:t>
        <a:bodyPr/>
        <a:lstStyle/>
        <a:p>
          <a:endParaRPr lang="hr-HR"/>
        </a:p>
      </dgm:t>
    </dgm:pt>
    <dgm:pt modelId="{651A74E7-4102-45FB-94A1-71473D989A70}" type="pres">
      <dgm:prSet presAssocID="{4EB97F20-80C9-41BE-BD62-6E8E6036A497}" presName="descendantText" presStyleLbl="alignAccFollowNode1" presStyleIdx="2" presStyleCnt="3">
        <dgm:presLayoutVars>
          <dgm:bulletEnabled val="1"/>
        </dgm:presLayoutVars>
      </dgm:prSet>
      <dgm:spPr/>
      <dgm:t>
        <a:bodyPr/>
        <a:lstStyle/>
        <a:p>
          <a:endParaRPr lang="hr-HR"/>
        </a:p>
      </dgm:t>
    </dgm:pt>
  </dgm:ptLst>
  <dgm:cxnLst>
    <dgm:cxn modelId="{AFA84531-B511-4F6C-AB87-F0E9160F1598}" srcId="{4EB97F20-80C9-41BE-BD62-6E8E6036A497}" destId="{0EF7D82C-0543-4659-8689-FB5762651851}" srcOrd="2" destOrd="0" parTransId="{5A8EB0B7-AAB1-4DD8-B5B0-6A054919FF25}" sibTransId="{7F39AFEE-0032-43ED-A694-DE8C33B3E7C4}"/>
    <dgm:cxn modelId="{D48FB8F8-0CCF-4266-9D9C-F3C496F84CA6}" srcId="{488AD17E-57FE-4793-B2E6-0BBA4E59820F}" destId="{6540BD95-213C-410E-A3F2-234929ACA688}" srcOrd="0" destOrd="0" parTransId="{C8C27FB7-F938-47AE-AD3A-495B4D2D93ED}" sibTransId="{A5938ED6-4F29-48B8-B30E-8409EFFEB441}"/>
    <dgm:cxn modelId="{CF871E94-4937-41C6-8329-8C6F28540D3F}" type="presOf" srcId="{C5E82BA8-D120-4CA7-B4EA-15416311E198}" destId="{28F05317-AF7A-4D2F-9A1D-ACD5F4060661}" srcOrd="0" destOrd="1" presId="urn:microsoft.com/office/officeart/2005/8/layout/vList5"/>
    <dgm:cxn modelId="{CB6C1E0C-097A-41BD-A264-189934296971}" srcId="{488AD17E-57FE-4793-B2E6-0BBA4E59820F}" destId="{C5E82BA8-D120-4CA7-B4EA-15416311E198}" srcOrd="1" destOrd="0" parTransId="{31856EF5-654F-4F62-A388-2CFD0329AF65}" sibTransId="{F7B48A8E-B904-4905-8B9E-EFACEE367413}"/>
    <dgm:cxn modelId="{5A712156-345A-4C4E-A9EC-895F8146643D}" type="presOf" srcId="{AF5D463C-F2DE-401F-8A95-F1DD5E47C41F}" destId="{EC47AAB6-8CEA-4457-85C2-293AD53AB85F}" srcOrd="0" destOrd="0" presId="urn:microsoft.com/office/officeart/2005/8/layout/vList5"/>
    <dgm:cxn modelId="{FAA46A3E-D2C1-4CFE-B14B-59CF541EDC3E}" srcId="{B7C0E4FD-37A5-4EFA-970D-A44187FF23E4}" destId="{488AD17E-57FE-4793-B2E6-0BBA4E59820F}" srcOrd="1" destOrd="0" parTransId="{CB2E02E2-51EF-4738-9FDB-6798EECC5143}" sibTransId="{EEE39DA4-FD32-4886-9DA6-F23C878A58B1}"/>
    <dgm:cxn modelId="{5BC6CDBC-9024-4730-B28A-85AB8913FA34}" type="presOf" srcId="{488AD17E-57FE-4793-B2E6-0BBA4E59820F}" destId="{43BA59A7-B12F-4992-AB23-1218A1C12B36}" srcOrd="0" destOrd="0" presId="urn:microsoft.com/office/officeart/2005/8/layout/vList5"/>
    <dgm:cxn modelId="{38A0D421-55C0-4305-A861-DD5005CC9E69}" type="presOf" srcId="{29A85A30-4E90-4650-BF02-B6F2A530CB1B}" destId="{651A74E7-4102-45FB-94A1-71473D989A70}" srcOrd="0" destOrd="1" presId="urn:microsoft.com/office/officeart/2005/8/layout/vList5"/>
    <dgm:cxn modelId="{0E082177-E00B-4778-BF24-0BDE45EF27A4}" type="presOf" srcId="{B7C0E4FD-37A5-4EFA-970D-A44187FF23E4}" destId="{847EC246-6B2F-46CB-8B1A-C8FEB0C5F760}" srcOrd="0" destOrd="0" presId="urn:microsoft.com/office/officeart/2005/8/layout/vList5"/>
    <dgm:cxn modelId="{62691FB9-ED4C-4E29-94CC-7C4A321D5CDD}" srcId="{98BEC5CD-8AC7-4E7B-965E-66B3B284DEA9}" destId="{AF5D463C-F2DE-401F-8A95-F1DD5E47C41F}" srcOrd="0" destOrd="0" parTransId="{6A2A491E-9FAC-4CCC-9C74-8E1C85EBCDED}" sibTransId="{B22B89B9-2992-4F30-8F81-D56F021407B3}"/>
    <dgm:cxn modelId="{3069DBA1-22EB-4B65-8658-9A58936A5B54}" type="presOf" srcId="{30613B59-38A9-4AD5-BE1A-244D040F67CA}" destId="{651A74E7-4102-45FB-94A1-71473D989A70}" srcOrd="0" destOrd="0" presId="urn:microsoft.com/office/officeart/2005/8/layout/vList5"/>
    <dgm:cxn modelId="{D7CEB7CF-1A7A-4D19-8DF2-0773F9B9126B}" srcId="{4EB97F20-80C9-41BE-BD62-6E8E6036A497}" destId="{29A85A30-4E90-4650-BF02-B6F2A530CB1B}" srcOrd="1" destOrd="0" parTransId="{D0D9F966-68A1-4CF2-B210-2E2C787559B5}" sibTransId="{928DD198-B2FD-43A5-99DD-FC08485E0F6A}"/>
    <dgm:cxn modelId="{CE38B1CF-1D9A-4173-AB98-05B5F7A71D45}" srcId="{98BEC5CD-8AC7-4E7B-965E-66B3B284DEA9}" destId="{E6C715B8-6F73-4929-A4E2-178E5D023CCF}" srcOrd="1" destOrd="0" parTransId="{A73AA983-75E1-4F8B-B08F-740126A9A515}" sibTransId="{F85593A0-11A4-4418-839E-F2D41C5E23B7}"/>
    <dgm:cxn modelId="{AA617E00-F745-49A4-A9A4-47DC43323B65}" type="presOf" srcId="{6540BD95-213C-410E-A3F2-234929ACA688}" destId="{28F05317-AF7A-4D2F-9A1D-ACD5F4060661}" srcOrd="0" destOrd="0" presId="urn:microsoft.com/office/officeart/2005/8/layout/vList5"/>
    <dgm:cxn modelId="{FFEB22CA-32C8-4A1C-A349-6E2C7ACD43EC}" type="presOf" srcId="{4EB97F20-80C9-41BE-BD62-6E8E6036A497}" destId="{7ABC5E85-B945-454A-86D1-DE071B32DDF0}" srcOrd="0" destOrd="0" presId="urn:microsoft.com/office/officeart/2005/8/layout/vList5"/>
    <dgm:cxn modelId="{D87D90D5-8C5B-4F59-8D3B-950D3E05B936}" type="presOf" srcId="{98BEC5CD-8AC7-4E7B-965E-66B3B284DEA9}" destId="{B4965BA6-4D5C-4A4D-9AB8-988D1B1F6E73}" srcOrd="0" destOrd="0" presId="urn:microsoft.com/office/officeart/2005/8/layout/vList5"/>
    <dgm:cxn modelId="{25215876-61D2-43A1-9FC5-A4644648A56E}" srcId="{B7C0E4FD-37A5-4EFA-970D-A44187FF23E4}" destId="{98BEC5CD-8AC7-4E7B-965E-66B3B284DEA9}" srcOrd="0" destOrd="0" parTransId="{8AB3C5E1-3552-43FC-9D3F-7F1B31258C3C}" sibTransId="{355E69EA-DDC9-4F63-BD22-50D061E3FE3D}"/>
    <dgm:cxn modelId="{6BB5F086-9A42-4B5D-B887-DB9DB63C70B1}" type="presOf" srcId="{E6C715B8-6F73-4929-A4E2-178E5D023CCF}" destId="{EC47AAB6-8CEA-4457-85C2-293AD53AB85F}" srcOrd="0" destOrd="1" presId="urn:microsoft.com/office/officeart/2005/8/layout/vList5"/>
    <dgm:cxn modelId="{DDA09960-3D0B-4685-B802-CD4ADB2FA06E}" srcId="{4EB97F20-80C9-41BE-BD62-6E8E6036A497}" destId="{30613B59-38A9-4AD5-BE1A-244D040F67CA}" srcOrd="0" destOrd="0" parTransId="{5782460C-179C-41C5-81D4-EA77D65C7695}" sibTransId="{FFEC5769-4E5A-426C-AC3C-57985727CBC4}"/>
    <dgm:cxn modelId="{C20DF0AA-B4B0-4365-A776-1828B1339730}" srcId="{B7C0E4FD-37A5-4EFA-970D-A44187FF23E4}" destId="{4EB97F20-80C9-41BE-BD62-6E8E6036A497}" srcOrd="2" destOrd="0" parTransId="{008B8093-8296-43CC-AA96-3C2AD1EA8E2E}" sibTransId="{5B6F1351-01A2-4EA0-906A-D24266705E1B}"/>
    <dgm:cxn modelId="{F7C080AC-8C35-47C6-92C4-0BDE9457028C}" type="presOf" srcId="{0EF7D82C-0543-4659-8689-FB5762651851}" destId="{651A74E7-4102-45FB-94A1-71473D989A70}" srcOrd="0" destOrd="2" presId="urn:microsoft.com/office/officeart/2005/8/layout/vList5"/>
    <dgm:cxn modelId="{DE15FB94-4BB3-4E38-A27B-10DB58DADE7A}" type="presParOf" srcId="{847EC246-6B2F-46CB-8B1A-C8FEB0C5F760}" destId="{3C53E8F0-4154-4D82-A808-58FBD819443C}" srcOrd="0" destOrd="0" presId="urn:microsoft.com/office/officeart/2005/8/layout/vList5"/>
    <dgm:cxn modelId="{1D50C2C7-BBDD-4D84-A8CF-DDD4550B4F01}" type="presParOf" srcId="{3C53E8F0-4154-4D82-A808-58FBD819443C}" destId="{B4965BA6-4D5C-4A4D-9AB8-988D1B1F6E73}" srcOrd="0" destOrd="0" presId="urn:microsoft.com/office/officeart/2005/8/layout/vList5"/>
    <dgm:cxn modelId="{50877FDB-C9D4-4B24-9C6A-E51A37BD9CFE}" type="presParOf" srcId="{3C53E8F0-4154-4D82-A808-58FBD819443C}" destId="{EC47AAB6-8CEA-4457-85C2-293AD53AB85F}" srcOrd="1" destOrd="0" presId="urn:microsoft.com/office/officeart/2005/8/layout/vList5"/>
    <dgm:cxn modelId="{59127536-0802-4F26-ACFB-C25470D1D26F}" type="presParOf" srcId="{847EC246-6B2F-46CB-8B1A-C8FEB0C5F760}" destId="{05F086EB-20E1-4BA0-87B0-C73279527D7E}" srcOrd="1" destOrd="0" presId="urn:microsoft.com/office/officeart/2005/8/layout/vList5"/>
    <dgm:cxn modelId="{55B9F7F5-6003-4242-95A2-CC53F90B700A}" type="presParOf" srcId="{847EC246-6B2F-46CB-8B1A-C8FEB0C5F760}" destId="{ED457193-D72E-49A6-BB02-FCB4CC768D32}" srcOrd="2" destOrd="0" presId="urn:microsoft.com/office/officeart/2005/8/layout/vList5"/>
    <dgm:cxn modelId="{92844956-F0B5-4221-ACA4-E02BEA36EAA9}" type="presParOf" srcId="{ED457193-D72E-49A6-BB02-FCB4CC768D32}" destId="{43BA59A7-B12F-4992-AB23-1218A1C12B36}" srcOrd="0" destOrd="0" presId="urn:microsoft.com/office/officeart/2005/8/layout/vList5"/>
    <dgm:cxn modelId="{EB043C5B-4BC2-4877-B4C5-0A64C291915F}" type="presParOf" srcId="{ED457193-D72E-49A6-BB02-FCB4CC768D32}" destId="{28F05317-AF7A-4D2F-9A1D-ACD5F4060661}" srcOrd="1" destOrd="0" presId="urn:microsoft.com/office/officeart/2005/8/layout/vList5"/>
    <dgm:cxn modelId="{1F7DEB07-059F-460E-8A55-0FFD92A07AB9}" type="presParOf" srcId="{847EC246-6B2F-46CB-8B1A-C8FEB0C5F760}" destId="{27DF5506-0EB3-4996-856C-99950A51B524}" srcOrd="3" destOrd="0" presId="urn:microsoft.com/office/officeart/2005/8/layout/vList5"/>
    <dgm:cxn modelId="{659D9D62-7167-4C04-9145-933121D7C878}" type="presParOf" srcId="{847EC246-6B2F-46CB-8B1A-C8FEB0C5F760}" destId="{5FFE9C8E-44D2-4DCF-BD09-5269B1E5DEBD}" srcOrd="4" destOrd="0" presId="urn:microsoft.com/office/officeart/2005/8/layout/vList5"/>
    <dgm:cxn modelId="{8F99288C-E631-4182-93C4-2686D221B482}" type="presParOf" srcId="{5FFE9C8E-44D2-4DCF-BD09-5269B1E5DEBD}" destId="{7ABC5E85-B945-454A-86D1-DE071B32DDF0}" srcOrd="0" destOrd="0" presId="urn:microsoft.com/office/officeart/2005/8/layout/vList5"/>
    <dgm:cxn modelId="{91409689-E04A-4077-9F96-A58D01D2975F}" type="presParOf" srcId="{5FFE9C8E-44D2-4DCF-BD09-5269B1E5DEBD}" destId="{651A74E7-4102-45FB-94A1-71473D989A7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47AAB6-8CEA-4457-85C2-293AD53AB85F}">
      <dsp:nvSpPr>
        <dsp:cNvPr id="0" name=""/>
        <dsp:cNvSpPr/>
      </dsp:nvSpPr>
      <dsp:spPr>
        <a:xfrm rot="5400000">
          <a:off x="4617496" y="-1762640"/>
          <a:ext cx="1047750" cy="4838937"/>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just" defTabSz="800100">
            <a:lnSpc>
              <a:spcPct val="90000"/>
            </a:lnSpc>
            <a:spcBef>
              <a:spcPct val="0"/>
            </a:spcBef>
            <a:spcAft>
              <a:spcPct val="15000"/>
            </a:spcAft>
            <a:buChar char="••"/>
          </a:pPr>
          <a:r>
            <a:rPr lang="hr-HR" sz="1800" kern="1200" dirty="0" smtClean="0">
              <a:latin typeface="+mj-lt"/>
            </a:rPr>
            <a:t>ruminacije, brige</a:t>
          </a:r>
          <a:endParaRPr lang="hr-HR" sz="1800" kern="1200" dirty="0">
            <a:latin typeface="+mj-lt"/>
          </a:endParaRPr>
        </a:p>
        <a:p>
          <a:pPr marL="171450" lvl="1" indent="-171450" algn="just" defTabSz="800100">
            <a:lnSpc>
              <a:spcPct val="90000"/>
            </a:lnSpc>
            <a:spcBef>
              <a:spcPct val="0"/>
            </a:spcBef>
            <a:spcAft>
              <a:spcPct val="15000"/>
            </a:spcAft>
            <a:buChar char="••"/>
          </a:pPr>
          <a:r>
            <a:rPr lang="hr-HR" sz="1800" kern="1200" dirty="0" smtClean="0">
              <a:latin typeface="+mj-lt"/>
            </a:rPr>
            <a:t>potiskivanje intenzivnih misli ili slika</a:t>
          </a:r>
          <a:endParaRPr lang="hr-HR" sz="1800" kern="1200" dirty="0">
            <a:latin typeface="+mj-lt"/>
          </a:endParaRPr>
        </a:p>
      </dsp:txBody>
      <dsp:txXfrm rot="-5400000">
        <a:off x="2721903" y="184100"/>
        <a:ext cx="4787790" cy="945456"/>
      </dsp:txXfrm>
    </dsp:sp>
    <dsp:sp modelId="{B4965BA6-4D5C-4A4D-9AB8-988D1B1F6E73}">
      <dsp:nvSpPr>
        <dsp:cNvPr id="0" name=""/>
        <dsp:cNvSpPr/>
      </dsp:nvSpPr>
      <dsp:spPr>
        <a:xfrm>
          <a:off x="0" y="1984"/>
          <a:ext cx="2721902" cy="130968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hr-HR" sz="2400" kern="1200" dirty="0" err="1" smtClean="0">
              <a:solidFill>
                <a:schemeClr val="tx1"/>
              </a:solidFill>
              <a:latin typeface="+mj-lt"/>
            </a:rPr>
            <a:t>Mindfulness</a:t>
          </a:r>
          <a:r>
            <a:rPr lang="hr-HR" sz="2400" kern="1200" dirty="0" smtClean="0">
              <a:solidFill>
                <a:schemeClr val="tx1"/>
              </a:solidFill>
              <a:latin typeface="+mj-lt"/>
            </a:rPr>
            <a:t> misli</a:t>
          </a:r>
          <a:endParaRPr lang="hr-HR" sz="2400" kern="1200" dirty="0">
            <a:solidFill>
              <a:schemeClr val="tx1"/>
            </a:solidFill>
            <a:latin typeface="+mj-lt"/>
          </a:endParaRPr>
        </a:p>
      </dsp:txBody>
      <dsp:txXfrm>
        <a:off x="63934" y="65918"/>
        <a:ext cx="2594034" cy="1181819"/>
      </dsp:txXfrm>
    </dsp:sp>
    <dsp:sp modelId="{28F05317-AF7A-4D2F-9A1D-ACD5F4060661}">
      <dsp:nvSpPr>
        <dsp:cNvPr id="0" name=""/>
        <dsp:cNvSpPr/>
      </dsp:nvSpPr>
      <dsp:spPr>
        <a:xfrm rot="5400000">
          <a:off x="4617496" y="-387468"/>
          <a:ext cx="1047750" cy="4838937"/>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hr-HR" sz="1800" kern="1200" dirty="0" smtClean="0">
              <a:latin typeface="+mj-lt"/>
            </a:rPr>
            <a:t>intenzivne emocije</a:t>
          </a:r>
          <a:endParaRPr lang="hr-HR" sz="1800" kern="1200" dirty="0">
            <a:latin typeface="+mj-lt"/>
          </a:endParaRPr>
        </a:p>
        <a:p>
          <a:pPr marL="171450" lvl="1" indent="-171450" algn="l" defTabSz="800100">
            <a:lnSpc>
              <a:spcPct val="90000"/>
            </a:lnSpc>
            <a:spcBef>
              <a:spcPct val="0"/>
            </a:spcBef>
            <a:spcAft>
              <a:spcPct val="15000"/>
            </a:spcAft>
            <a:buChar char="••"/>
          </a:pPr>
          <a:r>
            <a:rPr lang="hr-HR" sz="1800" kern="1200" dirty="0" smtClean="0">
              <a:latin typeface="+mj-lt"/>
            </a:rPr>
            <a:t>uznemirujuće tjelesne senzacije</a:t>
          </a:r>
          <a:endParaRPr lang="hr-HR" sz="1800" kern="1200" dirty="0">
            <a:latin typeface="+mj-lt"/>
          </a:endParaRPr>
        </a:p>
      </dsp:txBody>
      <dsp:txXfrm rot="-5400000">
        <a:off x="2721903" y="1559272"/>
        <a:ext cx="4787790" cy="945456"/>
      </dsp:txXfrm>
    </dsp:sp>
    <dsp:sp modelId="{43BA59A7-B12F-4992-AB23-1218A1C12B36}">
      <dsp:nvSpPr>
        <dsp:cNvPr id="0" name=""/>
        <dsp:cNvSpPr/>
      </dsp:nvSpPr>
      <dsp:spPr>
        <a:xfrm>
          <a:off x="0" y="1377156"/>
          <a:ext cx="2721902" cy="130968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hr-HR" sz="2400" kern="1200" dirty="0" err="1" smtClean="0">
              <a:solidFill>
                <a:schemeClr val="tx1"/>
              </a:solidFill>
              <a:latin typeface="+mj-lt"/>
            </a:rPr>
            <a:t>Mindfulness</a:t>
          </a:r>
          <a:r>
            <a:rPr lang="hr-HR" sz="2400" kern="1200" dirty="0" smtClean="0">
              <a:solidFill>
                <a:schemeClr val="tx1"/>
              </a:solidFill>
              <a:latin typeface="+mj-lt"/>
            </a:rPr>
            <a:t> unutarnjih senzacija</a:t>
          </a:r>
          <a:endParaRPr lang="hr-HR" sz="2400" kern="1200" dirty="0">
            <a:solidFill>
              <a:schemeClr val="tx1"/>
            </a:solidFill>
            <a:latin typeface="+mj-lt"/>
          </a:endParaRPr>
        </a:p>
      </dsp:txBody>
      <dsp:txXfrm>
        <a:off x="63934" y="1441090"/>
        <a:ext cx="2594034" cy="1181819"/>
      </dsp:txXfrm>
    </dsp:sp>
    <dsp:sp modelId="{651A74E7-4102-45FB-94A1-71473D989A70}">
      <dsp:nvSpPr>
        <dsp:cNvPr id="0" name=""/>
        <dsp:cNvSpPr/>
      </dsp:nvSpPr>
      <dsp:spPr>
        <a:xfrm rot="5400000">
          <a:off x="4617496" y="987703"/>
          <a:ext cx="1047750" cy="4838937"/>
        </a:xfrm>
        <a:prstGeom prst="round2SameRect">
          <a:avLst/>
        </a:prstGeom>
        <a:solidFill>
          <a:schemeClr val="accent1">
            <a:alpha val="90000"/>
            <a:tint val="40000"/>
            <a:hueOff val="0"/>
            <a:satOff val="0"/>
            <a:lumOff val="0"/>
            <a:alphaOff val="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endParaRPr lang="hr-HR" sz="1800" kern="1200" dirty="0">
            <a:latin typeface="+mj-lt"/>
          </a:endParaRPr>
        </a:p>
        <a:p>
          <a:pPr marL="171450" lvl="1" indent="-171450" algn="l" defTabSz="800100">
            <a:lnSpc>
              <a:spcPct val="90000"/>
            </a:lnSpc>
            <a:spcBef>
              <a:spcPct val="0"/>
            </a:spcBef>
            <a:spcAft>
              <a:spcPct val="15000"/>
            </a:spcAft>
            <a:buChar char="••"/>
          </a:pPr>
          <a:r>
            <a:rPr lang="hr-HR" sz="1800" kern="1200" dirty="0" smtClean="0">
              <a:latin typeface="+mj-lt"/>
            </a:rPr>
            <a:t>izražena samokritika</a:t>
          </a:r>
          <a:endParaRPr lang="hr-HR" sz="1800" kern="1200" dirty="0">
            <a:latin typeface="+mj-lt"/>
          </a:endParaRPr>
        </a:p>
        <a:p>
          <a:pPr marL="171450" lvl="1" indent="-171450" algn="l" defTabSz="800100">
            <a:lnSpc>
              <a:spcPct val="90000"/>
            </a:lnSpc>
            <a:spcBef>
              <a:spcPct val="0"/>
            </a:spcBef>
            <a:spcAft>
              <a:spcPct val="15000"/>
            </a:spcAft>
            <a:buChar char="••"/>
          </a:pPr>
          <a:endParaRPr lang="hr-HR" sz="1800" kern="1200" dirty="0">
            <a:latin typeface="+mj-lt"/>
          </a:endParaRPr>
        </a:p>
      </dsp:txBody>
      <dsp:txXfrm rot="-5400000">
        <a:off x="2721903" y="2934444"/>
        <a:ext cx="4787790" cy="945456"/>
      </dsp:txXfrm>
    </dsp:sp>
    <dsp:sp modelId="{7ABC5E85-B945-454A-86D1-DE071B32DDF0}">
      <dsp:nvSpPr>
        <dsp:cNvPr id="0" name=""/>
        <dsp:cNvSpPr/>
      </dsp:nvSpPr>
      <dsp:spPr>
        <a:xfrm>
          <a:off x="0" y="2752328"/>
          <a:ext cx="2721902" cy="1309687"/>
        </a:xfrm>
        <a:prstGeom prst="round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hr-HR" sz="2400" kern="1200" dirty="0" err="1" smtClean="0">
              <a:solidFill>
                <a:schemeClr val="tx1"/>
              </a:solidFill>
              <a:latin typeface="+mj-lt"/>
            </a:rPr>
            <a:t>Mindfulness</a:t>
          </a:r>
          <a:r>
            <a:rPr lang="hr-HR" sz="2400" kern="1200" dirty="0" smtClean="0">
              <a:solidFill>
                <a:schemeClr val="tx1"/>
              </a:solidFill>
              <a:latin typeface="+mj-lt"/>
            </a:rPr>
            <a:t> za razvoj </a:t>
          </a:r>
          <a:r>
            <a:rPr lang="hr-HR" sz="2400" kern="1200" dirty="0" err="1" smtClean="0">
              <a:solidFill>
                <a:schemeClr val="tx1"/>
              </a:solidFill>
              <a:latin typeface="+mj-lt"/>
            </a:rPr>
            <a:t>samosuosjećanja</a:t>
          </a:r>
          <a:r>
            <a:rPr lang="hr-HR" sz="2400" kern="1200" dirty="0" smtClean="0">
              <a:solidFill>
                <a:schemeClr val="tx1"/>
              </a:solidFill>
              <a:latin typeface="+mj-lt"/>
            </a:rPr>
            <a:t> </a:t>
          </a:r>
          <a:endParaRPr lang="hr-HR" sz="2400" kern="1200" dirty="0">
            <a:solidFill>
              <a:schemeClr val="tx1"/>
            </a:solidFill>
            <a:latin typeface="+mj-lt"/>
          </a:endParaRPr>
        </a:p>
      </dsp:txBody>
      <dsp:txXfrm>
        <a:off x="63934" y="2816262"/>
        <a:ext cx="2594034" cy="118181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F4B302-6CED-480B-8798-A4B57D231C6A}" type="datetimeFigureOut">
              <a:rPr lang="hr-HR" smtClean="0"/>
              <a:t>12.12.2023.</a:t>
            </a:fld>
            <a:endParaRPr lang="hr-HR"/>
          </a:p>
        </p:txBody>
      </p:sp>
      <p:sp>
        <p:nvSpPr>
          <p:cNvPr id="4" name="Rezervirano mjesto slike slajd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hr-HR"/>
          </a:p>
        </p:txBody>
      </p:sp>
      <p:sp>
        <p:nvSpPr>
          <p:cNvPr id="6" name="Rezervirano mjesto podnožj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7C549D-8722-4E5F-862C-AE111F8312CB}" type="slidenum">
              <a:rPr lang="hr-HR" smtClean="0"/>
              <a:t>‹#›</a:t>
            </a:fld>
            <a:endParaRPr lang="hr-HR"/>
          </a:p>
        </p:txBody>
      </p:sp>
    </p:spTree>
    <p:extLst>
      <p:ext uri="{BB962C8B-B14F-4D97-AF65-F5344CB8AC3E}">
        <p14:creationId xmlns:p14="http://schemas.microsoft.com/office/powerpoint/2010/main" val="356130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algn="just"/>
            <a:r>
              <a:rPr lang="hr-HR" sz="1200" kern="1200" dirty="0" smtClean="0">
                <a:solidFill>
                  <a:schemeClr val="tx1"/>
                </a:solidFill>
                <a:latin typeface="+mn-lt"/>
                <a:ea typeface="+mn-ea"/>
                <a:cs typeface="+mn-cs"/>
              </a:rPr>
              <a:t>prepoznavanje kada kreće </a:t>
            </a:r>
            <a:r>
              <a:rPr lang="hr-HR" sz="1200" kern="1200" dirty="0" err="1" smtClean="0">
                <a:solidFill>
                  <a:schemeClr val="tx1"/>
                </a:solidFill>
                <a:latin typeface="+mn-lt"/>
                <a:ea typeface="+mn-ea"/>
                <a:cs typeface="+mn-cs"/>
              </a:rPr>
              <a:t>ruminiranje</a:t>
            </a:r>
            <a:endParaRPr lang="hr-HR" sz="1200" kern="1200" dirty="0" smtClean="0">
              <a:solidFill>
                <a:schemeClr val="tx1"/>
              </a:solidFill>
              <a:latin typeface="+mn-lt"/>
              <a:ea typeface="+mn-ea"/>
              <a:cs typeface="+mn-cs"/>
            </a:endParaRPr>
          </a:p>
          <a:p>
            <a:pPr algn="just"/>
            <a:r>
              <a:rPr lang="hr-HR" sz="1200" kern="1200" dirty="0" smtClean="0">
                <a:solidFill>
                  <a:schemeClr val="tx1"/>
                </a:solidFill>
                <a:latin typeface="+mn-lt"/>
                <a:ea typeface="+mn-ea"/>
                <a:cs typeface="+mn-cs"/>
              </a:rPr>
              <a:t>prihvaćanje trenutnog iskustva i neugodnih emocija</a:t>
            </a:r>
          </a:p>
          <a:p>
            <a:pPr algn="just"/>
            <a:r>
              <a:rPr lang="hr-HR" sz="1200" kern="1200" dirty="0" smtClean="0">
                <a:solidFill>
                  <a:schemeClr val="tx1"/>
                </a:solidFill>
                <a:latin typeface="+mn-lt"/>
                <a:ea typeface="+mn-ea"/>
                <a:cs typeface="+mn-cs"/>
              </a:rPr>
              <a:t>svjestan izbor – ne se baviti mislima </a:t>
            </a:r>
          </a:p>
          <a:p>
            <a:pPr algn="just"/>
            <a:endParaRPr lang="hr-HR" sz="1200" kern="1200" dirty="0" smtClean="0">
              <a:solidFill>
                <a:schemeClr val="tx1"/>
              </a:solidFill>
              <a:latin typeface="+mn-lt"/>
              <a:ea typeface="+mn-ea"/>
              <a:cs typeface="+mn-cs"/>
            </a:endParaRPr>
          </a:p>
          <a:p>
            <a:pPr marL="0" indent="0" algn="just">
              <a:buNone/>
            </a:pPr>
            <a:r>
              <a:rPr lang="hr-HR" sz="1200" kern="1200" dirty="0" smtClean="0">
                <a:solidFill>
                  <a:schemeClr val="tx1"/>
                </a:solidFill>
                <a:latin typeface="+mn-lt"/>
                <a:ea typeface="+mn-ea"/>
                <a:cs typeface="+mn-cs"/>
                <a:sym typeface="Wingdings" panose="05000000000000000000" pitchFamily="2" charset="2"/>
              </a:rPr>
              <a:t> fokus na dahu ili na vanjskim iskustvima </a:t>
            </a:r>
            <a:endParaRPr lang="hr-HR" sz="1200" kern="1200" dirty="0" smtClean="0">
              <a:solidFill>
                <a:schemeClr val="tx1"/>
              </a:solidFill>
              <a:latin typeface="+mn-lt"/>
              <a:ea typeface="+mn-ea"/>
              <a:cs typeface="+mn-cs"/>
            </a:endParaRPr>
          </a:p>
          <a:p>
            <a:endParaRPr lang="hr-HR" dirty="0"/>
          </a:p>
        </p:txBody>
      </p:sp>
      <p:sp>
        <p:nvSpPr>
          <p:cNvPr id="4" name="Rezervirano mjesto broja slajda 3"/>
          <p:cNvSpPr>
            <a:spLocks noGrp="1"/>
          </p:cNvSpPr>
          <p:nvPr>
            <p:ph type="sldNum" sz="quarter" idx="10"/>
          </p:nvPr>
        </p:nvSpPr>
        <p:spPr/>
        <p:txBody>
          <a:bodyPr/>
          <a:lstStyle/>
          <a:p>
            <a:fld id="{2E7C549D-8722-4E5F-862C-AE111F8312CB}" type="slidenum">
              <a:rPr lang="hr-HR" smtClean="0"/>
              <a:t>5</a:t>
            </a:fld>
            <a:endParaRPr lang="hr-HR"/>
          </a:p>
        </p:txBody>
      </p:sp>
    </p:spTree>
    <p:extLst>
      <p:ext uri="{BB962C8B-B14F-4D97-AF65-F5344CB8AC3E}">
        <p14:creationId xmlns:p14="http://schemas.microsoft.com/office/powerpoint/2010/main" val="30359779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r>
              <a:rPr lang="hr-HR" dirty="0" smtClean="0">
                <a:solidFill>
                  <a:schemeClr val="tx1"/>
                </a:solidFill>
                <a:latin typeface="Timemess New Roman"/>
              </a:rPr>
              <a:t>Ohrabrite klijenta za prakticiranje formalnih i neformalnih vježbi</a:t>
            </a:r>
          </a:p>
          <a:p>
            <a:r>
              <a:rPr lang="hr-HR" dirty="0" smtClean="0">
                <a:solidFill>
                  <a:schemeClr val="tx1"/>
                </a:solidFill>
                <a:latin typeface="Timemess New Roman"/>
              </a:rPr>
              <a:t>Predstavite im različite vježbe i neka odaberu one koje im najbolje odgovaraju </a:t>
            </a:r>
          </a:p>
          <a:p>
            <a:endParaRPr lang="hr-HR" dirty="0" smtClean="0">
              <a:solidFill>
                <a:schemeClr val="tx1"/>
              </a:solidFill>
              <a:latin typeface="Timemess New Roman"/>
            </a:endParaRPr>
          </a:p>
          <a:p>
            <a:endParaRPr lang="hr-HR" dirty="0">
              <a:solidFill>
                <a:schemeClr val="tx1"/>
              </a:solidFill>
              <a:latin typeface="Timemess New Roman"/>
            </a:endParaRPr>
          </a:p>
        </p:txBody>
      </p:sp>
      <p:sp>
        <p:nvSpPr>
          <p:cNvPr id="4" name="Rezervirano mjesto broja slajda 3"/>
          <p:cNvSpPr>
            <a:spLocks noGrp="1"/>
          </p:cNvSpPr>
          <p:nvPr>
            <p:ph type="sldNum" sz="quarter" idx="10"/>
          </p:nvPr>
        </p:nvSpPr>
        <p:spPr/>
        <p:txBody>
          <a:bodyPr/>
          <a:lstStyle/>
          <a:p>
            <a:fld id="{2E7C549D-8722-4E5F-862C-AE111F8312CB}" type="slidenum">
              <a:rPr lang="hr-HR" smtClean="0"/>
              <a:t>13</a:t>
            </a:fld>
            <a:endParaRPr lang="hr-HR"/>
          </a:p>
        </p:txBody>
      </p:sp>
    </p:spTree>
    <p:extLst>
      <p:ext uri="{BB962C8B-B14F-4D97-AF65-F5344CB8AC3E}">
        <p14:creationId xmlns:p14="http://schemas.microsoft.com/office/powerpoint/2010/main" val="22225465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hr-HR" smtClean="0"/>
              <a:t>Uredite stil naslova matrice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smtClean="0"/>
              <a:t>Uredite stil podnaslova matrice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B6F5B1A0-C488-41EA-BEC0-36608E2DA992}" type="datetimeFigureOut">
              <a:rPr lang="hr-HR" smtClean="0"/>
              <a:t>12.12.2023.</a:t>
            </a:fld>
            <a:endParaRPr lang="hr-HR"/>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hr-HR"/>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CB32F973-9D4B-404E-B6BF-455CA7601B9A}" type="slidenum">
              <a:rPr lang="hr-HR" smtClean="0"/>
              <a:t>‹#›</a:t>
            </a:fld>
            <a:endParaRPr lang="hr-HR"/>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Vertical Text Placeholder 2"/>
          <p:cNvSpPr>
            <a:spLocks noGrp="1"/>
          </p:cNvSpPr>
          <p:nvPr>
            <p:ph type="body" orient="vert" idx="1"/>
          </p:nvPr>
        </p:nvSpPr>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B6F5B1A0-C488-41EA-BEC0-36608E2DA992}" type="datetimeFigureOut">
              <a:rPr lang="hr-HR" smtClean="0"/>
              <a:t>12.12.2023.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hr-HR" smtClean="0"/>
              <a:t>Uredite stil naslova matrice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
        <p:nvSpPr>
          <p:cNvPr id="4" name="Date Placeholder 3"/>
          <p:cNvSpPr>
            <a:spLocks noGrp="1"/>
          </p:cNvSpPr>
          <p:nvPr>
            <p:ph type="dt" sz="half" idx="10"/>
          </p:nvPr>
        </p:nvSpPr>
        <p:spPr/>
        <p:txBody>
          <a:bodyPr/>
          <a:lstStyle/>
          <a:p>
            <a:fld id="{B6F5B1A0-C488-41EA-BEC0-36608E2DA992}" type="datetimeFigureOut">
              <a:rPr lang="hr-HR" smtClean="0"/>
              <a:t>12.12.2023.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Content Placeholder 2"/>
          <p:cNvSpPr>
            <a:spLocks noGrp="1"/>
          </p:cNvSpPr>
          <p:nvPr>
            <p:ph idx="1"/>
          </p:nvPr>
        </p:nvSpPr>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10"/>
          </p:nvPr>
        </p:nvSpPr>
        <p:spPr/>
        <p:txBody>
          <a:bodyPr/>
          <a:lstStyle/>
          <a:p>
            <a:fld id="{B6F5B1A0-C488-41EA-BEC0-36608E2DA992}" type="datetimeFigureOut">
              <a:rPr lang="hr-HR" smtClean="0"/>
              <a:t>12.12.2023.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odjeljka">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hr-HR" smtClean="0"/>
              <a:t>Uredite stil naslova matrice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smtClean="0"/>
              <a:t>Uredite stilove teksta matrice</a:t>
            </a:r>
          </a:p>
        </p:txBody>
      </p:sp>
      <p:sp>
        <p:nvSpPr>
          <p:cNvPr id="4" name="Date Placeholder 3"/>
          <p:cNvSpPr>
            <a:spLocks noGrp="1"/>
          </p:cNvSpPr>
          <p:nvPr>
            <p:ph type="dt" sz="half" idx="10"/>
          </p:nvPr>
        </p:nvSpPr>
        <p:spPr/>
        <p:txBody>
          <a:bodyPr/>
          <a:lstStyle/>
          <a:p>
            <a:fld id="{B6F5B1A0-C488-41EA-BEC0-36608E2DA992}" type="datetimeFigureOut">
              <a:rPr lang="hr-HR" smtClean="0"/>
              <a:t>12.12.2023.</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5" name="Date Placeholder 4"/>
          <p:cNvSpPr>
            <a:spLocks noGrp="1"/>
          </p:cNvSpPr>
          <p:nvPr>
            <p:ph type="dt" sz="half" idx="10"/>
          </p:nvPr>
        </p:nvSpPr>
        <p:spPr/>
        <p:txBody>
          <a:bodyPr/>
          <a:lstStyle/>
          <a:p>
            <a:fld id="{B6F5B1A0-C488-41EA-BEC0-36608E2DA992}" type="datetimeFigureOut">
              <a:rPr lang="hr-HR" smtClean="0"/>
              <a:t>12.12.2023.</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CB32F973-9D4B-404E-B6BF-455CA7601B9A}" type="slidenum">
              <a:rPr lang="hr-HR" smtClean="0"/>
              <a:t>‹#›</a:t>
            </a:fld>
            <a:endParaRPr lang="hr-HR"/>
          </a:p>
        </p:txBody>
      </p:sp>
      <p:sp>
        <p:nvSpPr>
          <p:cNvPr id="9" name="Content Placeholder 8"/>
          <p:cNvSpPr>
            <a:spLocks noGrp="1"/>
          </p:cNvSpPr>
          <p:nvPr>
            <p:ph sz="quarter" idx="13"/>
          </p:nvPr>
        </p:nvSpPr>
        <p:spPr>
          <a:xfrm>
            <a:off x="1042416" y="2313432"/>
            <a:ext cx="3419856" cy="349300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smtClean="0"/>
              <a:t>Uredite stil naslova matrice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smtClean="0"/>
              <a:t>Uredite stilove teksta matrice</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7" name="Date Placeholder 6"/>
          <p:cNvSpPr>
            <a:spLocks noGrp="1"/>
          </p:cNvSpPr>
          <p:nvPr>
            <p:ph type="dt" sz="half" idx="10"/>
          </p:nvPr>
        </p:nvSpPr>
        <p:spPr/>
        <p:txBody>
          <a:bodyPr/>
          <a:lstStyle/>
          <a:p>
            <a:fld id="{B6F5B1A0-C488-41EA-BEC0-36608E2DA992}" type="datetimeFigureOut">
              <a:rPr lang="hr-HR" smtClean="0"/>
              <a:t>12.12.2023.</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smtClean="0"/>
              <a:t>Uredite stil naslova matrice</a:t>
            </a:r>
            <a:endParaRPr lang="en-US"/>
          </a:p>
        </p:txBody>
      </p:sp>
      <p:sp>
        <p:nvSpPr>
          <p:cNvPr id="3" name="Date Placeholder 2"/>
          <p:cNvSpPr>
            <a:spLocks noGrp="1"/>
          </p:cNvSpPr>
          <p:nvPr>
            <p:ph type="dt" sz="half" idx="10"/>
          </p:nvPr>
        </p:nvSpPr>
        <p:spPr/>
        <p:txBody>
          <a:bodyPr/>
          <a:lstStyle/>
          <a:p>
            <a:fld id="{B6F5B1A0-C488-41EA-BEC0-36608E2DA992}" type="datetimeFigureOut">
              <a:rPr lang="hr-HR" smtClean="0"/>
              <a:t>12.12.2023.</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F5B1A0-C488-41EA-BEC0-36608E2DA992}" type="datetimeFigureOut">
              <a:rPr lang="hr-HR" smtClean="0"/>
              <a:t>12.12.2023.</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Sadržaj s 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6F5B1A0-C488-41EA-BEC0-36608E2DA992}" type="datetimeFigureOut">
              <a:rPr lang="hr-HR" smtClean="0"/>
              <a:t>12.12.2023.</a:t>
            </a:fld>
            <a:endParaRPr lang="hr-HR"/>
          </a:p>
        </p:txBody>
      </p:sp>
      <p:sp>
        <p:nvSpPr>
          <p:cNvPr id="7" name="Slide Number Placeholder 6"/>
          <p:cNvSpPr>
            <a:spLocks noGrp="1"/>
          </p:cNvSpPr>
          <p:nvPr>
            <p:ph type="sldNum" sz="quarter" idx="12"/>
          </p:nvPr>
        </p:nvSpPr>
        <p:spPr/>
        <p:txBody>
          <a:bodyPr/>
          <a:lstStyle/>
          <a:p>
            <a:fld id="{CB32F973-9D4B-404E-B6BF-455CA7601B9A}" type="slidenum">
              <a:rPr lang="hr-HR" smtClean="0"/>
              <a:t>‹#›</a:t>
            </a:fld>
            <a:endParaRPr lang="hr-HR"/>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r-HR"/>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hr-HR" smtClean="0"/>
              <a:t>Uredite stil naslova matrice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Slika s opisom">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hr-HR" smtClean="0"/>
              <a:t>Uredite stil naslova matrice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r-HR" smtClean="0"/>
              <a:t>Kliknite ikonu da biste dodali  sliku</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smtClean="0"/>
              <a:t>Uredite stilove teksta matrice</a:t>
            </a:r>
          </a:p>
        </p:txBody>
      </p:sp>
      <p:sp>
        <p:nvSpPr>
          <p:cNvPr id="5" name="Date Placeholder 4"/>
          <p:cNvSpPr>
            <a:spLocks noGrp="1"/>
          </p:cNvSpPr>
          <p:nvPr>
            <p:ph type="dt" sz="half" idx="10"/>
          </p:nvPr>
        </p:nvSpPr>
        <p:spPr/>
        <p:txBody>
          <a:bodyPr/>
          <a:lstStyle/>
          <a:p>
            <a:fld id="{B6F5B1A0-C488-41EA-BEC0-36608E2DA992}" type="datetimeFigureOut">
              <a:rPr lang="hr-HR" smtClean="0"/>
              <a:t>12.12.2023.</a:t>
            </a:fld>
            <a:endParaRPr lang="hr-HR"/>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hr-HR"/>
          </a:p>
        </p:txBody>
      </p:sp>
      <p:sp>
        <p:nvSpPr>
          <p:cNvPr id="7" name="Slide Number Placeholder 6"/>
          <p:cNvSpPr>
            <a:spLocks noGrp="1"/>
          </p:cNvSpPr>
          <p:nvPr>
            <p:ph type="sldNum" sz="quarter" idx="12"/>
          </p:nvPr>
        </p:nvSpPr>
        <p:spPr/>
        <p:txBody>
          <a:bodyPr/>
          <a:lstStyle/>
          <a:p>
            <a:fld id="{CB32F973-9D4B-404E-B6BF-455CA7601B9A}" type="slidenum">
              <a:rPr lang="hr-HR" smtClean="0"/>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hr-HR" smtClean="0"/>
              <a:t>Uredite stil naslova matrice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hr-HR" smtClean="0"/>
              <a:t>Uredite stilove teksta matrice</a:t>
            </a:r>
          </a:p>
          <a:p>
            <a:pPr lvl="1"/>
            <a:r>
              <a:rPr lang="hr-HR" smtClean="0"/>
              <a:t>Druga razina</a:t>
            </a:r>
          </a:p>
          <a:p>
            <a:pPr lvl="2"/>
            <a:r>
              <a:rPr lang="hr-HR" smtClean="0"/>
              <a:t>Treća razina</a:t>
            </a:r>
          </a:p>
          <a:p>
            <a:pPr lvl="3"/>
            <a:r>
              <a:rPr lang="hr-HR" smtClean="0"/>
              <a:t>Četvrta razina</a:t>
            </a:r>
          </a:p>
          <a:p>
            <a:pPr lvl="4"/>
            <a:r>
              <a:rPr lang="hr-HR" smtClean="0"/>
              <a:t>Peta razina</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B6F5B1A0-C488-41EA-BEC0-36608E2DA992}" type="datetimeFigureOut">
              <a:rPr lang="hr-HR" smtClean="0"/>
              <a:t>12.12.2023.</a:t>
            </a:fld>
            <a:endParaRPr lang="hr-HR"/>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hr-HR"/>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CB32F973-9D4B-404E-B6BF-455CA7601B9A}" type="slidenum">
              <a:rPr lang="hr-HR" smtClean="0"/>
              <a:t>‹#›</a:t>
            </a:fld>
            <a:endParaRPr lang="hr-HR"/>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a:xfrm>
            <a:off x="4733365" y="2708476"/>
            <a:ext cx="3439035" cy="1702160"/>
          </a:xfrm>
        </p:spPr>
        <p:txBody>
          <a:bodyPr>
            <a:normAutofit fontScale="90000"/>
          </a:bodyPr>
          <a:lstStyle/>
          <a:p>
            <a:pPr algn="ctr"/>
            <a:r>
              <a:rPr lang="hr-HR" b="1" dirty="0" smtClean="0">
                <a:solidFill>
                  <a:schemeClr val="tx1"/>
                </a:solidFill>
              </a:rPr>
              <a:t>INTEGRACIJA MINDFULNESSA U BKT</a:t>
            </a:r>
            <a:endParaRPr lang="hr-HR" b="1" dirty="0">
              <a:solidFill>
                <a:schemeClr val="tx1"/>
              </a:solidFill>
            </a:endParaRPr>
          </a:p>
        </p:txBody>
      </p:sp>
      <p:sp>
        <p:nvSpPr>
          <p:cNvPr id="3" name="Podnaslov 2"/>
          <p:cNvSpPr>
            <a:spLocks noGrp="1"/>
          </p:cNvSpPr>
          <p:nvPr>
            <p:ph type="subTitle" idx="1"/>
          </p:nvPr>
        </p:nvSpPr>
        <p:spPr>
          <a:xfrm>
            <a:off x="4733365" y="4869160"/>
            <a:ext cx="3309803" cy="812549"/>
          </a:xfrm>
        </p:spPr>
        <p:txBody>
          <a:bodyPr>
            <a:normAutofit/>
          </a:bodyPr>
          <a:lstStyle/>
          <a:p>
            <a:r>
              <a:rPr lang="hr-HR" dirty="0" err="1" smtClean="0">
                <a:solidFill>
                  <a:schemeClr val="tx1"/>
                </a:solidFill>
              </a:rPr>
              <a:t>Samuela</a:t>
            </a:r>
            <a:r>
              <a:rPr lang="hr-HR" dirty="0" smtClean="0">
                <a:solidFill>
                  <a:schemeClr val="tx1"/>
                </a:solidFill>
              </a:rPr>
              <a:t> </a:t>
            </a:r>
            <a:r>
              <a:rPr lang="hr-HR" dirty="0" err="1" smtClean="0">
                <a:solidFill>
                  <a:schemeClr val="tx1"/>
                </a:solidFill>
              </a:rPr>
              <a:t>Sambunjak</a:t>
            </a:r>
            <a:r>
              <a:rPr lang="hr-HR" dirty="0" smtClean="0">
                <a:solidFill>
                  <a:schemeClr val="tx1"/>
                </a:solidFill>
              </a:rPr>
              <a:t> </a:t>
            </a:r>
            <a:r>
              <a:rPr lang="hr-HR" dirty="0" err="1" smtClean="0">
                <a:solidFill>
                  <a:schemeClr val="tx1"/>
                </a:solidFill>
              </a:rPr>
              <a:t>Amanović</a:t>
            </a:r>
            <a:r>
              <a:rPr lang="hr-HR" dirty="0" smtClean="0">
                <a:solidFill>
                  <a:schemeClr val="tx1"/>
                </a:solidFill>
              </a:rPr>
              <a:t>, </a:t>
            </a:r>
            <a:r>
              <a:rPr lang="hr-HR" dirty="0" err="1" smtClean="0">
                <a:solidFill>
                  <a:schemeClr val="tx1"/>
                </a:solidFill>
              </a:rPr>
              <a:t>mag</a:t>
            </a:r>
            <a:r>
              <a:rPr lang="hr-HR" dirty="0" smtClean="0">
                <a:solidFill>
                  <a:schemeClr val="tx1"/>
                </a:solidFill>
              </a:rPr>
              <a:t>. </a:t>
            </a:r>
            <a:r>
              <a:rPr lang="hr-HR" dirty="0" err="1">
                <a:solidFill>
                  <a:schemeClr val="tx1"/>
                </a:solidFill>
              </a:rPr>
              <a:t>p</a:t>
            </a:r>
            <a:r>
              <a:rPr lang="hr-HR" dirty="0" err="1" smtClean="0">
                <a:solidFill>
                  <a:schemeClr val="tx1"/>
                </a:solidFill>
              </a:rPr>
              <a:t>sych</a:t>
            </a:r>
            <a:r>
              <a:rPr lang="hr-HR" dirty="0" smtClean="0">
                <a:solidFill>
                  <a:schemeClr val="tx1"/>
                </a:solidFill>
              </a:rPr>
              <a:t>.</a:t>
            </a:r>
          </a:p>
        </p:txBody>
      </p:sp>
    </p:spTree>
    <p:extLst>
      <p:ext uri="{BB962C8B-B14F-4D97-AF65-F5344CB8AC3E}">
        <p14:creationId xmlns:p14="http://schemas.microsoft.com/office/powerpoint/2010/main" val="42262902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15616" y="692696"/>
            <a:ext cx="7024744" cy="864096"/>
          </a:xfrm>
        </p:spPr>
        <p:txBody>
          <a:bodyPr>
            <a:normAutofit fontScale="90000"/>
          </a:bodyPr>
          <a:lstStyle/>
          <a:p>
            <a:pPr algn="ctr"/>
            <a:r>
              <a:rPr lang="hr-HR" sz="3600" dirty="0">
                <a:solidFill>
                  <a:schemeClr val="tx1"/>
                </a:solidFill>
              </a:rPr>
              <a:t>Predstavljanje </a:t>
            </a:r>
            <a:r>
              <a:rPr lang="hr-HR" sz="3600" dirty="0" err="1">
                <a:solidFill>
                  <a:schemeClr val="tx1"/>
                </a:solidFill>
              </a:rPr>
              <a:t>mindfulnessa</a:t>
            </a:r>
            <a:r>
              <a:rPr lang="hr-HR" sz="3600" dirty="0">
                <a:solidFill>
                  <a:schemeClr val="tx1"/>
                </a:solidFill>
              </a:rPr>
              <a:t> </a:t>
            </a:r>
            <a:r>
              <a:rPr lang="hr-HR" sz="3600" dirty="0" smtClean="0">
                <a:solidFill>
                  <a:schemeClr val="tx1"/>
                </a:solidFill>
              </a:rPr>
              <a:t>klijentu (1)</a:t>
            </a:r>
            <a:endParaRPr lang="hr-HR" sz="3600" dirty="0">
              <a:solidFill>
                <a:schemeClr val="tx1"/>
              </a:solidFill>
            </a:endParaRPr>
          </a:p>
        </p:txBody>
      </p:sp>
      <p:sp>
        <p:nvSpPr>
          <p:cNvPr id="3" name="Rezervirano mjesto sadržaja 2"/>
          <p:cNvSpPr>
            <a:spLocks noGrp="1"/>
          </p:cNvSpPr>
          <p:nvPr>
            <p:ph idx="1"/>
          </p:nvPr>
        </p:nvSpPr>
        <p:spPr>
          <a:xfrm>
            <a:off x="755576" y="1988840"/>
            <a:ext cx="7632848" cy="4347845"/>
          </a:xfrm>
        </p:spPr>
        <p:txBody>
          <a:bodyPr>
            <a:noAutofit/>
          </a:bodyPr>
          <a:lstStyle/>
          <a:p>
            <a:pPr marL="0" indent="0" algn="just">
              <a:buNone/>
            </a:pPr>
            <a:r>
              <a:rPr lang="hr-HR" sz="1700" i="1" dirty="0">
                <a:solidFill>
                  <a:schemeClr val="tx1"/>
                </a:solidFill>
                <a:latin typeface="+mj-lt"/>
              </a:rPr>
              <a:t>„Čini se da ruminacija baš i ne pomaže. Jesam li u pravu? Želim Vam malo ispričati o </a:t>
            </a:r>
            <a:r>
              <a:rPr lang="hr-HR" sz="1700" i="1" dirty="0" err="1">
                <a:solidFill>
                  <a:schemeClr val="tx1"/>
                </a:solidFill>
                <a:latin typeface="+mj-lt"/>
              </a:rPr>
              <a:t>mindfulnessu</a:t>
            </a:r>
            <a:r>
              <a:rPr lang="hr-HR" sz="1700" i="1" dirty="0">
                <a:solidFill>
                  <a:schemeClr val="tx1"/>
                </a:solidFill>
                <a:latin typeface="+mj-lt"/>
              </a:rPr>
              <a:t>. To je tehnika koja pomaže smanjiti </a:t>
            </a:r>
            <a:r>
              <a:rPr lang="hr-HR" sz="1700" i="1" dirty="0" err="1">
                <a:solidFill>
                  <a:schemeClr val="tx1"/>
                </a:solidFill>
                <a:latin typeface="+mj-lt"/>
              </a:rPr>
              <a:t>ruminiranje</a:t>
            </a:r>
            <a:r>
              <a:rPr lang="hr-HR" sz="1700" i="1" dirty="0">
                <a:solidFill>
                  <a:schemeClr val="tx1"/>
                </a:solidFill>
                <a:latin typeface="+mj-lt"/>
              </a:rPr>
              <a:t> na način da se misli opažaju bez prosuđivanja i od njih se odvajamo tako da ih pustimo da dođu i da same odu dok mi pažnju usmjeravamo na druge stvari u sadašnjem trenutku. </a:t>
            </a:r>
            <a:endParaRPr lang="hr-HR" sz="1700" i="1" dirty="0" smtClean="0">
              <a:solidFill>
                <a:schemeClr val="tx1"/>
              </a:solidFill>
              <a:latin typeface="+mj-lt"/>
            </a:endParaRPr>
          </a:p>
          <a:p>
            <a:pPr marL="0" indent="0" algn="just">
              <a:buNone/>
            </a:pPr>
            <a:endParaRPr lang="hr-HR" sz="1700" i="1" dirty="0">
              <a:solidFill>
                <a:schemeClr val="tx1"/>
              </a:solidFill>
              <a:latin typeface="+mj-lt"/>
            </a:endParaRPr>
          </a:p>
          <a:p>
            <a:pPr marL="0" indent="0" algn="just">
              <a:buNone/>
            </a:pPr>
            <a:r>
              <a:rPr lang="hr-HR" sz="1700" i="1" dirty="0">
                <a:solidFill>
                  <a:schemeClr val="tx1"/>
                </a:solidFill>
                <a:latin typeface="+mj-lt"/>
              </a:rPr>
              <a:t>Za početak, krenut ćemo s </a:t>
            </a:r>
            <a:r>
              <a:rPr lang="hr-HR" sz="1700" i="1" dirty="0" err="1">
                <a:solidFill>
                  <a:schemeClr val="tx1"/>
                </a:solidFill>
                <a:latin typeface="+mj-lt"/>
              </a:rPr>
              <a:t>ruminiranjem</a:t>
            </a:r>
            <a:r>
              <a:rPr lang="hr-HR" sz="1700" i="1" dirty="0">
                <a:solidFill>
                  <a:schemeClr val="tx1"/>
                </a:solidFill>
                <a:latin typeface="+mj-lt"/>
              </a:rPr>
              <a:t> tako da iskusite iste misli koje Vam prolaze kroz glavu kada ste kod kuće. Možete li se nasloniti i zatvoriti oči? Ako vam to nije ugodno, slobodno oči ostavite otvorenima. </a:t>
            </a:r>
          </a:p>
          <a:p>
            <a:pPr marL="0" indent="0" algn="just">
              <a:buNone/>
            </a:pPr>
            <a:endParaRPr lang="hr-HR" sz="1700" dirty="0">
              <a:solidFill>
                <a:schemeClr val="tx1"/>
              </a:solidFill>
              <a:latin typeface="+mj-lt"/>
            </a:endParaRPr>
          </a:p>
          <a:p>
            <a:pPr marL="0" indent="0" algn="just">
              <a:buNone/>
            </a:pPr>
            <a:r>
              <a:rPr lang="hr-HR" sz="1700" i="1" dirty="0">
                <a:solidFill>
                  <a:schemeClr val="tx1"/>
                </a:solidFill>
                <a:latin typeface="+mj-lt"/>
              </a:rPr>
              <a:t>Molim Vas da sada počnete razmišljati o svojem životu i budućnosti, možete u sebi ili naglas. Baš kao što ste razmišljali ovaj vikend kod kuće: kako biste trebali tražiti posao, kako tratite svoj život, kako ste </a:t>
            </a:r>
            <a:r>
              <a:rPr lang="hr-HR" sz="1700" i="1" dirty="0" err="1">
                <a:solidFill>
                  <a:schemeClr val="tx1"/>
                </a:solidFill>
                <a:latin typeface="+mj-lt"/>
              </a:rPr>
              <a:t>luzer</a:t>
            </a:r>
            <a:r>
              <a:rPr lang="hr-HR" sz="1700" i="1" dirty="0">
                <a:solidFill>
                  <a:schemeClr val="tx1"/>
                </a:solidFill>
                <a:latin typeface="+mj-lt"/>
              </a:rPr>
              <a:t> i kako ste imali dobar život, ali je sada sve upropašteno, kako više nema nade i nikad Vam neće biti bolje… Kako se sada osjećate?” </a:t>
            </a:r>
          </a:p>
          <a:p>
            <a:pPr marL="411480" indent="-342900" algn="just">
              <a:buFont typeface="+mj-lt"/>
              <a:buAutoNum type="arabicPeriod"/>
            </a:pPr>
            <a:endParaRPr lang="hr-HR" sz="1600" dirty="0">
              <a:solidFill>
                <a:schemeClr val="tx1"/>
              </a:solidFill>
              <a:latin typeface="+mj-lt"/>
            </a:endParaRPr>
          </a:p>
        </p:txBody>
      </p:sp>
    </p:spTree>
    <p:extLst>
      <p:ext uri="{BB962C8B-B14F-4D97-AF65-F5344CB8AC3E}">
        <p14:creationId xmlns:p14="http://schemas.microsoft.com/office/powerpoint/2010/main" val="795899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15616" y="692696"/>
            <a:ext cx="7024744" cy="936104"/>
          </a:xfrm>
        </p:spPr>
        <p:txBody>
          <a:bodyPr>
            <a:noAutofit/>
          </a:bodyPr>
          <a:lstStyle/>
          <a:p>
            <a:pPr algn="ctr"/>
            <a:r>
              <a:rPr lang="hr-HR" sz="3200" dirty="0">
                <a:solidFill>
                  <a:schemeClr val="tx1"/>
                </a:solidFill>
              </a:rPr>
              <a:t>Predstavljanje </a:t>
            </a:r>
            <a:r>
              <a:rPr lang="hr-HR" sz="3200" dirty="0" err="1">
                <a:solidFill>
                  <a:schemeClr val="tx1"/>
                </a:solidFill>
              </a:rPr>
              <a:t>mindfulnessa</a:t>
            </a:r>
            <a:r>
              <a:rPr lang="hr-HR" sz="3200" dirty="0">
                <a:solidFill>
                  <a:schemeClr val="tx1"/>
                </a:solidFill>
              </a:rPr>
              <a:t> </a:t>
            </a:r>
            <a:r>
              <a:rPr lang="hr-HR" sz="3200" dirty="0" smtClean="0">
                <a:solidFill>
                  <a:schemeClr val="tx1"/>
                </a:solidFill>
              </a:rPr>
              <a:t>klijentu (2)</a:t>
            </a:r>
            <a:endParaRPr lang="hr-HR" sz="3200" dirty="0">
              <a:solidFill>
                <a:schemeClr val="tx1"/>
              </a:solidFill>
            </a:endParaRPr>
          </a:p>
        </p:txBody>
      </p:sp>
      <p:sp>
        <p:nvSpPr>
          <p:cNvPr id="3" name="Rezervirano mjesto sadržaja 2"/>
          <p:cNvSpPr>
            <a:spLocks noGrp="1"/>
          </p:cNvSpPr>
          <p:nvPr>
            <p:ph idx="1"/>
          </p:nvPr>
        </p:nvSpPr>
        <p:spPr>
          <a:xfrm>
            <a:off x="755576" y="2204864"/>
            <a:ext cx="7632848" cy="4059813"/>
          </a:xfrm>
        </p:spPr>
        <p:txBody>
          <a:bodyPr>
            <a:noAutofit/>
          </a:bodyPr>
          <a:lstStyle/>
          <a:p>
            <a:pPr marL="0" indent="0" algn="just">
              <a:buNone/>
            </a:pPr>
            <a:r>
              <a:rPr lang="hr-HR" sz="1700" dirty="0">
                <a:solidFill>
                  <a:schemeClr val="tx1"/>
                </a:solidFill>
                <a:latin typeface="+mj-lt"/>
              </a:rPr>
              <a:t>Klijent odgovara da se osjeća tužno, 8/10</a:t>
            </a:r>
            <a:endParaRPr lang="hr-HR" sz="1700" i="1" dirty="0">
              <a:solidFill>
                <a:schemeClr val="tx1"/>
              </a:solidFill>
              <a:latin typeface="+mj-lt"/>
            </a:endParaRPr>
          </a:p>
          <a:p>
            <a:pPr marL="0" indent="0" algn="just">
              <a:buNone/>
            </a:pPr>
            <a:endParaRPr lang="hr-HR" sz="1700" i="1" dirty="0">
              <a:solidFill>
                <a:schemeClr val="tx1"/>
              </a:solidFill>
              <a:latin typeface="+mj-lt"/>
            </a:endParaRPr>
          </a:p>
          <a:p>
            <a:pPr marL="0" indent="0" algn="just">
              <a:buNone/>
            </a:pPr>
            <a:r>
              <a:rPr lang="hr-HR" sz="1700" i="1" dirty="0">
                <a:solidFill>
                  <a:schemeClr val="tx1"/>
                </a:solidFill>
                <a:latin typeface="+mj-lt"/>
              </a:rPr>
              <a:t>„I dalje držite oči zatvorenima. Obratite pažnju na svoje disanje, na senzacije koje osjećate kada dišete… Primijetite osjet strujanja zraka kroz nosnice prilikom udaha i izdaha; primijetite kako se vaša pluća/prsa/trbuh šire i skupljaju… Možete opažati sveukupne senzacije ili se usredotočiti na određenu senzaciju poput strujanja zraka kroz nosnice. Što god Vam je ugodnije… Primijetit ćete da um luta, pojavit će se razne misli ili ćete upasti u </a:t>
            </a:r>
            <a:r>
              <a:rPr lang="hr-HR" sz="1700" i="1" dirty="0" err="1">
                <a:solidFill>
                  <a:schemeClr val="tx1"/>
                </a:solidFill>
                <a:latin typeface="+mj-lt"/>
              </a:rPr>
              <a:t>ruminiranje</a:t>
            </a:r>
            <a:r>
              <a:rPr lang="hr-HR" sz="1700" i="1" dirty="0">
                <a:solidFill>
                  <a:schemeClr val="tx1"/>
                </a:solidFill>
                <a:latin typeface="+mj-lt"/>
              </a:rPr>
              <a:t>. Kada to primijetite, nježno vratite pažnju natrag na dah…”</a:t>
            </a:r>
          </a:p>
          <a:p>
            <a:pPr marL="411480" indent="-342900" algn="just">
              <a:buFont typeface="+mj-lt"/>
              <a:buAutoNum type="arabicPeriod"/>
            </a:pPr>
            <a:endParaRPr lang="hr-HR" sz="1800" dirty="0">
              <a:solidFill>
                <a:schemeClr val="tx1"/>
              </a:solidFill>
              <a:latin typeface="+mj-lt"/>
            </a:endParaRPr>
          </a:p>
        </p:txBody>
      </p:sp>
    </p:spTree>
    <p:extLst>
      <p:ext uri="{BB962C8B-B14F-4D97-AF65-F5344CB8AC3E}">
        <p14:creationId xmlns:p14="http://schemas.microsoft.com/office/powerpoint/2010/main" val="16682619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115616" y="692696"/>
            <a:ext cx="7024744" cy="936104"/>
          </a:xfrm>
        </p:spPr>
        <p:txBody>
          <a:bodyPr>
            <a:noAutofit/>
          </a:bodyPr>
          <a:lstStyle/>
          <a:p>
            <a:pPr algn="ctr"/>
            <a:r>
              <a:rPr lang="hr-HR" sz="3200" dirty="0">
                <a:solidFill>
                  <a:schemeClr val="tx1"/>
                </a:solidFill>
              </a:rPr>
              <a:t>Predstavljanje </a:t>
            </a:r>
            <a:r>
              <a:rPr lang="hr-HR" sz="3200" dirty="0" err="1">
                <a:solidFill>
                  <a:schemeClr val="tx1"/>
                </a:solidFill>
              </a:rPr>
              <a:t>mindfulnessa</a:t>
            </a:r>
            <a:r>
              <a:rPr lang="hr-HR" sz="3200" dirty="0">
                <a:solidFill>
                  <a:schemeClr val="tx1"/>
                </a:solidFill>
              </a:rPr>
              <a:t> </a:t>
            </a:r>
            <a:r>
              <a:rPr lang="hr-HR" sz="3200" dirty="0" smtClean="0">
                <a:solidFill>
                  <a:schemeClr val="tx1"/>
                </a:solidFill>
              </a:rPr>
              <a:t>klijentu (3)</a:t>
            </a:r>
            <a:endParaRPr lang="hr-HR" sz="3200" dirty="0">
              <a:solidFill>
                <a:schemeClr val="tx1"/>
              </a:solidFill>
            </a:endParaRPr>
          </a:p>
        </p:txBody>
      </p:sp>
      <p:sp>
        <p:nvSpPr>
          <p:cNvPr id="3" name="Rezervirano mjesto sadržaja 2"/>
          <p:cNvSpPr>
            <a:spLocks noGrp="1"/>
          </p:cNvSpPr>
          <p:nvPr>
            <p:ph idx="1"/>
          </p:nvPr>
        </p:nvSpPr>
        <p:spPr>
          <a:xfrm>
            <a:off x="755576" y="2276872"/>
            <a:ext cx="7632848" cy="4059813"/>
          </a:xfrm>
        </p:spPr>
        <p:txBody>
          <a:bodyPr>
            <a:noAutofit/>
          </a:bodyPr>
          <a:lstStyle/>
          <a:p>
            <a:pPr marL="0" indent="0" algn="just">
              <a:buNone/>
            </a:pPr>
            <a:r>
              <a:rPr lang="hr-HR" sz="1700" i="1" dirty="0">
                <a:solidFill>
                  <a:schemeClr val="tx1"/>
                </a:solidFill>
                <a:latin typeface="+mj-lt"/>
              </a:rPr>
              <a:t>„Bez obzira koliko puta Vaš um odlutao, svaki puta samo osvijestite da se to dogodilo i nježno vratite fokus natrag na dah… nema potrebe za samokritikom ili frustracijom kada um odluta jer to ono što um čini; dovoljno je primijetiti da se to dogodilo i nježno vratiti svoju pažnju natrag na dah… u redu je ako primijetite misli u pozadini. Ne trebate ih tjerati niti mijenjati. Samo primijetite da su one tu i pustite ih da same izblijede dok je Vaš glavni fokus na senzacijama disanja.” </a:t>
            </a:r>
          </a:p>
          <a:p>
            <a:pPr marL="411480" indent="-342900" algn="just">
              <a:buFont typeface="+mj-lt"/>
              <a:buAutoNum type="arabicPeriod"/>
            </a:pPr>
            <a:endParaRPr lang="hr-HR" sz="1800" dirty="0">
              <a:solidFill>
                <a:schemeClr val="tx1"/>
              </a:solidFill>
              <a:latin typeface="+mj-lt"/>
            </a:endParaRPr>
          </a:p>
        </p:txBody>
      </p:sp>
    </p:spTree>
    <p:extLst>
      <p:ext uri="{BB962C8B-B14F-4D97-AF65-F5344CB8AC3E}">
        <p14:creationId xmlns:p14="http://schemas.microsoft.com/office/powerpoint/2010/main" val="19792405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608" y="692696"/>
            <a:ext cx="7024744" cy="792088"/>
          </a:xfrm>
        </p:spPr>
        <p:txBody>
          <a:bodyPr>
            <a:normAutofit/>
          </a:bodyPr>
          <a:lstStyle/>
          <a:p>
            <a:pPr algn="ctr"/>
            <a:r>
              <a:rPr lang="hr-HR" sz="3600" dirty="0">
                <a:solidFill>
                  <a:schemeClr val="tx1"/>
                </a:solidFill>
              </a:rPr>
              <a:t>Pitanja nakon vježbe</a:t>
            </a:r>
          </a:p>
        </p:txBody>
      </p:sp>
      <p:sp>
        <p:nvSpPr>
          <p:cNvPr id="3" name="Rezervirano mjesto sadržaja 2"/>
          <p:cNvSpPr>
            <a:spLocks noGrp="1"/>
          </p:cNvSpPr>
          <p:nvPr>
            <p:ph idx="1"/>
          </p:nvPr>
        </p:nvSpPr>
        <p:spPr>
          <a:xfrm>
            <a:off x="1043608" y="1916832"/>
            <a:ext cx="6777317" cy="3508977"/>
          </a:xfrm>
        </p:spPr>
        <p:txBody>
          <a:bodyPr>
            <a:noAutofit/>
          </a:bodyPr>
          <a:lstStyle/>
          <a:p>
            <a:pPr algn="just"/>
            <a:r>
              <a:rPr lang="hr-HR" sz="1800" dirty="0">
                <a:solidFill>
                  <a:schemeClr val="tx1"/>
                </a:solidFill>
                <a:latin typeface="+mj-lt"/>
              </a:rPr>
              <a:t>Koliki je sada intenzitet neugodne emocije (1-10)?</a:t>
            </a:r>
          </a:p>
          <a:p>
            <a:pPr algn="just"/>
            <a:r>
              <a:rPr lang="hr-HR" sz="1800" dirty="0">
                <a:solidFill>
                  <a:schemeClr val="tx1"/>
                </a:solidFill>
                <a:latin typeface="+mj-lt"/>
              </a:rPr>
              <a:t>Kako Vam je bilo?</a:t>
            </a:r>
          </a:p>
          <a:p>
            <a:pPr algn="just"/>
            <a:r>
              <a:rPr lang="hr-HR" sz="1800" dirty="0">
                <a:solidFill>
                  <a:schemeClr val="tx1"/>
                </a:solidFill>
                <a:latin typeface="+mj-lt"/>
              </a:rPr>
              <a:t>Što ste primijetili?</a:t>
            </a:r>
          </a:p>
          <a:p>
            <a:pPr algn="just"/>
            <a:r>
              <a:rPr lang="hr-HR" sz="1800" dirty="0">
                <a:solidFill>
                  <a:schemeClr val="tx1"/>
                </a:solidFill>
                <a:latin typeface="+mj-lt"/>
              </a:rPr>
              <a:t>Je li Vam um lutao?</a:t>
            </a:r>
          </a:p>
          <a:p>
            <a:pPr algn="just"/>
            <a:r>
              <a:rPr lang="hr-HR" sz="1800" dirty="0">
                <a:solidFill>
                  <a:schemeClr val="tx1"/>
                </a:solidFill>
                <a:latin typeface="+mj-lt"/>
              </a:rPr>
              <a:t>Jeste li uspjeli vratiti pažnju natrag na dah? </a:t>
            </a:r>
            <a:endParaRPr lang="hr-HR" sz="1800" dirty="0" smtClean="0">
              <a:solidFill>
                <a:schemeClr val="tx1"/>
              </a:solidFill>
              <a:latin typeface="+mj-lt"/>
            </a:endParaRPr>
          </a:p>
          <a:p>
            <a:pPr algn="just"/>
            <a:r>
              <a:rPr lang="hr-HR" sz="1800" dirty="0">
                <a:solidFill>
                  <a:schemeClr val="tx1"/>
                </a:solidFill>
                <a:latin typeface="+mj-lt"/>
              </a:rPr>
              <a:t>(</a:t>
            </a:r>
            <a:r>
              <a:rPr lang="hr-HR" sz="1800" dirty="0" smtClean="0">
                <a:solidFill>
                  <a:schemeClr val="tx1"/>
                </a:solidFill>
                <a:latin typeface="+mj-lt"/>
              </a:rPr>
              <a:t>Ako da) Što </a:t>
            </a:r>
            <a:r>
              <a:rPr lang="hr-HR" sz="1800" dirty="0">
                <a:solidFill>
                  <a:schemeClr val="tx1"/>
                </a:solidFill>
                <a:latin typeface="+mj-lt"/>
              </a:rPr>
              <a:t>Vam to govori o Vašoj sposobnosti da možete prestati ruminirati?</a:t>
            </a:r>
          </a:p>
          <a:p>
            <a:pPr algn="just"/>
            <a:r>
              <a:rPr lang="hr-HR" sz="1800" dirty="0">
                <a:solidFill>
                  <a:schemeClr val="tx1"/>
                </a:solidFill>
                <a:latin typeface="+mj-lt"/>
              </a:rPr>
              <a:t>Što se dogodilo s Vašim emocijama dok ste meditirali?</a:t>
            </a:r>
          </a:p>
          <a:p>
            <a:pPr algn="just"/>
            <a:r>
              <a:rPr lang="hr-HR" sz="1800" dirty="0">
                <a:solidFill>
                  <a:schemeClr val="tx1"/>
                </a:solidFill>
                <a:latin typeface="+mj-lt"/>
              </a:rPr>
              <a:t>Što iz toga možete izvući?</a:t>
            </a:r>
          </a:p>
          <a:p>
            <a:pPr algn="just"/>
            <a:r>
              <a:rPr lang="hr-HR" sz="1800" dirty="0">
                <a:solidFill>
                  <a:schemeClr val="tx1"/>
                </a:solidFill>
                <a:latin typeface="+mj-lt"/>
              </a:rPr>
              <a:t>Je li Vam vježba pomogla?</a:t>
            </a:r>
          </a:p>
          <a:p>
            <a:pPr algn="just"/>
            <a:r>
              <a:rPr lang="hr-HR" sz="1800" dirty="0">
                <a:solidFill>
                  <a:schemeClr val="tx1"/>
                </a:solidFill>
                <a:latin typeface="+mj-lt"/>
              </a:rPr>
              <a:t>Mislite li da bi bilo dobro da ovu vježbu ubacimo u akcijski plan?</a:t>
            </a:r>
          </a:p>
          <a:p>
            <a:pPr algn="just"/>
            <a:endParaRPr lang="hr-HR" sz="1800" dirty="0">
              <a:solidFill>
                <a:schemeClr val="tx1"/>
              </a:solidFill>
              <a:latin typeface="+mj-lt"/>
            </a:endParaRPr>
          </a:p>
        </p:txBody>
      </p:sp>
    </p:spTree>
    <p:extLst>
      <p:ext uri="{BB962C8B-B14F-4D97-AF65-F5344CB8AC3E}">
        <p14:creationId xmlns:p14="http://schemas.microsoft.com/office/powerpoint/2010/main" val="16508709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493" y="692696"/>
            <a:ext cx="7024744" cy="745152"/>
          </a:xfrm>
        </p:spPr>
        <p:txBody>
          <a:bodyPr>
            <a:normAutofit/>
          </a:bodyPr>
          <a:lstStyle/>
          <a:p>
            <a:pPr algn="ctr"/>
            <a:r>
              <a:rPr lang="hr-HR" sz="3600" b="1" dirty="0" smtClean="0">
                <a:solidFill>
                  <a:schemeClr val="tx1"/>
                </a:solidFill>
              </a:rPr>
              <a:t>AWARE tehnika</a:t>
            </a:r>
            <a:endParaRPr lang="hr-HR" sz="3600" b="1" dirty="0">
              <a:solidFill>
                <a:schemeClr val="tx1"/>
              </a:solidFill>
            </a:endParaRPr>
          </a:p>
        </p:txBody>
      </p:sp>
      <p:grpSp>
        <p:nvGrpSpPr>
          <p:cNvPr id="5" name="Grupa 4"/>
          <p:cNvGrpSpPr/>
          <p:nvPr/>
        </p:nvGrpSpPr>
        <p:grpSpPr>
          <a:xfrm>
            <a:off x="683569" y="1556792"/>
            <a:ext cx="7704856" cy="3226045"/>
            <a:chOff x="1043493" y="2323687"/>
            <a:chExt cx="6777315" cy="3508904"/>
          </a:xfrm>
        </p:grpSpPr>
        <p:sp>
          <p:nvSpPr>
            <p:cNvPr id="6" name="Prostoručno 5"/>
            <p:cNvSpPr/>
            <p:nvPr/>
          </p:nvSpPr>
          <p:spPr>
            <a:xfrm>
              <a:off x="1043493" y="2323687"/>
              <a:ext cx="911511" cy="1302160"/>
            </a:xfrm>
            <a:custGeom>
              <a:avLst/>
              <a:gdLst>
                <a:gd name="connsiteX0" fmla="*/ 0 w 1302159"/>
                <a:gd name="connsiteY0" fmla="*/ 0 h 911511"/>
                <a:gd name="connsiteX1" fmla="*/ 846404 w 1302159"/>
                <a:gd name="connsiteY1" fmla="*/ 0 h 911511"/>
                <a:gd name="connsiteX2" fmla="*/ 1302159 w 1302159"/>
                <a:gd name="connsiteY2" fmla="*/ 455756 h 911511"/>
                <a:gd name="connsiteX3" fmla="*/ 846404 w 1302159"/>
                <a:gd name="connsiteY3" fmla="*/ 911511 h 911511"/>
                <a:gd name="connsiteX4" fmla="*/ 0 w 1302159"/>
                <a:gd name="connsiteY4" fmla="*/ 911511 h 911511"/>
                <a:gd name="connsiteX5" fmla="*/ 455756 w 1302159"/>
                <a:gd name="connsiteY5" fmla="*/ 455756 h 911511"/>
                <a:gd name="connsiteX6" fmla="*/ 0 w 1302159"/>
                <a:gd name="connsiteY6" fmla="*/ 0 h 911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159" h="911511">
                  <a:moveTo>
                    <a:pt x="1302159" y="0"/>
                  </a:moveTo>
                  <a:lnTo>
                    <a:pt x="1302159" y="592483"/>
                  </a:lnTo>
                  <a:lnTo>
                    <a:pt x="651079" y="911511"/>
                  </a:lnTo>
                  <a:lnTo>
                    <a:pt x="0" y="592483"/>
                  </a:lnTo>
                  <a:lnTo>
                    <a:pt x="0" y="0"/>
                  </a:lnTo>
                  <a:lnTo>
                    <a:pt x="651079" y="319029"/>
                  </a:lnTo>
                  <a:lnTo>
                    <a:pt x="1302159"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241" tIns="470997" rIns="15239" bIns="470995" numCol="1" spcCol="1270" anchor="ctr" anchorCtr="0">
              <a:noAutofit/>
            </a:bodyPr>
            <a:lstStyle/>
            <a:p>
              <a:pPr lvl="0" algn="ctr" defTabSz="1066800">
                <a:lnSpc>
                  <a:spcPct val="90000"/>
                </a:lnSpc>
                <a:spcBef>
                  <a:spcPct val="0"/>
                </a:spcBef>
                <a:spcAft>
                  <a:spcPct val="35000"/>
                </a:spcAft>
              </a:pPr>
              <a:r>
                <a:rPr lang="hr-HR" sz="3200" b="1" kern="1200" dirty="0" smtClean="0">
                  <a:solidFill>
                    <a:schemeClr val="tx1"/>
                  </a:solidFill>
                  <a:latin typeface="+mj-lt"/>
                </a:rPr>
                <a:t>A</a:t>
              </a:r>
              <a:endParaRPr lang="hr-HR" sz="3200" b="1" kern="1200" dirty="0">
                <a:solidFill>
                  <a:schemeClr val="tx1"/>
                </a:solidFill>
                <a:latin typeface="+mj-lt"/>
              </a:endParaRPr>
            </a:p>
          </p:txBody>
        </p:sp>
        <p:sp>
          <p:nvSpPr>
            <p:cNvPr id="7" name="Prostoručno 6"/>
            <p:cNvSpPr/>
            <p:nvPr/>
          </p:nvSpPr>
          <p:spPr>
            <a:xfrm>
              <a:off x="1955003" y="2323689"/>
              <a:ext cx="5865805" cy="846403"/>
            </a:xfrm>
            <a:custGeom>
              <a:avLst/>
              <a:gdLst>
                <a:gd name="connsiteX0" fmla="*/ 141070 w 846403"/>
                <a:gd name="connsiteY0" fmla="*/ 0 h 5865805"/>
                <a:gd name="connsiteX1" fmla="*/ 705333 w 846403"/>
                <a:gd name="connsiteY1" fmla="*/ 0 h 5865805"/>
                <a:gd name="connsiteX2" fmla="*/ 846403 w 846403"/>
                <a:gd name="connsiteY2" fmla="*/ 141070 h 5865805"/>
                <a:gd name="connsiteX3" fmla="*/ 846403 w 846403"/>
                <a:gd name="connsiteY3" fmla="*/ 5865805 h 5865805"/>
                <a:gd name="connsiteX4" fmla="*/ 846403 w 846403"/>
                <a:gd name="connsiteY4" fmla="*/ 5865805 h 5865805"/>
                <a:gd name="connsiteX5" fmla="*/ 0 w 846403"/>
                <a:gd name="connsiteY5" fmla="*/ 5865805 h 5865805"/>
                <a:gd name="connsiteX6" fmla="*/ 0 w 846403"/>
                <a:gd name="connsiteY6" fmla="*/ 5865805 h 5865805"/>
                <a:gd name="connsiteX7" fmla="*/ 0 w 846403"/>
                <a:gd name="connsiteY7" fmla="*/ 141070 h 5865805"/>
                <a:gd name="connsiteX8" fmla="*/ 141070 w 846403"/>
                <a:gd name="connsiteY8" fmla="*/ 0 h 586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403" h="5865805">
                  <a:moveTo>
                    <a:pt x="846403" y="977656"/>
                  </a:moveTo>
                  <a:lnTo>
                    <a:pt x="846403" y="4888149"/>
                  </a:lnTo>
                  <a:cubicBezTo>
                    <a:pt x="846403" y="5428093"/>
                    <a:pt x="837290" y="5865802"/>
                    <a:pt x="826047" y="5865802"/>
                  </a:cubicBezTo>
                  <a:lnTo>
                    <a:pt x="0" y="5865802"/>
                  </a:lnTo>
                  <a:lnTo>
                    <a:pt x="0" y="5865802"/>
                  </a:lnTo>
                  <a:lnTo>
                    <a:pt x="0" y="3"/>
                  </a:lnTo>
                  <a:lnTo>
                    <a:pt x="0" y="3"/>
                  </a:lnTo>
                  <a:lnTo>
                    <a:pt x="826047" y="3"/>
                  </a:lnTo>
                  <a:cubicBezTo>
                    <a:pt x="837290" y="3"/>
                    <a:pt x="846403" y="437712"/>
                    <a:pt x="846403" y="977656"/>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800" tIns="57193" rIns="57193" bIns="57193" numCol="1" spcCol="1270" anchor="ctr" anchorCtr="0">
              <a:noAutofit/>
            </a:bodyPr>
            <a:lstStyle/>
            <a:p>
              <a:pPr marL="228600" lvl="1" indent="-228600" algn="just" defTabSz="1111250">
                <a:lnSpc>
                  <a:spcPct val="90000"/>
                </a:lnSpc>
                <a:spcBef>
                  <a:spcPct val="0"/>
                </a:spcBef>
                <a:spcAft>
                  <a:spcPct val="15000"/>
                </a:spcAft>
                <a:buChar char="••"/>
              </a:pPr>
              <a:r>
                <a:rPr lang="hr-HR" sz="2000" i="1" dirty="0" err="1" smtClean="0">
                  <a:solidFill>
                    <a:schemeClr val="tx1"/>
                  </a:solidFill>
                  <a:latin typeface="+mj-lt"/>
                </a:rPr>
                <a:t>Accept</a:t>
              </a:r>
              <a:r>
                <a:rPr lang="hr-HR" sz="2000" i="1" dirty="0" smtClean="0">
                  <a:solidFill>
                    <a:schemeClr val="tx1"/>
                  </a:solidFill>
                  <a:latin typeface="+mj-lt"/>
                </a:rPr>
                <a:t> </a:t>
              </a:r>
              <a:r>
                <a:rPr lang="hr-HR" sz="2000" i="1" dirty="0" err="1" smtClean="0">
                  <a:solidFill>
                    <a:schemeClr val="tx1"/>
                  </a:solidFill>
                  <a:latin typeface="+mj-lt"/>
                </a:rPr>
                <a:t>anxiety</a:t>
              </a:r>
              <a:endParaRPr lang="hr-HR" sz="2000" i="1" dirty="0" smtClean="0">
                <a:solidFill>
                  <a:schemeClr val="tx1"/>
                </a:solidFill>
                <a:latin typeface="+mj-lt"/>
              </a:endParaRPr>
            </a:p>
            <a:p>
              <a:pPr marL="2057400" lvl="5" indent="-228600" algn="just" defTabSz="1111250">
                <a:lnSpc>
                  <a:spcPct val="90000"/>
                </a:lnSpc>
                <a:spcBef>
                  <a:spcPct val="0"/>
                </a:spcBef>
                <a:spcAft>
                  <a:spcPct val="15000"/>
                </a:spcAft>
                <a:buChar char="••"/>
              </a:pPr>
              <a:r>
                <a:rPr lang="hr-HR" sz="2000" b="1" kern="1200" dirty="0" smtClean="0">
                  <a:solidFill>
                    <a:schemeClr val="tx1"/>
                  </a:solidFill>
                  <a:latin typeface="+mj-lt"/>
                </a:rPr>
                <a:t>Prihvatite anksioznost</a:t>
              </a:r>
              <a:endParaRPr lang="hr-HR" sz="2000" b="1" kern="1200" dirty="0">
                <a:solidFill>
                  <a:schemeClr val="tx1"/>
                </a:solidFill>
                <a:latin typeface="+mj-lt"/>
              </a:endParaRPr>
            </a:p>
          </p:txBody>
        </p:sp>
        <p:sp>
          <p:nvSpPr>
            <p:cNvPr id="8" name="Prostoručno 7"/>
            <p:cNvSpPr/>
            <p:nvPr/>
          </p:nvSpPr>
          <p:spPr>
            <a:xfrm>
              <a:off x="1043493" y="3427060"/>
              <a:ext cx="911511" cy="1302159"/>
            </a:xfrm>
            <a:custGeom>
              <a:avLst/>
              <a:gdLst>
                <a:gd name="connsiteX0" fmla="*/ 0 w 1302159"/>
                <a:gd name="connsiteY0" fmla="*/ 0 h 911511"/>
                <a:gd name="connsiteX1" fmla="*/ 846404 w 1302159"/>
                <a:gd name="connsiteY1" fmla="*/ 0 h 911511"/>
                <a:gd name="connsiteX2" fmla="*/ 1302159 w 1302159"/>
                <a:gd name="connsiteY2" fmla="*/ 455756 h 911511"/>
                <a:gd name="connsiteX3" fmla="*/ 846404 w 1302159"/>
                <a:gd name="connsiteY3" fmla="*/ 911511 h 911511"/>
                <a:gd name="connsiteX4" fmla="*/ 0 w 1302159"/>
                <a:gd name="connsiteY4" fmla="*/ 911511 h 911511"/>
                <a:gd name="connsiteX5" fmla="*/ 455756 w 1302159"/>
                <a:gd name="connsiteY5" fmla="*/ 455756 h 911511"/>
                <a:gd name="connsiteX6" fmla="*/ 0 w 1302159"/>
                <a:gd name="connsiteY6" fmla="*/ 0 h 911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159" h="911511">
                  <a:moveTo>
                    <a:pt x="1302159" y="0"/>
                  </a:moveTo>
                  <a:lnTo>
                    <a:pt x="1302159" y="592483"/>
                  </a:lnTo>
                  <a:lnTo>
                    <a:pt x="651079" y="911511"/>
                  </a:lnTo>
                  <a:lnTo>
                    <a:pt x="0" y="592483"/>
                  </a:lnTo>
                  <a:lnTo>
                    <a:pt x="0" y="0"/>
                  </a:lnTo>
                  <a:lnTo>
                    <a:pt x="651079" y="319029"/>
                  </a:lnTo>
                  <a:lnTo>
                    <a:pt x="1302159"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241" tIns="470996" rIns="15239" bIns="470995" numCol="1" spcCol="1270" anchor="ctr" anchorCtr="0">
              <a:noAutofit/>
            </a:bodyPr>
            <a:lstStyle/>
            <a:p>
              <a:pPr lvl="0" algn="ctr" defTabSz="1066800">
                <a:lnSpc>
                  <a:spcPct val="90000"/>
                </a:lnSpc>
                <a:spcBef>
                  <a:spcPct val="0"/>
                </a:spcBef>
                <a:spcAft>
                  <a:spcPct val="35000"/>
                </a:spcAft>
              </a:pPr>
              <a:r>
                <a:rPr lang="hr-HR" sz="3200" b="1" kern="1200" dirty="0" smtClean="0">
                  <a:solidFill>
                    <a:schemeClr val="tx1"/>
                  </a:solidFill>
                  <a:latin typeface="+mj-lt"/>
                </a:rPr>
                <a:t>W</a:t>
              </a:r>
              <a:endParaRPr lang="hr-HR" sz="3200" b="1" kern="1200" dirty="0">
                <a:solidFill>
                  <a:schemeClr val="tx1"/>
                </a:solidFill>
                <a:latin typeface="+mj-lt"/>
              </a:endParaRPr>
            </a:p>
          </p:txBody>
        </p:sp>
        <p:sp>
          <p:nvSpPr>
            <p:cNvPr id="9" name="Prostoručno 8"/>
            <p:cNvSpPr/>
            <p:nvPr/>
          </p:nvSpPr>
          <p:spPr>
            <a:xfrm>
              <a:off x="1955003" y="3427061"/>
              <a:ext cx="5865805" cy="846403"/>
            </a:xfrm>
            <a:custGeom>
              <a:avLst/>
              <a:gdLst>
                <a:gd name="connsiteX0" fmla="*/ 141070 w 846403"/>
                <a:gd name="connsiteY0" fmla="*/ 0 h 5865805"/>
                <a:gd name="connsiteX1" fmla="*/ 705333 w 846403"/>
                <a:gd name="connsiteY1" fmla="*/ 0 h 5865805"/>
                <a:gd name="connsiteX2" fmla="*/ 846403 w 846403"/>
                <a:gd name="connsiteY2" fmla="*/ 141070 h 5865805"/>
                <a:gd name="connsiteX3" fmla="*/ 846403 w 846403"/>
                <a:gd name="connsiteY3" fmla="*/ 5865805 h 5865805"/>
                <a:gd name="connsiteX4" fmla="*/ 846403 w 846403"/>
                <a:gd name="connsiteY4" fmla="*/ 5865805 h 5865805"/>
                <a:gd name="connsiteX5" fmla="*/ 0 w 846403"/>
                <a:gd name="connsiteY5" fmla="*/ 5865805 h 5865805"/>
                <a:gd name="connsiteX6" fmla="*/ 0 w 846403"/>
                <a:gd name="connsiteY6" fmla="*/ 5865805 h 5865805"/>
                <a:gd name="connsiteX7" fmla="*/ 0 w 846403"/>
                <a:gd name="connsiteY7" fmla="*/ 141070 h 5865805"/>
                <a:gd name="connsiteX8" fmla="*/ 141070 w 846403"/>
                <a:gd name="connsiteY8" fmla="*/ 0 h 586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403" h="5865805">
                  <a:moveTo>
                    <a:pt x="846403" y="977656"/>
                  </a:moveTo>
                  <a:lnTo>
                    <a:pt x="846403" y="4888149"/>
                  </a:lnTo>
                  <a:cubicBezTo>
                    <a:pt x="846403" y="5428093"/>
                    <a:pt x="837290" y="5865802"/>
                    <a:pt x="826047" y="5865802"/>
                  </a:cubicBezTo>
                  <a:lnTo>
                    <a:pt x="0" y="5865802"/>
                  </a:lnTo>
                  <a:lnTo>
                    <a:pt x="0" y="5865802"/>
                  </a:lnTo>
                  <a:lnTo>
                    <a:pt x="0" y="3"/>
                  </a:lnTo>
                  <a:lnTo>
                    <a:pt x="0" y="3"/>
                  </a:lnTo>
                  <a:lnTo>
                    <a:pt x="826047" y="3"/>
                  </a:lnTo>
                  <a:cubicBezTo>
                    <a:pt x="837290" y="3"/>
                    <a:pt x="846403" y="437712"/>
                    <a:pt x="846403" y="977656"/>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800" tIns="57193" rIns="57193" bIns="57193" numCol="1" spcCol="1270" anchor="ctr" anchorCtr="0">
              <a:noAutofit/>
            </a:bodyPr>
            <a:lstStyle/>
            <a:p>
              <a:pPr marL="228600" lvl="1" indent="-228600" algn="l" defTabSz="1111250">
                <a:lnSpc>
                  <a:spcPct val="90000"/>
                </a:lnSpc>
                <a:spcBef>
                  <a:spcPct val="0"/>
                </a:spcBef>
                <a:spcAft>
                  <a:spcPct val="15000"/>
                </a:spcAft>
                <a:buChar char="••"/>
              </a:pPr>
              <a:r>
                <a:rPr lang="hr-HR" sz="2000" i="1" kern="1200" dirty="0" err="1" smtClean="0">
                  <a:solidFill>
                    <a:schemeClr val="tx1"/>
                  </a:solidFill>
                  <a:latin typeface="+mj-lt"/>
                </a:rPr>
                <a:t>Watch</a:t>
              </a:r>
              <a:r>
                <a:rPr lang="hr-HR" sz="2000" i="1" kern="1200" dirty="0" smtClean="0">
                  <a:solidFill>
                    <a:schemeClr val="tx1"/>
                  </a:solidFill>
                  <a:latin typeface="+mj-lt"/>
                </a:rPr>
                <a:t> </a:t>
              </a:r>
              <a:r>
                <a:rPr lang="hr-HR" sz="2000" i="1" kern="1200" dirty="0" err="1" smtClean="0">
                  <a:solidFill>
                    <a:schemeClr val="tx1"/>
                  </a:solidFill>
                  <a:latin typeface="+mj-lt"/>
                </a:rPr>
                <a:t>it</a:t>
              </a:r>
              <a:r>
                <a:rPr lang="hr-HR" sz="2000" i="1" kern="1200" dirty="0" smtClean="0">
                  <a:solidFill>
                    <a:schemeClr val="tx1"/>
                  </a:solidFill>
                  <a:latin typeface="+mj-lt"/>
                </a:rPr>
                <a:t>.</a:t>
              </a:r>
            </a:p>
            <a:p>
              <a:pPr marL="2057400" lvl="5" indent="-228600" defTabSz="1111250">
                <a:lnSpc>
                  <a:spcPct val="90000"/>
                </a:lnSpc>
                <a:spcBef>
                  <a:spcPct val="0"/>
                </a:spcBef>
                <a:spcAft>
                  <a:spcPct val="15000"/>
                </a:spcAft>
                <a:buChar char="••"/>
              </a:pPr>
              <a:r>
                <a:rPr lang="hr-HR" sz="2000" b="1" dirty="0" smtClean="0">
                  <a:solidFill>
                    <a:schemeClr val="tx1"/>
                  </a:solidFill>
                  <a:latin typeface="+mj-lt"/>
                </a:rPr>
                <a:t>Promatrajte je</a:t>
              </a:r>
              <a:endParaRPr lang="hr-HR" sz="2000" b="1" kern="1200" dirty="0">
                <a:solidFill>
                  <a:schemeClr val="tx1"/>
                </a:solidFill>
                <a:latin typeface="+mj-lt"/>
              </a:endParaRPr>
            </a:p>
          </p:txBody>
        </p:sp>
        <p:sp>
          <p:nvSpPr>
            <p:cNvPr id="10" name="Prostoručno 9"/>
            <p:cNvSpPr/>
            <p:nvPr/>
          </p:nvSpPr>
          <p:spPr>
            <a:xfrm>
              <a:off x="1043493" y="4530432"/>
              <a:ext cx="911511" cy="1302159"/>
            </a:xfrm>
            <a:custGeom>
              <a:avLst/>
              <a:gdLst>
                <a:gd name="connsiteX0" fmla="*/ 0 w 1302159"/>
                <a:gd name="connsiteY0" fmla="*/ 0 h 911511"/>
                <a:gd name="connsiteX1" fmla="*/ 846404 w 1302159"/>
                <a:gd name="connsiteY1" fmla="*/ 0 h 911511"/>
                <a:gd name="connsiteX2" fmla="*/ 1302159 w 1302159"/>
                <a:gd name="connsiteY2" fmla="*/ 455756 h 911511"/>
                <a:gd name="connsiteX3" fmla="*/ 846404 w 1302159"/>
                <a:gd name="connsiteY3" fmla="*/ 911511 h 911511"/>
                <a:gd name="connsiteX4" fmla="*/ 0 w 1302159"/>
                <a:gd name="connsiteY4" fmla="*/ 911511 h 911511"/>
                <a:gd name="connsiteX5" fmla="*/ 455756 w 1302159"/>
                <a:gd name="connsiteY5" fmla="*/ 455756 h 911511"/>
                <a:gd name="connsiteX6" fmla="*/ 0 w 1302159"/>
                <a:gd name="connsiteY6" fmla="*/ 0 h 911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159" h="911511">
                  <a:moveTo>
                    <a:pt x="1302159" y="0"/>
                  </a:moveTo>
                  <a:lnTo>
                    <a:pt x="1302159" y="592483"/>
                  </a:lnTo>
                  <a:lnTo>
                    <a:pt x="651079" y="911511"/>
                  </a:lnTo>
                  <a:lnTo>
                    <a:pt x="0" y="592483"/>
                  </a:lnTo>
                  <a:lnTo>
                    <a:pt x="0" y="0"/>
                  </a:lnTo>
                  <a:lnTo>
                    <a:pt x="651079" y="319029"/>
                  </a:lnTo>
                  <a:lnTo>
                    <a:pt x="1302159"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241" tIns="470996" rIns="15239" bIns="470995" numCol="1" spcCol="1270" anchor="ctr" anchorCtr="0">
              <a:noAutofit/>
            </a:bodyPr>
            <a:lstStyle/>
            <a:p>
              <a:pPr lvl="0" algn="ctr" defTabSz="1066800">
                <a:lnSpc>
                  <a:spcPct val="90000"/>
                </a:lnSpc>
                <a:spcBef>
                  <a:spcPct val="0"/>
                </a:spcBef>
                <a:spcAft>
                  <a:spcPct val="35000"/>
                </a:spcAft>
              </a:pPr>
              <a:r>
                <a:rPr lang="hr-HR" sz="3200" b="1" kern="1200" dirty="0" smtClean="0">
                  <a:solidFill>
                    <a:schemeClr val="tx1"/>
                  </a:solidFill>
                  <a:latin typeface="+mj-lt"/>
                </a:rPr>
                <a:t>A</a:t>
              </a:r>
              <a:endParaRPr lang="hr-HR" sz="3200" b="1" kern="1200" dirty="0">
                <a:solidFill>
                  <a:schemeClr val="tx1"/>
                </a:solidFill>
                <a:latin typeface="+mj-lt"/>
              </a:endParaRPr>
            </a:p>
          </p:txBody>
        </p:sp>
        <p:sp>
          <p:nvSpPr>
            <p:cNvPr id="11" name="Prostoručno 10"/>
            <p:cNvSpPr/>
            <p:nvPr/>
          </p:nvSpPr>
          <p:spPr>
            <a:xfrm>
              <a:off x="1955003" y="4530433"/>
              <a:ext cx="5865805" cy="846403"/>
            </a:xfrm>
            <a:custGeom>
              <a:avLst/>
              <a:gdLst>
                <a:gd name="connsiteX0" fmla="*/ 141070 w 846403"/>
                <a:gd name="connsiteY0" fmla="*/ 0 h 5865805"/>
                <a:gd name="connsiteX1" fmla="*/ 705333 w 846403"/>
                <a:gd name="connsiteY1" fmla="*/ 0 h 5865805"/>
                <a:gd name="connsiteX2" fmla="*/ 846403 w 846403"/>
                <a:gd name="connsiteY2" fmla="*/ 141070 h 5865805"/>
                <a:gd name="connsiteX3" fmla="*/ 846403 w 846403"/>
                <a:gd name="connsiteY3" fmla="*/ 5865805 h 5865805"/>
                <a:gd name="connsiteX4" fmla="*/ 846403 w 846403"/>
                <a:gd name="connsiteY4" fmla="*/ 5865805 h 5865805"/>
                <a:gd name="connsiteX5" fmla="*/ 0 w 846403"/>
                <a:gd name="connsiteY5" fmla="*/ 5865805 h 5865805"/>
                <a:gd name="connsiteX6" fmla="*/ 0 w 846403"/>
                <a:gd name="connsiteY6" fmla="*/ 5865805 h 5865805"/>
                <a:gd name="connsiteX7" fmla="*/ 0 w 846403"/>
                <a:gd name="connsiteY7" fmla="*/ 141070 h 5865805"/>
                <a:gd name="connsiteX8" fmla="*/ 141070 w 846403"/>
                <a:gd name="connsiteY8" fmla="*/ 0 h 586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403" h="5865805">
                  <a:moveTo>
                    <a:pt x="846403" y="977656"/>
                  </a:moveTo>
                  <a:lnTo>
                    <a:pt x="846403" y="4888149"/>
                  </a:lnTo>
                  <a:cubicBezTo>
                    <a:pt x="846403" y="5428093"/>
                    <a:pt x="837290" y="5865802"/>
                    <a:pt x="826047" y="5865802"/>
                  </a:cubicBezTo>
                  <a:lnTo>
                    <a:pt x="0" y="5865802"/>
                  </a:lnTo>
                  <a:lnTo>
                    <a:pt x="0" y="5865802"/>
                  </a:lnTo>
                  <a:lnTo>
                    <a:pt x="0" y="3"/>
                  </a:lnTo>
                  <a:lnTo>
                    <a:pt x="0" y="3"/>
                  </a:lnTo>
                  <a:lnTo>
                    <a:pt x="826047" y="3"/>
                  </a:lnTo>
                  <a:cubicBezTo>
                    <a:pt x="837290" y="3"/>
                    <a:pt x="846403" y="437712"/>
                    <a:pt x="846403" y="977656"/>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800" tIns="57193" rIns="57193" bIns="57193" numCol="1" spcCol="1270" anchor="ctr" anchorCtr="0">
              <a:noAutofit/>
            </a:bodyPr>
            <a:lstStyle/>
            <a:p>
              <a:pPr marL="228600" lvl="1" indent="-228600" algn="l" defTabSz="1111250">
                <a:lnSpc>
                  <a:spcPct val="90000"/>
                </a:lnSpc>
                <a:spcBef>
                  <a:spcPct val="0"/>
                </a:spcBef>
                <a:spcAft>
                  <a:spcPct val="15000"/>
                </a:spcAft>
                <a:buChar char="••"/>
              </a:pPr>
              <a:r>
                <a:rPr lang="hr-HR" sz="2000" i="1" kern="1200" dirty="0" err="1" smtClean="0">
                  <a:solidFill>
                    <a:schemeClr val="tx1"/>
                  </a:solidFill>
                  <a:latin typeface="+mj-lt"/>
                </a:rPr>
                <a:t>Act</a:t>
              </a:r>
              <a:r>
                <a:rPr lang="hr-HR" sz="2000" i="1" kern="1200" dirty="0" smtClean="0">
                  <a:solidFill>
                    <a:schemeClr val="tx1"/>
                  </a:solidFill>
                  <a:latin typeface="+mj-lt"/>
                </a:rPr>
                <a:t> </a:t>
              </a:r>
              <a:r>
                <a:rPr lang="hr-HR" sz="2000" i="1" kern="1200" dirty="0" err="1" smtClean="0">
                  <a:solidFill>
                    <a:schemeClr val="tx1"/>
                  </a:solidFill>
                  <a:latin typeface="+mj-lt"/>
                </a:rPr>
                <a:t>constructively</a:t>
              </a:r>
              <a:r>
                <a:rPr lang="hr-HR" sz="2000" i="1" kern="1200" dirty="0" smtClean="0">
                  <a:solidFill>
                    <a:schemeClr val="tx1"/>
                  </a:solidFill>
                  <a:latin typeface="+mj-lt"/>
                </a:rPr>
                <a:t> </a:t>
              </a:r>
              <a:r>
                <a:rPr lang="hr-HR" sz="2000" i="1" kern="1200" dirty="0" err="1" smtClean="0">
                  <a:solidFill>
                    <a:schemeClr val="tx1"/>
                  </a:solidFill>
                  <a:latin typeface="+mj-lt"/>
                </a:rPr>
                <a:t>with</a:t>
              </a:r>
              <a:r>
                <a:rPr lang="hr-HR" sz="2000" i="1" kern="1200" dirty="0" smtClean="0">
                  <a:solidFill>
                    <a:schemeClr val="tx1"/>
                  </a:solidFill>
                  <a:latin typeface="+mj-lt"/>
                </a:rPr>
                <a:t> </a:t>
              </a:r>
              <a:r>
                <a:rPr lang="hr-HR" sz="2000" i="1" kern="1200" dirty="0" err="1" smtClean="0">
                  <a:solidFill>
                    <a:schemeClr val="tx1"/>
                  </a:solidFill>
                  <a:latin typeface="+mj-lt"/>
                </a:rPr>
                <a:t>it</a:t>
              </a:r>
              <a:endParaRPr lang="hr-HR" sz="2000" i="1" dirty="0" smtClean="0">
                <a:solidFill>
                  <a:schemeClr val="tx1"/>
                </a:solidFill>
                <a:latin typeface="+mj-lt"/>
              </a:endParaRPr>
            </a:p>
            <a:p>
              <a:pPr marL="2057400" lvl="5" indent="-228600" defTabSz="1111250">
                <a:lnSpc>
                  <a:spcPct val="90000"/>
                </a:lnSpc>
                <a:spcBef>
                  <a:spcPct val="0"/>
                </a:spcBef>
                <a:spcAft>
                  <a:spcPct val="15000"/>
                </a:spcAft>
                <a:buChar char="••"/>
              </a:pPr>
              <a:r>
                <a:rPr lang="hr-HR" sz="2000" b="1" dirty="0" smtClean="0">
                  <a:solidFill>
                    <a:schemeClr val="tx1"/>
                  </a:solidFill>
                  <a:latin typeface="+mj-lt"/>
                </a:rPr>
                <a:t>Konstruktivno se ponašajte uz nju</a:t>
              </a:r>
              <a:endParaRPr lang="hr-HR" sz="2000" b="1" kern="1200" dirty="0">
                <a:solidFill>
                  <a:schemeClr val="tx1"/>
                </a:solidFill>
                <a:latin typeface="+mj-lt"/>
              </a:endParaRPr>
            </a:p>
          </p:txBody>
        </p:sp>
      </p:grpSp>
      <p:sp>
        <p:nvSpPr>
          <p:cNvPr id="14" name="Prostoručno 13"/>
          <p:cNvSpPr/>
          <p:nvPr/>
        </p:nvSpPr>
        <p:spPr>
          <a:xfrm>
            <a:off x="1737310" y="4521326"/>
            <a:ext cx="6651115" cy="766196"/>
          </a:xfrm>
          <a:custGeom>
            <a:avLst/>
            <a:gdLst>
              <a:gd name="connsiteX0" fmla="*/ 141070 w 846403"/>
              <a:gd name="connsiteY0" fmla="*/ 0 h 5865805"/>
              <a:gd name="connsiteX1" fmla="*/ 705333 w 846403"/>
              <a:gd name="connsiteY1" fmla="*/ 0 h 5865805"/>
              <a:gd name="connsiteX2" fmla="*/ 846403 w 846403"/>
              <a:gd name="connsiteY2" fmla="*/ 141070 h 5865805"/>
              <a:gd name="connsiteX3" fmla="*/ 846403 w 846403"/>
              <a:gd name="connsiteY3" fmla="*/ 5865805 h 5865805"/>
              <a:gd name="connsiteX4" fmla="*/ 846403 w 846403"/>
              <a:gd name="connsiteY4" fmla="*/ 5865805 h 5865805"/>
              <a:gd name="connsiteX5" fmla="*/ 0 w 846403"/>
              <a:gd name="connsiteY5" fmla="*/ 5865805 h 5865805"/>
              <a:gd name="connsiteX6" fmla="*/ 0 w 846403"/>
              <a:gd name="connsiteY6" fmla="*/ 5865805 h 5865805"/>
              <a:gd name="connsiteX7" fmla="*/ 0 w 846403"/>
              <a:gd name="connsiteY7" fmla="*/ 141070 h 5865805"/>
              <a:gd name="connsiteX8" fmla="*/ 141070 w 846403"/>
              <a:gd name="connsiteY8" fmla="*/ 0 h 586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403" h="5865805">
                <a:moveTo>
                  <a:pt x="846403" y="977656"/>
                </a:moveTo>
                <a:lnTo>
                  <a:pt x="846403" y="4888149"/>
                </a:lnTo>
                <a:cubicBezTo>
                  <a:pt x="846403" y="5428093"/>
                  <a:pt x="837290" y="5865802"/>
                  <a:pt x="826047" y="5865802"/>
                </a:cubicBezTo>
                <a:lnTo>
                  <a:pt x="0" y="5865802"/>
                </a:lnTo>
                <a:lnTo>
                  <a:pt x="0" y="5865802"/>
                </a:lnTo>
                <a:lnTo>
                  <a:pt x="0" y="3"/>
                </a:lnTo>
                <a:lnTo>
                  <a:pt x="0" y="3"/>
                </a:lnTo>
                <a:lnTo>
                  <a:pt x="826047" y="3"/>
                </a:lnTo>
                <a:cubicBezTo>
                  <a:pt x="837290" y="3"/>
                  <a:pt x="846403" y="437712"/>
                  <a:pt x="846403" y="977656"/>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800" tIns="57193" rIns="57193" bIns="57193" numCol="1" spcCol="1270" anchor="ctr" anchorCtr="0">
            <a:noAutofit/>
          </a:bodyPr>
          <a:lstStyle/>
          <a:p>
            <a:pPr marL="228600" lvl="1" indent="-228600" algn="l" defTabSz="1111250">
              <a:lnSpc>
                <a:spcPct val="90000"/>
              </a:lnSpc>
              <a:spcBef>
                <a:spcPct val="0"/>
              </a:spcBef>
              <a:spcAft>
                <a:spcPct val="15000"/>
              </a:spcAft>
              <a:buChar char="••"/>
            </a:pPr>
            <a:r>
              <a:rPr lang="hr-HR" sz="2000" i="1" kern="1200" dirty="0" err="1" smtClean="0">
                <a:solidFill>
                  <a:schemeClr val="tx1"/>
                </a:solidFill>
                <a:latin typeface="+mj-lt"/>
              </a:rPr>
              <a:t>Repeat</a:t>
            </a:r>
            <a:r>
              <a:rPr lang="hr-HR" sz="2000" i="1" kern="1200" dirty="0" smtClean="0">
                <a:solidFill>
                  <a:schemeClr val="tx1"/>
                </a:solidFill>
                <a:latin typeface="+mj-lt"/>
              </a:rPr>
              <a:t> </a:t>
            </a:r>
            <a:r>
              <a:rPr lang="hr-HR" sz="2000" i="1" kern="1200" dirty="0" err="1" smtClean="0">
                <a:solidFill>
                  <a:schemeClr val="tx1"/>
                </a:solidFill>
                <a:latin typeface="+mj-lt"/>
              </a:rPr>
              <a:t>the</a:t>
            </a:r>
            <a:r>
              <a:rPr lang="hr-HR" sz="2000" i="1" kern="1200" dirty="0" smtClean="0">
                <a:solidFill>
                  <a:schemeClr val="tx1"/>
                </a:solidFill>
                <a:latin typeface="+mj-lt"/>
              </a:rPr>
              <a:t> </a:t>
            </a:r>
            <a:r>
              <a:rPr lang="hr-HR" sz="2000" i="1" kern="1200" dirty="0" err="1" smtClean="0">
                <a:solidFill>
                  <a:schemeClr val="tx1"/>
                </a:solidFill>
                <a:latin typeface="+mj-lt"/>
              </a:rPr>
              <a:t>steps</a:t>
            </a:r>
            <a:endParaRPr lang="hr-HR" sz="2000" i="1" dirty="0">
              <a:solidFill>
                <a:schemeClr val="tx1"/>
              </a:solidFill>
              <a:latin typeface="+mj-lt"/>
            </a:endParaRPr>
          </a:p>
          <a:p>
            <a:pPr marL="2057400" lvl="5" indent="-228600" defTabSz="1111250">
              <a:lnSpc>
                <a:spcPct val="90000"/>
              </a:lnSpc>
              <a:spcBef>
                <a:spcPct val="0"/>
              </a:spcBef>
              <a:spcAft>
                <a:spcPct val="15000"/>
              </a:spcAft>
              <a:buChar char="••"/>
            </a:pPr>
            <a:r>
              <a:rPr lang="hr-HR" sz="2000" b="1" dirty="0" smtClean="0">
                <a:solidFill>
                  <a:schemeClr val="tx1"/>
                </a:solidFill>
                <a:latin typeface="+mj-lt"/>
              </a:rPr>
              <a:t>Ponovite sve korake</a:t>
            </a:r>
            <a:endParaRPr lang="hr-HR" sz="2000" b="1" kern="1200" dirty="0">
              <a:solidFill>
                <a:schemeClr val="tx1"/>
              </a:solidFill>
              <a:latin typeface="+mj-lt"/>
            </a:endParaRPr>
          </a:p>
        </p:txBody>
      </p:sp>
      <p:sp>
        <p:nvSpPr>
          <p:cNvPr id="16" name="Prostoručno 15"/>
          <p:cNvSpPr/>
          <p:nvPr/>
        </p:nvSpPr>
        <p:spPr>
          <a:xfrm>
            <a:off x="1738441" y="5469961"/>
            <a:ext cx="6649984" cy="767351"/>
          </a:xfrm>
          <a:custGeom>
            <a:avLst/>
            <a:gdLst>
              <a:gd name="connsiteX0" fmla="*/ 141070 w 846403"/>
              <a:gd name="connsiteY0" fmla="*/ 0 h 5865805"/>
              <a:gd name="connsiteX1" fmla="*/ 705333 w 846403"/>
              <a:gd name="connsiteY1" fmla="*/ 0 h 5865805"/>
              <a:gd name="connsiteX2" fmla="*/ 846403 w 846403"/>
              <a:gd name="connsiteY2" fmla="*/ 141070 h 5865805"/>
              <a:gd name="connsiteX3" fmla="*/ 846403 w 846403"/>
              <a:gd name="connsiteY3" fmla="*/ 5865805 h 5865805"/>
              <a:gd name="connsiteX4" fmla="*/ 846403 w 846403"/>
              <a:gd name="connsiteY4" fmla="*/ 5865805 h 5865805"/>
              <a:gd name="connsiteX5" fmla="*/ 0 w 846403"/>
              <a:gd name="connsiteY5" fmla="*/ 5865805 h 5865805"/>
              <a:gd name="connsiteX6" fmla="*/ 0 w 846403"/>
              <a:gd name="connsiteY6" fmla="*/ 5865805 h 5865805"/>
              <a:gd name="connsiteX7" fmla="*/ 0 w 846403"/>
              <a:gd name="connsiteY7" fmla="*/ 141070 h 5865805"/>
              <a:gd name="connsiteX8" fmla="*/ 141070 w 846403"/>
              <a:gd name="connsiteY8" fmla="*/ 0 h 5865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46403" h="5865805">
                <a:moveTo>
                  <a:pt x="846403" y="977656"/>
                </a:moveTo>
                <a:lnTo>
                  <a:pt x="846403" y="4888149"/>
                </a:lnTo>
                <a:cubicBezTo>
                  <a:pt x="846403" y="5428093"/>
                  <a:pt x="837290" y="5865802"/>
                  <a:pt x="826047" y="5865802"/>
                </a:cubicBezTo>
                <a:lnTo>
                  <a:pt x="0" y="5865802"/>
                </a:lnTo>
                <a:lnTo>
                  <a:pt x="0" y="5865802"/>
                </a:lnTo>
                <a:lnTo>
                  <a:pt x="0" y="3"/>
                </a:lnTo>
                <a:lnTo>
                  <a:pt x="0" y="3"/>
                </a:lnTo>
                <a:lnTo>
                  <a:pt x="826047" y="3"/>
                </a:lnTo>
                <a:cubicBezTo>
                  <a:pt x="837290" y="3"/>
                  <a:pt x="846403" y="437712"/>
                  <a:pt x="846403" y="977656"/>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177800" tIns="57193" rIns="57193" bIns="57193" numCol="1" spcCol="1270" anchor="ctr" anchorCtr="0">
            <a:noAutofit/>
          </a:bodyPr>
          <a:lstStyle/>
          <a:p>
            <a:pPr marL="228600" lvl="1" indent="-228600" algn="l" defTabSz="1111250">
              <a:lnSpc>
                <a:spcPct val="90000"/>
              </a:lnSpc>
              <a:spcBef>
                <a:spcPct val="0"/>
              </a:spcBef>
              <a:spcAft>
                <a:spcPct val="15000"/>
              </a:spcAft>
              <a:buChar char="••"/>
            </a:pPr>
            <a:r>
              <a:rPr lang="hr-HR" sz="2000" i="1" kern="1200" dirty="0" err="1" smtClean="0">
                <a:solidFill>
                  <a:schemeClr val="tx1"/>
                </a:solidFill>
                <a:latin typeface="+mj-lt"/>
              </a:rPr>
              <a:t>Expect</a:t>
            </a:r>
            <a:r>
              <a:rPr lang="hr-HR" sz="2000" i="1" kern="1200" dirty="0" smtClean="0">
                <a:solidFill>
                  <a:schemeClr val="tx1"/>
                </a:solidFill>
                <a:latin typeface="+mj-lt"/>
              </a:rPr>
              <a:t> </a:t>
            </a:r>
            <a:r>
              <a:rPr lang="hr-HR" sz="2000" i="1" kern="1200" dirty="0" err="1" smtClean="0">
                <a:solidFill>
                  <a:schemeClr val="tx1"/>
                </a:solidFill>
                <a:latin typeface="+mj-lt"/>
              </a:rPr>
              <a:t>the</a:t>
            </a:r>
            <a:r>
              <a:rPr lang="hr-HR" sz="2000" i="1" kern="1200" dirty="0" smtClean="0">
                <a:solidFill>
                  <a:schemeClr val="tx1"/>
                </a:solidFill>
                <a:latin typeface="+mj-lt"/>
              </a:rPr>
              <a:t> </a:t>
            </a:r>
            <a:r>
              <a:rPr lang="hr-HR" sz="2000" i="1" kern="1200" dirty="0" err="1" smtClean="0">
                <a:solidFill>
                  <a:schemeClr val="tx1"/>
                </a:solidFill>
                <a:latin typeface="+mj-lt"/>
              </a:rPr>
              <a:t>best</a:t>
            </a:r>
            <a:endParaRPr lang="hr-HR" sz="2000" i="1" kern="1200" dirty="0" smtClean="0">
              <a:solidFill>
                <a:schemeClr val="tx1"/>
              </a:solidFill>
              <a:latin typeface="+mj-lt"/>
            </a:endParaRPr>
          </a:p>
          <a:p>
            <a:pPr marL="2057400" lvl="5" indent="-228600" defTabSz="1111250">
              <a:lnSpc>
                <a:spcPct val="90000"/>
              </a:lnSpc>
              <a:spcBef>
                <a:spcPct val="0"/>
              </a:spcBef>
              <a:spcAft>
                <a:spcPct val="15000"/>
              </a:spcAft>
              <a:buChar char="••"/>
            </a:pPr>
            <a:r>
              <a:rPr lang="hr-HR" sz="2000" b="1" dirty="0" smtClean="0">
                <a:solidFill>
                  <a:schemeClr val="tx1"/>
                </a:solidFill>
                <a:latin typeface="+mj-lt"/>
              </a:rPr>
              <a:t>Očekujte najbolje</a:t>
            </a:r>
            <a:endParaRPr lang="hr-HR" sz="2000" b="1" kern="1200" dirty="0">
              <a:solidFill>
                <a:schemeClr val="tx1"/>
              </a:solidFill>
              <a:latin typeface="+mj-lt"/>
            </a:endParaRPr>
          </a:p>
        </p:txBody>
      </p:sp>
      <p:sp>
        <p:nvSpPr>
          <p:cNvPr id="17" name="Prostoručno 16"/>
          <p:cNvSpPr/>
          <p:nvPr/>
        </p:nvSpPr>
        <p:spPr>
          <a:xfrm>
            <a:off x="683568" y="4521325"/>
            <a:ext cx="1036260" cy="1197190"/>
          </a:xfrm>
          <a:custGeom>
            <a:avLst/>
            <a:gdLst>
              <a:gd name="connsiteX0" fmla="*/ 0 w 1302159"/>
              <a:gd name="connsiteY0" fmla="*/ 0 h 911511"/>
              <a:gd name="connsiteX1" fmla="*/ 846404 w 1302159"/>
              <a:gd name="connsiteY1" fmla="*/ 0 h 911511"/>
              <a:gd name="connsiteX2" fmla="*/ 1302159 w 1302159"/>
              <a:gd name="connsiteY2" fmla="*/ 455756 h 911511"/>
              <a:gd name="connsiteX3" fmla="*/ 846404 w 1302159"/>
              <a:gd name="connsiteY3" fmla="*/ 911511 h 911511"/>
              <a:gd name="connsiteX4" fmla="*/ 0 w 1302159"/>
              <a:gd name="connsiteY4" fmla="*/ 911511 h 911511"/>
              <a:gd name="connsiteX5" fmla="*/ 455756 w 1302159"/>
              <a:gd name="connsiteY5" fmla="*/ 455756 h 911511"/>
              <a:gd name="connsiteX6" fmla="*/ 0 w 1302159"/>
              <a:gd name="connsiteY6" fmla="*/ 0 h 911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159" h="911511">
                <a:moveTo>
                  <a:pt x="1302159" y="0"/>
                </a:moveTo>
                <a:lnTo>
                  <a:pt x="1302159" y="592483"/>
                </a:lnTo>
                <a:lnTo>
                  <a:pt x="651079" y="911511"/>
                </a:lnTo>
                <a:lnTo>
                  <a:pt x="0" y="592483"/>
                </a:lnTo>
                <a:lnTo>
                  <a:pt x="0" y="0"/>
                </a:lnTo>
                <a:lnTo>
                  <a:pt x="651079" y="319029"/>
                </a:lnTo>
                <a:lnTo>
                  <a:pt x="1302159"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241" tIns="470996" rIns="15239" bIns="470995" numCol="1" spcCol="1270" anchor="ctr" anchorCtr="0">
            <a:noAutofit/>
          </a:bodyPr>
          <a:lstStyle/>
          <a:p>
            <a:pPr lvl="0" algn="ctr" defTabSz="1066800">
              <a:lnSpc>
                <a:spcPct val="90000"/>
              </a:lnSpc>
              <a:spcBef>
                <a:spcPct val="0"/>
              </a:spcBef>
              <a:spcAft>
                <a:spcPct val="35000"/>
              </a:spcAft>
            </a:pPr>
            <a:r>
              <a:rPr lang="hr-HR" sz="3200" b="1" dirty="0">
                <a:solidFill>
                  <a:schemeClr val="tx1"/>
                </a:solidFill>
                <a:latin typeface="+mj-lt"/>
              </a:rPr>
              <a:t>R</a:t>
            </a:r>
            <a:endParaRPr lang="hr-HR" sz="3200" b="1" kern="1200" dirty="0">
              <a:solidFill>
                <a:schemeClr val="tx1"/>
              </a:solidFill>
              <a:latin typeface="+mj-lt"/>
            </a:endParaRPr>
          </a:p>
        </p:txBody>
      </p:sp>
      <p:sp>
        <p:nvSpPr>
          <p:cNvPr id="18" name="Prostoručno 17"/>
          <p:cNvSpPr/>
          <p:nvPr/>
        </p:nvSpPr>
        <p:spPr>
          <a:xfrm>
            <a:off x="683568" y="5469960"/>
            <a:ext cx="1036260" cy="1197190"/>
          </a:xfrm>
          <a:custGeom>
            <a:avLst/>
            <a:gdLst>
              <a:gd name="connsiteX0" fmla="*/ 0 w 1302159"/>
              <a:gd name="connsiteY0" fmla="*/ 0 h 911511"/>
              <a:gd name="connsiteX1" fmla="*/ 846404 w 1302159"/>
              <a:gd name="connsiteY1" fmla="*/ 0 h 911511"/>
              <a:gd name="connsiteX2" fmla="*/ 1302159 w 1302159"/>
              <a:gd name="connsiteY2" fmla="*/ 455756 h 911511"/>
              <a:gd name="connsiteX3" fmla="*/ 846404 w 1302159"/>
              <a:gd name="connsiteY3" fmla="*/ 911511 h 911511"/>
              <a:gd name="connsiteX4" fmla="*/ 0 w 1302159"/>
              <a:gd name="connsiteY4" fmla="*/ 911511 h 911511"/>
              <a:gd name="connsiteX5" fmla="*/ 455756 w 1302159"/>
              <a:gd name="connsiteY5" fmla="*/ 455756 h 911511"/>
              <a:gd name="connsiteX6" fmla="*/ 0 w 1302159"/>
              <a:gd name="connsiteY6" fmla="*/ 0 h 911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302159" h="911511">
                <a:moveTo>
                  <a:pt x="1302159" y="0"/>
                </a:moveTo>
                <a:lnTo>
                  <a:pt x="1302159" y="592483"/>
                </a:lnTo>
                <a:lnTo>
                  <a:pt x="651079" y="911511"/>
                </a:lnTo>
                <a:lnTo>
                  <a:pt x="0" y="592483"/>
                </a:lnTo>
                <a:lnTo>
                  <a:pt x="0" y="0"/>
                </a:lnTo>
                <a:lnTo>
                  <a:pt x="651079" y="319029"/>
                </a:lnTo>
                <a:lnTo>
                  <a:pt x="1302159" y="0"/>
                </a:ln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5241" tIns="470996" rIns="15239" bIns="470995" numCol="1" spcCol="1270" anchor="ctr" anchorCtr="0">
            <a:noAutofit/>
          </a:bodyPr>
          <a:lstStyle/>
          <a:p>
            <a:pPr lvl="0" algn="ctr" defTabSz="1066800">
              <a:lnSpc>
                <a:spcPct val="90000"/>
              </a:lnSpc>
              <a:spcBef>
                <a:spcPct val="0"/>
              </a:spcBef>
              <a:spcAft>
                <a:spcPct val="35000"/>
              </a:spcAft>
            </a:pPr>
            <a:r>
              <a:rPr lang="hr-HR" sz="3200" b="1" kern="1200" dirty="0" smtClean="0">
                <a:solidFill>
                  <a:schemeClr val="tx1"/>
                </a:solidFill>
                <a:latin typeface="+mj-lt"/>
              </a:rPr>
              <a:t>E</a:t>
            </a:r>
            <a:endParaRPr lang="hr-HR" sz="3200" b="1" kern="1200" dirty="0">
              <a:solidFill>
                <a:schemeClr val="tx1"/>
              </a:solidFill>
              <a:latin typeface="+mj-lt"/>
            </a:endParaRPr>
          </a:p>
        </p:txBody>
      </p:sp>
    </p:spTree>
    <p:extLst>
      <p:ext uri="{BB962C8B-B14F-4D97-AF65-F5344CB8AC3E}">
        <p14:creationId xmlns:p14="http://schemas.microsoft.com/office/powerpoint/2010/main" val="22779570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descr="Trening trenera - klasika ili avangarda"/>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hr-H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720" y="1056972"/>
            <a:ext cx="5198078" cy="48923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67263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608" y="980728"/>
            <a:ext cx="7024744" cy="1152128"/>
          </a:xfrm>
        </p:spPr>
        <p:txBody>
          <a:bodyPr>
            <a:noAutofit/>
          </a:bodyPr>
          <a:lstStyle/>
          <a:p>
            <a:pPr algn="ctr"/>
            <a:r>
              <a:rPr lang="hr-HR" sz="3600" dirty="0" err="1">
                <a:solidFill>
                  <a:schemeClr val="tx1">
                    <a:lumMod val="75000"/>
                    <a:lumOff val="25000"/>
                  </a:schemeClr>
                </a:solidFill>
              </a:rPr>
              <a:t>Mindfulness</a:t>
            </a:r>
            <a:r>
              <a:rPr lang="hr-HR" sz="3600" dirty="0">
                <a:solidFill>
                  <a:schemeClr val="tx1">
                    <a:lumMod val="75000"/>
                    <a:lumOff val="25000"/>
                  </a:schemeClr>
                </a:solidFill>
              </a:rPr>
              <a:t> </a:t>
            </a:r>
            <a:r>
              <a:rPr lang="hr-HR" sz="3600" dirty="0" smtClean="0">
                <a:solidFill>
                  <a:schemeClr val="tx1">
                    <a:lumMod val="75000"/>
                    <a:lumOff val="25000"/>
                  </a:schemeClr>
                </a:solidFill>
              </a:rPr>
              <a:t/>
            </a:r>
            <a:br>
              <a:rPr lang="hr-HR" sz="3600" dirty="0" smtClean="0">
                <a:solidFill>
                  <a:schemeClr val="tx1">
                    <a:lumMod val="75000"/>
                    <a:lumOff val="25000"/>
                  </a:schemeClr>
                </a:solidFill>
              </a:rPr>
            </a:br>
            <a:r>
              <a:rPr lang="hr-HR" sz="3600" dirty="0" smtClean="0">
                <a:solidFill>
                  <a:schemeClr val="tx1">
                    <a:lumMod val="75000"/>
                    <a:lumOff val="25000"/>
                  </a:schemeClr>
                </a:solidFill>
              </a:rPr>
              <a:t>(</a:t>
            </a:r>
            <a:r>
              <a:rPr lang="hr-HR" sz="3600" dirty="0">
                <a:solidFill>
                  <a:schemeClr val="tx1">
                    <a:lumMod val="75000"/>
                    <a:lumOff val="25000"/>
                  </a:schemeClr>
                </a:solidFill>
              </a:rPr>
              <a:t>usredotočena svjesnost)</a:t>
            </a:r>
            <a:endParaRPr lang="hr-HR" sz="3600" dirty="0"/>
          </a:p>
        </p:txBody>
      </p:sp>
      <p:sp>
        <p:nvSpPr>
          <p:cNvPr id="3" name="Rezervirano mjesto sadržaja 2"/>
          <p:cNvSpPr>
            <a:spLocks noGrp="1"/>
          </p:cNvSpPr>
          <p:nvPr>
            <p:ph idx="1"/>
          </p:nvPr>
        </p:nvSpPr>
        <p:spPr/>
        <p:txBody>
          <a:bodyPr>
            <a:normAutofit/>
          </a:bodyPr>
          <a:lstStyle/>
          <a:p>
            <a:pPr algn="just"/>
            <a:r>
              <a:rPr lang="hr-HR" sz="1800" dirty="0" smtClean="0">
                <a:solidFill>
                  <a:schemeClr val="tx1"/>
                </a:solidFill>
                <a:latin typeface="+mj-lt"/>
              </a:rPr>
              <a:t>zadržavanje pažnje na trenutnom iskustvu kroz pristup otvorenosti, prihvaćanja i znatiželje</a:t>
            </a:r>
          </a:p>
          <a:p>
            <a:pPr algn="just"/>
            <a:r>
              <a:rPr lang="hr-HR" sz="1800" dirty="0" smtClean="0">
                <a:solidFill>
                  <a:schemeClr val="tx1"/>
                </a:solidFill>
                <a:latin typeface="+mj-lt"/>
              </a:rPr>
              <a:t>proživljavanje iskustva sada i ovdje bez (</a:t>
            </a:r>
            <a:r>
              <a:rPr lang="hr-HR" sz="1800" dirty="0" err="1" smtClean="0">
                <a:solidFill>
                  <a:schemeClr val="tx1"/>
                </a:solidFill>
                <a:latin typeface="+mj-lt"/>
              </a:rPr>
              <a:t>pr</a:t>
            </a:r>
            <a:r>
              <a:rPr lang="hr-HR" sz="1800" dirty="0" smtClean="0">
                <a:solidFill>
                  <a:schemeClr val="tx1"/>
                </a:solidFill>
                <a:latin typeface="+mj-lt"/>
              </a:rPr>
              <a:t>)osuđivanja</a:t>
            </a:r>
          </a:p>
          <a:p>
            <a:pPr marL="68580" indent="0" algn="just">
              <a:buNone/>
            </a:pPr>
            <a:endParaRPr lang="hr-HR" sz="1800" dirty="0" smtClean="0">
              <a:solidFill>
                <a:schemeClr val="tx1"/>
              </a:solidFill>
              <a:latin typeface="+mj-lt"/>
            </a:endParaRPr>
          </a:p>
          <a:p>
            <a:pPr algn="just"/>
            <a:r>
              <a:rPr lang="hr-HR" sz="1800" dirty="0" smtClean="0">
                <a:solidFill>
                  <a:schemeClr val="tx1"/>
                </a:solidFill>
                <a:latin typeface="+mj-lt"/>
              </a:rPr>
              <a:t>koristan kod:</a:t>
            </a:r>
          </a:p>
          <a:p>
            <a:pPr marL="68580" indent="0" algn="just">
              <a:buNone/>
            </a:pPr>
            <a:endParaRPr lang="hr-HR" sz="1800" dirty="0" smtClean="0">
              <a:solidFill>
                <a:schemeClr val="tx1"/>
              </a:solidFill>
              <a:latin typeface="+mj-lt"/>
            </a:endParaRPr>
          </a:p>
          <a:p>
            <a:pPr lvl="1" algn="just">
              <a:buFont typeface="Wingdings" pitchFamily="2" charset="2"/>
              <a:buChar char="ü"/>
            </a:pPr>
            <a:r>
              <a:rPr lang="hr-HR" sz="1800" dirty="0" smtClean="0">
                <a:solidFill>
                  <a:schemeClr val="tx1"/>
                </a:solidFill>
                <a:latin typeface="+mj-lt"/>
              </a:rPr>
              <a:t>neadaptivnih misaonih procesa </a:t>
            </a:r>
          </a:p>
          <a:p>
            <a:pPr marL="365760" lvl="1" indent="0" algn="just">
              <a:buNone/>
            </a:pPr>
            <a:r>
              <a:rPr lang="hr-HR" sz="1800" dirty="0">
                <a:solidFill>
                  <a:schemeClr val="tx1"/>
                </a:solidFill>
                <a:latin typeface="+mj-lt"/>
              </a:rPr>
              <a:t>	</a:t>
            </a:r>
            <a:r>
              <a:rPr lang="hr-HR" sz="1800" dirty="0" smtClean="0">
                <a:solidFill>
                  <a:schemeClr val="tx1"/>
                </a:solidFill>
                <a:latin typeface="+mj-lt"/>
              </a:rPr>
              <a:t>(opsesije, ruminacije, pretjerana briga, samokritičnost) </a:t>
            </a:r>
          </a:p>
          <a:p>
            <a:pPr lvl="1" algn="just">
              <a:buFont typeface="Wingdings" pitchFamily="2" charset="2"/>
              <a:buChar char="ü"/>
            </a:pPr>
            <a:r>
              <a:rPr lang="hr-HR" sz="1800" dirty="0" smtClean="0">
                <a:solidFill>
                  <a:schemeClr val="tx1"/>
                </a:solidFill>
                <a:latin typeface="+mj-lt"/>
              </a:rPr>
              <a:t>straha od neugodnih unutarnjih podražaja </a:t>
            </a:r>
          </a:p>
          <a:p>
            <a:pPr marL="365760" lvl="1" indent="0" algn="just">
              <a:buNone/>
            </a:pPr>
            <a:r>
              <a:rPr lang="hr-HR" sz="1800" dirty="0">
                <a:solidFill>
                  <a:schemeClr val="tx1"/>
                </a:solidFill>
                <a:latin typeface="+mj-lt"/>
              </a:rPr>
              <a:t>	</a:t>
            </a:r>
            <a:r>
              <a:rPr lang="hr-HR" sz="1800" dirty="0" smtClean="0">
                <a:solidFill>
                  <a:schemeClr val="tx1"/>
                </a:solidFill>
                <a:latin typeface="+mj-lt"/>
              </a:rPr>
              <a:t>(neugodne emocije, misli, slike, čežnja, bol)</a:t>
            </a:r>
          </a:p>
          <a:p>
            <a:pPr algn="just"/>
            <a:endParaRPr lang="hr-HR" sz="1400" dirty="0">
              <a:solidFill>
                <a:schemeClr val="tx1"/>
              </a:solidFill>
              <a:latin typeface="+mj-lt"/>
            </a:endParaRPr>
          </a:p>
        </p:txBody>
      </p:sp>
    </p:spTree>
    <p:extLst>
      <p:ext uri="{BB962C8B-B14F-4D97-AF65-F5344CB8AC3E}">
        <p14:creationId xmlns:p14="http://schemas.microsoft.com/office/powerpoint/2010/main" val="2659014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p:cNvSpPr>
            <a:spLocks noGrp="1"/>
          </p:cNvSpPr>
          <p:nvPr>
            <p:ph idx="1"/>
          </p:nvPr>
        </p:nvSpPr>
        <p:spPr>
          <a:xfrm>
            <a:off x="1043492" y="1556792"/>
            <a:ext cx="6777317" cy="4275837"/>
          </a:xfrm>
        </p:spPr>
        <p:txBody>
          <a:bodyPr>
            <a:normAutofit/>
          </a:bodyPr>
          <a:lstStyle/>
          <a:p>
            <a:pPr algn="just"/>
            <a:r>
              <a:rPr lang="hr-HR" sz="1800" dirty="0" smtClean="0">
                <a:solidFill>
                  <a:schemeClr val="tx1"/>
                </a:solidFill>
                <a:latin typeface="+mj-lt"/>
              </a:rPr>
              <a:t>razvijanje drugačijeg odnosa prema mislima: umjesto aktivnog bavljenja mislima (npr. evaluacija, validacija), primjećujemo da su tu i dozvolimo im da same dođu i odu</a:t>
            </a:r>
          </a:p>
          <a:p>
            <a:pPr marL="68580" indent="0" algn="just">
              <a:buNone/>
            </a:pPr>
            <a:endParaRPr lang="hr-HR" sz="1800" dirty="0" smtClean="0">
              <a:solidFill>
                <a:schemeClr val="tx1"/>
              </a:solidFill>
              <a:latin typeface="+mj-lt"/>
            </a:endParaRPr>
          </a:p>
          <a:p>
            <a:pPr algn="just"/>
            <a:r>
              <a:rPr lang="hr-HR" sz="1800" dirty="0" smtClean="0">
                <a:solidFill>
                  <a:schemeClr val="tx1"/>
                </a:solidFill>
                <a:latin typeface="+mj-lt"/>
              </a:rPr>
              <a:t>cilj </a:t>
            </a:r>
            <a:r>
              <a:rPr lang="hr-HR" sz="1800" b="1" dirty="0" smtClean="0">
                <a:solidFill>
                  <a:schemeClr val="tx1"/>
                </a:solidFill>
                <a:latin typeface="+mj-lt"/>
              </a:rPr>
              <a:t>nije</a:t>
            </a:r>
            <a:r>
              <a:rPr lang="hr-HR" sz="1800" dirty="0" smtClean="0">
                <a:solidFill>
                  <a:schemeClr val="tx1"/>
                </a:solidFill>
                <a:latin typeface="+mj-lt"/>
              </a:rPr>
              <a:t> ukloniti misli ili neugodne senzacije, nego ih promotriti i prihvatiti</a:t>
            </a:r>
          </a:p>
          <a:p>
            <a:pPr marL="68580" indent="0" algn="just">
              <a:buNone/>
            </a:pPr>
            <a:endParaRPr lang="hr-HR" sz="1400" dirty="0" smtClean="0">
              <a:solidFill>
                <a:schemeClr val="tx1"/>
              </a:solidFill>
              <a:latin typeface="+mj-lt"/>
            </a:endParaRPr>
          </a:p>
          <a:p>
            <a:pPr marL="68580" indent="0" algn="just">
              <a:buNone/>
            </a:pPr>
            <a:endParaRPr lang="hr-HR" sz="1400" dirty="0">
              <a:solidFill>
                <a:schemeClr val="tx1"/>
              </a:solidFill>
              <a:latin typeface="+mj-lt"/>
            </a:endParaRPr>
          </a:p>
          <a:p>
            <a:pPr marL="68580" indent="0" algn="just">
              <a:buNone/>
            </a:pPr>
            <a:endParaRPr lang="hr-HR" sz="1400" dirty="0" smtClean="0">
              <a:solidFill>
                <a:schemeClr val="tx1"/>
              </a:solidFill>
              <a:latin typeface="+mj-lt"/>
            </a:endParaRPr>
          </a:p>
          <a:p>
            <a:pPr marL="68580" indent="0" algn="just">
              <a:buNone/>
            </a:pPr>
            <a:endParaRPr lang="hr-HR" sz="1400" dirty="0">
              <a:solidFill>
                <a:schemeClr val="tx1"/>
              </a:solidFill>
              <a:latin typeface="+mj-lt"/>
            </a:endParaRPr>
          </a:p>
          <a:p>
            <a:pPr marL="68580" indent="0" algn="just">
              <a:buNone/>
            </a:pPr>
            <a:endParaRPr lang="hr-HR" sz="1400" dirty="0" smtClean="0">
              <a:solidFill>
                <a:schemeClr val="tx1"/>
              </a:solidFill>
              <a:latin typeface="+mj-lt"/>
            </a:endParaRPr>
          </a:p>
          <a:p>
            <a:pPr marL="68580" indent="0" algn="just">
              <a:buNone/>
            </a:pPr>
            <a:endParaRPr lang="hr-HR" sz="1400" dirty="0">
              <a:solidFill>
                <a:schemeClr val="tx1"/>
              </a:solidFill>
              <a:latin typeface="+mj-lt"/>
            </a:endParaRPr>
          </a:p>
          <a:p>
            <a:pPr marL="0" indent="0" algn="ctr">
              <a:buNone/>
            </a:pPr>
            <a:r>
              <a:rPr lang="hr-HR" b="1" dirty="0">
                <a:solidFill>
                  <a:schemeClr val="tx1"/>
                </a:solidFill>
                <a:latin typeface="+mj-lt"/>
              </a:rPr>
              <a:t>OTVORENOST, PRIHVAĆANJE, ZNATIŽELJA </a:t>
            </a:r>
          </a:p>
        </p:txBody>
      </p:sp>
      <p:sp>
        <p:nvSpPr>
          <p:cNvPr id="6" name="Strelica dolje 5"/>
          <p:cNvSpPr/>
          <p:nvPr/>
        </p:nvSpPr>
        <p:spPr>
          <a:xfrm>
            <a:off x="4355976" y="3722676"/>
            <a:ext cx="432048" cy="72008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hr-HR"/>
          </a:p>
        </p:txBody>
      </p:sp>
    </p:spTree>
    <p:extLst>
      <p:ext uri="{BB962C8B-B14F-4D97-AF65-F5344CB8AC3E}">
        <p14:creationId xmlns:p14="http://schemas.microsoft.com/office/powerpoint/2010/main" val="4159758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490" y="1027664"/>
            <a:ext cx="7024744" cy="673144"/>
          </a:xfrm>
        </p:spPr>
        <p:txBody>
          <a:bodyPr>
            <a:noAutofit/>
          </a:bodyPr>
          <a:lstStyle/>
          <a:p>
            <a:pPr algn="ctr"/>
            <a:r>
              <a:rPr lang="hr-HR" sz="3600" dirty="0">
                <a:solidFill>
                  <a:schemeClr val="tx1"/>
                </a:solidFill>
              </a:rPr>
              <a:t>Neke od vrsta </a:t>
            </a:r>
            <a:r>
              <a:rPr lang="hr-HR" sz="3600" dirty="0" err="1">
                <a:solidFill>
                  <a:schemeClr val="tx1"/>
                </a:solidFill>
              </a:rPr>
              <a:t>mindfulnessa</a:t>
            </a:r>
            <a:r>
              <a:rPr lang="hr-HR" sz="3600" dirty="0">
                <a:solidFill>
                  <a:schemeClr val="tx1"/>
                </a:solidFill>
              </a:rPr>
              <a:t>:</a:t>
            </a:r>
          </a:p>
        </p:txBody>
      </p:sp>
      <p:graphicFrame>
        <p:nvGraphicFramePr>
          <p:cNvPr id="11" name="Dijagram 10"/>
          <p:cNvGraphicFramePr/>
          <p:nvPr>
            <p:extLst>
              <p:ext uri="{D42A27DB-BD31-4B8C-83A1-F6EECF244321}">
                <p14:modId xmlns:p14="http://schemas.microsoft.com/office/powerpoint/2010/main" val="2139926870"/>
              </p:ext>
            </p:extLst>
          </p:nvPr>
        </p:nvGraphicFramePr>
        <p:xfrm>
          <a:off x="755576" y="2060848"/>
          <a:ext cx="756084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5039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490" y="1027664"/>
            <a:ext cx="7024744" cy="601136"/>
          </a:xfrm>
        </p:spPr>
        <p:txBody>
          <a:bodyPr>
            <a:normAutofit fontScale="90000"/>
          </a:bodyPr>
          <a:lstStyle/>
          <a:p>
            <a:pPr algn="ctr"/>
            <a:r>
              <a:rPr lang="hr-HR" sz="3600" dirty="0" err="1" smtClean="0">
                <a:solidFill>
                  <a:schemeClr val="tx1"/>
                </a:solidFill>
              </a:rPr>
              <a:t>Mindfulness</a:t>
            </a:r>
            <a:r>
              <a:rPr lang="hr-HR" sz="3600" dirty="0" smtClean="0">
                <a:solidFill>
                  <a:schemeClr val="tx1"/>
                </a:solidFill>
              </a:rPr>
              <a:t> misli</a:t>
            </a:r>
            <a:endParaRPr lang="hr-HR" sz="3600" dirty="0">
              <a:solidFill>
                <a:schemeClr val="tx1"/>
              </a:solidFill>
            </a:endParaRPr>
          </a:p>
        </p:txBody>
      </p:sp>
      <p:sp>
        <p:nvSpPr>
          <p:cNvPr id="3" name="Rezervirano mjesto sadržaja 2"/>
          <p:cNvSpPr>
            <a:spLocks noGrp="1"/>
          </p:cNvSpPr>
          <p:nvPr>
            <p:ph idx="1"/>
          </p:nvPr>
        </p:nvSpPr>
        <p:spPr>
          <a:xfrm>
            <a:off x="683568" y="1988840"/>
            <a:ext cx="7704856" cy="3843789"/>
          </a:xfrm>
        </p:spPr>
        <p:txBody>
          <a:bodyPr>
            <a:normAutofit/>
          </a:bodyPr>
          <a:lstStyle/>
          <a:p>
            <a:pPr algn="just"/>
            <a:r>
              <a:rPr lang="hr-HR" sz="1800" dirty="0">
                <a:solidFill>
                  <a:schemeClr val="tx1"/>
                </a:solidFill>
                <a:latin typeface="+mj-lt"/>
              </a:rPr>
              <a:t>Primjer: </a:t>
            </a:r>
            <a:r>
              <a:rPr lang="hr-HR" sz="1800" dirty="0" err="1">
                <a:solidFill>
                  <a:schemeClr val="tx1"/>
                </a:solidFill>
                <a:latin typeface="+mj-lt"/>
              </a:rPr>
              <a:t>ruminiranje</a:t>
            </a:r>
            <a:r>
              <a:rPr lang="hr-HR" sz="1800" dirty="0">
                <a:solidFill>
                  <a:schemeClr val="tx1"/>
                </a:solidFill>
                <a:latin typeface="+mj-lt"/>
              </a:rPr>
              <a:t> tijekom depresivne epizode </a:t>
            </a:r>
          </a:p>
          <a:p>
            <a:pPr marL="0" indent="0" algn="just">
              <a:buNone/>
            </a:pPr>
            <a:endParaRPr lang="hr-HR" sz="1800" dirty="0">
              <a:solidFill>
                <a:schemeClr val="tx1"/>
              </a:solidFill>
              <a:latin typeface="+mj-lt"/>
            </a:endParaRPr>
          </a:p>
          <a:p>
            <a:pPr marL="285750" indent="-285750" algn="just">
              <a:buFont typeface="Wingdings" pitchFamily="2" charset="2"/>
              <a:buChar char="Ø"/>
            </a:pPr>
            <a:r>
              <a:rPr lang="hr-HR" sz="1800" dirty="0">
                <a:solidFill>
                  <a:schemeClr val="tx1"/>
                </a:solidFill>
                <a:latin typeface="+mj-lt"/>
              </a:rPr>
              <a:t>„</a:t>
            </a:r>
            <a:r>
              <a:rPr lang="hr-HR" sz="1800" i="1" dirty="0">
                <a:solidFill>
                  <a:schemeClr val="tx1"/>
                </a:solidFill>
                <a:latin typeface="+mj-lt"/>
              </a:rPr>
              <a:t>Zašto gledam TV? Trebao bih tražiti posao. Tratim svoj život. Bože, kakav sam ja </a:t>
            </a:r>
            <a:r>
              <a:rPr lang="hr-HR" sz="1800" i="1" dirty="0" err="1">
                <a:solidFill>
                  <a:schemeClr val="tx1"/>
                </a:solidFill>
                <a:latin typeface="+mj-lt"/>
              </a:rPr>
              <a:t>luzer</a:t>
            </a:r>
            <a:r>
              <a:rPr lang="hr-HR" sz="1800" i="1" dirty="0">
                <a:solidFill>
                  <a:schemeClr val="tx1"/>
                </a:solidFill>
                <a:latin typeface="+mj-lt"/>
              </a:rPr>
              <a:t>. Imao sam dobar život, ali sada je sve upropašteno. Za mene nema nade. Nikad se neću osjećati bolje</a:t>
            </a:r>
            <a:r>
              <a:rPr lang="hr-HR" sz="1800" i="1" dirty="0" smtClean="0">
                <a:solidFill>
                  <a:schemeClr val="tx1"/>
                </a:solidFill>
                <a:latin typeface="+mj-lt"/>
              </a:rPr>
              <a:t>.”</a:t>
            </a:r>
          </a:p>
          <a:p>
            <a:pPr algn="just">
              <a:buFont typeface="Wingdings" pitchFamily="2" charset="2"/>
              <a:buChar char="Ø"/>
            </a:pPr>
            <a:r>
              <a:rPr lang="hr-HR" sz="1800" i="1" dirty="0">
                <a:solidFill>
                  <a:schemeClr val="tx1"/>
                </a:solidFill>
                <a:latin typeface="+mj-lt"/>
              </a:rPr>
              <a:t>„Ako dovoljno dobro promislim o tome zašto sam izgubio ženu i posao, moći ću ubuduće izbjeći da se dogode slične stvari.” </a:t>
            </a:r>
          </a:p>
          <a:p>
            <a:pPr algn="just">
              <a:buFont typeface="Wingdings" pitchFamily="2" charset="2"/>
              <a:buChar char="Ø"/>
            </a:pPr>
            <a:r>
              <a:rPr lang="hr-HR" sz="1800" i="1" dirty="0">
                <a:solidFill>
                  <a:schemeClr val="tx1"/>
                </a:solidFill>
                <a:latin typeface="+mj-lt"/>
              </a:rPr>
              <a:t>„Kad bih dokučio što me dovelo do depresije, osjećao bih se bolje.”</a:t>
            </a:r>
          </a:p>
          <a:p>
            <a:pPr algn="just">
              <a:buFont typeface="Wingdings" pitchFamily="2" charset="2"/>
              <a:buChar char="Ø"/>
            </a:pPr>
            <a:r>
              <a:rPr lang="hr-HR" sz="1800" i="1" dirty="0">
                <a:solidFill>
                  <a:schemeClr val="tx1"/>
                </a:solidFill>
                <a:latin typeface="+mj-lt"/>
              </a:rPr>
              <a:t>„Ako predvidim probleme, možda mogu spriječiti njihovo pojavljivanje.” </a:t>
            </a:r>
          </a:p>
          <a:p>
            <a:pPr algn="just">
              <a:buFont typeface="Wingdings" pitchFamily="2" charset="2"/>
              <a:buChar char="Ø"/>
            </a:pPr>
            <a:r>
              <a:rPr lang="hr-HR" sz="1800" i="1" dirty="0">
                <a:solidFill>
                  <a:schemeClr val="tx1"/>
                </a:solidFill>
                <a:latin typeface="+mj-lt"/>
              </a:rPr>
              <a:t>„Kada krenem ovako razmišljati, ne mogu prestati.”</a:t>
            </a:r>
          </a:p>
          <a:p>
            <a:pPr marL="0" indent="0" algn="just">
              <a:buNone/>
            </a:pPr>
            <a:endParaRPr lang="hr-HR" sz="1800" i="1" dirty="0">
              <a:solidFill>
                <a:schemeClr val="tx1"/>
              </a:solidFill>
              <a:latin typeface="+mj-lt"/>
            </a:endParaRPr>
          </a:p>
          <a:p>
            <a:pPr algn="just"/>
            <a:endParaRPr lang="hr-HR" sz="1800" dirty="0">
              <a:solidFill>
                <a:schemeClr val="tx1"/>
              </a:solidFill>
              <a:latin typeface="+mj-lt"/>
            </a:endParaRPr>
          </a:p>
        </p:txBody>
      </p:sp>
    </p:spTree>
    <p:extLst>
      <p:ext uri="{BB962C8B-B14F-4D97-AF65-F5344CB8AC3E}">
        <p14:creationId xmlns:p14="http://schemas.microsoft.com/office/powerpoint/2010/main" val="7221509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490" y="1027664"/>
            <a:ext cx="7024744" cy="745152"/>
          </a:xfrm>
        </p:spPr>
        <p:txBody>
          <a:bodyPr>
            <a:normAutofit/>
          </a:bodyPr>
          <a:lstStyle/>
          <a:p>
            <a:pPr algn="ctr"/>
            <a:r>
              <a:rPr lang="hr-HR" sz="3600" dirty="0" smtClean="0">
                <a:solidFill>
                  <a:schemeClr val="tx1"/>
                </a:solidFill>
              </a:rPr>
              <a:t>Vrste </a:t>
            </a:r>
            <a:r>
              <a:rPr lang="hr-HR" sz="3600" dirty="0" err="1" smtClean="0">
                <a:solidFill>
                  <a:schemeClr val="tx1"/>
                </a:solidFill>
              </a:rPr>
              <a:t>mindfulness</a:t>
            </a:r>
            <a:r>
              <a:rPr lang="hr-HR" sz="3600" dirty="0" smtClean="0">
                <a:solidFill>
                  <a:schemeClr val="tx1"/>
                </a:solidFill>
              </a:rPr>
              <a:t> prakse</a:t>
            </a:r>
            <a:endParaRPr lang="hr-HR" sz="3600" dirty="0">
              <a:solidFill>
                <a:schemeClr val="tx1"/>
              </a:solidFill>
            </a:endParaRPr>
          </a:p>
        </p:txBody>
      </p:sp>
      <p:sp>
        <p:nvSpPr>
          <p:cNvPr id="3" name="Rezervirano mjesto teksta 2"/>
          <p:cNvSpPr>
            <a:spLocks noGrp="1"/>
          </p:cNvSpPr>
          <p:nvPr>
            <p:ph type="body" idx="1"/>
          </p:nvPr>
        </p:nvSpPr>
        <p:spPr/>
        <p:txBody>
          <a:bodyPr/>
          <a:lstStyle/>
          <a:p>
            <a:pPr algn="ctr"/>
            <a:r>
              <a:rPr lang="hr-HR" dirty="0" smtClean="0">
                <a:solidFill>
                  <a:schemeClr val="tx1"/>
                </a:solidFill>
              </a:rPr>
              <a:t>Formalna praksa</a:t>
            </a:r>
            <a:endParaRPr lang="hr-HR" dirty="0">
              <a:solidFill>
                <a:schemeClr val="tx1"/>
              </a:solidFill>
            </a:endParaRPr>
          </a:p>
        </p:txBody>
      </p:sp>
      <p:sp>
        <p:nvSpPr>
          <p:cNvPr id="4" name="Rezervirano mjesto sadržaja 3"/>
          <p:cNvSpPr>
            <a:spLocks noGrp="1"/>
          </p:cNvSpPr>
          <p:nvPr>
            <p:ph sz="half" idx="2"/>
          </p:nvPr>
        </p:nvSpPr>
        <p:spPr>
          <a:xfrm>
            <a:off x="1043608" y="3501008"/>
            <a:ext cx="3419856" cy="2093459"/>
          </a:xfrm>
        </p:spPr>
        <p:txBody>
          <a:bodyPr>
            <a:normAutofit/>
          </a:bodyPr>
          <a:lstStyle/>
          <a:p>
            <a:pPr algn="just"/>
            <a:r>
              <a:rPr lang="hr-HR" sz="1800" dirty="0" smtClean="0">
                <a:solidFill>
                  <a:schemeClr val="tx1"/>
                </a:solidFill>
              </a:rPr>
              <a:t>određeno vrijeme (5 - 60 min) i (tiho) mjesto</a:t>
            </a:r>
          </a:p>
          <a:p>
            <a:pPr algn="just"/>
            <a:r>
              <a:rPr lang="hr-HR" sz="1800" dirty="0" smtClean="0">
                <a:solidFill>
                  <a:schemeClr val="tx1"/>
                </a:solidFill>
              </a:rPr>
              <a:t>fokus na određeno  iskustvo (dah, pokret, zvuk, dio tijela, pokret, misli, emocije, zvukovi itd.)</a:t>
            </a:r>
            <a:endParaRPr lang="hr-HR" sz="1800" dirty="0">
              <a:solidFill>
                <a:schemeClr val="tx1"/>
              </a:solidFill>
            </a:endParaRPr>
          </a:p>
        </p:txBody>
      </p:sp>
      <p:sp>
        <p:nvSpPr>
          <p:cNvPr id="5" name="Rezervirano mjesto teksta 4"/>
          <p:cNvSpPr>
            <a:spLocks noGrp="1"/>
          </p:cNvSpPr>
          <p:nvPr>
            <p:ph type="body" sz="quarter" idx="3"/>
          </p:nvPr>
        </p:nvSpPr>
        <p:spPr/>
        <p:txBody>
          <a:bodyPr/>
          <a:lstStyle/>
          <a:p>
            <a:pPr algn="ctr"/>
            <a:r>
              <a:rPr lang="hr-HR" dirty="0" smtClean="0">
                <a:solidFill>
                  <a:schemeClr val="tx1"/>
                </a:solidFill>
              </a:rPr>
              <a:t>Neformalna praksa</a:t>
            </a:r>
            <a:endParaRPr lang="hr-HR" dirty="0">
              <a:solidFill>
                <a:schemeClr val="tx1"/>
              </a:solidFill>
            </a:endParaRPr>
          </a:p>
        </p:txBody>
      </p:sp>
      <p:sp>
        <p:nvSpPr>
          <p:cNvPr id="6" name="Rezervirano mjesto sadržaja 5"/>
          <p:cNvSpPr>
            <a:spLocks noGrp="1"/>
          </p:cNvSpPr>
          <p:nvPr>
            <p:ph sz="quarter" idx="4"/>
          </p:nvPr>
        </p:nvSpPr>
        <p:spPr>
          <a:xfrm>
            <a:off x="4644008" y="3501008"/>
            <a:ext cx="3419856" cy="2093459"/>
          </a:xfrm>
        </p:spPr>
        <p:txBody>
          <a:bodyPr>
            <a:normAutofit/>
          </a:bodyPr>
          <a:lstStyle/>
          <a:p>
            <a:pPr algn="just"/>
            <a:r>
              <a:rPr lang="hr-HR" sz="1800" dirty="0" smtClean="0">
                <a:solidFill>
                  <a:schemeClr val="tx1"/>
                </a:solidFill>
              </a:rPr>
              <a:t>svakodnevna iskustva</a:t>
            </a:r>
          </a:p>
          <a:p>
            <a:pPr algn="just"/>
            <a:r>
              <a:rPr lang="hr-HR" sz="1800" dirty="0" smtClean="0">
                <a:solidFill>
                  <a:schemeClr val="tx1"/>
                </a:solidFill>
              </a:rPr>
              <a:t>fokus na trenutnoj radnji (pranje suđa, hodanje ulicom)</a:t>
            </a:r>
            <a:endParaRPr lang="hr-HR" sz="1800" dirty="0">
              <a:solidFill>
                <a:schemeClr val="tx1"/>
              </a:solidFill>
            </a:endParaRPr>
          </a:p>
        </p:txBody>
      </p:sp>
    </p:spTree>
    <p:extLst>
      <p:ext uri="{BB962C8B-B14F-4D97-AF65-F5344CB8AC3E}">
        <p14:creationId xmlns:p14="http://schemas.microsoft.com/office/powerpoint/2010/main" val="3965972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pPr algn="ctr"/>
            <a:r>
              <a:rPr lang="hr-HR" sz="3600" dirty="0" smtClean="0">
                <a:solidFill>
                  <a:schemeClr val="tx1"/>
                </a:solidFill>
              </a:rPr>
              <a:t>Zašto bi terapeuti trebali prakticirati </a:t>
            </a:r>
            <a:r>
              <a:rPr lang="hr-HR" sz="3600" dirty="0" err="1" smtClean="0">
                <a:solidFill>
                  <a:schemeClr val="tx1"/>
                </a:solidFill>
              </a:rPr>
              <a:t>mindfulness</a:t>
            </a:r>
            <a:r>
              <a:rPr lang="hr-HR" sz="3600" dirty="0" smtClean="0">
                <a:solidFill>
                  <a:schemeClr val="tx1"/>
                </a:solidFill>
              </a:rPr>
              <a:t>?</a:t>
            </a:r>
            <a:endParaRPr lang="hr-HR" sz="3600" dirty="0">
              <a:solidFill>
                <a:schemeClr val="tx1"/>
              </a:solidFill>
            </a:endParaRPr>
          </a:p>
        </p:txBody>
      </p:sp>
      <p:sp>
        <p:nvSpPr>
          <p:cNvPr id="3" name="Rezervirano mjesto sadržaja 2"/>
          <p:cNvSpPr>
            <a:spLocks noGrp="1"/>
          </p:cNvSpPr>
          <p:nvPr>
            <p:ph idx="1"/>
          </p:nvPr>
        </p:nvSpPr>
        <p:spPr>
          <a:xfrm>
            <a:off x="1043492" y="3068960"/>
            <a:ext cx="6777317" cy="2763669"/>
          </a:xfrm>
        </p:spPr>
        <p:txBody>
          <a:bodyPr/>
          <a:lstStyle/>
          <a:p>
            <a:pPr marL="514350" indent="-514350" algn="just">
              <a:buFont typeface="Wingdings" pitchFamily="2" charset="2"/>
              <a:buChar char="ü"/>
            </a:pPr>
            <a:r>
              <a:rPr lang="hr-HR" sz="1800" dirty="0" smtClean="0">
                <a:solidFill>
                  <a:schemeClr val="tx1"/>
                </a:solidFill>
                <a:latin typeface="+mj-lt"/>
              </a:rPr>
              <a:t>smanjuje stres i povećava sveukupni osjećaj blagostanja</a:t>
            </a:r>
          </a:p>
          <a:p>
            <a:pPr indent="-342900" algn="just">
              <a:buFont typeface="Wingdings" pitchFamily="2" charset="2"/>
              <a:buChar char="ü"/>
            </a:pPr>
            <a:endParaRPr lang="hr-HR" sz="1800" dirty="0" smtClean="0">
              <a:solidFill>
                <a:schemeClr val="tx1"/>
              </a:solidFill>
              <a:latin typeface="+mj-lt"/>
            </a:endParaRPr>
          </a:p>
          <a:p>
            <a:pPr marL="514350" indent="-514350" algn="just">
              <a:buFont typeface="Wingdings" pitchFamily="2" charset="2"/>
              <a:buChar char="ü"/>
            </a:pPr>
            <a:r>
              <a:rPr lang="hr-HR" sz="1800" dirty="0" smtClean="0">
                <a:solidFill>
                  <a:schemeClr val="tx1"/>
                </a:solidFill>
                <a:latin typeface="+mj-lt"/>
              </a:rPr>
              <a:t>pomaže za razumijevanje i opisivanje tehnike klijentima</a:t>
            </a:r>
          </a:p>
          <a:p>
            <a:pPr indent="-342900" algn="just">
              <a:buFont typeface="Wingdings" pitchFamily="2" charset="2"/>
              <a:buChar char="ü"/>
            </a:pPr>
            <a:endParaRPr lang="hr-HR" sz="1800" dirty="0" smtClean="0">
              <a:solidFill>
                <a:schemeClr val="tx1"/>
              </a:solidFill>
              <a:latin typeface="+mj-lt"/>
            </a:endParaRPr>
          </a:p>
          <a:p>
            <a:pPr marL="514350" indent="-514350" algn="just">
              <a:buFont typeface="Wingdings" pitchFamily="2" charset="2"/>
              <a:buChar char="ü"/>
            </a:pPr>
            <a:r>
              <a:rPr lang="hr-HR" sz="1800" dirty="0" smtClean="0">
                <a:solidFill>
                  <a:schemeClr val="tx1"/>
                </a:solidFill>
                <a:latin typeface="+mj-lt"/>
              </a:rPr>
              <a:t>otkrivanje vlastitog iskustva i osobne dobrobiti pomaže kod motiviranja klijenta na prakticiranje ove tehnike</a:t>
            </a:r>
          </a:p>
          <a:p>
            <a:pPr algn="just"/>
            <a:endParaRPr lang="hr-HR" dirty="0">
              <a:solidFill>
                <a:schemeClr val="tx1"/>
              </a:solidFill>
              <a:latin typeface="+mj-lt"/>
            </a:endParaRPr>
          </a:p>
        </p:txBody>
      </p:sp>
    </p:spTree>
    <p:extLst>
      <p:ext uri="{BB962C8B-B14F-4D97-AF65-F5344CB8AC3E}">
        <p14:creationId xmlns:p14="http://schemas.microsoft.com/office/powerpoint/2010/main" val="21572201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539552" y="1027664"/>
            <a:ext cx="8136904" cy="1143000"/>
          </a:xfrm>
        </p:spPr>
        <p:txBody>
          <a:bodyPr>
            <a:normAutofit fontScale="90000"/>
          </a:bodyPr>
          <a:lstStyle/>
          <a:p>
            <a:pPr algn="ctr"/>
            <a:r>
              <a:rPr lang="hr-HR" dirty="0">
                <a:solidFill>
                  <a:schemeClr val="tx1"/>
                </a:solidFill>
              </a:rPr>
              <a:t>Prije upoznavanja klijenta s </a:t>
            </a:r>
            <a:r>
              <a:rPr lang="hr-HR" dirty="0" err="1">
                <a:solidFill>
                  <a:schemeClr val="tx1"/>
                </a:solidFill>
              </a:rPr>
              <a:t>mindfulnessom</a:t>
            </a:r>
            <a:endParaRPr lang="hr-HR" dirty="0">
              <a:solidFill>
                <a:schemeClr val="tx1"/>
              </a:solidFill>
            </a:endParaRPr>
          </a:p>
        </p:txBody>
      </p:sp>
      <p:sp>
        <p:nvSpPr>
          <p:cNvPr id="3" name="Rezervirano mjesto sadržaja 2"/>
          <p:cNvSpPr>
            <a:spLocks noGrp="1"/>
          </p:cNvSpPr>
          <p:nvPr>
            <p:ph idx="1"/>
          </p:nvPr>
        </p:nvSpPr>
        <p:spPr>
          <a:xfrm>
            <a:off x="1043492" y="2708920"/>
            <a:ext cx="6777317" cy="3123709"/>
          </a:xfrm>
        </p:spPr>
        <p:txBody>
          <a:bodyPr>
            <a:normAutofit/>
          </a:bodyPr>
          <a:lstStyle/>
          <a:p>
            <a:pPr indent="-342900" algn="just">
              <a:buFont typeface="+mj-lt"/>
              <a:buAutoNum type="arabicPeriod"/>
            </a:pPr>
            <a:r>
              <a:rPr lang="hr-HR" sz="1800" dirty="0" err="1">
                <a:solidFill>
                  <a:schemeClr val="tx1"/>
                </a:solidFill>
                <a:latin typeface="+mj-lt"/>
              </a:rPr>
              <a:t>Psihoedukacija</a:t>
            </a:r>
            <a:r>
              <a:rPr lang="hr-HR" sz="1800" dirty="0">
                <a:solidFill>
                  <a:schemeClr val="tx1"/>
                </a:solidFill>
                <a:latin typeface="+mj-lt"/>
              </a:rPr>
              <a:t> o kognitivnom modelu</a:t>
            </a:r>
          </a:p>
          <a:p>
            <a:pPr indent="-342900" algn="just">
              <a:buFont typeface="+mj-lt"/>
              <a:buAutoNum type="arabicPeriod"/>
            </a:pPr>
            <a:r>
              <a:rPr lang="hr-HR" sz="1800" dirty="0" err="1">
                <a:solidFill>
                  <a:schemeClr val="tx1"/>
                </a:solidFill>
                <a:latin typeface="+mj-lt"/>
              </a:rPr>
              <a:t>Ruminiranje</a:t>
            </a:r>
            <a:r>
              <a:rPr lang="hr-HR" sz="1800" dirty="0">
                <a:solidFill>
                  <a:schemeClr val="tx1"/>
                </a:solidFill>
                <a:latin typeface="+mj-lt"/>
              </a:rPr>
              <a:t> </a:t>
            </a:r>
            <a:r>
              <a:rPr lang="hr-HR" sz="1800" dirty="0" err="1">
                <a:solidFill>
                  <a:schemeClr val="tx1"/>
                </a:solidFill>
                <a:latin typeface="+mj-lt"/>
              </a:rPr>
              <a:t>vs</a:t>
            </a:r>
            <a:r>
              <a:rPr lang="hr-HR" sz="1800" dirty="0">
                <a:solidFill>
                  <a:schemeClr val="tx1"/>
                </a:solidFill>
                <a:latin typeface="+mj-lt"/>
              </a:rPr>
              <a:t>. fokus na sadašnji trenutak</a:t>
            </a:r>
          </a:p>
          <a:p>
            <a:pPr indent="-342900" algn="just">
              <a:buFont typeface="+mj-lt"/>
              <a:buAutoNum type="arabicPeriod"/>
            </a:pPr>
            <a:r>
              <a:rPr lang="hr-HR" sz="1800" dirty="0" smtClean="0">
                <a:solidFill>
                  <a:schemeClr val="tx1"/>
                </a:solidFill>
                <a:latin typeface="+mj-lt"/>
              </a:rPr>
              <a:t>Sokratov </a:t>
            </a:r>
            <a:r>
              <a:rPr lang="hr-HR" sz="1800" dirty="0">
                <a:solidFill>
                  <a:schemeClr val="tx1"/>
                </a:solidFill>
                <a:latin typeface="+mj-lt"/>
              </a:rPr>
              <a:t>dijalog </a:t>
            </a:r>
          </a:p>
          <a:p>
            <a:pPr indent="-342900" algn="just">
              <a:buFont typeface="+mj-lt"/>
              <a:buAutoNum type="arabicPeriod"/>
            </a:pPr>
            <a:r>
              <a:rPr lang="hr-HR" sz="1800" dirty="0" smtClean="0">
                <a:solidFill>
                  <a:schemeClr val="tx1"/>
                </a:solidFill>
                <a:latin typeface="+mj-lt"/>
              </a:rPr>
              <a:t>Rasprava </a:t>
            </a:r>
            <a:r>
              <a:rPr lang="hr-HR" sz="1800" dirty="0">
                <a:solidFill>
                  <a:schemeClr val="tx1"/>
                </a:solidFill>
                <a:latin typeface="+mj-lt"/>
              </a:rPr>
              <a:t>– </a:t>
            </a:r>
            <a:r>
              <a:rPr lang="hr-HR" sz="1800" dirty="0" err="1">
                <a:solidFill>
                  <a:schemeClr val="tx1"/>
                </a:solidFill>
                <a:latin typeface="+mj-lt"/>
              </a:rPr>
              <a:t>ruminiranje</a:t>
            </a:r>
            <a:r>
              <a:rPr lang="hr-HR" sz="1800" dirty="0">
                <a:solidFill>
                  <a:schemeClr val="tx1"/>
                </a:solidFill>
                <a:latin typeface="+mj-lt"/>
              </a:rPr>
              <a:t> i vrijednosti</a:t>
            </a:r>
          </a:p>
          <a:p>
            <a:pPr indent="-342900" algn="just">
              <a:buFont typeface="+mj-lt"/>
              <a:buAutoNum type="arabicPeriod"/>
            </a:pPr>
            <a:r>
              <a:rPr lang="hr-HR" sz="1800" dirty="0" err="1" smtClean="0">
                <a:solidFill>
                  <a:schemeClr val="tx1"/>
                </a:solidFill>
                <a:latin typeface="+mj-lt"/>
              </a:rPr>
              <a:t>Psihoedukacija</a:t>
            </a:r>
            <a:r>
              <a:rPr lang="hr-HR" sz="1800" dirty="0" smtClean="0">
                <a:solidFill>
                  <a:schemeClr val="tx1"/>
                </a:solidFill>
                <a:latin typeface="+mj-lt"/>
              </a:rPr>
              <a:t> </a:t>
            </a:r>
            <a:r>
              <a:rPr lang="hr-HR" sz="1800" dirty="0">
                <a:solidFill>
                  <a:schemeClr val="tx1"/>
                </a:solidFill>
                <a:latin typeface="+mj-lt"/>
              </a:rPr>
              <a:t>o </a:t>
            </a:r>
            <a:r>
              <a:rPr lang="hr-HR" sz="1800" dirty="0" err="1">
                <a:solidFill>
                  <a:schemeClr val="tx1"/>
                </a:solidFill>
                <a:latin typeface="+mj-lt"/>
              </a:rPr>
              <a:t>mindfulnessu</a:t>
            </a:r>
            <a:endParaRPr lang="hr-HR" sz="1800" dirty="0">
              <a:solidFill>
                <a:schemeClr val="tx1"/>
              </a:solidFill>
              <a:latin typeface="+mj-lt"/>
            </a:endParaRPr>
          </a:p>
          <a:p>
            <a:pPr indent="-342900" algn="just">
              <a:buFont typeface="+mj-lt"/>
              <a:buAutoNum type="arabicPeriod"/>
            </a:pPr>
            <a:r>
              <a:rPr lang="hr-HR" sz="1800" dirty="0" smtClean="0">
                <a:solidFill>
                  <a:schemeClr val="tx1"/>
                </a:solidFill>
                <a:latin typeface="+mj-lt"/>
              </a:rPr>
              <a:t>Početak </a:t>
            </a:r>
            <a:r>
              <a:rPr lang="hr-HR" sz="1800" dirty="0">
                <a:solidFill>
                  <a:schemeClr val="tx1"/>
                </a:solidFill>
                <a:latin typeface="+mj-lt"/>
              </a:rPr>
              <a:t>misaonog procesa tijekom susreta</a:t>
            </a:r>
          </a:p>
          <a:p>
            <a:pPr indent="-342900" algn="just">
              <a:buFont typeface="+mj-lt"/>
              <a:buAutoNum type="arabicPeriod"/>
            </a:pPr>
            <a:r>
              <a:rPr lang="hr-HR" sz="1800" dirty="0" smtClean="0">
                <a:solidFill>
                  <a:schemeClr val="tx1"/>
                </a:solidFill>
                <a:latin typeface="+mj-lt"/>
              </a:rPr>
              <a:t>Procjena </a:t>
            </a:r>
            <a:r>
              <a:rPr lang="hr-HR" sz="1800" dirty="0">
                <a:solidFill>
                  <a:schemeClr val="tx1"/>
                </a:solidFill>
                <a:latin typeface="+mj-lt"/>
              </a:rPr>
              <a:t>intenziteta izazvane neugode</a:t>
            </a:r>
          </a:p>
          <a:p>
            <a:pPr marL="411480" indent="-342900">
              <a:buFont typeface="+mj-lt"/>
              <a:buAutoNum type="arabicPeriod"/>
            </a:pPr>
            <a:endParaRPr lang="hr-HR" sz="1800" dirty="0">
              <a:solidFill>
                <a:schemeClr val="tx1"/>
              </a:solidFill>
              <a:latin typeface="+mj-lt"/>
            </a:endParaRPr>
          </a:p>
        </p:txBody>
      </p:sp>
    </p:spTree>
    <p:extLst>
      <p:ext uri="{BB962C8B-B14F-4D97-AF65-F5344CB8AC3E}">
        <p14:creationId xmlns:p14="http://schemas.microsoft.com/office/powerpoint/2010/main" val="21172889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1043490" y="1027664"/>
            <a:ext cx="7024744" cy="745152"/>
          </a:xfrm>
        </p:spPr>
        <p:txBody>
          <a:bodyPr>
            <a:normAutofit/>
          </a:bodyPr>
          <a:lstStyle/>
          <a:p>
            <a:pPr algn="ctr"/>
            <a:r>
              <a:rPr lang="hr-HR" sz="3600" dirty="0">
                <a:solidFill>
                  <a:schemeClr val="tx1"/>
                </a:solidFill>
              </a:rPr>
              <a:t>Nakon vođene meditacije</a:t>
            </a:r>
          </a:p>
        </p:txBody>
      </p:sp>
      <p:sp>
        <p:nvSpPr>
          <p:cNvPr id="3" name="Rezervirano mjesto sadržaja 2"/>
          <p:cNvSpPr>
            <a:spLocks noGrp="1"/>
          </p:cNvSpPr>
          <p:nvPr>
            <p:ph idx="1"/>
          </p:nvPr>
        </p:nvSpPr>
        <p:spPr>
          <a:xfrm>
            <a:off x="1043492" y="2708920"/>
            <a:ext cx="6777317" cy="3123709"/>
          </a:xfrm>
        </p:spPr>
        <p:txBody>
          <a:bodyPr>
            <a:normAutofit/>
          </a:bodyPr>
          <a:lstStyle/>
          <a:p>
            <a:pPr marL="514350" indent="-514350">
              <a:buFont typeface="+mj-lt"/>
              <a:buAutoNum type="arabicPeriod"/>
            </a:pPr>
            <a:r>
              <a:rPr lang="hr-HR" sz="1800" dirty="0" smtClean="0">
                <a:solidFill>
                  <a:schemeClr val="tx1"/>
                </a:solidFill>
                <a:latin typeface="+mj-lt"/>
              </a:rPr>
              <a:t>ponovna procjena intenziteta neugode</a:t>
            </a:r>
          </a:p>
          <a:p>
            <a:pPr marL="514350" indent="-514350">
              <a:buFont typeface="+mj-lt"/>
              <a:buAutoNum type="arabicPeriod"/>
            </a:pPr>
            <a:r>
              <a:rPr lang="hr-HR" sz="1800" dirty="0" smtClean="0">
                <a:solidFill>
                  <a:schemeClr val="tx1"/>
                </a:solidFill>
                <a:latin typeface="+mj-lt"/>
              </a:rPr>
              <a:t>razgovor o iskustvu meditacije – modificiranje </a:t>
            </a:r>
            <a:r>
              <a:rPr lang="hr-HR" sz="1800" dirty="0" err="1" smtClean="0">
                <a:solidFill>
                  <a:schemeClr val="tx1"/>
                </a:solidFill>
                <a:latin typeface="+mj-lt"/>
              </a:rPr>
              <a:t>disfunkcionalnog</a:t>
            </a:r>
            <a:r>
              <a:rPr lang="hr-HR" sz="1800" dirty="0" smtClean="0">
                <a:solidFill>
                  <a:schemeClr val="tx1"/>
                </a:solidFill>
                <a:latin typeface="+mj-lt"/>
              </a:rPr>
              <a:t> vjerovanja</a:t>
            </a:r>
          </a:p>
          <a:p>
            <a:pPr marL="514350" indent="-514350">
              <a:buFont typeface="+mj-lt"/>
              <a:buAutoNum type="arabicPeriod"/>
            </a:pPr>
            <a:r>
              <a:rPr lang="hr-HR" sz="1800" dirty="0" smtClean="0">
                <a:solidFill>
                  <a:schemeClr val="tx1"/>
                </a:solidFill>
                <a:latin typeface="+mj-lt"/>
              </a:rPr>
              <a:t>dogovor oko akcijskog plana </a:t>
            </a:r>
          </a:p>
          <a:p>
            <a:pPr marL="411480" indent="-342900">
              <a:buFont typeface="+mj-lt"/>
              <a:buAutoNum type="arabicPeriod"/>
            </a:pPr>
            <a:endParaRPr lang="hr-HR" sz="1800" dirty="0">
              <a:solidFill>
                <a:schemeClr val="tx1"/>
              </a:solidFill>
              <a:latin typeface="+mj-lt"/>
            </a:endParaRPr>
          </a:p>
        </p:txBody>
      </p:sp>
    </p:spTree>
    <p:extLst>
      <p:ext uri="{BB962C8B-B14F-4D97-AF65-F5344CB8AC3E}">
        <p14:creationId xmlns:p14="http://schemas.microsoft.com/office/powerpoint/2010/main" val="1767242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Prilagođeno Times">
      <a:majorFont>
        <a:latin typeface="Times New Roman"/>
        <a:ea typeface=""/>
        <a:cs typeface=""/>
      </a:majorFont>
      <a:minorFont>
        <a:latin typeface="Times New Roman"/>
        <a:ea typeface=""/>
        <a:cs typeface=""/>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171</TotalTime>
  <Words>927</Words>
  <Application>Microsoft Office PowerPoint</Application>
  <PresentationFormat>Prikaz na zaslonu (4:3)</PresentationFormat>
  <Paragraphs>112</Paragraphs>
  <Slides>15</Slides>
  <Notes>2</Notes>
  <HiddenSlides>0</HiddenSlides>
  <MMClips>0</MMClips>
  <ScaleCrop>false</ScaleCrop>
  <HeadingPairs>
    <vt:vector size="4" baseType="variant">
      <vt:variant>
        <vt:lpstr>Tema</vt:lpstr>
      </vt:variant>
      <vt:variant>
        <vt:i4>1</vt:i4>
      </vt:variant>
      <vt:variant>
        <vt:lpstr>Naslovi slajdova</vt:lpstr>
      </vt:variant>
      <vt:variant>
        <vt:i4>15</vt:i4>
      </vt:variant>
    </vt:vector>
  </HeadingPairs>
  <TitlesOfParts>
    <vt:vector size="16" baseType="lpstr">
      <vt:lpstr>Austin</vt:lpstr>
      <vt:lpstr>INTEGRACIJA MINDFULNESSA U BKT</vt:lpstr>
      <vt:lpstr>Mindfulness  (usredotočena svjesnost)</vt:lpstr>
      <vt:lpstr>PowerPointova prezentacija</vt:lpstr>
      <vt:lpstr>Neke od vrsta mindfulnessa:</vt:lpstr>
      <vt:lpstr>Mindfulness misli</vt:lpstr>
      <vt:lpstr>Vrste mindfulness prakse</vt:lpstr>
      <vt:lpstr>Zašto bi terapeuti trebali prakticirati mindfulness?</vt:lpstr>
      <vt:lpstr>Prije upoznavanja klijenta s mindfulnessom</vt:lpstr>
      <vt:lpstr>Nakon vođene meditacije</vt:lpstr>
      <vt:lpstr>Predstavljanje mindfulnessa klijentu (1)</vt:lpstr>
      <vt:lpstr>Predstavljanje mindfulnessa klijentu (2)</vt:lpstr>
      <vt:lpstr>Predstavljanje mindfulnessa klijentu (3)</vt:lpstr>
      <vt:lpstr>Pitanja nakon vježbe</vt:lpstr>
      <vt:lpstr>AWARE tehnika</vt:lpstr>
      <vt:lpstr>PowerPointova prezentacija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PowerPointova prezentacija</dc:title>
  <dc:creator>Samuela</dc:creator>
  <cp:lastModifiedBy>Samuela</cp:lastModifiedBy>
  <cp:revision>18</cp:revision>
  <dcterms:created xsi:type="dcterms:W3CDTF">2023-11-29T18:55:29Z</dcterms:created>
  <dcterms:modified xsi:type="dcterms:W3CDTF">2023-12-12T16:22:34Z</dcterms:modified>
</cp:coreProperties>
</file>