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69" r:id="rId3"/>
    <p:sldId id="258" r:id="rId4"/>
    <p:sldId id="270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71" r:id="rId16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4E08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588" autoAdjust="0"/>
  </p:normalViewPr>
  <p:slideViewPr>
    <p:cSldViewPr snapToGrid="0">
      <p:cViewPr varScale="1">
        <p:scale>
          <a:sx n="102" d="100"/>
          <a:sy n="102" d="100"/>
        </p:scale>
        <p:origin x="83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D9C0F9-31FA-4A8F-B366-07ADB8B63F5E}" type="datetimeFigureOut">
              <a:rPr lang="hr-HR" smtClean="0"/>
              <a:t>17.10.2023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43D022-4320-4D03-A8EF-A820DC31E7C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994329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43D022-4320-4D03-A8EF-A820DC31E7CF}" type="slidenum">
              <a:rPr lang="hr-HR" smtClean="0"/>
              <a:t>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8378524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43D022-4320-4D03-A8EF-A820DC31E7CF}" type="slidenum">
              <a:rPr lang="hr-HR" smtClean="0"/>
              <a:t>11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9884914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43D022-4320-4D03-A8EF-A820DC31E7CF}" type="slidenum">
              <a:rPr lang="hr-HR" smtClean="0"/>
              <a:t>12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59746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 err="1"/>
              <a:t>Hand-out</a:t>
            </a:r>
            <a:r>
              <a:rPr lang="hr-HR" dirty="0"/>
              <a:t> primjer upitnika (molim pošaljite mi na pregled) – Mislila sam kolegama pokazati primjer obrasca iz </a:t>
            </a:r>
            <a:r>
              <a:rPr lang="hr-HR" dirty="0" err="1"/>
              <a:t>Beckice</a:t>
            </a:r>
            <a:r>
              <a:rPr lang="hr-HR" dirty="0"/>
              <a:t>. Stavljam ga kao prilog ovdje.</a:t>
            </a:r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43D022-4320-4D03-A8EF-A820DC31E7CF}" type="slidenum">
              <a:rPr lang="hr-HR" smtClean="0"/>
              <a:t>14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9308771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43D022-4320-4D03-A8EF-A820DC31E7CF}" type="slidenum">
              <a:rPr lang="hr-HR" smtClean="0"/>
              <a:t>15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948591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43D022-4320-4D03-A8EF-A820DC31E7CF}" type="slidenum">
              <a:rPr lang="hr-HR" smtClean="0"/>
              <a:t>2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407036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/>
              <a:t>Hand-out (Mislili ste ovaj slajd prirpemiti na nekom listiću? To je super ideja jer kolege mogu onda to kopirati i imati uz sebe kada rade 1. seansu. Ako ste mislili nešto drugo pripremiti, molim Vas pošaljite mi na pregled.) – Da, da, mislila sam nam ovo kao neku vrstu hodograma, pogotovo ako ćemo imati vježbu na ovu temu.</a:t>
            </a:r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43D022-4320-4D03-A8EF-A820DC31E7CF}" type="slidenum">
              <a:rPr lang="hr-HR" smtClean="0"/>
              <a:t>3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076711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43D022-4320-4D03-A8EF-A820DC31E7CF}" type="slidenum">
              <a:rPr lang="hr-HR" smtClean="0"/>
              <a:t>4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935636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r-HR" dirty="0"/>
              <a:t>Pripremiti skale za provjeru raspoloženja kao </a:t>
            </a:r>
            <a:r>
              <a:rPr lang="hr-HR" dirty="0" err="1"/>
              <a:t>hand-out</a:t>
            </a:r>
            <a:r>
              <a:rPr lang="hr-HR" dirty="0"/>
              <a:t> (Molim Vas da mi pošaljete na pregled to što biste im htjeli dati)</a:t>
            </a:r>
          </a:p>
          <a:p>
            <a:r>
              <a:rPr lang="hr-HR" dirty="0"/>
              <a:t>Mislila sam im ovako dati primjere nekih skala koje se mogu koristiti za provjeru raspoloženja (navedene su u </a:t>
            </a:r>
            <a:r>
              <a:rPr lang="hr-HR" dirty="0" err="1"/>
              <a:t>Beckici</a:t>
            </a:r>
            <a:r>
              <a:rPr lang="hr-HR" dirty="0"/>
              <a:t> npr. BDI, BAI itd.). Sad mi se čini zgodnije staviti u slajd umjesto </a:t>
            </a:r>
            <a:r>
              <a:rPr lang="hr-HR" dirty="0" err="1"/>
              <a:t>hand-outa</a:t>
            </a:r>
            <a:r>
              <a:rPr lang="hr-HR" dirty="0"/>
              <a:t>.</a:t>
            </a:r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43D022-4320-4D03-A8EF-A820DC31E7CF}" type="slidenum">
              <a:rPr lang="hr-HR" smtClean="0"/>
              <a:t>5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833318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43D022-4320-4D03-A8EF-A820DC31E7CF}" type="slidenum">
              <a:rPr lang="hr-HR" smtClean="0"/>
              <a:t>7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176435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43D022-4320-4D03-A8EF-A820DC31E7CF}" type="slidenum">
              <a:rPr lang="hr-HR" smtClean="0"/>
              <a:t>8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055861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43D022-4320-4D03-A8EF-A820DC31E7CF}" type="slidenum">
              <a:rPr lang="hr-HR" smtClean="0"/>
              <a:t>9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9146397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43D022-4320-4D03-A8EF-A820DC31E7CF}" type="slidenum">
              <a:rPr lang="hr-HR" smtClean="0"/>
              <a:t>10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648735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4734CC4-2C5A-413F-8581-147B1B5408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5D8974E9-69A0-4FD8-9914-299ADB1CA3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CD673FD7-698A-4FBD-B7C9-573AC18B2D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9F64D-16BA-46AC-A61B-619D40592CCC}" type="datetimeFigureOut">
              <a:rPr lang="hr-HR" smtClean="0"/>
              <a:t>17.10.2023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DDEE018C-DED2-497D-9454-9972017562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6754A124-176B-462D-9452-50572ABB07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169ED-B4F1-4D06-A3F0-AB3D898E561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01898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A1FFE7F-62D1-49B3-BC40-45A869FE53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F70CBC63-5B8D-45CC-8CFB-792195E904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7CD96CA9-C7C1-48B6-9052-742C268B10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9F64D-16BA-46AC-A61B-619D40592CCC}" type="datetimeFigureOut">
              <a:rPr lang="hr-HR" smtClean="0"/>
              <a:t>17.10.2023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ED5150D3-FF11-4F1A-B172-074144069C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384747A5-0419-4EBE-82AD-FD4E489753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169ED-B4F1-4D06-A3F0-AB3D898E561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306021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id="{9F131045-B937-4624-AF28-B69AF2512D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0B6D00CB-50D8-4630-9125-0B3DD15C18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E342AE06-BD6A-4604-92DA-7702156B3A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9F64D-16BA-46AC-A61B-619D40592CCC}" type="datetimeFigureOut">
              <a:rPr lang="hr-HR" smtClean="0"/>
              <a:t>17.10.2023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9A510469-C09A-4C3C-B4EA-D58A1D195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3AC129B9-B1D6-4F3B-B667-2B70A74048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169ED-B4F1-4D06-A3F0-AB3D898E561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09609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EAC224C-0481-4B87-9A9F-5536814E56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CC8A40E2-35E1-493D-8AE0-D43B4D46A2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393F0A02-1C19-4BEF-85DF-F34C63E6B0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9F64D-16BA-46AC-A61B-619D40592CCC}" type="datetimeFigureOut">
              <a:rPr lang="hr-HR" smtClean="0"/>
              <a:t>17.10.2023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4B47D391-6E57-4E1B-B25D-01E052D542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3591B983-B3B4-4B36-A332-5C29D41D8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169ED-B4F1-4D06-A3F0-AB3D898E561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110635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537869B-E525-449D-86D7-2E82BA055D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52EA7E02-5EBC-4BC5-9877-58EFF619E2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23F2C930-22DF-46D3-8DF7-E553289680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9F64D-16BA-46AC-A61B-619D40592CCC}" type="datetimeFigureOut">
              <a:rPr lang="hr-HR" smtClean="0"/>
              <a:t>17.10.2023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14799F58-28B8-447A-B334-603449F49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50ECF5C2-30CD-4A55-9F51-15BA353D5C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169ED-B4F1-4D06-A3F0-AB3D898E561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8607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66F70E4-EA12-4A66-9450-8317493CD7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48652269-4648-4A04-9822-06ACBCF47D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FB39B128-D93E-4CE7-90EB-0FBDE152B4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77DD1524-1926-446E-BF61-F98E78E0EE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9F64D-16BA-46AC-A61B-619D40592CCC}" type="datetimeFigureOut">
              <a:rPr lang="hr-HR" smtClean="0"/>
              <a:t>17.10.2023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F7A8F69E-434D-4DC7-85C0-889FD8BC54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E172BAC3-5045-4E1F-9C37-A11FF6C952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169ED-B4F1-4D06-A3F0-AB3D898E561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704991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471AF2F-8213-4F24-8ED9-EB42D84572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1F1D7A00-0FE3-41FC-9EA5-9EF4B4DC22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84429897-D302-4123-9F3C-ED42997045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id="{6101C01C-772F-4AE5-997A-9FADC30BED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id="{13BD6D67-59EA-4872-BE8A-7B3ACF37E1F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id="{772FE796-9433-462D-B185-A046D5B449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9F64D-16BA-46AC-A61B-619D40592CCC}" type="datetimeFigureOut">
              <a:rPr lang="hr-HR" smtClean="0"/>
              <a:t>17.10.2023</a:t>
            </a:fld>
            <a:endParaRPr lang="hr-HR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id="{D5AB789F-E682-4F15-9978-99FDFD4C77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id="{ECE1E684-AC9B-49A0-A777-843F8D9A51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169ED-B4F1-4D06-A3F0-AB3D898E561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159632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6FB14CF-67A1-4B19-92E6-3845B15928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77EEBEEE-5ED9-4556-9932-34ADE04011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9F64D-16BA-46AC-A61B-619D40592CCC}" type="datetimeFigureOut">
              <a:rPr lang="hr-HR" smtClean="0"/>
              <a:t>17.10.2023</a:t>
            </a:fld>
            <a:endParaRPr lang="hr-HR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id="{BB554894-804B-40CD-AB96-7AD094634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F6DDE4F7-AE29-4438-9F87-B7BA101ADB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169ED-B4F1-4D06-A3F0-AB3D898E561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19010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id="{A63A4FFF-C5DC-4A69-94CA-B21DDC065D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9F64D-16BA-46AC-A61B-619D40592CCC}" type="datetimeFigureOut">
              <a:rPr lang="hr-HR" smtClean="0"/>
              <a:t>17.10.2023</a:t>
            </a:fld>
            <a:endParaRPr lang="hr-HR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id="{2FE58EB5-62E7-4303-8406-8049A43A03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id="{2FD9C49E-80EF-4086-8CD6-C68FFE6DBD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169ED-B4F1-4D06-A3F0-AB3D898E561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71669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463EF16-A219-4B6C-B9AB-712FF5B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F0D98A88-D701-4833-AC17-09DB14493B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16B7B478-02CB-458C-9BB1-BFA73F95AF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4877EA09-1598-4F6D-A4E0-CA9C1842C9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9F64D-16BA-46AC-A61B-619D40592CCC}" type="datetimeFigureOut">
              <a:rPr lang="hr-HR" smtClean="0"/>
              <a:t>17.10.2023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11D4B64D-D4BA-46CE-A6AF-9EFC9DA9A8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96199DD0-87A3-42F3-9050-9B4BD1650A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169ED-B4F1-4D06-A3F0-AB3D898E561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068239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1582E3E-6846-4047-BD60-BAB6DC543E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id="{3644AE0A-A4F2-4188-85D4-D53A7F2304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DD96A836-63FD-44C3-83A1-53250B5610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37EC1742-F88D-47CA-9260-B5C7C9CCF4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9F64D-16BA-46AC-A61B-619D40592CCC}" type="datetimeFigureOut">
              <a:rPr lang="hr-HR" smtClean="0"/>
              <a:t>17.10.2023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720072CA-8486-4BA8-9290-F51CA4865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A45CB5BD-121E-4240-869D-8E196DEDE3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169ED-B4F1-4D06-A3F0-AB3D898E561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91243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id="{873C962F-4236-43F0-9086-4255F8A992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4AD0C89C-2EF9-4EB1-A083-058DC2C92A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46857192-19A7-4E20-8297-20FEB61F9F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69F64D-16BA-46AC-A61B-619D40592CCC}" type="datetimeFigureOut">
              <a:rPr lang="hr-HR" smtClean="0"/>
              <a:t>17.10.2023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DF02F81E-1489-4851-B554-CA32519A6A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66359361-76A6-4E43-8F01-F4AAE49F4C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1169ED-B4F1-4D06-A3F0-AB3D898E561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485642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32">
            <a:extLst>
              <a:ext uri="{FF2B5EF4-FFF2-40B4-BE49-F238E27FC236}">
                <a16:creationId xmlns:a16="http://schemas.microsoft.com/office/drawing/2014/main" id="{76906711-0AFB-47DD-A4B6-4E94B38B8C9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AA91F649-894C-41F6-A21D-3D1AC558E93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877832"/>
          </a:xfrm>
          <a:custGeom>
            <a:avLst/>
            <a:gdLst>
              <a:gd name="connsiteX0" fmla="*/ 6789701 w 12192000"/>
              <a:gd name="connsiteY0" fmla="*/ 2809623 h 2877832"/>
              <a:gd name="connsiteX1" fmla="*/ 6788702 w 12192000"/>
              <a:gd name="connsiteY1" fmla="*/ 2809701 h 2877832"/>
              <a:gd name="connsiteX2" fmla="*/ 6788476 w 12192000"/>
              <a:gd name="connsiteY2" fmla="*/ 2810235 h 2877832"/>
              <a:gd name="connsiteX3" fmla="*/ 0 w 12192000"/>
              <a:gd name="connsiteY3" fmla="*/ 0 h 2877832"/>
              <a:gd name="connsiteX4" fmla="*/ 12192000 w 12192000"/>
              <a:gd name="connsiteY4" fmla="*/ 0 h 2877832"/>
              <a:gd name="connsiteX5" fmla="*/ 12192000 w 12192000"/>
              <a:gd name="connsiteY5" fmla="*/ 1915388 h 2877832"/>
              <a:gd name="connsiteX6" fmla="*/ 12061096 w 12192000"/>
              <a:gd name="connsiteY6" fmla="*/ 1954428 h 2877832"/>
              <a:gd name="connsiteX7" fmla="*/ 11676800 w 12192000"/>
              <a:gd name="connsiteY7" fmla="*/ 2058003 h 2877832"/>
              <a:gd name="connsiteX8" fmla="*/ 10425355 w 12192000"/>
              <a:gd name="connsiteY8" fmla="*/ 2341542 h 2877832"/>
              <a:gd name="connsiteX9" fmla="*/ 9424022 w 12192000"/>
              <a:gd name="connsiteY9" fmla="*/ 2516704 h 2877832"/>
              <a:gd name="connsiteX10" fmla="*/ 8458419 w 12192000"/>
              <a:gd name="connsiteY10" fmla="*/ 2650405 h 2877832"/>
              <a:gd name="connsiteX11" fmla="*/ 7715970 w 12192000"/>
              <a:gd name="connsiteY11" fmla="*/ 2730352 h 2877832"/>
              <a:gd name="connsiteX12" fmla="*/ 6951716 w 12192000"/>
              <a:gd name="connsiteY12" fmla="*/ 2796132 h 2877832"/>
              <a:gd name="connsiteX13" fmla="*/ 6936303 w 12192000"/>
              <a:gd name="connsiteY13" fmla="*/ 2798203 h 2877832"/>
              <a:gd name="connsiteX14" fmla="*/ 6790448 w 12192000"/>
              <a:gd name="connsiteY14" fmla="*/ 2809564 h 2877832"/>
              <a:gd name="connsiteX15" fmla="*/ 6799941 w 12192000"/>
              <a:gd name="connsiteY15" fmla="*/ 2811384 h 2877832"/>
              <a:gd name="connsiteX16" fmla="*/ 6835432 w 12192000"/>
              <a:gd name="connsiteY16" fmla="*/ 2809677 h 2877832"/>
              <a:gd name="connsiteX17" fmla="*/ 6884003 w 12192000"/>
              <a:gd name="connsiteY17" fmla="*/ 2806699 h 2877832"/>
              <a:gd name="connsiteX18" fmla="*/ 7578771 w 12192000"/>
              <a:gd name="connsiteY18" fmla="*/ 2774172 h 2877832"/>
              <a:gd name="connsiteX19" fmla="*/ 8623845 w 12192000"/>
              <a:gd name="connsiteY19" fmla="*/ 2687275 h 2877832"/>
              <a:gd name="connsiteX20" fmla="*/ 9479970 w 12192000"/>
              <a:gd name="connsiteY20" fmla="*/ 2583369 h 2877832"/>
              <a:gd name="connsiteX21" fmla="*/ 10629308 w 12192000"/>
              <a:gd name="connsiteY21" fmla="*/ 2389212 h 2877832"/>
              <a:gd name="connsiteX22" fmla="*/ 11998498 w 12192000"/>
              <a:gd name="connsiteY22" fmla="*/ 2063218 h 2877832"/>
              <a:gd name="connsiteX23" fmla="*/ 12192000 w 12192000"/>
              <a:gd name="connsiteY23" fmla="*/ 2006219 h 2877832"/>
              <a:gd name="connsiteX24" fmla="*/ 12192000 w 12192000"/>
              <a:gd name="connsiteY24" fmla="*/ 2060956 h 2877832"/>
              <a:gd name="connsiteX25" fmla="*/ 11829257 w 12192000"/>
              <a:gd name="connsiteY25" fmla="*/ 2166255 h 2877832"/>
              <a:gd name="connsiteX26" fmla="*/ 10939183 w 12192000"/>
              <a:gd name="connsiteY26" fmla="*/ 2380770 h 2877832"/>
              <a:gd name="connsiteX27" fmla="*/ 9985530 w 12192000"/>
              <a:gd name="connsiteY27" fmla="*/ 2560775 h 2877832"/>
              <a:gd name="connsiteX28" fmla="*/ 9186882 w 12192000"/>
              <a:gd name="connsiteY28" fmla="*/ 2676722 h 2877832"/>
              <a:gd name="connsiteX29" fmla="*/ 8578198 w 12192000"/>
              <a:gd name="connsiteY29" fmla="*/ 2746241 h 2877832"/>
              <a:gd name="connsiteX30" fmla="*/ 7864358 w 12192000"/>
              <a:gd name="connsiteY30" fmla="*/ 2807692 h 2877832"/>
              <a:gd name="connsiteX31" fmla="*/ 6935502 w 12192000"/>
              <a:gd name="connsiteY31" fmla="*/ 2859086 h 2877832"/>
              <a:gd name="connsiteX32" fmla="*/ 6477750 w 12192000"/>
              <a:gd name="connsiteY32" fmla="*/ 2872989 h 2877832"/>
              <a:gd name="connsiteX33" fmla="*/ 6362294 w 12192000"/>
              <a:gd name="connsiteY33" fmla="*/ 2877832 h 2877832"/>
              <a:gd name="connsiteX34" fmla="*/ 6057129 w 12192000"/>
              <a:gd name="connsiteY34" fmla="*/ 2877832 h 2877832"/>
              <a:gd name="connsiteX35" fmla="*/ 5977784 w 12192000"/>
              <a:gd name="connsiteY35" fmla="*/ 2873238 h 2877832"/>
              <a:gd name="connsiteX36" fmla="*/ 5265087 w 12192000"/>
              <a:gd name="connsiteY36" fmla="*/ 2836989 h 2877832"/>
              <a:gd name="connsiteX37" fmla="*/ 4346277 w 12192000"/>
              <a:gd name="connsiteY37" fmla="*/ 2774919 h 2877832"/>
              <a:gd name="connsiteX38" fmla="*/ 3373045 w 12192000"/>
              <a:gd name="connsiteY38" fmla="*/ 2676350 h 2877832"/>
              <a:gd name="connsiteX39" fmla="*/ 2362173 w 12192000"/>
              <a:gd name="connsiteY39" fmla="*/ 2557423 h 2877832"/>
              <a:gd name="connsiteX40" fmla="*/ 1233178 w 12192000"/>
              <a:gd name="connsiteY40" fmla="*/ 2384247 h 2877832"/>
              <a:gd name="connsiteX41" fmla="*/ 68500 w 12192000"/>
              <a:gd name="connsiteY41" fmla="*/ 2144540 h 2877832"/>
              <a:gd name="connsiteX42" fmla="*/ 0 w 12192000"/>
              <a:gd name="connsiteY42" fmla="*/ 2127185 h 2877832"/>
              <a:gd name="connsiteX43" fmla="*/ 0 w 12192000"/>
              <a:gd name="connsiteY43" fmla="*/ 2070696 h 2877832"/>
              <a:gd name="connsiteX44" fmla="*/ 72441 w 12192000"/>
              <a:gd name="connsiteY44" fmla="*/ 2089473 h 2877832"/>
              <a:gd name="connsiteX45" fmla="*/ 600716 w 12192000"/>
              <a:gd name="connsiteY45" fmla="*/ 2207843 h 2877832"/>
              <a:gd name="connsiteX46" fmla="*/ 1769512 w 12192000"/>
              <a:gd name="connsiteY46" fmla="*/ 2418011 h 2877832"/>
              <a:gd name="connsiteX47" fmla="*/ 2613554 w 12192000"/>
              <a:gd name="connsiteY47" fmla="*/ 2534953 h 2877832"/>
              <a:gd name="connsiteX48" fmla="*/ 2581134 w 12192000"/>
              <a:gd name="connsiteY48" fmla="*/ 2525022 h 2877832"/>
              <a:gd name="connsiteX49" fmla="*/ 1112635 w 12192000"/>
              <a:gd name="connsiteY49" fmla="*/ 2192325 h 2877832"/>
              <a:gd name="connsiteX50" fmla="*/ 420412 w 12192000"/>
              <a:gd name="connsiteY50" fmla="*/ 1992892 h 2877832"/>
              <a:gd name="connsiteX51" fmla="*/ 0 w 12192000"/>
              <a:gd name="connsiteY51" fmla="*/ 1853975 h 2877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2192000" h="2877832">
                <a:moveTo>
                  <a:pt x="6789701" y="2809623"/>
                </a:moveTo>
                <a:lnTo>
                  <a:pt x="6788702" y="2809701"/>
                </a:lnTo>
                <a:lnTo>
                  <a:pt x="6788476" y="2810235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1915388"/>
                </a:lnTo>
                <a:lnTo>
                  <a:pt x="12061096" y="1954428"/>
                </a:lnTo>
                <a:cubicBezTo>
                  <a:pt x="11933500" y="1990642"/>
                  <a:pt x="11805390" y="2025171"/>
                  <a:pt x="11676800" y="2058003"/>
                </a:cubicBezTo>
                <a:cubicBezTo>
                  <a:pt x="11262789" y="2165510"/>
                  <a:pt x="10845343" y="2259112"/>
                  <a:pt x="10425355" y="2341542"/>
                </a:cubicBezTo>
                <a:cubicBezTo>
                  <a:pt x="10092810" y="2406753"/>
                  <a:pt x="9759033" y="2465150"/>
                  <a:pt x="9424022" y="2516704"/>
                </a:cubicBezTo>
                <a:cubicBezTo>
                  <a:pt x="9102997" y="2566361"/>
                  <a:pt x="8781133" y="2610928"/>
                  <a:pt x="8458419" y="2650405"/>
                </a:cubicBezTo>
                <a:cubicBezTo>
                  <a:pt x="8211360" y="2680571"/>
                  <a:pt x="7963792" y="2706144"/>
                  <a:pt x="7715970" y="2730352"/>
                </a:cubicBezTo>
                <a:lnTo>
                  <a:pt x="6951716" y="2796132"/>
                </a:lnTo>
                <a:lnTo>
                  <a:pt x="6936303" y="2798203"/>
                </a:lnTo>
                <a:lnTo>
                  <a:pt x="6790448" y="2809564"/>
                </a:lnTo>
                <a:lnTo>
                  <a:pt x="6799941" y="2811384"/>
                </a:lnTo>
                <a:cubicBezTo>
                  <a:pt x="6811623" y="2811850"/>
                  <a:pt x="6823734" y="2809677"/>
                  <a:pt x="6835432" y="2809677"/>
                </a:cubicBezTo>
                <a:cubicBezTo>
                  <a:pt x="6851580" y="2809677"/>
                  <a:pt x="6867729" y="2807070"/>
                  <a:pt x="6884003" y="2806699"/>
                </a:cubicBezTo>
                <a:cubicBezTo>
                  <a:pt x="7115805" y="2801237"/>
                  <a:pt x="7347351" y="2789070"/>
                  <a:pt x="7578771" y="2774172"/>
                </a:cubicBezTo>
                <a:cubicBezTo>
                  <a:pt x="7927552" y="2751704"/>
                  <a:pt x="8276080" y="2723525"/>
                  <a:pt x="8623845" y="2687275"/>
                </a:cubicBezTo>
                <a:cubicBezTo>
                  <a:pt x="8909939" y="2657977"/>
                  <a:pt x="9195310" y="2623342"/>
                  <a:pt x="9479970" y="2583369"/>
                </a:cubicBezTo>
                <a:cubicBezTo>
                  <a:pt x="9864901" y="2528995"/>
                  <a:pt x="10248014" y="2464281"/>
                  <a:pt x="10629308" y="2389212"/>
                </a:cubicBezTo>
                <a:cubicBezTo>
                  <a:pt x="11090114" y="2298092"/>
                  <a:pt x="11546975" y="2190586"/>
                  <a:pt x="11998498" y="2063218"/>
                </a:cubicBezTo>
                <a:lnTo>
                  <a:pt x="12192000" y="2006219"/>
                </a:lnTo>
                <a:lnTo>
                  <a:pt x="12192000" y="2060956"/>
                </a:lnTo>
                <a:lnTo>
                  <a:pt x="11829257" y="2166255"/>
                </a:lnTo>
                <a:cubicBezTo>
                  <a:pt x="11534769" y="2245952"/>
                  <a:pt x="11238120" y="2316838"/>
                  <a:pt x="10939183" y="2380770"/>
                </a:cubicBezTo>
                <a:cubicBezTo>
                  <a:pt x="10622824" y="2448552"/>
                  <a:pt x="10304941" y="2508549"/>
                  <a:pt x="9985530" y="2560775"/>
                </a:cubicBezTo>
                <a:cubicBezTo>
                  <a:pt x="9720036" y="2604224"/>
                  <a:pt x="9453814" y="2642869"/>
                  <a:pt x="9186882" y="2676722"/>
                </a:cubicBezTo>
                <a:cubicBezTo>
                  <a:pt x="8984197" y="2702296"/>
                  <a:pt x="8781514" y="2726379"/>
                  <a:pt x="8578198" y="2746241"/>
                </a:cubicBezTo>
                <a:cubicBezTo>
                  <a:pt x="8340547" y="2768961"/>
                  <a:pt x="8102644" y="2790436"/>
                  <a:pt x="7864358" y="2807692"/>
                </a:cubicBezTo>
                <a:cubicBezTo>
                  <a:pt x="7554994" y="2830036"/>
                  <a:pt x="7245502" y="2847914"/>
                  <a:pt x="6935502" y="2859086"/>
                </a:cubicBezTo>
                <a:cubicBezTo>
                  <a:pt x="6782917" y="2864549"/>
                  <a:pt x="6630334" y="2868397"/>
                  <a:pt x="6477750" y="2872989"/>
                </a:cubicBezTo>
                <a:cubicBezTo>
                  <a:pt x="6439195" y="2870905"/>
                  <a:pt x="6400529" y="2872530"/>
                  <a:pt x="6362294" y="2877832"/>
                </a:cubicBezTo>
                <a:lnTo>
                  <a:pt x="6057129" y="2877832"/>
                </a:lnTo>
                <a:lnTo>
                  <a:pt x="5977784" y="2873238"/>
                </a:lnTo>
                <a:cubicBezTo>
                  <a:pt x="5740261" y="2860825"/>
                  <a:pt x="5502739" y="2847046"/>
                  <a:pt x="5265087" y="2836989"/>
                </a:cubicBezTo>
                <a:cubicBezTo>
                  <a:pt x="4958267" y="2824573"/>
                  <a:pt x="4651826" y="2804093"/>
                  <a:pt x="4346277" y="2774919"/>
                </a:cubicBezTo>
                <a:cubicBezTo>
                  <a:pt x="4021654" y="2744007"/>
                  <a:pt x="3697795" y="2709372"/>
                  <a:pt x="3373045" y="2676350"/>
                </a:cubicBezTo>
                <a:cubicBezTo>
                  <a:pt x="3035412" y="2642088"/>
                  <a:pt x="2698456" y="2602449"/>
                  <a:pt x="2362173" y="2557423"/>
                </a:cubicBezTo>
                <a:cubicBezTo>
                  <a:pt x="1984692" y="2507270"/>
                  <a:pt x="1608364" y="2449544"/>
                  <a:pt x="1233178" y="2384247"/>
                </a:cubicBezTo>
                <a:cubicBezTo>
                  <a:pt x="842181" y="2315534"/>
                  <a:pt x="453758" y="2237046"/>
                  <a:pt x="68500" y="2144540"/>
                </a:cubicBezTo>
                <a:lnTo>
                  <a:pt x="0" y="2127185"/>
                </a:lnTo>
                <a:lnTo>
                  <a:pt x="0" y="2070696"/>
                </a:lnTo>
                <a:lnTo>
                  <a:pt x="72441" y="2089473"/>
                </a:lnTo>
                <a:cubicBezTo>
                  <a:pt x="247961" y="2131651"/>
                  <a:pt x="424164" y="2170911"/>
                  <a:pt x="600716" y="2207843"/>
                </a:cubicBezTo>
                <a:cubicBezTo>
                  <a:pt x="988279" y="2288657"/>
                  <a:pt x="1378133" y="2357555"/>
                  <a:pt x="1769512" y="2418011"/>
                </a:cubicBezTo>
                <a:cubicBezTo>
                  <a:pt x="2052426" y="2461587"/>
                  <a:pt x="2335725" y="2501684"/>
                  <a:pt x="2613554" y="2534953"/>
                </a:cubicBezTo>
                <a:cubicBezTo>
                  <a:pt x="2605544" y="2537560"/>
                  <a:pt x="2594611" y="2527504"/>
                  <a:pt x="2581134" y="2525022"/>
                </a:cubicBezTo>
                <a:cubicBezTo>
                  <a:pt x="2087178" y="2433070"/>
                  <a:pt x="1597684" y="2322177"/>
                  <a:pt x="1112635" y="2192325"/>
                </a:cubicBezTo>
                <a:cubicBezTo>
                  <a:pt x="880453" y="2130254"/>
                  <a:pt x="649713" y="2063776"/>
                  <a:pt x="420412" y="1992892"/>
                </a:cubicBezTo>
                <a:lnTo>
                  <a:pt x="0" y="1853975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CCF36F69-9A30-4BFD-A4CB-38663C89E3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8881" y="390525"/>
            <a:ext cx="10909640" cy="1510301"/>
          </a:xfrm>
        </p:spPr>
        <p:txBody>
          <a:bodyPr anchor="ctr">
            <a:normAutofit/>
          </a:bodyPr>
          <a:lstStyle/>
          <a:p>
            <a:r>
              <a:rPr lang="hr-HR" sz="6100">
                <a:solidFill>
                  <a:srgbClr val="FFFFFF"/>
                </a:solidFill>
                <a:latin typeface="Bell MT" panose="02020503060305020303" pitchFamily="18" charset="0"/>
              </a:rPr>
              <a:t>Struktura prve terapijske seanse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DD28C2FE-5838-4B82-BBE3-E14767D3C4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95601" y="1900825"/>
            <a:ext cx="6396204" cy="847359"/>
          </a:xfrm>
        </p:spPr>
        <p:txBody>
          <a:bodyPr anchor="ctr">
            <a:normAutofit lnSpcReduction="10000"/>
          </a:bodyPr>
          <a:lstStyle/>
          <a:p>
            <a:pPr>
              <a:spcBef>
                <a:spcPts val="0"/>
              </a:spcBef>
            </a:pPr>
            <a:r>
              <a:rPr lang="hr-HR" sz="1400" dirty="0">
                <a:solidFill>
                  <a:srgbClr val="FFFFFF"/>
                </a:solidFill>
                <a:latin typeface="Bell MT" panose="02020503060305020303" pitchFamily="18" charset="0"/>
              </a:rPr>
              <a:t>Ivana Pavić</a:t>
            </a:r>
          </a:p>
          <a:p>
            <a:pPr>
              <a:spcBef>
                <a:spcPts val="0"/>
              </a:spcBef>
            </a:pPr>
            <a:r>
              <a:rPr lang="hr-HR" sz="1400" dirty="0">
                <a:solidFill>
                  <a:srgbClr val="FFFFFF"/>
                </a:solidFill>
                <a:latin typeface="Bell MT" panose="02020503060305020303" pitchFamily="18" charset="0"/>
              </a:rPr>
              <a:t>PRAKTIKUM 2</a:t>
            </a:r>
          </a:p>
          <a:p>
            <a:pPr>
              <a:spcBef>
                <a:spcPts val="0"/>
              </a:spcBef>
            </a:pPr>
            <a:r>
              <a:rPr lang="hr-HR" sz="1400" dirty="0">
                <a:solidFill>
                  <a:srgbClr val="FFFFFF"/>
                </a:solidFill>
                <a:latin typeface="Bell MT" panose="02020503060305020303" pitchFamily="18" charset="0"/>
              </a:rPr>
              <a:t>21.10.2023.</a:t>
            </a:r>
          </a:p>
          <a:p>
            <a:pPr>
              <a:spcBef>
                <a:spcPts val="0"/>
              </a:spcBef>
            </a:pPr>
            <a:r>
              <a:rPr lang="hr-HR" sz="1400" dirty="0">
                <a:solidFill>
                  <a:srgbClr val="FFFFFF"/>
                </a:solidFill>
                <a:latin typeface="Bell MT" panose="02020503060305020303" pitchFamily="18" charset="0"/>
              </a:rPr>
              <a:t>Osijek </a:t>
            </a:r>
          </a:p>
        </p:txBody>
      </p:sp>
      <p:sp>
        <p:nvSpPr>
          <p:cNvPr id="41" name="sketch line">
            <a:extLst>
              <a:ext uri="{FF2B5EF4-FFF2-40B4-BE49-F238E27FC236}">
                <a16:creationId xmlns:a16="http://schemas.microsoft.com/office/drawing/2014/main" id="{56037404-66BD-46B5-9323-1B531319671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74206" y="1753266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563791 w 4243589"/>
              <a:gd name="connsiteY1" fmla="*/ 0 h 18288"/>
              <a:gd name="connsiteX2" fmla="*/ 1042710 w 4243589"/>
              <a:gd name="connsiteY2" fmla="*/ 0 h 18288"/>
              <a:gd name="connsiteX3" fmla="*/ 1564066 w 4243589"/>
              <a:gd name="connsiteY3" fmla="*/ 0 h 18288"/>
              <a:gd name="connsiteX4" fmla="*/ 2212729 w 4243589"/>
              <a:gd name="connsiteY4" fmla="*/ 0 h 18288"/>
              <a:gd name="connsiteX5" fmla="*/ 2776520 w 4243589"/>
              <a:gd name="connsiteY5" fmla="*/ 0 h 18288"/>
              <a:gd name="connsiteX6" fmla="*/ 3297875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637362 w 4243589"/>
              <a:gd name="connsiteY9" fmla="*/ 18288 h 18288"/>
              <a:gd name="connsiteX10" fmla="*/ 3116007 w 4243589"/>
              <a:gd name="connsiteY10" fmla="*/ 18288 h 18288"/>
              <a:gd name="connsiteX11" fmla="*/ 2424908 w 4243589"/>
              <a:gd name="connsiteY11" fmla="*/ 18288 h 18288"/>
              <a:gd name="connsiteX12" fmla="*/ 1861117 w 4243589"/>
              <a:gd name="connsiteY12" fmla="*/ 18288 h 18288"/>
              <a:gd name="connsiteX13" fmla="*/ 1382198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3987" y="7429"/>
                  <a:pt x="4243569" y="10822"/>
                  <a:pt x="4243589" y="18288"/>
                </a:cubicBezTo>
                <a:cubicBezTo>
                  <a:pt x="4112949" y="-2855"/>
                  <a:pt x="3928037" y="1831"/>
                  <a:pt x="3637362" y="18288"/>
                </a:cubicBezTo>
                <a:cubicBezTo>
                  <a:pt x="3346687" y="34745"/>
                  <a:pt x="3254446" y="26669"/>
                  <a:pt x="3116007" y="18288"/>
                </a:cubicBezTo>
                <a:cubicBezTo>
                  <a:pt x="2977569" y="9907"/>
                  <a:pt x="2620228" y="28873"/>
                  <a:pt x="2424908" y="18288"/>
                </a:cubicBezTo>
                <a:cubicBezTo>
                  <a:pt x="2229588" y="7703"/>
                  <a:pt x="2088287" y="-3854"/>
                  <a:pt x="1861117" y="18288"/>
                </a:cubicBezTo>
                <a:cubicBezTo>
                  <a:pt x="1633947" y="40430"/>
                  <a:pt x="1502447" y="-871"/>
                  <a:pt x="1382198" y="18288"/>
                </a:cubicBezTo>
                <a:cubicBezTo>
                  <a:pt x="1261949" y="37447"/>
                  <a:pt x="1045440" y="28353"/>
                  <a:pt x="733535" y="18288"/>
                </a:cubicBezTo>
                <a:cubicBezTo>
                  <a:pt x="421630" y="8223"/>
                  <a:pt x="341257" y="-18359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2703" y="5429"/>
                  <a:pt x="4244410" y="14046"/>
                  <a:pt x="4243589" y="18288"/>
                </a:cubicBezTo>
                <a:cubicBezTo>
                  <a:pt x="4130424" y="-1240"/>
                  <a:pt x="3932803" y="42249"/>
                  <a:pt x="3722234" y="18288"/>
                </a:cubicBezTo>
                <a:cubicBezTo>
                  <a:pt x="3511665" y="-5673"/>
                  <a:pt x="3269903" y="45994"/>
                  <a:pt x="3116007" y="18288"/>
                </a:cubicBezTo>
                <a:cubicBezTo>
                  <a:pt x="2962111" y="-9418"/>
                  <a:pt x="2744280" y="23224"/>
                  <a:pt x="2509780" y="18288"/>
                </a:cubicBezTo>
                <a:cubicBezTo>
                  <a:pt x="2275280" y="13352"/>
                  <a:pt x="2066059" y="43664"/>
                  <a:pt x="1945989" y="18288"/>
                </a:cubicBezTo>
                <a:cubicBezTo>
                  <a:pt x="1825919" y="-7088"/>
                  <a:pt x="1407329" y="12616"/>
                  <a:pt x="1254890" y="18288"/>
                </a:cubicBezTo>
                <a:cubicBezTo>
                  <a:pt x="1102451" y="23960"/>
                  <a:pt x="837950" y="31673"/>
                  <a:pt x="563791" y="18288"/>
                </a:cubicBezTo>
                <a:cubicBezTo>
                  <a:pt x="289632" y="4903"/>
                  <a:pt x="132768" y="7105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rgbClr val="FFFFFF"/>
          </a:solidFill>
          <a:ln w="38100" cap="rnd">
            <a:solidFill>
              <a:srgbClr val="FFFFFF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4E71348F-F91B-4B49-B795-98FC68A44C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33564" y="3496020"/>
            <a:ext cx="3720274" cy="2566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82277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9D25F302-27C5-414F-97F8-6EA0A6C028B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ight Triangle 22">
            <a:extLst>
              <a:ext uri="{FF2B5EF4-FFF2-40B4-BE49-F238E27FC236}">
                <a16:creationId xmlns:a16="http://schemas.microsoft.com/office/drawing/2014/main" id="{830A36F8-48C2-4842-A87B-8CE8DF4E7FD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8F451A30-466B-4996-9BA5-CD6ABCC6D55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010E12ED-DC61-46BA-A46B-008BA7CC6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774" y="713994"/>
            <a:ext cx="10905053" cy="1597228"/>
          </a:xfrm>
        </p:spPr>
        <p:txBody>
          <a:bodyPr>
            <a:normAutofit/>
          </a:bodyPr>
          <a:lstStyle/>
          <a:p>
            <a:pPr algn="ctr"/>
            <a:r>
              <a:rPr lang="hr-HR" sz="5100" dirty="0">
                <a:latin typeface="Bell MT" panose="02020503060305020303" pitchFamily="18" charset="0"/>
              </a:rPr>
              <a:t>IDENTIFICIRANJE VRIJEDNOSTI I  ASPIRACIJA</a:t>
            </a:r>
          </a:p>
        </p:txBody>
      </p:sp>
      <p:pic>
        <p:nvPicPr>
          <p:cNvPr id="7" name="Slika 6">
            <a:extLst>
              <a:ext uri="{FF2B5EF4-FFF2-40B4-BE49-F238E27FC236}">
                <a16:creationId xmlns:a16="http://schemas.microsoft.com/office/drawing/2014/main" id="{C3FD319A-5B70-47E8-A825-738987F85D2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81241" y="2534025"/>
            <a:ext cx="2565895" cy="1603684"/>
          </a:xfrm>
          <a:prstGeom prst="rect">
            <a:avLst/>
          </a:prstGeom>
        </p:spPr>
      </p:pic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BA72AE8-8702-4FD1-B17B-65FD05C609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15678" y="2347274"/>
            <a:ext cx="8512403" cy="3610466"/>
          </a:xfrm>
        </p:spPr>
        <p:txBody>
          <a:bodyPr anchor="t">
            <a:normAutofit fontScale="92500" lnSpcReduction="10000"/>
          </a:bodyPr>
          <a:lstStyle/>
          <a:p>
            <a:pPr marL="0" indent="0" algn="ctr">
              <a:buNone/>
            </a:pPr>
            <a:r>
              <a:rPr lang="hr-HR" sz="2600" dirty="0">
                <a:latin typeface="Bell MT" panose="02020503060305020303" pitchFamily="18" charset="0"/>
              </a:rPr>
              <a:t>Saznati što je klijentu najvažnije u životu – vrijednosti</a:t>
            </a:r>
          </a:p>
          <a:p>
            <a:pPr marL="0" indent="0">
              <a:spcBef>
                <a:spcPts val="0"/>
              </a:spcBef>
              <a:buNone/>
            </a:pPr>
            <a:endParaRPr lang="hr-HR" sz="1600" dirty="0">
              <a:latin typeface="Bell MT" panose="02020503060305020303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hr-HR" sz="1600" dirty="0">
              <a:latin typeface="Bell MT" panose="02020503060305020303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hr-HR" sz="1600" dirty="0">
              <a:latin typeface="Bell MT" panose="02020503060305020303" pitchFamily="18" charset="0"/>
            </a:endParaRPr>
          </a:p>
          <a:p>
            <a:endParaRPr lang="hr-HR" sz="1600" dirty="0">
              <a:latin typeface="Bell MT" panose="02020503060305020303" pitchFamily="18" charset="0"/>
            </a:endParaRPr>
          </a:p>
          <a:p>
            <a:endParaRPr lang="hr-HR" sz="1600" dirty="0">
              <a:latin typeface="Bell MT" panose="02020503060305020303" pitchFamily="18" charset="0"/>
            </a:endParaRPr>
          </a:p>
          <a:p>
            <a:pPr marL="0" indent="0">
              <a:buNone/>
            </a:pPr>
            <a:endParaRPr lang="hr-HR" sz="1600" dirty="0">
              <a:latin typeface="Bell MT" panose="02020503060305020303" pitchFamily="18" charset="0"/>
            </a:endParaRPr>
          </a:p>
          <a:p>
            <a:pPr marL="0" indent="0">
              <a:buNone/>
            </a:pPr>
            <a:endParaRPr lang="hr-HR" sz="2600" dirty="0">
              <a:latin typeface="Bell MT" panose="02020503060305020303" pitchFamily="18" charset="0"/>
            </a:endParaRPr>
          </a:p>
          <a:p>
            <a:pPr marL="0" indent="0" algn="ctr">
              <a:buNone/>
            </a:pPr>
            <a:r>
              <a:rPr lang="hr-HR" sz="2600" dirty="0">
                <a:latin typeface="Bell MT" panose="02020503060305020303" pitchFamily="18" charset="0"/>
              </a:rPr>
              <a:t>Saznati što klijent želi u životu - aspiracije</a:t>
            </a:r>
          </a:p>
          <a:p>
            <a:pPr marL="0" indent="0">
              <a:buNone/>
            </a:pPr>
            <a:endParaRPr lang="hr-HR" sz="1600" dirty="0">
              <a:latin typeface="Bell MT" panose="02020503060305020303" pitchFamily="18" charset="0"/>
            </a:endParaRPr>
          </a:p>
          <a:p>
            <a:pPr marL="0" indent="0" algn="ctr">
              <a:buNone/>
            </a:pPr>
            <a:r>
              <a:rPr lang="hr-HR" sz="2700" dirty="0">
                <a:solidFill>
                  <a:schemeClr val="accent4"/>
                </a:solidFill>
                <a:latin typeface="Bell MT" panose="02020503060305020303" pitchFamily="18" charset="0"/>
              </a:rPr>
              <a:t>*Vrijednosti i aspiracije motiviraju*</a:t>
            </a:r>
          </a:p>
        </p:txBody>
      </p:sp>
    </p:spTree>
    <p:extLst>
      <p:ext uri="{BB962C8B-B14F-4D97-AF65-F5344CB8AC3E}">
        <p14:creationId xmlns:p14="http://schemas.microsoft.com/office/powerpoint/2010/main" val="19710281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151" name="Rectangle 6150">
            <a:extLst>
              <a:ext uri="{FF2B5EF4-FFF2-40B4-BE49-F238E27FC236}">
                <a16:creationId xmlns:a16="http://schemas.microsoft.com/office/drawing/2014/main" id="{9D25F302-27C5-414F-97F8-6EA0A6C028B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53" name="Right Triangle 6152">
            <a:extLst>
              <a:ext uri="{FF2B5EF4-FFF2-40B4-BE49-F238E27FC236}">
                <a16:creationId xmlns:a16="http://schemas.microsoft.com/office/drawing/2014/main" id="{830A36F8-48C2-4842-A87B-8CE8DF4E7FD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155" name="Rectangle 6154">
            <a:extLst>
              <a:ext uri="{FF2B5EF4-FFF2-40B4-BE49-F238E27FC236}">
                <a16:creationId xmlns:a16="http://schemas.microsoft.com/office/drawing/2014/main" id="{8F451A30-466B-4996-9BA5-CD6ABCC6D55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8C4B0800-78A9-4569-AD43-FAA66F8549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774" y="628388"/>
            <a:ext cx="10905053" cy="1597228"/>
          </a:xfrm>
        </p:spPr>
        <p:txBody>
          <a:bodyPr>
            <a:normAutofit/>
          </a:bodyPr>
          <a:lstStyle/>
          <a:p>
            <a:pPr algn="ctr"/>
            <a:r>
              <a:rPr lang="hr-HR" sz="5100" dirty="0">
                <a:latin typeface="Bell MT" panose="02020503060305020303" pitchFamily="18" charset="0"/>
              </a:rPr>
              <a:t>POSTAVLJANJE CILJEVA</a:t>
            </a:r>
          </a:p>
        </p:txBody>
      </p:sp>
      <p:pic>
        <p:nvPicPr>
          <p:cNvPr id="6146" name="Picture 2" descr="Setting Effective Goals – SATPE">
            <a:extLst>
              <a:ext uri="{FF2B5EF4-FFF2-40B4-BE49-F238E27FC236}">
                <a16:creationId xmlns:a16="http://schemas.microsoft.com/office/drawing/2014/main" id="{577BB121-195A-4EBB-871B-AF53578985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76103" y="2720559"/>
            <a:ext cx="2185166" cy="1182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EFC1F3EF-4AF9-49D7-B070-875B298559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50211" y="2386331"/>
            <a:ext cx="7665688" cy="2728198"/>
          </a:xfrm>
        </p:spPr>
        <p:txBody>
          <a:bodyPr anchor="t">
            <a:normAutofit fontScale="85000" lnSpcReduction="20000"/>
          </a:bodyPr>
          <a:lstStyle/>
          <a:p>
            <a:pPr marL="0" indent="0">
              <a:buNone/>
            </a:pPr>
            <a:r>
              <a:rPr lang="hr-HR" sz="2600" dirty="0">
                <a:latin typeface="Bell MT" panose="02020503060305020303" pitchFamily="18" charset="0"/>
              </a:rPr>
              <a:t>Na temelju vrijednosti i aspiracija, zajedničko postavljanje ciljeva</a:t>
            </a:r>
          </a:p>
          <a:p>
            <a:pPr>
              <a:buFontTx/>
              <a:buChar char="-"/>
            </a:pPr>
            <a:r>
              <a:rPr lang="hr-HR" sz="2600" dirty="0">
                <a:latin typeface="Bell MT" panose="02020503060305020303" pitchFamily="18" charset="0"/>
              </a:rPr>
              <a:t>specifični</a:t>
            </a:r>
          </a:p>
          <a:p>
            <a:pPr>
              <a:buFontTx/>
              <a:buChar char="-"/>
            </a:pPr>
            <a:r>
              <a:rPr lang="hr-HR" sz="2600" dirty="0">
                <a:latin typeface="Bell MT" panose="02020503060305020303" pitchFamily="18" charset="0"/>
              </a:rPr>
              <a:t>ne zadati ih previše</a:t>
            </a:r>
          </a:p>
          <a:p>
            <a:pPr marL="0" indent="0">
              <a:buNone/>
            </a:pPr>
            <a:endParaRPr lang="hr-HR" sz="1800" dirty="0">
              <a:latin typeface="Bell MT" panose="02020503060305020303" pitchFamily="18" charset="0"/>
            </a:endParaRPr>
          </a:p>
          <a:p>
            <a:pPr marL="0" indent="0">
              <a:buNone/>
            </a:pPr>
            <a:endParaRPr lang="hr-HR" sz="1600" dirty="0">
              <a:latin typeface="Bell MT" panose="02020503060305020303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hr-HR" sz="2600" dirty="0">
                <a:solidFill>
                  <a:schemeClr val="tx1">
                    <a:lumMod val="50000"/>
                    <a:lumOff val="50000"/>
                  </a:schemeClr>
                </a:solidFill>
                <a:latin typeface="Bell MT" panose="02020503060305020303" pitchFamily="18" charset="0"/>
              </a:rPr>
              <a:t>! teškoće u postavljanju ciljeva </a:t>
            </a:r>
          </a:p>
          <a:p>
            <a:pPr marL="0" indent="0">
              <a:spcBef>
                <a:spcPts val="0"/>
              </a:spcBef>
              <a:buNone/>
            </a:pPr>
            <a:r>
              <a:rPr lang="hr-HR" sz="2600" dirty="0">
                <a:solidFill>
                  <a:schemeClr val="tx1">
                    <a:lumMod val="50000"/>
                    <a:lumOff val="50000"/>
                  </a:schemeClr>
                </a:solidFill>
                <a:latin typeface="Bell MT" panose="02020503060305020303" pitchFamily="18" charset="0"/>
              </a:rPr>
              <a:t>-  teškoće u smišljanju ciljeva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hr-HR" sz="2600" dirty="0">
                <a:solidFill>
                  <a:schemeClr val="tx1">
                    <a:lumMod val="50000"/>
                    <a:lumOff val="50000"/>
                  </a:schemeClr>
                </a:solidFill>
                <a:latin typeface="Bell MT" panose="02020503060305020303" pitchFamily="18" charset="0"/>
              </a:rPr>
              <a:t>preširoko smišljeni ciljevi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hr-HR" sz="2600" dirty="0">
                <a:solidFill>
                  <a:schemeClr val="tx1">
                    <a:lumMod val="50000"/>
                    <a:lumOff val="50000"/>
                  </a:schemeClr>
                </a:solidFill>
                <a:latin typeface="Bell MT" panose="02020503060305020303" pitchFamily="18" charset="0"/>
              </a:rPr>
              <a:t>ciljevi nad kojima klijent nema direktne kontrole</a:t>
            </a:r>
          </a:p>
        </p:txBody>
      </p:sp>
    </p:spTree>
    <p:extLst>
      <p:ext uri="{BB962C8B-B14F-4D97-AF65-F5344CB8AC3E}">
        <p14:creationId xmlns:p14="http://schemas.microsoft.com/office/powerpoint/2010/main" val="42291678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FF328D26-0FC5-48A3-9E22-136B1EA61B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774" y="623275"/>
            <a:ext cx="10905053" cy="1618489"/>
          </a:xfrm>
        </p:spPr>
        <p:txBody>
          <a:bodyPr anchor="ctr">
            <a:normAutofit/>
          </a:bodyPr>
          <a:lstStyle/>
          <a:p>
            <a:pPr algn="ctr"/>
            <a:r>
              <a:rPr lang="hr-HR" sz="5100" dirty="0">
                <a:latin typeface="Bell MT" panose="02020503060305020303" pitchFamily="18" charset="0"/>
              </a:rPr>
              <a:t>PLANIRANJE AKTIVNOSTI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90EAC865-D111-48E8-8B5D-DFDDB54D44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84861" y="2027018"/>
            <a:ext cx="8074815" cy="2800395"/>
          </a:xfrm>
        </p:spPr>
        <p:txBody>
          <a:bodyPr anchor="t">
            <a:normAutofit/>
          </a:bodyPr>
          <a:lstStyle/>
          <a:p>
            <a:pPr marL="0" indent="0" algn="ctr">
              <a:buNone/>
            </a:pPr>
            <a:endParaRPr lang="hr-HR" sz="2400" dirty="0">
              <a:latin typeface="Bell MT" panose="02020503060305020303" pitchFamily="18" charset="0"/>
            </a:endParaRPr>
          </a:p>
          <a:p>
            <a:pPr marL="0" indent="0" algn="ctr">
              <a:buNone/>
            </a:pPr>
            <a:endParaRPr lang="hr-HR" sz="2400" dirty="0">
              <a:latin typeface="Bell MT" panose="02020503060305020303" pitchFamily="18" charset="0"/>
            </a:endParaRPr>
          </a:p>
          <a:p>
            <a:pPr marL="0" indent="0" algn="ctr">
              <a:buNone/>
            </a:pPr>
            <a:r>
              <a:rPr lang="hr-HR" sz="2400" dirty="0">
                <a:latin typeface="Bell MT" panose="02020503060305020303" pitchFamily="18" charset="0"/>
              </a:rPr>
              <a:t>Zajedničko planiranje aktivnosti za sljedeći tjedan </a:t>
            </a:r>
          </a:p>
          <a:p>
            <a:pPr marL="0" indent="0" algn="ctr">
              <a:buNone/>
            </a:pPr>
            <a:r>
              <a:rPr lang="hr-HR" sz="2400" dirty="0">
                <a:latin typeface="Bell MT" panose="02020503060305020303" pitchFamily="18" charset="0"/>
              </a:rPr>
              <a:t>(novi plan samostalnog rada)</a:t>
            </a:r>
          </a:p>
          <a:p>
            <a:pPr marL="0" indent="0" algn="ctr">
              <a:buNone/>
            </a:pPr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18740849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04DCADE5-4F43-4D93-9A25-21598569BE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775" y="623275"/>
            <a:ext cx="10905052" cy="1618489"/>
          </a:xfrm>
        </p:spPr>
        <p:txBody>
          <a:bodyPr anchor="ctr">
            <a:normAutofit/>
          </a:bodyPr>
          <a:lstStyle/>
          <a:p>
            <a:pPr algn="ctr"/>
            <a:r>
              <a:rPr lang="hr-HR" sz="5100" dirty="0">
                <a:latin typeface="Bell MT" panose="02020503060305020303" pitchFamily="18" charset="0"/>
              </a:rPr>
              <a:t>SAŽIMANJE NA KRAJU SEANSE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F7A6A9A4-83C4-4CF4-AA1D-2791F54D5C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5240" y="2460396"/>
            <a:ext cx="9263354" cy="3309468"/>
          </a:xfrm>
        </p:spPr>
        <p:txBody>
          <a:bodyPr anchor="t">
            <a:normAutofit/>
          </a:bodyPr>
          <a:lstStyle/>
          <a:p>
            <a:r>
              <a:rPr lang="hr-HR" sz="2400" dirty="0">
                <a:latin typeface="Bell MT" panose="02020503060305020303" pitchFamily="18" charset="0"/>
              </a:rPr>
              <a:t>Sažimanje današnje seanse i naglašavanje bitnog </a:t>
            </a:r>
          </a:p>
          <a:p>
            <a:r>
              <a:rPr lang="hr-HR" sz="2400" dirty="0">
                <a:latin typeface="Bell MT" panose="02020503060305020303" pitchFamily="18" charset="0"/>
              </a:rPr>
              <a:t>Pregled plana samostalnog rada i procjena vjerojatnosti izvršavanja tog plana</a:t>
            </a:r>
          </a:p>
          <a:p>
            <a:pPr marL="0" indent="0">
              <a:buNone/>
            </a:pPr>
            <a:endParaRPr lang="hr-HR" sz="2200" dirty="0">
              <a:latin typeface="Bell MT" panose="02020503060305020303" pitchFamily="18" charset="0"/>
            </a:endParaRPr>
          </a:p>
          <a:p>
            <a:pPr marL="0" indent="0">
              <a:buNone/>
            </a:pPr>
            <a:endParaRPr lang="hr-HR" sz="2200" dirty="0">
              <a:latin typeface="Bell MT" panose="02020503060305020303" pitchFamily="18" charset="0"/>
            </a:endParaRPr>
          </a:p>
          <a:p>
            <a:pPr marL="0" indent="0">
              <a:buNone/>
            </a:pPr>
            <a:r>
              <a:rPr lang="hr-H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Bell MT" panose="02020503060305020303" pitchFamily="18" charset="0"/>
              </a:rPr>
              <a:t>! </a:t>
            </a:r>
            <a:r>
              <a:rPr lang="hr-HR" sz="2200" dirty="0">
                <a:solidFill>
                  <a:schemeClr val="bg2">
                    <a:lumMod val="50000"/>
                  </a:schemeClr>
                </a:solidFill>
                <a:latin typeface="Bell MT" panose="02020503060305020303" pitchFamily="18" charset="0"/>
              </a:rPr>
              <a:t>plan samostalnog rada </a:t>
            </a:r>
            <a:r>
              <a:rPr lang="hr-H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Bell MT" panose="02020503060305020303" pitchFamily="18" charset="0"/>
              </a:rPr>
              <a:t>u pisanom obliku daje se klijentu</a:t>
            </a:r>
          </a:p>
          <a:p>
            <a:pPr marL="0" indent="0">
              <a:buNone/>
            </a:pPr>
            <a:r>
              <a:rPr lang="hr-H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Bell MT" panose="02020503060305020303" pitchFamily="18" charset="0"/>
              </a:rPr>
              <a:t>! daju mu se i drugi potrebni materijali npr. radni listovi ili bilješke sa seanse</a:t>
            </a:r>
          </a:p>
        </p:txBody>
      </p:sp>
    </p:spTree>
    <p:extLst>
      <p:ext uri="{BB962C8B-B14F-4D97-AF65-F5344CB8AC3E}">
        <p14:creationId xmlns:p14="http://schemas.microsoft.com/office/powerpoint/2010/main" val="12650565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F5D83E1E-7EDC-4D3B-A9C8-25ADBF1D0C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775" y="623275"/>
            <a:ext cx="10905052" cy="1591710"/>
          </a:xfrm>
        </p:spPr>
        <p:txBody>
          <a:bodyPr anchor="ctr">
            <a:normAutofit/>
          </a:bodyPr>
          <a:lstStyle/>
          <a:p>
            <a:pPr algn="ctr"/>
            <a:r>
              <a:rPr lang="hr-HR" sz="5100" dirty="0">
                <a:latin typeface="Bell MT" panose="02020503060305020303" pitchFamily="18" charset="0"/>
              </a:rPr>
              <a:t>POVRATNA INFORMACIJA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403EB627-BF2A-4DB7-968D-AC1961D24B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5240" y="2073897"/>
            <a:ext cx="9838389" cy="3695967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hr-HR" sz="2400" dirty="0">
                <a:latin typeface="Bell MT" panose="02020503060305020303" pitchFamily="18" charset="0"/>
              </a:rPr>
              <a:t>Važnost traženja povratne informacije od klijenta</a:t>
            </a:r>
          </a:p>
          <a:p>
            <a:pPr algn="just">
              <a:buFontTx/>
              <a:buChar char="-"/>
            </a:pPr>
            <a:r>
              <a:rPr lang="hr-HR" sz="2400" dirty="0">
                <a:latin typeface="Bell MT" panose="02020503060305020303" pitchFamily="18" charset="0"/>
              </a:rPr>
              <a:t>jača odnos klijenta i terapeuta jer šalje poruku da je terapeutu važno </a:t>
            </a:r>
            <a:r>
              <a:rPr lang="hr-HR" sz="2400" dirty="0" err="1">
                <a:latin typeface="Bell MT" panose="02020503060305020303" pitchFamily="18" charset="0"/>
              </a:rPr>
              <a:t>klijentovo</a:t>
            </a:r>
            <a:r>
              <a:rPr lang="hr-HR" sz="2400" dirty="0">
                <a:latin typeface="Bell MT" panose="02020503060305020303" pitchFamily="18" charset="0"/>
              </a:rPr>
              <a:t> mišljenje</a:t>
            </a:r>
          </a:p>
          <a:p>
            <a:pPr>
              <a:buFontTx/>
              <a:buChar char="-"/>
            </a:pPr>
            <a:r>
              <a:rPr lang="hr-HR" sz="2400" dirty="0">
                <a:latin typeface="Bell MT" panose="02020503060305020303" pitchFamily="18" charset="0"/>
              </a:rPr>
              <a:t>izražavanje i rješavanje nesporazuma</a:t>
            </a:r>
          </a:p>
          <a:p>
            <a:pPr>
              <a:buFontTx/>
              <a:buChar char="-"/>
            </a:pPr>
            <a:r>
              <a:rPr lang="hr-HR" sz="2400" dirty="0">
                <a:latin typeface="Bell MT" panose="02020503060305020303" pitchFamily="18" charset="0"/>
              </a:rPr>
              <a:t>izražavanje nečega što ih je smetalo </a:t>
            </a:r>
          </a:p>
          <a:p>
            <a:pPr marL="0" indent="0">
              <a:buNone/>
            </a:pPr>
            <a:endParaRPr lang="hr-HR" sz="2000" dirty="0">
              <a:latin typeface="Bell MT" panose="02020503060305020303" pitchFamily="18" charset="0"/>
            </a:endParaRPr>
          </a:p>
          <a:p>
            <a:pPr marL="0" indent="0">
              <a:buNone/>
            </a:pPr>
            <a:r>
              <a:rPr lang="hr-HR" sz="2400" dirty="0">
                <a:latin typeface="Bell MT" panose="02020503060305020303" pitchFamily="18" charset="0"/>
              </a:rPr>
              <a:t>Usmeno ili pomoću obrazaca </a:t>
            </a:r>
          </a:p>
          <a:p>
            <a:pPr>
              <a:buFontTx/>
              <a:buChar char="-"/>
            </a:pPr>
            <a:endParaRPr lang="hr-HR" sz="2000" dirty="0"/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351695D5-A459-451A-842C-CD748F588D9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5890" y="3156096"/>
            <a:ext cx="4390326" cy="2973839"/>
          </a:xfrm>
          <a:prstGeom prst="rect">
            <a:avLst/>
          </a:prstGeom>
        </p:spPr>
      </p:pic>
      <p:sp>
        <p:nvSpPr>
          <p:cNvPr id="6" name="Strelica: pruge udesno 5">
            <a:extLst>
              <a:ext uri="{FF2B5EF4-FFF2-40B4-BE49-F238E27FC236}">
                <a16:creationId xmlns:a16="http://schemas.microsoft.com/office/drawing/2014/main" id="{C68B2421-4F78-46D5-85CC-AAB79BC59DF2}"/>
              </a:ext>
            </a:extLst>
          </p:cNvPr>
          <p:cNvSpPr/>
          <p:nvPr/>
        </p:nvSpPr>
        <p:spPr>
          <a:xfrm>
            <a:off x="5113413" y="4572000"/>
            <a:ext cx="1596339" cy="484632"/>
          </a:xfrm>
          <a:prstGeom prst="stripedRightArrow">
            <a:avLst/>
          </a:prstGeom>
          <a:solidFill>
            <a:srgbClr val="84E084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076305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9B7AD9F6-8CE7-4299-8FC6-328F4DCD3FF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0AE1FC5A-DA2D-4FC8-A9ED-0FB551E66A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85532" y="640080"/>
            <a:ext cx="4196932" cy="356616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 dirty="0">
                <a:latin typeface="Bell MT" panose="02020503060305020303" pitchFamily="18" charset="0"/>
              </a:rPr>
              <a:t>HVALA!</a:t>
            </a:r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4F0548A3-9612-4052-BE0B-65733356C30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15524" b="-1"/>
          <a:stretch/>
        </p:blipFill>
        <p:spPr>
          <a:xfrm>
            <a:off x="866691" y="1216968"/>
            <a:ext cx="5416261" cy="4424065"/>
          </a:xfrm>
          <a:custGeom>
            <a:avLst/>
            <a:gdLst/>
            <a:ahLst/>
            <a:cxnLst/>
            <a:rect l="l" t="t" r="r" b="b"/>
            <a:pathLst>
              <a:path w="5531320" h="4424065">
                <a:moveTo>
                  <a:pt x="4292328" y="3931444"/>
                </a:moveTo>
                <a:cubicBezTo>
                  <a:pt x="3830135" y="4131325"/>
                  <a:pt x="3346708" y="4259111"/>
                  <a:pt x="2855653" y="4364392"/>
                </a:cubicBezTo>
                <a:lnTo>
                  <a:pt x="2855525" y="4364392"/>
                </a:lnTo>
                <a:cubicBezTo>
                  <a:pt x="3386634" y="4394018"/>
                  <a:pt x="3853531" y="4210158"/>
                  <a:pt x="4292328" y="3931444"/>
                </a:cubicBezTo>
                <a:close/>
                <a:moveTo>
                  <a:pt x="4302118" y="3923561"/>
                </a:moveTo>
                <a:lnTo>
                  <a:pt x="4301102" y="3924959"/>
                </a:lnTo>
                <a:lnTo>
                  <a:pt x="4302881" y="3924959"/>
                </a:lnTo>
                <a:close/>
                <a:moveTo>
                  <a:pt x="3885572" y="334733"/>
                </a:moveTo>
                <a:cubicBezTo>
                  <a:pt x="4046889" y="406840"/>
                  <a:pt x="4203653" y="488713"/>
                  <a:pt x="4355013" y="579880"/>
                </a:cubicBezTo>
                <a:cubicBezTo>
                  <a:pt x="4662082" y="768063"/>
                  <a:pt x="4933803" y="995790"/>
                  <a:pt x="5144619" y="1290779"/>
                </a:cubicBezTo>
                <a:cubicBezTo>
                  <a:pt x="5314365" y="1528042"/>
                  <a:pt x="5426258" y="1789591"/>
                  <a:pt x="5468598" y="2088522"/>
                </a:cubicBezTo>
                <a:cubicBezTo>
                  <a:pt x="5479330" y="2001424"/>
                  <a:pt x="5480182" y="1913385"/>
                  <a:pt x="5471141" y="1826083"/>
                </a:cubicBezTo>
                <a:cubicBezTo>
                  <a:pt x="5455337" y="1662962"/>
                  <a:pt x="5406307" y="1504799"/>
                  <a:pt x="5327080" y="1361348"/>
                </a:cubicBezTo>
                <a:cubicBezTo>
                  <a:pt x="5206160" y="1140233"/>
                  <a:pt x="5033362" y="965782"/>
                  <a:pt x="4833354" y="816507"/>
                </a:cubicBezTo>
                <a:cubicBezTo>
                  <a:pt x="4597235" y="640276"/>
                  <a:pt x="4336322" y="509438"/>
                  <a:pt x="4063457" y="400724"/>
                </a:cubicBezTo>
                <a:cubicBezTo>
                  <a:pt x="4033360" y="388607"/>
                  <a:pt x="4003060" y="376909"/>
                  <a:pt x="3972544" y="365631"/>
                </a:cubicBezTo>
                <a:cubicBezTo>
                  <a:pt x="3943680" y="354950"/>
                  <a:pt x="3914563" y="345033"/>
                  <a:pt x="3885572" y="334733"/>
                </a:cubicBezTo>
                <a:close/>
                <a:moveTo>
                  <a:pt x="3865737" y="329520"/>
                </a:moveTo>
                <a:cubicBezTo>
                  <a:pt x="3865737" y="329520"/>
                  <a:pt x="3865737" y="330410"/>
                  <a:pt x="3866500" y="330537"/>
                </a:cubicBezTo>
                <a:lnTo>
                  <a:pt x="3869806" y="330156"/>
                </a:lnTo>
                <a:close/>
                <a:moveTo>
                  <a:pt x="2219772" y="85645"/>
                </a:moveTo>
                <a:cubicBezTo>
                  <a:pt x="2206943" y="84005"/>
                  <a:pt x="2193910" y="85264"/>
                  <a:pt x="2181627" y="89333"/>
                </a:cubicBezTo>
                <a:cubicBezTo>
                  <a:pt x="1932920" y="125113"/>
                  <a:pt x="1690800" y="197118"/>
                  <a:pt x="1462972" y="303073"/>
                </a:cubicBezTo>
                <a:cubicBezTo>
                  <a:pt x="971789" y="529528"/>
                  <a:pt x="578130" y="865460"/>
                  <a:pt x="308698" y="1338461"/>
                </a:cubicBezTo>
                <a:cubicBezTo>
                  <a:pt x="180225" y="1561852"/>
                  <a:pt x="97653" y="1808638"/>
                  <a:pt x="65840" y="2064364"/>
                </a:cubicBezTo>
                <a:cubicBezTo>
                  <a:pt x="71943" y="2050505"/>
                  <a:pt x="77284" y="2036391"/>
                  <a:pt x="82115" y="2022150"/>
                </a:cubicBezTo>
                <a:cubicBezTo>
                  <a:pt x="170104" y="1763653"/>
                  <a:pt x="279580" y="1515073"/>
                  <a:pt x="423261" y="1282260"/>
                </a:cubicBezTo>
                <a:cubicBezTo>
                  <a:pt x="630770" y="945565"/>
                  <a:pt x="895371" y="664944"/>
                  <a:pt x="1231812" y="454001"/>
                </a:cubicBezTo>
                <a:cubicBezTo>
                  <a:pt x="1535193" y="263783"/>
                  <a:pt x="1866802" y="149729"/>
                  <a:pt x="2219772" y="85645"/>
                </a:cubicBezTo>
                <a:close/>
                <a:moveTo>
                  <a:pt x="2612541" y="836"/>
                </a:moveTo>
                <a:cubicBezTo>
                  <a:pt x="2715914" y="-4250"/>
                  <a:pt x="2831240" y="14695"/>
                  <a:pt x="2946311" y="35548"/>
                </a:cubicBezTo>
                <a:cubicBezTo>
                  <a:pt x="3291652" y="98106"/>
                  <a:pt x="3631144" y="182915"/>
                  <a:pt x="3961100" y="303581"/>
                </a:cubicBezTo>
                <a:cubicBezTo>
                  <a:pt x="4278341" y="419543"/>
                  <a:pt x="4581341" y="563350"/>
                  <a:pt x="4854588" y="764502"/>
                </a:cubicBezTo>
                <a:cubicBezTo>
                  <a:pt x="5067438" y="921152"/>
                  <a:pt x="5250408" y="1105521"/>
                  <a:pt x="5377813" y="1339732"/>
                </a:cubicBezTo>
                <a:cubicBezTo>
                  <a:pt x="5459812" y="1489986"/>
                  <a:pt x="5510304" y="1655396"/>
                  <a:pt x="5526198" y="1825829"/>
                </a:cubicBezTo>
                <a:cubicBezTo>
                  <a:pt x="5538277" y="1951327"/>
                  <a:pt x="5527342" y="2074917"/>
                  <a:pt x="5510558" y="2199398"/>
                </a:cubicBezTo>
                <a:cubicBezTo>
                  <a:pt x="5502967" y="2266991"/>
                  <a:pt x="5502713" y="2335195"/>
                  <a:pt x="5509796" y="2402839"/>
                </a:cubicBezTo>
                <a:cubicBezTo>
                  <a:pt x="5534208" y="2664197"/>
                  <a:pt x="5468472" y="2926051"/>
                  <a:pt x="5323520" y="3144890"/>
                </a:cubicBezTo>
                <a:cubicBezTo>
                  <a:pt x="5201340" y="3332234"/>
                  <a:pt x="5041042" y="3491719"/>
                  <a:pt x="4853062" y="3612932"/>
                </a:cubicBezTo>
                <a:cubicBezTo>
                  <a:pt x="4671110" y="3732072"/>
                  <a:pt x="4498566" y="3864563"/>
                  <a:pt x="4316359" y="3982940"/>
                </a:cubicBezTo>
                <a:cubicBezTo>
                  <a:pt x="4019717" y="4175573"/>
                  <a:pt x="3701077" y="4317347"/>
                  <a:pt x="3352557" y="4386771"/>
                </a:cubicBezTo>
                <a:cubicBezTo>
                  <a:pt x="3160954" y="4425590"/>
                  <a:pt x="2964456" y="4434173"/>
                  <a:pt x="2770207" y="4412201"/>
                </a:cubicBezTo>
                <a:cubicBezTo>
                  <a:pt x="2685525" y="4402537"/>
                  <a:pt x="2599953" y="4402410"/>
                  <a:pt x="2514889" y="4393637"/>
                </a:cubicBezTo>
                <a:cubicBezTo>
                  <a:pt x="2307137" y="4370851"/>
                  <a:pt x="2102209" y="4327277"/>
                  <a:pt x="1903167" y="4263562"/>
                </a:cubicBezTo>
                <a:cubicBezTo>
                  <a:pt x="1560623" y="4156119"/>
                  <a:pt x="1238932" y="4006972"/>
                  <a:pt x="948393" y="3794249"/>
                </a:cubicBezTo>
                <a:cubicBezTo>
                  <a:pt x="647554" y="3573897"/>
                  <a:pt x="396813" y="3308660"/>
                  <a:pt x="223634" y="2975526"/>
                </a:cubicBezTo>
                <a:cubicBezTo>
                  <a:pt x="129454" y="2796370"/>
                  <a:pt x="67150" y="2602198"/>
                  <a:pt x="39520" y="2401695"/>
                </a:cubicBezTo>
                <a:cubicBezTo>
                  <a:pt x="34510" y="2367555"/>
                  <a:pt x="26729" y="2333872"/>
                  <a:pt x="16252" y="2300991"/>
                </a:cubicBezTo>
                <a:cubicBezTo>
                  <a:pt x="-9179" y="2218598"/>
                  <a:pt x="-24" y="2135695"/>
                  <a:pt x="11801" y="2053556"/>
                </a:cubicBezTo>
                <a:cubicBezTo>
                  <a:pt x="93686" y="1480615"/>
                  <a:pt x="377868" y="1021983"/>
                  <a:pt x="812850" y="651084"/>
                </a:cubicBezTo>
                <a:cubicBezTo>
                  <a:pt x="1176755" y="340201"/>
                  <a:pt x="1598260" y="146042"/>
                  <a:pt x="2066810" y="52586"/>
                </a:cubicBezTo>
                <a:cubicBezTo>
                  <a:pt x="2154544" y="35039"/>
                  <a:pt x="2243041" y="23087"/>
                  <a:pt x="2332046" y="14441"/>
                </a:cubicBezTo>
                <a:cubicBezTo>
                  <a:pt x="2421052" y="5794"/>
                  <a:pt x="2508913" y="2107"/>
                  <a:pt x="2612541" y="836"/>
                </a:cubicBezTo>
                <a:close/>
              </a:path>
            </a:pathLst>
          </a:custGeom>
        </p:spPr>
      </p:pic>
      <p:sp>
        <p:nvSpPr>
          <p:cNvPr id="25" name="sketchy line">
            <a:extLst>
              <a:ext uri="{FF2B5EF4-FFF2-40B4-BE49-F238E27FC236}">
                <a16:creationId xmlns:a16="http://schemas.microsoft.com/office/drawing/2014/main" id="{3F9B0603-37C5-4312-AE4D-A3D01547540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085532" y="4409267"/>
            <a:ext cx="3474720" cy="18288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xmlns="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84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A4026A73-1F7F-49F2-B319-8CA3B3D5326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1732" y="321733"/>
            <a:ext cx="11546828" cy="6214534"/>
          </a:xfrm>
          <a:custGeom>
            <a:avLst/>
            <a:gdLst>
              <a:gd name="connsiteX0" fmla="*/ 0 w 11546828"/>
              <a:gd name="connsiteY0" fmla="*/ 0 h 6214534"/>
              <a:gd name="connsiteX1" fmla="*/ 7965430 w 11546828"/>
              <a:gd name="connsiteY1" fmla="*/ 0 h 6214534"/>
              <a:gd name="connsiteX2" fmla="*/ 7965430 w 11546828"/>
              <a:gd name="connsiteY2" fmla="*/ 1786 h 6214534"/>
              <a:gd name="connsiteX3" fmla="*/ 11546828 w 11546828"/>
              <a:gd name="connsiteY3" fmla="*/ 1786 h 6214534"/>
              <a:gd name="connsiteX4" fmla="*/ 11546828 w 11546828"/>
              <a:gd name="connsiteY4" fmla="*/ 2866740 h 6214534"/>
              <a:gd name="connsiteX5" fmla="*/ 11225095 w 11546828"/>
              <a:gd name="connsiteY5" fmla="*/ 3179536 h 6214534"/>
              <a:gd name="connsiteX6" fmla="*/ 11225095 w 11546828"/>
              <a:gd name="connsiteY6" fmla="*/ 301542 h 6214534"/>
              <a:gd name="connsiteX7" fmla="*/ 320042 w 11546828"/>
              <a:gd name="connsiteY7" fmla="*/ 301542 h 6214534"/>
              <a:gd name="connsiteX8" fmla="*/ 320042 w 11546828"/>
              <a:gd name="connsiteY8" fmla="*/ 5909424 h 6214534"/>
              <a:gd name="connsiteX9" fmla="*/ 8417210 w 11546828"/>
              <a:gd name="connsiteY9" fmla="*/ 5909424 h 6214534"/>
              <a:gd name="connsiteX10" fmla="*/ 8103383 w 11546828"/>
              <a:gd name="connsiteY10" fmla="*/ 6214534 h 6214534"/>
              <a:gd name="connsiteX11" fmla="*/ 7222929 w 11546828"/>
              <a:gd name="connsiteY11" fmla="*/ 6214534 h 6214534"/>
              <a:gd name="connsiteX12" fmla="*/ 7222929 w 11546828"/>
              <a:gd name="connsiteY12" fmla="*/ 6212748 h 6214534"/>
              <a:gd name="connsiteX13" fmla="*/ 0 w 11546828"/>
              <a:gd name="connsiteY13" fmla="*/ 6212748 h 6214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1546828" h="6214534">
                <a:moveTo>
                  <a:pt x="0" y="0"/>
                </a:moveTo>
                <a:lnTo>
                  <a:pt x="7965430" y="0"/>
                </a:lnTo>
                <a:lnTo>
                  <a:pt x="7965430" y="1786"/>
                </a:lnTo>
                <a:lnTo>
                  <a:pt x="11546828" y="1786"/>
                </a:lnTo>
                <a:lnTo>
                  <a:pt x="11546828" y="2866740"/>
                </a:lnTo>
                <a:lnTo>
                  <a:pt x="11225095" y="3179536"/>
                </a:lnTo>
                <a:lnTo>
                  <a:pt x="11225095" y="301542"/>
                </a:lnTo>
                <a:lnTo>
                  <a:pt x="320042" y="301542"/>
                </a:lnTo>
                <a:lnTo>
                  <a:pt x="320042" y="5909424"/>
                </a:lnTo>
                <a:lnTo>
                  <a:pt x="8417210" y="5909424"/>
                </a:lnTo>
                <a:lnTo>
                  <a:pt x="8103383" y="6214534"/>
                </a:lnTo>
                <a:lnTo>
                  <a:pt x="7222929" y="6214534"/>
                </a:lnTo>
                <a:lnTo>
                  <a:pt x="7222929" y="6212748"/>
                </a:lnTo>
                <a:lnTo>
                  <a:pt x="0" y="6212748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Right Triangle 11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99193B9-12D1-4E40-9EBC-CD561A2AC7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36849" y="1008537"/>
            <a:ext cx="6914164" cy="4925146"/>
          </a:xfrm>
        </p:spPr>
        <p:txBody>
          <a:bodyPr anchor="ctr">
            <a:normAutofit fontScale="92500" lnSpcReduction="10000"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hr-HR" sz="1800" dirty="0">
                <a:latin typeface="Bell MT" panose="02020503060305020303" pitchFamily="18" charset="0"/>
              </a:rPr>
              <a:t>Kako? </a:t>
            </a:r>
          </a:p>
          <a:p>
            <a:pPr marL="342900" indent="-342900">
              <a:spcBef>
                <a:spcPts val="600"/>
              </a:spcBef>
              <a:buAutoNum type="arabicPeriod"/>
            </a:pPr>
            <a:r>
              <a:rPr lang="hr-HR" sz="1800" dirty="0" err="1">
                <a:latin typeface="Bell MT" panose="02020503060305020303" pitchFamily="18" charset="0"/>
              </a:rPr>
              <a:t>psihoedukacijom</a:t>
            </a:r>
            <a:r>
              <a:rPr lang="hr-HR" sz="1800" dirty="0">
                <a:latin typeface="Bell MT" panose="02020503060305020303" pitchFamily="18" charset="0"/>
              </a:rPr>
              <a:t> (npr. istraživanja pokazuju da je KBT učinkovit za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hr-HR" sz="1800" dirty="0">
                <a:latin typeface="Bell MT" panose="02020503060305020303" pitchFamily="18" charset="0"/>
              </a:rPr>
              <a:t>      </a:t>
            </a:r>
            <a:r>
              <a:rPr lang="hr-HR" sz="1800" dirty="0" err="1">
                <a:latin typeface="Bell MT" panose="02020503060305020303" pitchFamily="18" charset="0"/>
              </a:rPr>
              <a:t>klijentovo</a:t>
            </a:r>
            <a:r>
              <a:rPr lang="hr-HR" sz="1800" dirty="0">
                <a:latin typeface="Bell MT" panose="02020503060305020303" pitchFamily="18" charset="0"/>
              </a:rPr>
              <a:t> stanje)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hr-HR" sz="1800" dirty="0">
                <a:latin typeface="Bell MT" panose="02020503060305020303" pitchFamily="18" charset="0"/>
              </a:rPr>
              <a:t>2.   ponavljanjem općeg plana tretmana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hr-HR" sz="1800" dirty="0">
                <a:latin typeface="Bell MT" panose="02020503060305020303" pitchFamily="18" charset="0"/>
              </a:rPr>
              <a:t>3.   izražavanjem uvjerenosti da možete pomoći klijentu da se osjeća bolje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hr-HR" sz="1800" dirty="0">
                <a:latin typeface="Bell MT" panose="02020503060305020303" pitchFamily="18" charset="0"/>
              </a:rPr>
              <a:t>4.   identificiranjem </a:t>
            </a:r>
            <a:r>
              <a:rPr lang="hr-HR" sz="1800" dirty="0" err="1">
                <a:latin typeface="Bell MT" panose="02020503060305020303" pitchFamily="18" charset="0"/>
              </a:rPr>
              <a:t>klijentovih</a:t>
            </a:r>
            <a:r>
              <a:rPr lang="hr-HR" sz="1800" dirty="0">
                <a:latin typeface="Bell MT" panose="02020503060305020303" pitchFamily="18" charset="0"/>
              </a:rPr>
              <a:t> vrijednosti, aspiracija i ciljeva</a:t>
            </a:r>
          </a:p>
          <a:p>
            <a:pPr marL="0" indent="0">
              <a:buNone/>
            </a:pPr>
            <a:endParaRPr lang="hr-HR" sz="1800" dirty="0">
              <a:latin typeface="Bell MT" panose="02020503060305020303" pitchFamily="18" charset="0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hr-HR" sz="1800" dirty="0">
                <a:latin typeface="Bell MT" panose="02020503060305020303" pitchFamily="18" charset="0"/>
              </a:rPr>
              <a:t>…osim toga, tijekom te seanse ćete </a:t>
            </a:r>
          </a:p>
          <a:p>
            <a:pPr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hr-HR" sz="1800" dirty="0">
                <a:latin typeface="Bell MT" panose="02020503060305020303" pitchFamily="18" charset="0"/>
              </a:rPr>
              <a:t>uspostaviti povezanost i povjerenje s klijentom</a:t>
            </a:r>
          </a:p>
          <a:p>
            <a:pPr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hr-HR" sz="1800" dirty="0">
                <a:latin typeface="Bell MT" panose="02020503060305020303" pitchFamily="18" charset="0"/>
              </a:rPr>
              <a:t>upoznati ih s tretmanom</a:t>
            </a:r>
          </a:p>
          <a:p>
            <a:pPr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hr-HR" sz="1800" dirty="0">
                <a:latin typeface="Bell MT" panose="02020503060305020303" pitchFamily="18" charset="0"/>
              </a:rPr>
              <a:t>provjeriti raspoloženje (kako bi pratili napredak i prilagođavali tretman)</a:t>
            </a:r>
          </a:p>
          <a:p>
            <a:pPr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hr-HR" sz="1800" dirty="0">
                <a:latin typeface="Bell MT" panose="02020503060305020303" pitchFamily="18" charset="0"/>
              </a:rPr>
              <a:t>prikupljati dodatne podatke za konceptualizaciju</a:t>
            </a:r>
          </a:p>
          <a:p>
            <a:pPr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hr-HR" sz="1800" dirty="0">
                <a:latin typeface="Bell MT" panose="02020503060305020303" pitchFamily="18" charset="0"/>
              </a:rPr>
              <a:t>poučavati klijenta o kognitivnom modelu</a:t>
            </a:r>
          </a:p>
          <a:p>
            <a:pPr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hr-HR" sz="1800" dirty="0">
                <a:latin typeface="Bell MT" panose="02020503060305020303" pitchFamily="18" charset="0"/>
              </a:rPr>
              <a:t>planirati aktivnosti ili raditi na nekom problemu </a:t>
            </a:r>
          </a:p>
          <a:p>
            <a:pPr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hr-HR" sz="1800" dirty="0">
                <a:latin typeface="Bell MT" panose="02020503060305020303" pitchFamily="18" charset="0"/>
              </a:rPr>
              <a:t>razvijati novi plan samostalnog rada</a:t>
            </a:r>
          </a:p>
          <a:p>
            <a:pPr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hr-HR" sz="1800" dirty="0">
                <a:latin typeface="Bell MT" panose="02020503060305020303" pitchFamily="18" charset="0"/>
              </a:rPr>
              <a:t>tražiti povratnu informaciju</a:t>
            </a:r>
          </a:p>
        </p:txBody>
      </p:sp>
      <p:sp>
        <p:nvSpPr>
          <p:cNvPr id="9" name="Rezervirano mjesto sadržaja 2">
            <a:extLst>
              <a:ext uri="{FF2B5EF4-FFF2-40B4-BE49-F238E27FC236}">
                <a16:creationId xmlns:a16="http://schemas.microsoft.com/office/drawing/2014/main" id="{CE490401-5DFD-4D86-80EF-B1904A29E282}"/>
              </a:ext>
            </a:extLst>
          </p:cNvPr>
          <p:cNvSpPr txBox="1">
            <a:spLocks/>
          </p:cNvSpPr>
          <p:nvPr/>
        </p:nvSpPr>
        <p:spPr>
          <a:xfrm>
            <a:off x="926452" y="929022"/>
            <a:ext cx="3334262" cy="46893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hr-HR" sz="3600" dirty="0">
                <a:latin typeface="Bell MT" panose="02020503060305020303" pitchFamily="18" charset="0"/>
              </a:rPr>
              <a:t>Cilj prve seanse: </a:t>
            </a:r>
            <a:r>
              <a:rPr lang="hr-HR" sz="3600" dirty="0">
                <a:solidFill>
                  <a:srgbClr val="FFC000"/>
                </a:solidFill>
                <a:latin typeface="Bell MT" panose="02020503060305020303" pitchFamily="18" charset="0"/>
              </a:rPr>
              <a:t>potaknuti nadu</a:t>
            </a:r>
          </a:p>
        </p:txBody>
      </p:sp>
    </p:spTree>
    <p:extLst>
      <p:ext uri="{BB962C8B-B14F-4D97-AF65-F5344CB8AC3E}">
        <p14:creationId xmlns:p14="http://schemas.microsoft.com/office/powerpoint/2010/main" val="8754884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7">
            <a:extLst>
              <a:ext uri="{FF2B5EF4-FFF2-40B4-BE49-F238E27FC236}">
                <a16:creationId xmlns:a16="http://schemas.microsoft.com/office/drawing/2014/main" id="{3AD318CC-E2A8-4E27-9548-A047A78999B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758CDF67-7365-4DEB-B2F6-4BCAFBBE3B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065" y="1463040"/>
            <a:ext cx="3796306" cy="2690949"/>
          </a:xfrm>
        </p:spPr>
        <p:txBody>
          <a:bodyPr anchor="t">
            <a:normAutofit/>
          </a:bodyPr>
          <a:lstStyle/>
          <a:p>
            <a:r>
              <a:rPr lang="hr-HR" sz="4800" dirty="0">
                <a:latin typeface="Bell MT" panose="02020503060305020303" pitchFamily="18" charset="0"/>
              </a:rPr>
              <a:t>Struktura prve seanse</a:t>
            </a:r>
          </a:p>
        </p:txBody>
      </p:sp>
      <p:grpSp>
        <p:nvGrpSpPr>
          <p:cNvPr id="19" name="Group 9">
            <a:extLst>
              <a:ext uri="{FF2B5EF4-FFF2-40B4-BE49-F238E27FC236}">
                <a16:creationId xmlns:a16="http://schemas.microsoft.com/office/drawing/2014/main" id="{B14B560F-9DD7-4302-A60B-EBD3EF59B07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09667" y="4415246"/>
            <a:ext cx="11982332" cy="2087795"/>
            <a:chOff x="143163" y="5763486"/>
            <a:chExt cx="11982332" cy="739555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A9A4357-BD1D-4622-A4FE-766E6AB8DE8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357444" y="5763486"/>
              <a:ext cx="11768051" cy="73955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0" name="Straight Connector 11">
              <a:extLst>
                <a:ext uri="{FF2B5EF4-FFF2-40B4-BE49-F238E27FC236}">
                  <a16:creationId xmlns:a16="http://schemas.microsoft.com/office/drawing/2014/main" id="{C21D6966-343E-49AC-A026-D2497E0C3CA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43163" y="5763486"/>
              <a:ext cx="1" cy="739555"/>
            </a:xfrm>
            <a:prstGeom prst="line">
              <a:avLst/>
            </a:prstGeom>
            <a:ln w="1778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Rectangle 13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3706" y="587829"/>
            <a:ext cx="6505300" cy="568234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1F56D1E0-6C9B-45A5-88A4-E8FC682A45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3705" y="1463040"/>
            <a:ext cx="6634345" cy="4053525"/>
          </a:xfrm>
        </p:spPr>
        <p:txBody>
          <a:bodyPr anchor="t"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r-HR" sz="1500" b="1" dirty="0">
                <a:latin typeface="Bell MT" panose="02020503060305020303" pitchFamily="18" charset="0"/>
              </a:rPr>
              <a:t>Uvodni dio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r-HR" sz="1500" dirty="0">
                <a:latin typeface="Bell MT" panose="02020503060305020303" pitchFamily="18" charset="0"/>
              </a:rPr>
              <a:t>1. Provjeriti raspoloženje (i, kad je relevantno, druge tretmane npr. lijekovima)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r-HR" sz="1500" dirty="0">
                <a:latin typeface="Bell MT" panose="02020503060305020303" pitchFamily="18" charset="0"/>
              </a:rPr>
              <a:t>2. Postaviti dnevni red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r-HR" sz="1500" dirty="0">
                <a:latin typeface="Bell MT" panose="02020503060305020303" pitchFamily="18" charset="0"/>
              </a:rPr>
              <a:t>3. Pitati što je novo (od zadnje seanse/evaluacije)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r-HR" sz="1500" dirty="0">
                <a:latin typeface="Bell MT" panose="02020503060305020303" pitchFamily="18" charset="0"/>
              </a:rPr>
              <a:t>   i pregledati tad postavljen plan samostalnog rada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r-HR" sz="1500" dirty="0">
                <a:latin typeface="Bell MT" panose="02020503060305020303" pitchFamily="18" charset="0"/>
              </a:rPr>
              <a:t>4. Razgovarati o </a:t>
            </a:r>
            <a:r>
              <a:rPr lang="hr-HR" sz="1500" dirty="0" err="1">
                <a:latin typeface="Bell MT" panose="02020503060305020303" pitchFamily="18" charset="0"/>
              </a:rPr>
              <a:t>klijentovoj</a:t>
            </a:r>
            <a:r>
              <a:rPr lang="hr-HR" sz="1500" dirty="0">
                <a:latin typeface="Bell MT" panose="02020503060305020303" pitchFamily="18" charset="0"/>
              </a:rPr>
              <a:t> dijagnozi i </a:t>
            </a:r>
            <a:r>
              <a:rPr lang="hr-HR" sz="1500" dirty="0" err="1">
                <a:latin typeface="Bell MT" panose="02020503060305020303" pitchFamily="18" charset="0"/>
              </a:rPr>
              <a:t>psihoeducirati</a:t>
            </a:r>
            <a:endParaRPr lang="hr-HR" sz="1500" dirty="0">
              <a:latin typeface="Bell MT" panose="02020503060305020303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r-HR" sz="1500" b="1" dirty="0">
              <a:latin typeface="Bell MT" panose="02020503060305020303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r-HR" sz="1500" b="1" dirty="0">
                <a:latin typeface="Bell MT" panose="02020503060305020303" pitchFamily="18" charset="0"/>
              </a:rPr>
              <a:t>Središnji dio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r-HR" sz="1500" dirty="0">
                <a:latin typeface="Bell MT" panose="02020503060305020303" pitchFamily="18" charset="0"/>
              </a:rPr>
              <a:t>5. Identificirati vrijednosti, aspiracije i ciljeve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r-HR" sz="1500" dirty="0">
                <a:latin typeface="Bell MT" panose="02020503060305020303" pitchFamily="18" charset="0"/>
              </a:rPr>
              <a:t>6. Isplanirati aktivnosti ili raditi na nekom problemu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r-HR" sz="1500" dirty="0">
                <a:latin typeface="Bell MT" panose="02020503060305020303" pitchFamily="18" charset="0"/>
              </a:rPr>
              <a:t>7. Suradnički postaviti novi plan samostalnog rada i provjeriti vjerojatnost njegovog izvršavanja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r-HR" sz="1500" b="1" dirty="0">
              <a:latin typeface="Bell MT" panose="02020503060305020303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r-HR" sz="1500" b="1" dirty="0">
                <a:latin typeface="Bell MT" panose="02020503060305020303" pitchFamily="18" charset="0"/>
              </a:rPr>
              <a:t>Završni dio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r-HR" sz="1500" dirty="0">
                <a:latin typeface="Bell MT" panose="02020503060305020303" pitchFamily="18" charset="0"/>
              </a:rPr>
              <a:t>8. Sažeti današnju seansu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r-HR" sz="1500" dirty="0">
                <a:latin typeface="Bell MT" panose="02020503060305020303" pitchFamily="18" charset="0"/>
              </a:rPr>
              <a:t>9. Provjeriti kolika je vjerojatnost da će klijent izvršiti novi plan samostalnog rada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r-HR" sz="1500" dirty="0">
                <a:latin typeface="Bell MT" panose="02020503060305020303" pitchFamily="18" charset="0"/>
              </a:rPr>
              <a:t>10. Tražiti povratnu informaciju</a:t>
            </a:r>
          </a:p>
        </p:txBody>
      </p:sp>
    </p:spTree>
    <p:extLst>
      <p:ext uri="{BB962C8B-B14F-4D97-AF65-F5344CB8AC3E}">
        <p14:creationId xmlns:p14="http://schemas.microsoft.com/office/powerpoint/2010/main" val="17714422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AD318CC-E2A8-4E27-9548-A047A78999B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14B560F-9DD7-4302-A60B-EBD3EF59B07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09667" y="4415246"/>
            <a:ext cx="11982332" cy="2087795"/>
            <a:chOff x="143163" y="5763486"/>
            <a:chExt cx="11982332" cy="739555"/>
          </a:xfrm>
        </p:grpSpPr>
        <p:sp>
          <p:nvSpPr>
            <p:cNvPr id="17" name="Rectangle 10">
              <a:extLst>
                <a:ext uri="{FF2B5EF4-FFF2-40B4-BE49-F238E27FC236}">
                  <a16:creationId xmlns:a16="http://schemas.microsoft.com/office/drawing/2014/main" id="{3A9A4357-BD1D-4622-A4FE-766E6AB8DE8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357444" y="5763486"/>
              <a:ext cx="11768051" cy="73955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" name="Straight Connector 11">
              <a:extLst>
                <a:ext uri="{FF2B5EF4-FFF2-40B4-BE49-F238E27FC236}">
                  <a16:creationId xmlns:a16="http://schemas.microsoft.com/office/drawing/2014/main" id="{C21D6966-343E-49AC-A026-D2497E0C3CA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43163" y="5763486"/>
              <a:ext cx="1" cy="739555"/>
            </a:xfrm>
            <a:prstGeom prst="line">
              <a:avLst/>
            </a:prstGeom>
            <a:ln w="1778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3706" y="587829"/>
            <a:ext cx="6505300" cy="568234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791E62AD-173A-410E-B006-143AE3F8FA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03597" y="1278458"/>
            <a:ext cx="6212264" cy="4300447"/>
          </a:xfrm>
        </p:spPr>
        <p:txBody>
          <a:bodyPr anchor="t">
            <a:normAutofit fontScale="85000" lnSpcReduction="10000"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hr-HR" sz="2000" dirty="0">
                <a:latin typeface="Bell MT" panose="02020503060305020303" pitchFamily="18" charset="0"/>
              </a:rPr>
              <a:t>Prije početka prve seanse: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hr-HR" sz="2000" dirty="0">
                <a:latin typeface="Bell MT" panose="02020503060305020303" pitchFamily="18" charset="0"/>
              </a:rPr>
              <a:t>pregledati podatke prikupljene BKT intervjuom i testiranjem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hr-HR" sz="2000" dirty="0">
                <a:latin typeface="Bell MT" panose="02020503060305020303" pitchFamily="18" charset="0"/>
              </a:rPr>
              <a:t>biti spremna mijenjati smjer seanse ako bude potrebno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hr-HR" sz="2000" dirty="0">
              <a:latin typeface="Bell MT" panose="02020503060305020303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hr-HR" sz="2000" dirty="0">
              <a:latin typeface="Bell MT" panose="02020503060305020303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hr-HR" sz="2000" dirty="0">
                <a:latin typeface="Bell MT" panose="02020503060305020303" pitchFamily="18" charset="0"/>
              </a:rPr>
              <a:t>Tijekom cijele seanse: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hr-HR" sz="2000" dirty="0">
                <a:latin typeface="Bell MT" panose="02020503060305020303" pitchFamily="18" charset="0"/>
              </a:rPr>
              <a:t>razmišljati o početnoj </a:t>
            </a:r>
            <a:r>
              <a:rPr lang="hr-HR" sz="2000" b="1" dirty="0">
                <a:latin typeface="Bell MT" panose="02020503060305020303" pitchFamily="18" charset="0"/>
              </a:rPr>
              <a:t>konceptualizaciji</a:t>
            </a:r>
            <a:r>
              <a:rPr lang="hr-HR" sz="2000" dirty="0">
                <a:latin typeface="Bell MT" panose="02020503060305020303" pitchFamily="18" charset="0"/>
              </a:rPr>
              <a:t> i </a:t>
            </a:r>
            <a:r>
              <a:rPr lang="hr-HR" sz="2000" b="1" dirty="0">
                <a:latin typeface="Bell MT" panose="02020503060305020303" pitchFamily="18" charset="0"/>
              </a:rPr>
              <a:t>planu tretmana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hr-HR" sz="2000" dirty="0">
                <a:latin typeface="Bell MT" panose="02020503060305020303" pitchFamily="18" charset="0"/>
              </a:rPr>
              <a:t>pokušati identificirati jednu ili više </a:t>
            </a:r>
            <a:r>
              <a:rPr lang="hr-HR" sz="2000" dirty="0" err="1">
                <a:latin typeface="Bell MT" panose="02020503060305020303" pitchFamily="18" charset="0"/>
              </a:rPr>
              <a:t>klijentovih</a:t>
            </a:r>
            <a:r>
              <a:rPr lang="hr-HR" sz="2000" dirty="0">
                <a:latin typeface="Bell MT" panose="02020503060305020303" pitchFamily="18" charset="0"/>
              </a:rPr>
              <a:t> </a:t>
            </a:r>
            <a:r>
              <a:rPr lang="hr-HR" sz="2000" b="1" dirty="0">
                <a:latin typeface="Bell MT" panose="02020503060305020303" pitchFamily="18" charset="0"/>
              </a:rPr>
              <a:t>automatskih misli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hr-HR" sz="2000" b="1" dirty="0">
                <a:latin typeface="Bell MT" panose="02020503060305020303" pitchFamily="18" charset="0"/>
              </a:rPr>
              <a:t>    </a:t>
            </a:r>
            <a:r>
              <a:rPr lang="hr-HR" sz="2000" dirty="0">
                <a:latin typeface="Bell MT" panose="02020503060305020303" pitchFamily="18" charset="0"/>
              </a:rPr>
              <a:t>– tad ih se može upoznati s </a:t>
            </a:r>
            <a:r>
              <a:rPr lang="hr-HR" sz="2000" b="1" dirty="0">
                <a:latin typeface="Bell MT" panose="02020503060305020303" pitchFamily="18" charset="0"/>
              </a:rPr>
              <a:t>kognitivnim modelom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hr-HR" sz="2000" dirty="0">
                <a:latin typeface="Bell MT" panose="02020503060305020303" pitchFamily="18" charset="0"/>
              </a:rPr>
              <a:t>tražiti priliku za izazivanje ugodnih emocija kod klijenta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hr-HR" sz="2000" dirty="0"/>
          </a:p>
          <a:p>
            <a:endParaRPr lang="hr-HR" sz="1700" dirty="0"/>
          </a:p>
        </p:txBody>
      </p:sp>
    </p:spTree>
    <p:extLst>
      <p:ext uri="{BB962C8B-B14F-4D97-AF65-F5344CB8AC3E}">
        <p14:creationId xmlns:p14="http://schemas.microsoft.com/office/powerpoint/2010/main" val="3586015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54" name="Rectangle 1045">
            <a:extLst>
              <a:ext uri="{FF2B5EF4-FFF2-40B4-BE49-F238E27FC236}">
                <a16:creationId xmlns:a16="http://schemas.microsoft.com/office/drawing/2014/main" id="{9D25F302-27C5-414F-97F8-6EA0A6C028B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5" name="Right Triangle 1047">
            <a:extLst>
              <a:ext uri="{FF2B5EF4-FFF2-40B4-BE49-F238E27FC236}">
                <a16:creationId xmlns:a16="http://schemas.microsoft.com/office/drawing/2014/main" id="{830A36F8-48C2-4842-A87B-8CE8DF4E7FD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6" name="Rectangle 1049">
            <a:extLst>
              <a:ext uri="{FF2B5EF4-FFF2-40B4-BE49-F238E27FC236}">
                <a16:creationId xmlns:a16="http://schemas.microsoft.com/office/drawing/2014/main" id="{8F451A30-466B-4996-9BA5-CD6ABCC6D55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C7E36F25-F918-49E6-8C74-1DCAE310A3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341" y="623275"/>
            <a:ext cx="10903486" cy="1597228"/>
          </a:xfrm>
        </p:spPr>
        <p:txBody>
          <a:bodyPr>
            <a:normAutofit/>
          </a:bodyPr>
          <a:lstStyle/>
          <a:p>
            <a:pPr algn="ctr"/>
            <a:r>
              <a:rPr lang="hr-HR" sz="5100" dirty="0">
                <a:latin typeface="Bell MT" panose="02020503060305020303" pitchFamily="18" charset="0"/>
              </a:rPr>
              <a:t>PROVJERA RASPOLOŽENJA</a:t>
            </a:r>
          </a:p>
        </p:txBody>
      </p:sp>
      <p:pic>
        <p:nvPicPr>
          <p:cNvPr id="1026" name="Picture 2" descr="Emotional Check-In - Fun &amp; Engaging Ways to Build Emotional Literacy">
            <a:extLst>
              <a:ext uri="{FF2B5EF4-FFF2-40B4-BE49-F238E27FC236}">
                <a16:creationId xmlns:a16="http://schemas.microsoft.com/office/drawing/2014/main" id="{7E0454C5-7CBF-4219-A4C3-7C29ECA3189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6" r="1498" b="1"/>
          <a:stretch/>
        </p:blipFill>
        <p:spPr bwMode="auto">
          <a:xfrm>
            <a:off x="1570395" y="2220503"/>
            <a:ext cx="3038852" cy="23459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blačić za misli: oblak 3">
            <a:extLst>
              <a:ext uri="{FF2B5EF4-FFF2-40B4-BE49-F238E27FC236}">
                <a16:creationId xmlns:a16="http://schemas.microsoft.com/office/drawing/2014/main" id="{E8259402-6ACF-4261-9698-B90A0CFC8921}"/>
              </a:ext>
            </a:extLst>
          </p:cNvPr>
          <p:cNvSpPr/>
          <p:nvPr/>
        </p:nvSpPr>
        <p:spPr>
          <a:xfrm>
            <a:off x="900536" y="4637498"/>
            <a:ext cx="3767031" cy="1526194"/>
          </a:xfrm>
          <a:prstGeom prst="cloudCallout">
            <a:avLst>
              <a:gd name="adj1" fmla="val 64597"/>
              <a:gd name="adj2" fmla="val -77667"/>
            </a:avLst>
          </a:prstGeom>
          <a:solidFill>
            <a:srgbClr val="84E084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8" name="Rezervirano mjesto sadržaja 2">
            <a:extLst>
              <a:ext uri="{FF2B5EF4-FFF2-40B4-BE49-F238E27FC236}">
                <a16:creationId xmlns:a16="http://schemas.microsoft.com/office/drawing/2014/main" id="{03B25603-46D0-4686-9ACF-38AA9C75A235}"/>
              </a:ext>
            </a:extLst>
          </p:cNvPr>
          <p:cNvSpPr txBox="1">
            <a:spLocks/>
          </p:cNvSpPr>
          <p:nvPr/>
        </p:nvSpPr>
        <p:spPr>
          <a:xfrm>
            <a:off x="1418784" y="4968320"/>
            <a:ext cx="3949429" cy="14883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7000"/>
              </a:lnSpc>
              <a:spcBef>
                <a:spcPts val="0"/>
              </a:spcBef>
              <a:buNone/>
            </a:pPr>
            <a:r>
              <a:rPr lang="hr-HR" sz="1400" dirty="0" err="1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Beckov</a:t>
            </a:r>
            <a:r>
              <a:rPr lang="hr-HR" sz="1400" dirty="0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inventar depresivnosti (BDI-II)</a:t>
            </a:r>
          </a:p>
          <a:p>
            <a:pPr marL="0" indent="0">
              <a:lnSpc>
                <a:spcPct val="107000"/>
              </a:lnSpc>
              <a:spcBef>
                <a:spcPts val="0"/>
              </a:spcBef>
              <a:buNone/>
            </a:pPr>
            <a:r>
              <a:rPr lang="hr-HR" sz="1400" dirty="0" err="1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Beckov</a:t>
            </a:r>
            <a:r>
              <a:rPr lang="hr-HR" sz="1400" dirty="0"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inventar anksioznosti (BAI)</a:t>
            </a:r>
          </a:p>
          <a:p>
            <a:pPr marL="0" indent="0">
              <a:lnSpc>
                <a:spcPct val="107000"/>
              </a:lnSpc>
              <a:spcBef>
                <a:spcPts val="0"/>
              </a:spcBef>
              <a:buNone/>
            </a:pPr>
            <a:r>
              <a:rPr lang="hr-HR" sz="1400" i="0" dirty="0" err="1">
                <a:solidFill>
                  <a:srgbClr val="000000"/>
                </a:solidFill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Beckova</a:t>
            </a:r>
            <a:r>
              <a:rPr lang="hr-HR" sz="1400" i="0" dirty="0">
                <a:solidFill>
                  <a:srgbClr val="000000"/>
                </a:solidFill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skala beznađa</a:t>
            </a:r>
            <a:r>
              <a:rPr lang="hr-HR" sz="1400" dirty="0">
                <a:solidFill>
                  <a:srgbClr val="000000"/>
                </a:solidFill>
                <a:effectLst/>
                <a:latin typeface="Bell MT" panose="020205030603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(BHS)</a:t>
            </a:r>
          </a:p>
          <a:p>
            <a:pPr marL="0" indent="0">
              <a:lnSpc>
                <a:spcPct val="107000"/>
              </a:lnSpc>
              <a:spcBef>
                <a:spcPts val="0"/>
              </a:spcBef>
              <a:buNone/>
            </a:pPr>
            <a:endParaRPr lang="hr-H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Oblačić za misli: oblak 4">
            <a:extLst>
              <a:ext uri="{FF2B5EF4-FFF2-40B4-BE49-F238E27FC236}">
                <a16:creationId xmlns:a16="http://schemas.microsoft.com/office/drawing/2014/main" id="{983623DA-1AD7-43B1-8133-CAA25ACCD7B2}"/>
              </a:ext>
            </a:extLst>
          </p:cNvPr>
          <p:cNvSpPr/>
          <p:nvPr/>
        </p:nvSpPr>
        <p:spPr>
          <a:xfrm>
            <a:off x="4863103" y="4968321"/>
            <a:ext cx="3531867" cy="1488332"/>
          </a:xfrm>
          <a:prstGeom prst="cloudCallout">
            <a:avLst>
              <a:gd name="adj1" fmla="val 13133"/>
              <a:gd name="adj2" fmla="val -89570"/>
            </a:avLst>
          </a:prstGeom>
          <a:solidFill>
            <a:srgbClr val="84E08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A9BDC286-9F9D-4F95-8C6B-7C46931703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1021" y="2220503"/>
            <a:ext cx="5712352" cy="4121931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hr-HR" sz="1700" dirty="0">
                <a:latin typeface="Bell MT" panose="02020503060305020303" pitchFamily="18" charset="0"/>
              </a:rPr>
              <a:t>Zašto je bitna?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r-HR" sz="1700" dirty="0">
                <a:latin typeface="Bell MT" panose="02020503060305020303" pitchFamily="18" charset="0"/>
              </a:rPr>
              <a:t>za praćenje napretka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r-HR" sz="1700" dirty="0">
                <a:latin typeface="Bell MT" panose="02020503060305020303" pitchFamily="18" charset="0"/>
              </a:rPr>
              <a:t>za poboljšanje tretmana</a:t>
            </a:r>
          </a:p>
          <a:p>
            <a:pPr>
              <a:buFontTx/>
              <a:buChar char="-"/>
            </a:pPr>
            <a:endParaRPr lang="hr-HR" sz="1700" dirty="0">
              <a:latin typeface="Bell MT" panose="02020503060305020303" pitchFamily="18" charset="0"/>
            </a:endParaRPr>
          </a:p>
          <a:p>
            <a:pPr marL="0" indent="0">
              <a:buNone/>
            </a:pPr>
            <a:r>
              <a:rPr lang="hr-HR" sz="1700" dirty="0">
                <a:latin typeface="Bell MT" panose="02020503060305020303" pitchFamily="18" charset="0"/>
              </a:rPr>
              <a:t>Kako provjeriti </a:t>
            </a:r>
            <a:r>
              <a:rPr lang="hr-HR" sz="1700" dirty="0" err="1">
                <a:latin typeface="Bell MT" panose="02020503060305020303" pitchFamily="18" charset="0"/>
              </a:rPr>
              <a:t>klijentovo</a:t>
            </a:r>
            <a:r>
              <a:rPr lang="hr-HR" sz="1700" dirty="0">
                <a:latin typeface="Bell MT" panose="02020503060305020303" pitchFamily="18" charset="0"/>
              </a:rPr>
              <a:t> raspoloženje?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r-HR" sz="1700" dirty="0">
                <a:latin typeface="Bell MT" panose="02020503060305020303" pitchFamily="18" charset="0"/>
              </a:rPr>
              <a:t>različite skale (0-10, razni upitnici i skale)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r-HR" sz="1700" dirty="0">
                <a:latin typeface="Bell MT" panose="02020503060305020303" pitchFamily="18" charset="0"/>
              </a:rPr>
              <a:t>‘Kako ste se osjećali protekli tjedan?’ ‘Kako ste danas?’</a:t>
            </a:r>
          </a:p>
          <a:p>
            <a:pPr marL="0" indent="0">
              <a:buNone/>
            </a:pPr>
            <a:endParaRPr lang="hr-HR" sz="1700" dirty="0">
              <a:solidFill>
                <a:srgbClr val="000000"/>
              </a:solidFill>
              <a:effectLst/>
              <a:latin typeface="Bell MT" panose="02020503060305020303" pitchFamily="18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hr-HR" sz="1700" dirty="0">
              <a:solidFill>
                <a:srgbClr val="000000"/>
              </a:solidFill>
              <a:effectLst/>
              <a:latin typeface="Bell MT" panose="02020503060305020303" pitchFamily="18" charset="0"/>
              <a:ea typeface="Calibri" panose="020F050202020403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hr-HR" sz="1400" dirty="0">
                <a:solidFill>
                  <a:srgbClr val="000000"/>
                </a:solidFill>
                <a:effectLst/>
                <a:latin typeface="Bell MT" panose="02020503060305020303" pitchFamily="18" charset="0"/>
                <a:ea typeface="Calibri" panose="020F0502020204030204" pitchFamily="34" charset="0"/>
              </a:rPr>
              <a:t>Procijenite to na ljestvici gdje bi </a:t>
            </a:r>
          </a:p>
          <a:p>
            <a:pPr marL="0" indent="0">
              <a:spcBef>
                <a:spcPts val="0"/>
              </a:spcBef>
              <a:buNone/>
            </a:pPr>
            <a:r>
              <a:rPr lang="hr-HR" sz="1400" dirty="0">
                <a:solidFill>
                  <a:srgbClr val="000000"/>
                </a:solidFill>
                <a:effectLst/>
                <a:latin typeface="Bell MT" panose="02020503060305020303" pitchFamily="18" charset="0"/>
                <a:ea typeface="Calibri" panose="020F0502020204030204" pitchFamily="34" charset="0"/>
              </a:rPr>
              <a:t>nula značila da se niste osjećali dobro, </a:t>
            </a:r>
          </a:p>
          <a:p>
            <a:pPr marL="0" indent="0">
              <a:spcBef>
                <a:spcPts val="0"/>
              </a:spcBef>
              <a:buNone/>
            </a:pPr>
            <a:r>
              <a:rPr lang="hr-HR" sz="1400" dirty="0">
                <a:solidFill>
                  <a:srgbClr val="000000"/>
                </a:solidFill>
                <a:effectLst/>
                <a:latin typeface="Bell MT" panose="02020503060305020303" pitchFamily="18" charset="0"/>
                <a:ea typeface="Calibri" panose="020F0502020204030204" pitchFamily="34" charset="0"/>
              </a:rPr>
              <a:t>a deset da ste se osjećali najbolje dosad.</a:t>
            </a:r>
            <a:endParaRPr lang="hr-HR" sz="1400" dirty="0">
              <a:latin typeface="Bell MT" panose="020205030603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11785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55" name="Rectangle 2054">
            <a:extLst>
              <a:ext uri="{FF2B5EF4-FFF2-40B4-BE49-F238E27FC236}">
                <a16:creationId xmlns:a16="http://schemas.microsoft.com/office/drawing/2014/main" id="{9D25F302-27C5-414F-97F8-6EA0A6C028B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7" name="Right Triangle 2056">
            <a:extLst>
              <a:ext uri="{FF2B5EF4-FFF2-40B4-BE49-F238E27FC236}">
                <a16:creationId xmlns:a16="http://schemas.microsoft.com/office/drawing/2014/main" id="{830A36F8-48C2-4842-A87B-8CE8DF4E7FD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59" name="Rectangle 2058">
            <a:extLst>
              <a:ext uri="{FF2B5EF4-FFF2-40B4-BE49-F238E27FC236}">
                <a16:creationId xmlns:a16="http://schemas.microsoft.com/office/drawing/2014/main" id="{8F451A30-466B-4996-9BA5-CD6ABCC6D55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638E2F70-3762-4157-9828-71CBE73E9E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773" y="623275"/>
            <a:ext cx="10905053" cy="1597228"/>
          </a:xfrm>
        </p:spPr>
        <p:txBody>
          <a:bodyPr>
            <a:normAutofit/>
          </a:bodyPr>
          <a:lstStyle/>
          <a:p>
            <a:pPr algn="ctr"/>
            <a:r>
              <a:rPr lang="hr-HR" sz="5100" dirty="0">
                <a:latin typeface="Bell MT" panose="02020503060305020303" pitchFamily="18" charset="0"/>
              </a:rPr>
              <a:t>PROVJERA DRUGIH TRETMANA</a:t>
            </a:r>
          </a:p>
        </p:txBody>
      </p:sp>
      <p:pic>
        <p:nvPicPr>
          <p:cNvPr id="2050" name="Picture 2" descr="Medicines for depression and anxiety - NPS MedicineWise">
            <a:extLst>
              <a:ext uri="{FF2B5EF4-FFF2-40B4-BE49-F238E27FC236}">
                <a16:creationId xmlns:a16="http://schemas.microsoft.com/office/drawing/2014/main" id="{7AEAB9AF-56B0-4552-B30A-E3578C826E8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40" r="16931" b="3"/>
          <a:stretch/>
        </p:blipFill>
        <p:spPr bwMode="auto">
          <a:xfrm>
            <a:off x="1369635" y="2291415"/>
            <a:ext cx="3533985" cy="27281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39FC4152-29CA-4A39-92E1-913680350C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27060" y="2725524"/>
            <a:ext cx="4428236" cy="2728198"/>
          </a:xfrm>
        </p:spPr>
        <p:txBody>
          <a:bodyPr anchor="t">
            <a:normAutofit/>
          </a:bodyPr>
          <a:lstStyle/>
          <a:p>
            <a:pPr marL="0" indent="0" algn="ctr">
              <a:buNone/>
            </a:pPr>
            <a:r>
              <a:rPr lang="hr-HR" sz="2000" dirty="0">
                <a:latin typeface="Bell MT" panose="02020503060305020303" pitchFamily="18" charset="0"/>
              </a:rPr>
              <a:t>Uzima li klijent neke lijekove?</a:t>
            </a:r>
          </a:p>
          <a:p>
            <a:pPr marL="0" indent="0">
              <a:buNone/>
            </a:pPr>
            <a:endParaRPr lang="hr-HR" sz="2000" dirty="0">
              <a:latin typeface="Bell MT" panose="02020503060305020303" pitchFamily="18" charset="0"/>
            </a:endParaRPr>
          </a:p>
          <a:p>
            <a:pPr marL="0" indent="0" algn="ctr">
              <a:buNone/>
            </a:pPr>
            <a:r>
              <a:rPr lang="hr-HR" sz="2000" dirty="0">
                <a:latin typeface="Bell MT" panose="02020503060305020303" pitchFamily="18" charset="0"/>
              </a:rPr>
              <a:t>Je li klijent u nekoj drugoj vrsti tretmana?</a:t>
            </a:r>
          </a:p>
          <a:p>
            <a:endParaRPr lang="hr-HR" sz="2000" dirty="0"/>
          </a:p>
        </p:txBody>
      </p:sp>
    </p:spTree>
    <p:extLst>
      <p:ext uri="{BB962C8B-B14F-4D97-AF65-F5344CB8AC3E}">
        <p14:creationId xmlns:p14="http://schemas.microsoft.com/office/powerpoint/2010/main" val="22367676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79" name="Rectangle 3078">
            <a:extLst>
              <a:ext uri="{FF2B5EF4-FFF2-40B4-BE49-F238E27FC236}">
                <a16:creationId xmlns:a16="http://schemas.microsoft.com/office/drawing/2014/main" id="{9D25F302-27C5-414F-97F8-6EA0A6C028B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81" name="Right Triangle 3080">
            <a:extLst>
              <a:ext uri="{FF2B5EF4-FFF2-40B4-BE49-F238E27FC236}">
                <a16:creationId xmlns:a16="http://schemas.microsoft.com/office/drawing/2014/main" id="{830A36F8-48C2-4842-A87B-8CE8DF4E7FD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83" name="Rectangle 3082">
            <a:extLst>
              <a:ext uri="{FF2B5EF4-FFF2-40B4-BE49-F238E27FC236}">
                <a16:creationId xmlns:a16="http://schemas.microsoft.com/office/drawing/2014/main" id="{8F451A30-466B-4996-9BA5-CD6ABCC6D55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B219FD01-F046-41D6-BD83-E296D54206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774" y="623275"/>
            <a:ext cx="10905053" cy="1597228"/>
          </a:xfrm>
        </p:spPr>
        <p:txBody>
          <a:bodyPr>
            <a:normAutofit/>
          </a:bodyPr>
          <a:lstStyle/>
          <a:p>
            <a:pPr algn="ctr"/>
            <a:r>
              <a:rPr lang="hr-HR" sz="5100" dirty="0">
                <a:latin typeface="Bell MT" panose="02020503060305020303" pitchFamily="18" charset="0"/>
              </a:rPr>
              <a:t>POSTAVLJANJE DNEVNOG REDA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F814DD24-FB0B-4A2A-B259-D982B30F6D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7719" y="1964987"/>
            <a:ext cx="6887885" cy="3124605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hr-HR" sz="500" dirty="0">
              <a:latin typeface="Bell MT" panose="02020503060305020303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r-HR" sz="1800" dirty="0">
                <a:latin typeface="Bell MT" panose="02020503060305020303" pitchFamily="18" charset="0"/>
              </a:rPr>
              <a:t>Upoznati klijenta sa strukturom današnje seanse: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r-HR" sz="1800" dirty="0">
                <a:latin typeface="Bell MT" panose="02020503060305020303" pitchFamily="18" charset="0"/>
              </a:rPr>
              <a:t>Razgovarat ćemo o tome što se događalo između zadnje i današnje seanse…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r-HR" sz="1800" dirty="0">
                <a:latin typeface="Bell MT" panose="02020503060305020303" pitchFamily="18" charset="0"/>
              </a:rPr>
              <a:t>Što ste iz postavljenog plana samostalnog rada uspjeli izvršiti…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r-HR" sz="1800" dirty="0">
                <a:latin typeface="Bell MT" panose="02020503060305020303" pitchFamily="18" charset="0"/>
              </a:rPr>
              <a:t>Razgovarat ćemo o Vašoj dijagnozi…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r-HR" sz="1800" dirty="0">
                <a:latin typeface="Bell MT" panose="02020503060305020303" pitchFamily="18" charset="0"/>
              </a:rPr>
              <a:t>Postavljat ćemo ciljeve…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r-HR" sz="1800" dirty="0">
                <a:latin typeface="Bell MT" panose="02020503060305020303" pitchFamily="18" charset="0"/>
              </a:rPr>
              <a:t>Razgovarat ćemo o tome što još možete učiniti u sljedećem tjednu ili ćemo početi raditi na nekom od vaših ciljeva…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r-HR" sz="1800" dirty="0">
                <a:latin typeface="Bell MT" panose="02020503060305020303" pitchFamily="18" charset="0"/>
              </a:rPr>
              <a:t>Na kraju ću Vas tražiti povratnu informaciju…</a:t>
            </a:r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C5F1C4E1-00F8-443B-8E64-0FB5CF4C0F4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9469" y="2533569"/>
            <a:ext cx="3154046" cy="1787293"/>
          </a:xfrm>
          <a:prstGeom prst="rect">
            <a:avLst/>
          </a:prstGeom>
        </p:spPr>
      </p:pic>
      <p:sp>
        <p:nvSpPr>
          <p:cNvPr id="10" name="Rezervirano mjesto sadržaja 2">
            <a:extLst>
              <a:ext uri="{FF2B5EF4-FFF2-40B4-BE49-F238E27FC236}">
                <a16:creationId xmlns:a16="http://schemas.microsoft.com/office/drawing/2014/main" id="{2C578FDE-BAED-470F-BF61-907D06ECADFE}"/>
              </a:ext>
            </a:extLst>
          </p:cNvPr>
          <p:cNvSpPr txBox="1">
            <a:spLocks/>
          </p:cNvSpPr>
          <p:nvPr/>
        </p:nvSpPr>
        <p:spPr>
          <a:xfrm>
            <a:off x="1019469" y="4944137"/>
            <a:ext cx="10096004" cy="72586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hr-HR" sz="500" dirty="0">
              <a:latin typeface="Bell MT" panose="02020503060305020303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hr-HR" sz="1800" dirty="0">
                <a:solidFill>
                  <a:schemeClr val="bg1">
                    <a:lumMod val="50000"/>
                  </a:schemeClr>
                </a:solidFill>
                <a:latin typeface="Bell MT" panose="02020503060305020303" pitchFamily="18" charset="0"/>
              </a:rPr>
              <a:t>! Tijekom seanse može doći do promjene planiranog ako klijent navede novi, a važniji problem</a:t>
            </a:r>
          </a:p>
        </p:txBody>
      </p:sp>
    </p:spTree>
    <p:extLst>
      <p:ext uri="{BB962C8B-B14F-4D97-AF65-F5344CB8AC3E}">
        <p14:creationId xmlns:p14="http://schemas.microsoft.com/office/powerpoint/2010/main" val="31399738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ight Triangle 20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0594F5E7-FC74-44B6-969F-E7C0CDE9CE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774" y="944647"/>
            <a:ext cx="10905053" cy="1618489"/>
          </a:xfrm>
        </p:spPr>
        <p:txBody>
          <a:bodyPr anchor="ctr">
            <a:noAutofit/>
          </a:bodyPr>
          <a:lstStyle/>
          <a:p>
            <a:pPr algn="ctr"/>
            <a:r>
              <a:rPr lang="hr-HR" dirty="0">
                <a:latin typeface="Bell MT" panose="02020503060305020303" pitchFamily="18" charset="0"/>
              </a:rPr>
              <a:t>NOVOSTI OD ZADNJE SEANSE I PREGLED PLANA SAMOSTALNOG RADA 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034452B9-F322-49C2-A196-25028CCFC8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5240" y="2695227"/>
            <a:ext cx="9376275" cy="3422590"/>
          </a:xfrm>
        </p:spPr>
        <p:txBody>
          <a:bodyPr anchor="t">
            <a:normAutofit/>
          </a:bodyPr>
          <a:lstStyle/>
          <a:p>
            <a:endParaRPr lang="hr-HR" sz="2400" dirty="0">
              <a:latin typeface="Bell MT" panose="02020503060305020303" pitchFamily="18" charset="0"/>
            </a:endParaRPr>
          </a:p>
          <a:p>
            <a:r>
              <a:rPr lang="hr-HR" sz="2400" dirty="0">
                <a:latin typeface="Bell MT" panose="02020503060305020303" pitchFamily="18" charset="0"/>
              </a:rPr>
              <a:t>što se događalo između zadnje i današnje seanse</a:t>
            </a:r>
          </a:p>
          <a:p>
            <a:endParaRPr lang="hr-HR" sz="2400" dirty="0">
              <a:latin typeface="Bell MT" panose="02020503060305020303" pitchFamily="18" charset="0"/>
            </a:endParaRPr>
          </a:p>
          <a:p>
            <a:r>
              <a:rPr lang="hr-HR" sz="2400" dirty="0">
                <a:latin typeface="Bell MT" panose="02020503060305020303" pitchFamily="18" charset="0"/>
              </a:rPr>
              <a:t>što je klijent iz postavljenog plana samostalnog rada uspio odraditi </a:t>
            </a:r>
          </a:p>
          <a:p>
            <a:pPr marL="0" indent="0">
              <a:buNone/>
            </a:pPr>
            <a:r>
              <a:rPr lang="hr-HR" sz="2400" dirty="0">
                <a:latin typeface="Bell MT" panose="02020503060305020303" pitchFamily="18" charset="0"/>
              </a:rPr>
              <a:t>   i koliko je to pomoglo</a:t>
            </a:r>
          </a:p>
          <a:p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21117316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4" name="Rectangle 63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ight Triangle 65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9B30E371-A9B3-45DB-AB76-009165F0D2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774" y="643772"/>
            <a:ext cx="10905053" cy="1618489"/>
          </a:xfrm>
        </p:spPr>
        <p:txBody>
          <a:bodyPr anchor="ctr">
            <a:normAutofit/>
          </a:bodyPr>
          <a:lstStyle/>
          <a:p>
            <a:pPr algn="ctr"/>
            <a:r>
              <a:rPr lang="hr-HR" sz="5100" dirty="0">
                <a:latin typeface="Bell MT" panose="02020503060305020303" pitchFamily="18" charset="0"/>
              </a:rPr>
              <a:t>DIJAGNOZA I PSIHOEDUKACIJA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B557E7D0-37B2-4AD9-853E-D38CD3F6FD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5240" y="2262261"/>
            <a:ext cx="6793531" cy="3507603"/>
          </a:xfrm>
        </p:spPr>
        <p:txBody>
          <a:bodyPr anchor="t">
            <a:normAutofit/>
          </a:bodyPr>
          <a:lstStyle/>
          <a:p>
            <a:r>
              <a:rPr lang="hr-HR" sz="2400" dirty="0">
                <a:latin typeface="Bell MT" panose="02020503060305020303" pitchFamily="18" charset="0"/>
              </a:rPr>
              <a:t>Educirati klijenta o njegovom stanju, simptomima</a:t>
            </a:r>
          </a:p>
          <a:p>
            <a:endParaRPr lang="hr-HR" sz="2400" dirty="0">
              <a:latin typeface="Bell MT" panose="02020503060305020303" pitchFamily="18" charset="0"/>
            </a:endParaRPr>
          </a:p>
          <a:p>
            <a:r>
              <a:rPr lang="hr-HR" sz="2400" dirty="0">
                <a:latin typeface="Bell MT" panose="02020503060305020303" pitchFamily="18" charset="0"/>
              </a:rPr>
              <a:t>Dati mu nadu (uspješnost ove vrste terapije)</a:t>
            </a:r>
          </a:p>
          <a:p>
            <a:endParaRPr lang="hr-HR" sz="2400" dirty="0">
              <a:latin typeface="Bell MT" panose="02020503060305020303" pitchFamily="18" charset="0"/>
            </a:endParaRPr>
          </a:p>
          <a:p>
            <a:r>
              <a:rPr lang="hr-HR" sz="2400" dirty="0">
                <a:latin typeface="Bell MT" panose="02020503060305020303" pitchFamily="18" charset="0"/>
              </a:rPr>
              <a:t>Educirati o planu tretmana njegovog stanja</a:t>
            </a:r>
          </a:p>
        </p:txBody>
      </p:sp>
      <p:pic>
        <p:nvPicPr>
          <p:cNvPr id="10" name="Slika 9">
            <a:extLst>
              <a:ext uri="{FF2B5EF4-FFF2-40B4-BE49-F238E27FC236}">
                <a16:creationId xmlns:a16="http://schemas.microsoft.com/office/drawing/2014/main" id="{E0590CDC-9D2A-4AAB-B9FC-0170956542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90633" y="1935856"/>
            <a:ext cx="3240530" cy="1589172"/>
          </a:xfrm>
          <a:prstGeom prst="rect">
            <a:avLst/>
          </a:prstGeom>
        </p:spPr>
      </p:pic>
      <p:pic>
        <p:nvPicPr>
          <p:cNvPr id="12" name="Slika 11">
            <a:extLst>
              <a:ext uri="{FF2B5EF4-FFF2-40B4-BE49-F238E27FC236}">
                <a16:creationId xmlns:a16="http://schemas.microsoft.com/office/drawing/2014/main" id="{CE9253B1-851A-4CD7-A060-3F71F1AA22A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78771" y="3714188"/>
            <a:ext cx="1893312" cy="14375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955218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647</TotalTime>
  <Words>857</Words>
  <Application>Microsoft Office PowerPoint</Application>
  <PresentationFormat>Widescreen</PresentationFormat>
  <Paragraphs>151</Paragraphs>
  <Slides>15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Bell MT</vt:lpstr>
      <vt:lpstr>Calibri</vt:lpstr>
      <vt:lpstr>Calibri Light</vt:lpstr>
      <vt:lpstr>Courier New</vt:lpstr>
      <vt:lpstr>Times New Roman</vt:lpstr>
      <vt:lpstr>Tema sustava Office</vt:lpstr>
      <vt:lpstr>Struktura prve terapijske seanse</vt:lpstr>
      <vt:lpstr>PowerPoint Presentation</vt:lpstr>
      <vt:lpstr>Struktura prve seanse</vt:lpstr>
      <vt:lpstr>PowerPoint Presentation</vt:lpstr>
      <vt:lpstr>PROVJERA RASPOLOŽENJA</vt:lpstr>
      <vt:lpstr>PROVJERA DRUGIH TRETMANA</vt:lpstr>
      <vt:lpstr>POSTAVLJANJE DNEVNOG REDA</vt:lpstr>
      <vt:lpstr>NOVOSTI OD ZADNJE SEANSE I PREGLED PLANA SAMOSTALNOG RADA </vt:lpstr>
      <vt:lpstr>DIJAGNOZA I PSIHOEDUKACIJA</vt:lpstr>
      <vt:lpstr>IDENTIFICIRANJE VRIJEDNOSTI I  ASPIRACIJA</vt:lpstr>
      <vt:lpstr>POSTAVLJANJE CILJEVA</vt:lpstr>
      <vt:lpstr>PLANIRANJE AKTIVNOSTI</vt:lpstr>
      <vt:lpstr>SAŽIMANJE NA KRAJU SEANSE</vt:lpstr>
      <vt:lpstr>POVRATNA INFORMACIJA</vt:lpstr>
      <vt:lpstr>HVALA!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Struktura prve terapijske seanse</dc:title>
  <dc:creator>Ivana</dc:creator>
  <cp:lastModifiedBy>hubikotvr@outlook.com</cp:lastModifiedBy>
  <cp:revision>25</cp:revision>
  <dcterms:created xsi:type="dcterms:W3CDTF">2023-10-03T19:43:57Z</dcterms:created>
  <dcterms:modified xsi:type="dcterms:W3CDTF">2023-10-17T09:57:04Z</dcterms:modified>
</cp:coreProperties>
</file>