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7" r:id="rId3"/>
    <p:sldId id="268" r:id="rId4"/>
    <p:sldId id="269" r:id="rId5"/>
    <p:sldId id="262" r:id="rId6"/>
    <p:sldId id="258" r:id="rId7"/>
    <p:sldId id="259" r:id="rId8"/>
    <p:sldId id="276" r:id="rId9"/>
    <p:sldId id="260" r:id="rId10"/>
    <p:sldId id="284" r:id="rId11"/>
    <p:sldId id="285" r:id="rId12"/>
    <p:sldId id="277" r:id="rId13"/>
    <p:sldId id="278" r:id="rId14"/>
    <p:sldId id="279" r:id="rId15"/>
    <p:sldId id="280" r:id="rId16"/>
    <p:sldId id="281" r:id="rId17"/>
    <p:sldId id="282" r:id="rId18"/>
    <p:sldId id="283" r:id="rId19"/>
    <p:sldId id="265" r:id="rId20"/>
    <p:sldId id="286" r:id="rId21"/>
  </p:sldIdLst>
  <p:sldSz cx="12192000" cy="6858000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20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51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38505-BA2E-46B3-AE91-EAC4FDE6F554}" type="datetimeFigureOut">
              <a:rPr lang="hr-HR" smtClean="0"/>
              <a:t>06.10.2023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1559E-89B2-4B76-B1EE-7C871A6D90F0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366694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38505-BA2E-46B3-AE91-EAC4FDE6F554}" type="datetimeFigureOut">
              <a:rPr lang="hr-HR" smtClean="0"/>
              <a:t>06.10.2023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1559E-89B2-4B76-B1EE-7C871A6D90F0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5488875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38505-BA2E-46B3-AE91-EAC4FDE6F554}" type="datetimeFigureOut">
              <a:rPr lang="hr-HR" smtClean="0"/>
              <a:t>06.10.2023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1559E-89B2-4B76-B1EE-7C871A6D90F0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4631749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38505-BA2E-46B3-AE91-EAC4FDE6F554}" type="datetimeFigureOut">
              <a:rPr lang="hr-HR" smtClean="0"/>
              <a:t>06.10.2023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1559E-89B2-4B76-B1EE-7C871A6D90F0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9766914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38505-BA2E-46B3-AE91-EAC4FDE6F554}" type="datetimeFigureOut">
              <a:rPr lang="hr-HR" smtClean="0"/>
              <a:t>06.10.2023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1559E-89B2-4B76-B1EE-7C871A6D90F0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09014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38505-BA2E-46B3-AE91-EAC4FDE6F554}" type="datetimeFigureOut">
              <a:rPr lang="hr-HR" smtClean="0"/>
              <a:t>06.10.2023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1559E-89B2-4B76-B1EE-7C871A6D90F0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9719045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38505-BA2E-46B3-AE91-EAC4FDE6F554}" type="datetimeFigureOut">
              <a:rPr lang="hr-HR" smtClean="0"/>
              <a:t>06.10.2023</a:t>
            </a:fld>
            <a:endParaRPr lang="hr-H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1559E-89B2-4B76-B1EE-7C871A6D90F0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9754109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38505-BA2E-46B3-AE91-EAC4FDE6F554}" type="datetimeFigureOut">
              <a:rPr lang="hr-HR" smtClean="0"/>
              <a:t>06.10.2023</a:t>
            </a:fld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1559E-89B2-4B76-B1EE-7C871A6D90F0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7822414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38505-BA2E-46B3-AE91-EAC4FDE6F554}" type="datetimeFigureOut">
              <a:rPr lang="hr-HR" smtClean="0"/>
              <a:t>06.10.2023</a:t>
            </a:fld>
            <a:endParaRPr lang="hr-H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1559E-89B2-4B76-B1EE-7C871A6D90F0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802849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38505-BA2E-46B3-AE91-EAC4FDE6F554}" type="datetimeFigureOut">
              <a:rPr lang="hr-HR" smtClean="0"/>
              <a:t>06.10.2023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1559E-89B2-4B76-B1EE-7C871A6D90F0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6281328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r-H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38505-BA2E-46B3-AE91-EAC4FDE6F554}" type="datetimeFigureOut">
              <a:rPr lang="hr-HR" smtClean="0"/>
              <a:t>06.10.2023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1559E-89B2-4B76-B1EE-7C871A6D90F0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6547062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838505-BA2E-46B3-AE91-EAC4FDE6F554}" type="datetimeFigureOut">
              <a:rPr lang="hr-HR" smtClean="0"/>
              <a:t>06.10.2023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11559E-89B2-4B76-B1EE-7C871A6D90F0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9786762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hyperlink" Target="https://www.psychologytoday.com/intl/basics/confidence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122363"/>
            <a:ext cx="5715000" cy="2387600"/>
          </a:xfrm>
        </p:spPr>
        <p:txBody>
          <a:bodyPr/>
          <a:lstStyle/>
          <a:p>
            <a:r>
              <a:rPr lang="hr-HR" dirty="0" smtClean="0"/>
              <a:t>VJEROVANJA</a:t>
            </a:r>
            <a:endParaRPr lang="hr-H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" y="3602038"/>
            <a:ext cx="5715000" cy="1655762"/>
          </a:xfrm>
        </p:spPr>
        <p:txBody>
          <a:bodyPr/>
          <a:lstStyle/>
          <a:p>
            <a:r>
              <a:rPr lang="hr-HR" dirty="0" smtClean="0"/>
              <a:t>Ana Jadrijević-Tomas</a:t>
            </a:r>
          </a:p>
          <a:p>
            <a:r>
              <a:rPr lang="hr-HR" dirty="0" smtClean="0"/>
              <a:t>Dr.med. Neurolog somnolog</a:t>
            </a:r>
          </a:p>
          <a:p>
            <a:endParaRPr lang="hr-HR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15000" y="0"/>
            <a:ext cx="6477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47749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4000" dirty="0">
                <a:latin typeface="+mn-lt"/>
              </a:rPr>
              <a:t>KOGNITIVNA KONCEPTUALIZACIJA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r-HR" dirty="0" smtClean="0"/>
          </a:p>
          <a:p>
            <a:endParaRPr lang="hr-HR" dirty="0" smtClean="0"/>
          </a:p>
          <a:p>
            <a:endParaRPr lang="hr-HR" dirty="0" smtClean="0"/>
          </a:p>
          <a:p>
            <a:r>
              <a:rPr lang="hr-HR" sz="2000" dirty="0" smtClean="0"/>
              <a:t>DIJAGRAM </a:t>
            </a:r>
            <a:r>
              <a:rPr lang="hr-HR" sz="2000" dirty="0"/>
              <a:t>– slikoviti prikaz veze između bazičnih vjerovanja, posredujućih vjerovanja i trenutnih automatskih misli.  </a:t>
            </a:r>
          </a:p>
          <a:p>
            <a:pPr marL="0" indent="0">
              <a:buNone/>
            </a:pPr>
            <a:r>
              <a:rPr lang="hr-HR" sz="2000" dirty="0"/>
              <a:t>		- trebao bi imati logički smisao i terapeutu i pacijentu </a:t>
            </a:r>
          </a:p>
          <a:p>
            <a:pPr marL="0" indent="0">
              <a:buNone/>
            </a:pPr>
            <a:r>
              <a:rPr lang="hr-HR" sz="2000" dirty="0"/>
              <a:t>                     </a:t>
            </a:r>
            <a:r>
              <a:rPr lang="hr-HR" sz="2000" dirty="0" smtClean="0"/>
              <a:t>            </a:t>
            </a:r>
            <a:r>
              <a:rPr lang="hr-HR" sz="2000" dirty="0"/>
              <a:t>-trebao bi biti kontinuirano vrednovan i dorađivan </a:t>
            </a:r>
            <a:r>
              <a:rPr lang="hr-HR" sz="2000" dirty="0" smtClean="0"/>
              <a:t>u skladu s </a:t>
            </a:r>
            <a:r>
              <a:rPr lang="hr-HR" sz="2000" dirty="0"/>
              <a:t>novim podacima</a:t>
            </a:r>
          </a:p>
          <a:p>
            <a:endParaRPr lang="hr-HR" dirty="0"/>
          </a:p>
        </p:txBody>
      </p:sp>
      <p:pic>
        <p:nvPicPr>
          <p:cNvPr id="4" name="Picture 2" descr="The Biology of Belief - How Changing Your Mind Can Change Your Health -  Trainerize.m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98971" y="0"/>
            <a:ext cx="4093029" cy="22990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651942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44136" y="-209007"/>
            <a:ext cx="12636136" cy="7184573"/>
          </a:xfrm>
        </p:spPr>
      </p:pic>
    </p:spTree>
    <p:extLst>
      <p:ext uri="{BB962C8B-B14F-4D97-AF65-F5344CB8AC3E}">
        <p14:creationId xmlns:p14="http://schemas.microsoft.com/office/powerpoint/2010/main" val="30884700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4000" dirty="0" smtClean="0">
                <a:latin typeface="+mn-lt"/>
              </a:rPr>
              <a:t>IDENTIFICIRANJE BAZIČNIH I POSREDUJUĆIH VJEROVANJA</a:t>
            </a:r>
            <a:endParaRPr lang="hr-HR" sz="4000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5797731" cy="4875621"/>
          </a:xfrm>
        </p:spPr>
        <p:txBody>
          <a:bodyPr/>
          <a:lstStyle/>
          <a:p>
            <a:pPr marL="0" indent="0">
              <a:buNone/>
            </a:pPr>
            <a:endParaRPr lang="hr-HR" sz="2000" dirty="0" smtClean="0"/>
          </a:p>
          <a:p>
            <a:pPr marL="0" indent="0">
              <a:buNone/>
            </a:pPr>
            <a:endParaRPr lang="hr-HR" sz="2000" dirty="0"/>
          </a:p>
          <a:p>
            <a:pPr marL="0" indent="0">
              <a:buNone/>
            </a:pPr>
            <a:r>
              <a:rPr lang="hr-HR" sz="2000" dirty="0" smtClean="0"/>
              <a:t>Prepoznavajući vjerovanje izraženo u obliku automatske misli</a:t>
            </a:r>
          </a:p>
          <a:p>
            <a:pPr marL="0" indent="0">
              <a:buNone/>
            </a:pPr>
            <a:r>
              <a:rPr lang="hr-HR" sz="2000" dirty="0" smtClean="0"/>
              <a:t>Nudeći prvi dio pretpostavke („Što ako”) i tražeći od pacijenta njeno dovršavanje</a:t>
            </a:r>
          </a:p>
          <a:p>
            <a:pPr marL="0" indent="0">
              <a:buNone/>
            </a:pPr>
            <a:r>
              <a:rPr lang="hr-HR" sz="2000" dirty="0" smtClean="0"/>
              <a:t>Direktno izazivajući pravilo</a:t>
            </a:r>
          </a:p>
          <a:p>
            <a:pPr marL="0" indent="0">
              <a:buNone/>
            </a:pPr>
            <a:r>
              <a:rPr lang="hr-HR" sz="2000" dirty="0" smtClean="0"/>
              <a:t>Koristeći tehniku silazne strelice</a:t>
            </a:r>
          </a:p>
          <a:p>
            <a:pPr marL="0" indent="0">
              <a:buNone/>
            </a:pPr>
            <a:r>
              <a:rPr lang="hr-HR" sz="2000" dirty="0" smtClean="0"/>
              <a:t>Prepoznajući uobičajene teme u AM </a:t>
            </a:r>
          </a:p>
          <a:p>
            <a:pPr marL="0" indent="0">
              <a:buNone/>
            </a:pPr>
            <a:r>
              <a:rPr lang="hr-HR" sz="2000" dirty="0" smtClean="0"/>
              <a:t>Pitajući pacijenta koje je njegovo vjerovanje</a:t>
            </a:r>
          </a:p>
          <a:p>
            <a:pPr marL="0" indent="0">
              <a:buNone/>
            </a:pPr>
            <a:r>
              <a:rPr lang="hr-HR" sz="2000" dirty="0" smtClean="0"/>
              <a:t>Pregledavajući pacijentov upitnik vjerovanja</a:t>
            </a:r>
          </a:p>
          <a:p>
            <a:pPr marL="0" indent="0">
              <a:buNone/>
            </a:pPr>
            <a:endParaRPr lang="hr-HR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67007" y="2375851"/>
            <a:ext cx="4116976" cy="37751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3461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6333309" cy="2129881"/>
          </a:xfrm>
        </p:spPr>
        <p:txBody>
          <a:bodyPr>
            <a:normAutofit/>
          </a:bodyPr>
          <a:lstStyle/>
          <a:p>
            <a:r>
              <a:rPr lang="hr-HR" sz="4000" dirty="0" smtClean="0">
                <a:latin typeface="+mn-lt"/>
              </a:rPr>
              <a:t/>
            </a:r>
            <a:br>
              <a:rPr lang="hr-HR" sz="4000" dirty="0" smtClean="0">
                <a:latin typeface="+mn-lt"/>
              </a:rPr>
            </a:br>
            <a:r>
              <a:rPr lang="hr-HR" sz="4000" dirty="0" smtClean="0">
                <a:latin typeface="+mn-lt"/>
              </a:rPr>
              <a:t>DONOŠENJE ODLUKE O </a:t>
            </a:r>
            <a:br>
              <a:rPr lang="hr-HR" sz="4000" dirty="0" smtClean="0">
                <a:latin typeface="+mn-lt"/>
              </a:rPr>
            </a:br>
            <a:r>
              <a:rPr lang="hr-HR" sz="4000" dirty="0" smtClean="0">
                <a:latin typeface="+mn-lt"/>
              </a:rPr>
              <a:t>MODIFIKACIJI VJEROVANJA</a:t>
            </a:r>
            <a:endParaRPr lang="hr-HR" sz="4000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r-HR" dirty="0" smtClean="0"/>
          </a:p>
          <a:p>
            <a:endParaRPr lang="hr-HR" sz="2000" dirty="0" smtClean="0"/>
          </a:p>
          <a:p>
            <a:pPr marL="0" indent="0">
              <a:buNone/>
            </a:pPr>
            <a:endParaRPr lang="hr-HR" sz="2000" dirty="0" smtClean="0"/>
          </a:p>
          <a:p>
            <a:pPr marL="0" indent="0">
              <a:buNone/>
            </a:pPr>
            <a:endParaRPr lang="hr-HR" sz="2000" dirty="0" smtClean="0"/>
          </a:p>
          <a:p>
            <a:r>
              <a:rPr lang="hr-HR" sz="2000" dirty="0" smtClean="0"/>
              <a:t>Identificirajući vjerovanje, terapeut određuje je li posredujuće vjerovanje centralno ili više periferno</a:t>
            </a:r>
          </a:p>
          <a:p>
            <a:endParaRPr lang="hr-HR" sz="2000" dirty="0"/>
          </a:p>
          <a:p>
            <a:r>
              <a:rPr lang="hr-HR" sz="2000" dirty="0" smtClean="0"/>
              <a:t>Kako bi što učinkovitije vodio terapiju, terapeut se mora usmjeriti na najvažnija posredujuća vjerovanja </a:t>
            </a:r>
            <a:endParaRPr lang="hr-HR" sz="20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40880" y="0"/>
            <a:ext cx="5151121" cy="33832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87298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4000" dirty="0" smtClean="0">
                <a:latin typeface="+mn-lt"/>
              </a:rPr>
              <a:t>      EDUCIRANJE PACIJENTA O VJEROVANJIMA</a:t>
            </a:r>
            <a:endParaRPr lang="hr-HR" sz="4000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r-HR" dirty="0" smtClean="0"/>
          </a:p>
          <a:p>
            <a:pPr marL="0" indent="0">
              <a:buNone/>
            </a:pPr>
            <a:r>
              <a:rPr lang="hr-HR" dirty="0"/>
              <a:t> </a:t>
            </a:r>
            <a:r>
              <a:rPr lang="hr-HR" dirty="0" smtClean="0"/>
              <a:t>                      </a:t>
            </a:r>
            <a:r>
              <a:rPr lang="hr-HR" sz="2000" dirty="0" smtClean="0"/>
              <a:t>Vjerovanja su naučena, a ne urođena, stoga se mogu mijenjati!</a:t>
            </a:r>
            <a:endParaRPr lang="hr-HR" sz="20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45474" y="3017521"/>
            <a:ext cx="9248503" cy="32943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24872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4000" dirty="0" smtClean="0">
                <a:latin typeface="+mn-lt"/>
              </a:rPr>
              <a:t>MIJENJANJE PRAVILA I STAVOVA U OBLIK PRETPOSTAVKI</a:t>
            </a:r>
            <a:endParaRPr lang="hr-HR" sz="4000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r-HR" dirty="0" smtClean="0"/>
          </a:p>
          <a:p>
            <a:endParaRPr lang="hr-HR" dirty="0"/>
          </a:p>
          <a:p>
            <a:r>
              <a:rPr lang="hr-HR" sz="2000" dirty="0" smtClean="0"/>
              <a:t>Pacijentu je lakše uvidjeti distorziju i provjeriti posredujuće vjerovanje ako je ono u obliku pretpostavke, a ne pravila ili stava.  </a:t>
            </a:r>
          </a:p>
          <a:p>
            <a:endParaRPr lang="hr-HR" sz="2000" dirty="0"/>
          </a:p>
          <a:p>
            <a:pPr marL="0" indent="0">
              <a:buNone/>
            </a:pPr>
            <a:r>
              <a:rPr lang="hr-HR" sz="2000" dirty="0" smtClean="0"/>
              <a:t>                                                        </a:t>
            </a:r>
            <a:r>
              <a:rPr lang="hr-HR" sz="2000" b="1" dirty="0" smtClean="0"/>
              <a:t>Pravilo</a:t>
            </a:r>
            <a:r>
              <a:rPr lang="hr-HR" sz="2000" dirty="0" smtClean="0"/>
              <a:t>: „Ne smijem tražiti pomoć.” </a:t>
            </a:r>
          </a:p>
          <a:p>
            <a:pPr marL="0" indent="0">
              <a:buNone/>
            </a:pPr>
            <a:endParaRPr lang="hr-HR" sz="2000" dirty="0" smtClean="0"/>
          </a:p>
          <a:p>
            <a:pPr marL="0" indent="0">
              <a:buNone/>
            </a:pPr>
            <a:endParaRPr lang="hr-HR" sz="2000" dirty="0" smtClean="0"/>
          </a:p>
          <a:p>
            <a:pPr marL="0" indent="0">
              <a:buNone/>
            </a:pPr>
            <a:r>
              <a:rPr lang="hr-HR" sz="2000" dirty="0" smtClean="0"/>
              <a:t>                                       </a:t>
            </a:r>
            <a:r>
              <a:rPr lang="hr-HR" sz="2000" b="1" dirty="0" smtClean="0"/>
              <a:t>Prepostavka</a:t>
            </a:r>
            <a:r>
              <a:rPr lang="hr-HR" sz="2000" dirty="0"/>
              <a:t>: „Ako tražim pomoć, znači da sam neadekvatna.”</a:t>
            </a:r>
          </a:p>
          <a:p>
            <a:endParaRPr lang="hr-HR" dirty="0"/>
          </a:p>
        </p:txBody>
      </p:sp>
      <p:sp>
        <p:nvSpPr>
          <p:cNvPr id="4" name="Down Arrow 3"/>
          <p:cNvSpPr/>
          <p:nvPr/>
        </p:nvSpPr>
        <p:spPr>
          <a:xfrm>
            <a:off x="5760721" y="4428308"/>
            <a:ext cx="484632" cy="496389"/>
          </a:xfrm>
          <a:prstGeom prst="downArrow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>
              <a:solidFill>
                <a:srgbClr val="92D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942688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1445" y="848451"/>
            <a:ext cx="10515600" cy="1325563"/>
          </a:xfrm>
        </p:spPr>
        <p:txBody>
          <a:bodyPr>
            <a:normAutofit/>
          </a:bodyPr>
          <a:lstStyle/>
          <a:p>
            <a:r>
              <a:rPr lang="hr-HR" sz="4000" dirty="0" smtClean="0">
                <a:latin typeface="+mn-lt"/>
              </a:rPr>
              <a:t>ISTRAŽIVANJE PREDNOSTI I </a:t>
            </a:r>
            <a:br>
              <a:rPr lang="hr-HR" sz="4000" dirty="0" smtClean="0">
                <a:latin typeface="+mn-lt"/>
              </a:rPr>
            </a:br>
            <a:r>
              <a:rPr lang="hr-HR" sz="4000" dirty="0" smtClean="0">
                <a:latin typeface="+mn-lt"/>
              </a:rPr>
              <a:t>NEDOSTATAKA VJEROVANJA</a:t>
            </a:r>
            <a:endParaRPr lang="hr-HR" sz="4000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r-HR" dirty="0" smtClean="0"/>
          </a:p>
          <a:p>
            <a:endParaRPr lang="hr-HR" dirty="0" smtClean="0"/>
          </a:p>
          <a:p>
            <a:endParaRPr lang="hr-HR" dirty="0"/>
          </a:p>
          <a:p>
            <a:endParaRPr lang="hr-HR" dirty="0" smtClean="0"/>
          </a:p>
          <a:p>
            <a:r>
              <a:rPr lang="hr-HR" sz="2000" dirty="0" smtClean="0"/>
              <a:t>Za pacijente je često korisno istražiti prednosti i nedostatke zadržavanja određenog vjerovanja</a:t>
            </a:r>
          </a:p>
          <a:p>
            <a:endParaRPr lang="hr-HR" sz="2000" dirty="0"/>
          </a:p>
          <a:p>
            <a:r>
              <a:rPr lang="hr-HR" sz="2000" dirty="0" smtClean="0"/>
              <a:t>Terapeut nastoji smanjiti ili oslabiti prednosti, a pojačati i naglasiti nedostatke.  </a:t>
            </a:r>
            <a:endParaRPr lang="hr-HR" sz="20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24206" y="0"/>
            <a:ext cx="4667794" cy="27301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99982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4692" y="15080"/>
            <a:ext cx="7717971" cy="2913652"/>
          </a:xfrm>
        </p:spPr>
        <p:txBody>
          <a:bodyPr>
            <a:normAutofit/>
          </a:bodyPr>
          <a:lstStyle/>
          <a:p>
            <a:r>
              <a:rPr lang="hr-HR" sz="4000" dirty="0" smtClean="0">
                <a:latin typeface="+mn-lt"/>
              </a:rPr>
              <a:t>OBLIKOVANJE NOVOG VJEROVANJA </a:t>
            </a:r>
            <a:endParaRPr lang="hr-HR" sz="4000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468879"/>
            <a:ext cx="9677400" cy="2834641"/>
          </a:xfrm>
        </p:spPr>
        <p:txBody>
          <a:bodyPr/>
          <a:lstStyle/>
          <a:p>
            <a:endParaRPr lang="hr-HR" dirty="0" smtClean="0"/>
          </a:p>
          <a:p>
            <a:endParaRPr lang="hr-HR" dirty="0"/>
          </a:p>
          <a:p>
            <a:endParaRPr lang="hr-HR" dirty="0" smtClean="0"/>
          </a:p>
          <a:p>
            <a:r>
              <a:rPr lang="hr-HR" sz="2000" dirty="0" smtClean="0"/>
              <a:t>Terapeut oblikuje funkcionalnije vjerovanje te vodi pacijenta do takvog „novog” vjerovanja suradničkim načinom.</a:t>
            </a:r>
            <a:endParaRPr lang="hr-HR" sz="20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42663" y="15081"/>
            <a:ext cx="3949337" cy="30416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89324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MODIFICIRANJE VJEROVANJA  -  STRATEGIJE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86394" y="1628276"/>
            <a:ext cx="4543697" cy="4351338"/>
          </a:xfrm>
        </p:spPr>
        <p:txBody>
          <a:bodyPr>
            <a:normAutofit/>
          </a:bodyPr>
          <a:lstStyle/>
          <a:p>
            <a:endParaRPr lang="hr-HR" sz="2000" dirty="0" smtClean="0"/>
          </a:p>
          <a:p>
            <a:endParaRPr lang="hr-HR" sz="2000" dirty="0" smtClean="0"/>
          </a:p>
          <a:p>
            <a:r>
              <a:rPr lang="hr-HR" sz="2000" dirty="0" smtClean="0"/>
              <a:t>Sokratski dijalog</a:t>
            </a:r>
          </a:p>
          <a:p>
            <a:r>
              <a:rPr lang="hr-HR" sz="2000" dirty="0" smtClean="0"/>
              <a:t>Bihevioralni eksperiment</a:t>
            </a:r>
          </a:p>
          <a:p>
            <a:r>
              <a:rPr lang="hr-HR" sz="2000" dirty="0" smtClean="0"/>
              <a:t>Kognitivni kontinuum</a:t>
            </a:r>
          </a:p>
          <a:p>
            <a:r>
              <a:rPr lang="hr-HR" sz="2000" dirty="0" smtClean="0"/>
              <a:t>Racionalno-emocionalno igranje uloga</a:t>
            </a:r>
          </a:p>
          <a:p>
            <a:r>
              <a:rPr lang="hr-HR" sz="2000" dirty="0" smtClean="0"/>
              <a:t>Korištenje drugih kao refereničnih točaka</a:t>
            </a:r>
          </a:p>
          <a:p>
            <a:r>
              <a:rPr lang="hr-HR" sz="2000" dirty="0" smtClean="0"/>
              <a:t>Ponašanje „kao da”</a:t>
            </a:r>
          </a:p>
          <a:p>
            <a:r>
              <a:rPr lang="hr-HR" sz="2000" dirty="0" smtClean="0"/>
              <a:t>Samootkrivanje </a:t>
            </a:r>
            <a:endParaRPr lang="hr-HR" sz="20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3418" y="1825625"/>
            <a:ext cx="4924696" cy="41571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16333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74674" y="744582"/>
            <a:ext cx="4979126" cy="4519749"/>
          </a:xfrm>
        </p:spPr>
        <p:txBody>
          <a:bodyPr>
            <a:normAutofit/>
          </a:bodyPr>
          <a:lstStyle/>
          <a:p>
            <a:endParaRPr lang="hr-HR" i="1" dirty="0" smtClean="0"/>
          </a:p>
          <a:p>
            <a:endParaRPr lang="hr-HR" i="1" dirty="0"/>
          </a:p>
          <a:p>
            <a:pPr marL="0" indent="0">
              <a:buNone/>
            </a:pPr>
            <a:r>
              <a:rPr lang="hr-HR" i="1" dirty="0" smtClean="0"/>
              <a:t>     </a:t>
            </a:r>
            <a:r>
              <a:rPr lang="en-US" sz="2400" i="1" dirty="0" smtClean="0"/>
              <a:t>“</a:t>
            </a:r>
            <a:r>
              <a:rPr lang="en-US" sz="2400" i="1" dirty="0"/>
              <a:t>For some of our most important beliefs, we have no evidence at all, except that people we love and trust hold these beliefs. Considering how little we know, the </a:t>
            </a:r>
            <a:r>
              <a:rPr lang="en-US" sz="2400" i="1" dirty="0" smtClean="0">
                <a:hlinkClick r:id="rId2" tooltip="Psychology Today looks at confidence"/>
              </a:rPr>
              <a:t>confidence</a:t>
            </a:r>
            <a:r>
              <a:rPr lang="en-US" sz="2400" i="1" dirty="0"/>
              <a:t> we have in our beliefs is preposterous—and it is also </a:t>
            </a:r>
            <a:r>
              <a:rPr lang="en-US" sz="2400" i="1" dirty="0" smtClean="0"/>
              <a:t>essential.”</a:t>
            </a:r>
            <a:endParaRPr lang="en-US" sz="2400" dirty="0"/>
          </a:p>
          <a:p>
            <a:pPr marL="0" indent="0">
              <a:buNone/>
            </a:pPr>
            <a:r>
              <a:rPr lang="hr-HR" sz="2400" i="1" dirty="0" smtClean="0"/>
              <a:t>                 </a:t>
            </a:r>
            <a:r>
              <a:rPr lang="en-US" sz="2400" i="1" dirty="0" smtClean="0"/>
              <a:t>—</a:t>
            </a:r>
            <a:r>
              <a:rPr lang="en-US" sz="2400" dirty="0"/>
              <a:t>2002 Nobel Laureate Daniel Kahneman</a:t>
            </a:r>
            <a:r>
              <a:rPr lang="en-US" sz="2400" baseline="30000" dirty="0"/>
              <a:t>1</a:t>
            </a:r>
            <a:endParaRPr lang="en-US" sz="2400" dirty="0"/>
          </a:p>
          <a:p>
            <a:endParaRPr lang="hr-HR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074229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21238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4000" dirty="0" smtClean="0">
                <a:latin typeface="+mn-lt"/>
              </a:rPr>
              <a:t>Što su vjerovanja?</a:t>
            </a:r>
            <a:endParaRPr lang="hr-HR" sz="4000" dirty="0">
              <a:latin typeface="+mn-lt"/>
            </a:endParaRPr>
          </a:p>
        </p:txBody>
      </p:sp>
      <p:sp>
        <p:nvSpPr>
          <p:cNvPr id="4" name="Rectangle 1"/>
          <p:cNvSpPr>
            <a:spLocks noGrp="1" noChangeArrowheads="1"/>
          </p:cNvSpPr>
          <p:nvPr>
            <p:ph idx="1"/>
          </p:nvPr>
        </p:nvSpPr>
        <p:spPr bwMode="auto">
          <a:xfrm>
            <a:off x="838200" y="2633928"/>
            <a:ext cx="10515600" cy="2734734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/>
        </p:spPr>
        <p:txBody>
          <a:bodyPr vert="horz" wrap="square" lIns="0" tIns="-17457" rIns="0" bIns="-17457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r-HR" altLang="sr-Latn-RS" sz="2000" b="0" i="0" u="none" strike="noStrike" cap="none" normalizeH="0" baseline="0" dirty="0" smtClean="0">
                <a:ln>
                  <a:noFill/>
                </a:ln>
                <a:effectLst/>
              </a:rPr>
              <a:t>-načini na koji naš mozak shvaća naš složeni svijet i upravlja njime.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hr-HR" altLang="sr-Latn-RS" sz="2000" dirty="0" smtClean="0"/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hr-HR" altLang="sr-Latn-RS" sz="2000" b="0" i="0" u="none" strike="noStrike" cap="none" normalizeH="0" baseline="0" dirty="0">
              <a:ln>
                <a:noFill/>
              </a:ln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r-HR" altLang="sr-Latn-RS" sz="2000" b="0" i="0" u="none" strike="noStrike" cap="none" normalizeH="0" baseline="0" dirty="0" smtClean="0">
                <a:ln>
                  <a:noFill/>
                </a:ln>
                <a:effectLst/>
              </a:rPr>
              <a:t>-mentalni prikazi načina na koji naš mozak očekuje da se stvari u našem okruženju ponašaju i kako bi stvari trebale biti povezane jedna s drugom - obrasci prema kojima naš mozak očekuje da se svijet prilagodi.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hr-HR" altLang="sr-Latn-RS" sz="2000" dirty="0"/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hr-HR" altLang="sr-Latn-RS" sz="2000" dirty="0"/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r-HR" altLang="sr-Latn-RS" sz="2000" b="0" i="0" u="none" strike="noStrike" cap="none" normalizeH="0" baseline="0" dirty="0" smtClean="0">
                <a:ln>
                  <a:noFill/>
                </a:ln>
                <a:effectLst/>
              </a:rPr>
              <a:t>-predlošci za učinkovito učenje i često su neophodna za preživljavanje. 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79029" y="0"/>
            <a:ext cx="5812971" cy="20904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93641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5165" y="1920240"/>
            <a:ext cx="3958045" cy="32134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46441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75846"/>
          </a:xfrm>
        </p:spPr>
        <p:txBody>
          <a:bodyPr>
            <a:normAutofit fontScale="90000"/>
          </a:bodyPr>
          <a:lstStyle/>
          <a:p>
            <a:r>
              <a:rPr lang="hr-HR" altLang="sr-Latn-RS" dirty="0" smtClean="0">
                <a:solidFill>
                  <a:srgbClr val="202124"/>
                </a:solidFill>
                <a:latin typeface="inherit"/>
              </a:rPr>
              <a:t/>
            </a:r>
            <a:br>
              <a:rPr lang="hr-HR" altLang="sr-Latn-RS" dirty="0" smtClean="0">
                <a:solidFill>
                  <a:srgbClr val="202124"/>
                </a:solidFill>
                <a:latin typeface="inherit"/>
              </a:rPr>
            </a:br>
            <a:r>
              <a:rPr lang="hr-HR" altLang="sr-Latn-RS" dirty="0" smtClean="0">
                <a:solidFill>
                  <a:srgbClr val="202124"/>
                </a:solidFill>
                <a:latin typeface="inherit"/>
              </a:rPr>
              <a:t/>
            </a:r>
            <a:br>
              <a:rPr lang="hr-HR" altLang="sr-Latn-RS" dirty="0" smtClean="0">
                <a:solidFill>
                  <a:srgbClr val="202124"/>
                </a:solidFill>
                <a:latin typeface="inherit"/>
              </a:rPr>
            </a:br>
            <a:r>
              <a:rPr lang="hr-HR" altLang="sr-Latn-RS" dirty="0" smtClean="0">
                <a:solidFill>
                  <a:srgbClr val="202124"/>
                </a:solidFill>
                <a:latin typeface="inherit"/>
              </a:rPr>
              <a:t/>
            </a:r>
            <a:br>
              <a:rPr lang="hr-HR" altLang="sr-Latn-RS" dirty="0" smtClean="0">
                <a:solidFill>
                  <a:srgbClr val="202124"/>
                </a:solidFill>
                <a:latin typeface="inherit"/>
              </a:rPr>
            </a:br>
            <a:r>
              <a:rPr lang="hr-HR" altLang="sr-Latn-RS" dirty="0" smtClean="0">
                <a:solidFill>
                  <a:srgbClr val="202124"/>
                </a:solidFill>
                <a:latin typeface="+mn-lt"/>
              </a:rPr>
              <a:t>Zašto nastaju?</a:t>
            </a:r>
            <a:br>
              <a:rPr lang="hr-HR" altLang="sr-Latn-RS" dirty="0" smtClean="0">
                <a:solidFill>
                  <a:srgbClr val="202124"/>
                </a:solidFill>
                <a:latin typeface="+mn-lt"/>
              </a:rPr>
            </a:br>
            <a:r>
              <a:rPr lang="hr-HR" altLang="sr-Latn-RS" dirty="0" smtClean="0">
                <a:solidFill>
                  <a:srgbClr val="202124"/>
                </a:solidFill>
                <a:latin typeface="+mn-lt"/>
              </a:rPr>
              <a:t/>
            </a:r>
            <a:br>
              <a:rPr lang="hr-HR" altLang="sr-Latn-RS" dirty="0" smtClean="0">
                <a:solidFill>
                  <a:srgbClr val="202124"/>
                </a:solidFill>
                <a:latin typeface="+mn-lt"/>
              </a:rPr>
            </a:br>
            <a:endParaRPr lang="hr-HR" dirty="0">
              <a:latin typeface="+mn-lt"/>
            </a:endParaRPr>
          </a:p>
        </p:txBody>
      </p:sp>
      <p:sp>
        <p:nvSpPr>
          <p:cNvPr id="4" name="Rectangle 1"/>
          <p:cNvSpPr>
            <a:spLocks noGrp="1" noChangeArrowheads="1"/>
          </p:cNvSpPr>
          <p:nvPr>
            <p:ph idx="1"/>
          </p:nvPr>
        </p:nvSpPr>
        <p:spPr bwMode="auto">
          <a:xfrm>
            <a:off x="838200" y="2715493"/>
            <a:ext cx="9144000" cy="2365402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/>
        </p:spPr>
        <p:txBody>
          <a:bodyPr vert="horz" wrap="square" lIns="0" tIns="-17457" rIns="0" bIns="-17457" numCol="1" anchor="ctr" anchorCtr="0" compatLnSpc="1">
            <a:prstTxWarp prst="textNoShape">
              <a:avLst/>
            </a:prstTxWarp>
            <a:spAutoFit/>
          </a:bodyPr>
          <a:lstStyle/>
          <a:p>
            <a:pPr mar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endParaRPr lang="hr-HR" altLang="sr-Latn-RS" sz="1800" dirty="0" smtClean="0">
              <a:solidFill>
                <a:srgbClr val="202124"/>
              </a:solidFill>
              <a:latin typeface="inherit"/>
            </a:endParaRPr>
          </a:p>
          <a:p>
            <a:pPr mar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hr-HR" altLang="sr-Latn-RS" sz="2000" dirty="0"/>
              <a:t>Vjerovanja </a:t>
            </a:r>
            <a:r>
              <a:rPr lang="hr-HR" altLang="sr-Latn-RS" sz="2000" dirty="0" smtClean="0"/>
              <a:t>služe kao </a:t>
            </a:r>
            <a:r>
              <a:rPr lang="hr-HR" altLang="sr-Latn-RS" sz="2000" dirty="0"/>
              <a:t>prečaci za uštedu energije u modeliranju i predviđanju </a:t>
            </a:r>
            <a:r>
              <a:rPr lang="hr-HR" altLang="sr-Latn-RS" sz="2000" dirty="0" smtClean="0"/>
              <a:t>okoliša. </a:t>
            </a:r>
            <a:r>
              <a:rPr lang="hr-HR" altLang="sr-Latn-RS" sz="2000" dirty="0"/>
              <a:t/>
            </a:r>
            <a:br>
              <a:rPr lang="hr-HR" altLang="sr-Latn-RS" sz="2000" dirty="0"/>
            </a:br>
            <a:endParaRPr lang="hr-HR" altLang="sr-Latn-RS" sz="2000" dirty="0"/>
          </a:p>
          <a:p>
            <a:pPr mar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endParaRPr lang="hr-HR" altLang="sr-Latn-RS" sz="2000" dirty="0" smtClean="0"/>
          </a:p>
          <a:p>
            <a:pPr mar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endParaRPr lang="hr-HR" altLang="sr-Latn-RS" sz="2000" dirty="0" smtClean="0"/>
          </a:p>
          <a:p>
            <a:pPr mar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hr-HR" altLang="sr-Latn-RS" sz="2000" dirty="0" smtClean="0"/>
              <a:t>Vjerovanja </a:t>
            </a:r>
            <a:r>
              <a:rPr lang="hr-HR" altLang="sr-Latn-RS" sz="2000" dirty="0"/>
              <a:t>čuvaju neku vrstu kognitivne homeostaze - stabilan, poznat pristup obradi informacija o našem svijetu.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hr-HR" altLang="sr-Latn-R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79029" y="13436"/>
            <a:ext cx="5812971" cy="20904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788268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4000" dirty="0" smtClean="0">
                <a:latin typeface="+mn-lt"/>
              </a:rPr>
              <a:t>Zašto ih je teško mijenjati?</a:t>
            </a:r>
            <a:endParaRPr lang="hr-HR" sz="4000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795451"/>
            <a:ext cx="10515600" cy="3381512"/>
          </a:xfrm>
        </p:spPr>
        <p:txBody>
          <a:bodyPr>
            <a:normAutofit/>
          </a:bodyPr>
          <a:lstStyle/>
          <a:p>
            <a:r>
              <a:rPr lang="hr-HR" altLang="sr-Latn-RS" sz="2000" dirty="0"/>
              <a:t>p</a:t>
            </a:r>
            <a:r>
              <a:rPr lang="hr-HR" altLang="sr-Latn-RS" sz="2000" dirty="0" smtClean="0"/>
              <a:t>reviše </a:t>
            </a:r>
            <a:r>
              <a:rPr lang="hr-HR" altLang="sr-Latn-RS" sz="2000" dirty="0"/>
              <a:t>vjerujemo svom subjektivnom iskustvu, a tako i </a:t>
            </a:r>
            <a:r>
              <a:rPr lang="hr-HR" altLang="sr-Latn-RS" sz="2000" dirty="0" smtClean="0"/>
              <a:t>svojim vjerovanjima.</a:t>
            </a:r>
          </a:p>
          <a:p>
            <a:r>
              <a:rPr lang="hr-HR" altLang="sr-Latn-RS" sz="2000" dirty="0" smtClean="0"/>
              <a:t>još </a:t>
            </a:r>
            <a:r>
              <a:rPr lang="hr-HR" altLang="sr-Latn-RS" sz="2000" dirty="0"/>
              <a:t>jedan važan čimbenik koji objašnjava otpor promjeni naših uvjerenja je način na koji su naša uvjerenja tako često isprepletena s načinom na koji sebe definiramo kao ljude - našim samopoimanjem. </a:t>
            </a:r>
          </a:p>
          <a:p>
            <a:endParaRPr lang="hr-HR" altLang="sr-Latn-RS" sz="2000" dirty="0" smtClean="0"/>
          </a:p>
          <a:p>
            <a:pPr marL="0" indent="0">
              <a:buNone/>
            </a:pPr>
            <a:endParaRPr lang="hr-HR" altLang="sr-Latn-RS" sz="2000" dirty="0"/>
          </a:p>
          <a:p>
            <a:r>
              <a:rPr lang="hr-HR" altLang="sr-Latn-RS" sz="2000" dirty="0"/>
              <a:t>l</a:t>
            </a:r>
            <a:r>
              <a:rPr lang="hr-HR" altLang="sr-Latn-RS" sz="2000" dirty="0" smtClean="0"/>
              <a:t>akše </a:t>
            </a:r>
            <a:r>
              <a:rPr lang="hr-HR" altLang="sr-Latn-RS" sz="2000" dirty="0"/>
              <a:t>ćemo objasniti dokaze koji proturječe našem </a:t>
            </a:r>
            <a:r>
              <a:rPr lang="hr-HR" altLang="sr-Latn-RS" sz="2000" dirty="0" smtClean="0"/>
              <a:t>„cijenjenom” vjerovanju </a:t>
            </a:r>
            <a:r>
              <a:rPr lang="hr-HR" altLang="sr-Latn-RS" sz="2000" dirty="0"/>
              <a:t>širenjem i razradom tog </a:t>
            </a:r>
            <a:r>
              <a:rPr lang="hr-HR" altLang="sr-Latn-RS" sz="2000" dirty="0" smtClean="0"/>
              <a:t>vjerovanja </a:t>
            </a:r>
            <a:r>
              <a:rPr lang="hr-HR" altLang="sr-Latn-RS" sz="2000" dirty="0"/>
              <a:t>dodatnim slojevima iskrivljenog objašnjenja, umjesto </a:t>
            </a:r>
            <a:r>
              <a:rPr lang="hr-HR" altLang="sr-Latn-RS" sz="2000" dirty="0" smtClean="0"/>
              <a:t>da naše vjerovanje </a:t>
            </a:r>
            <a:r>
              <a:rPr lang="hr-HR" altLang="sr-Latn-RS" sz="2000" dirty="0"/>
              <a:t>napustimo ili temeljno restrukturiramo. </a:t>
            </a:r>
          </a:p>
          <a:p>
            <a:endParaRPr lang="hr-HR" sz="2000" dirty="0" smtClean="0"/>
          </a:p>
          <a:p>
            <a:endParaRPr lang="hr-HR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79029" y="0"/>
            <a:ext cx="5812971" cy="20904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17523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4000" b="1" dirty="0" smtClean="0">
                <a:latin typeface="+mn-lt"/>
              </a:rPr>
              <a:t>                  HIJERARHIJA VJEROVANJA </a:t>
            </a:r>
            <a:endParaRPr lang="hr-HR" sz="4000" b="1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142309"/>
            <a:ext cx="10515600" cy="4034654"/>
          </a:xfrm>
        </p:spPr>
        <p:txBody>
          <a:bodyPr/>
          <a:lstStyle/>
          <a:p>
            <a:pPr marL="0" indent="0">
              <a:buNone/>
            </a:pPr>
            <a:r>
              <a:rPr lang="hr-HR" dirty="0" smtClean="0"/>
              <a:t>      </a:t>
            </a:r>
            <a:r>
              <a:rPr lang="hr-HR" b="1" dirty="0" smtClean="0"/>
              <a:t>Bazično </a:t>
            </a:r>
            <a:r>
              <a:rPr lang="hr-HR" b="1" dirty="0"/>
              <a:t>vjerovanje </a:t>
            </a:r>
            <a:r>
              <a:rPr lang="hr-HR" dirty="0"/>
              <a:t>(središnje ideje o sebi, drugim ljudima, svijetu) </a:t>
            </a:r>
            <a:endParaRPr lang="hr-HR" dirty="0" smtClean="0"/>
          </a:p>
          <a:p>
            <a:pPr marL="0" indent="0">
              <a:buNone/>
            </a:pPr>
            <a:r>
              <a:rPr lang="hr-HR" dirty="0" smtClean="0"/>
              <a:t>                                                  </a:t>
            </a:r>
          </a:p>
          <a:p>
            <a:pPr marL="0" indent="0">
              <a:buNone/>
            </a:pPr>
            <a:endParaRPr lang="hr-HR" dirty="0"/>
          </a:p>
          <a:p>
            <a:pPr marL="0" indent="0">
              <a:buNone/>
            </a:pPr>
            <a:r>
              <a:rPr lang="hr-HR" dirty="0" smtClean="0"/>
              <a:t>               </a:t>
            </a:r>
            <a:r>
              <a:rPr lang="hr-HR" b="1" dirty="0" smtClean="0"/>
              <a:t>Posredujuće </a:t>
            </a:r>
            <a:r>
              <a:rPr lang="hr-HR" b="1" dirty="0"/>
              <a:t>vjerovanje </a:t>
            </a:r>
            <a:r>
              <a:rPr lang="hr-HR" dirty="0"/>
              <a:t>(stavovi, pravila, pretpostavke) </a:t>
            </a:r>
            <a:endParaRPr lang="hr-HR" dirty="0" smtClean="0"/>
          </a:p>
          <a:p>
            <a:pPr marL="0" indent="0">
              <a:buNone/>
            </a:pPr>
            <a:endParaRPr lang="hr-HR" dirty="0" smtClean="0"/>
          </a:p>
          <a:p>
            <a:pPr marL="0" indent="0">
              <a:buNone/>
            </a:pPr>
            <a:endParaRPr lang="hr-HR" dirty="0"/>
          </a:p>
          <a:p>
            <a:pPr marL="0" indent="0">
              <a:buNone/>
            </a:pPr>
            <a:r>
              <a:rPr lang="hr-HR" dirty="0" smtClean="0"/>
              <a:t>                           </a:t>
            </a:r>
            <a:r>
              <a:rPr lang="hr-HR" b="1" dirty="0" smtClean="0"/>
              <a:t>Automatske </a:t>
            </a:r>
            <a:r>
              <a:rPr lang="hr-HR" b="1" dirty="0"/>
              <a:t>misli </a:t>
            </a:r>
            <a:r>
              <a:rPr lang="hr-HR" dirty="0"/>
              <a:t>(situacijski specifične)</a:t>
            </a:r>
          </a:p>
        </p:txBody>
      </p:sp>
      <p:sp>
        <p:nvSpPr>
          <p:cNvPr id="4" name="Down Arrow 3"/>
          <p:cNvSpPr/>
          <p:nvPr/>
        </p:nvSpPr>
        <p:spPr>
          <a:xfrm>
            <a:off x="5376019" y="2634196"/>
            <a:ext cx="484632" cy="87521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5" name="Down Arrow 4"/>
          <p:cNvSpPr/>
          <p:nvPr/>
        </p:nvSpPr>
        <p:spPr>
          <a:xfrm>
            <a:off x="5376019" y="4159636"/>
            <a:ext cx="484632" cy="88421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263641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4000" dirty="0" smtClean="0">
                <a:latin typeface="+mn-lt"/>
              </a:rPr>
              <a:t>BAZIČNA VJEROVANJA</a:t>
            </a:r>
            <a:endParaRPr lang="hr-HR" sz="4000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410691"/>
            <a:ext cx="10515600" cy="3766272"/>
          </a:xfrm>
        </p:spPr>
        <p:txBody>
          <a:bodyPr>
            <a:normAutofit/>
          </a:bodyPr>
          <a:lstStyle/>
          <a:p>
            <a:endParaRPr lang="hr-HR" sz="2000" b="1" dirty="0" smtClean="0"/>
          </a:p>
          <a:p>
            <a:r>
              <a:rPr lang="hr-HR" sz="2000" b="1" dirty="0" smtClean="0"/>
              <a:t>apsolutna, rigidna, općenite (centralne) ideje o sebi i drugima</a:t>
            </a:r>
          </a:p>
          <a:p>
            <a:r>
              <a:rPr lang="hr-HR" sz="2000" dirty="0" smtClean="0"/>
              <a:t>Razvijaju se u djetinjstvu dok je dijete u interakciji sa značajnim drugima u nizu situacija</a:t>
            </a:r>
          </a:p>
          <a:p>
            <a:r>
              <a:rPr lang="hr-HR" sz="2000" dirty="0" smtClean="0"/>
              <a:t>Većina ljudi zadržava tijekom života relativno </a:t>
            </a:r>
            <a:r>
              <a:rPr lang="hr-HR" sz="2000" b="1" dirty="0" smtClean="0"/>
              <a:t>pozitivna</a:t>
            </a:r>
            <a:r>
              <a:rPr lang="hr-HR" sz="2000" dirty="0" smtClean="0"/>
              <a:t> bazična vjerovanja</a:t>
            </a:r>
          </a:p>
          <a:p>
            <a:pPr marL="0" indent="0">
              <a:buNone/>
            </a:pPr>
            <a:endParaRPr lang="hr-HR" sz="2000" dirty="0" smtClean="0"/>
          </a:p>
          <a:p>
            <a:pPr marL="0" indent="0">
              <a:buNone/>
            </a:pPr>
            <a:endParaRPr lang="hr-HR" sz="2000" dirty="0" smtClean="0"/>
          </a:p>
          <a:p>
            <a:r>
              <a:rPr lang="hr-HR" sz="2000" b="1" dirty="0" smtClean="0"/>
              <a:t>Negativna</a:t>
            </a:r>
            <a:r>
              <a:rPr lang="hr-HR" sz="2000" dirty="0" smtClean="0"/>
              <a:t> bazična vjerovanja mogu isplivati na površinu samo za vrijeme psihičkog stresa ili pak mogu biti stalno prisutna kod osoba s poremećajem ličnosti </a:t>
            </a:r>
          </a:p>
          <a:p>
            <a:pPr marL="0" indent="0">
              <a:buNone/>
            </a:pPr>
            <a:r>
              <a:rPr lang="hr-HR" sz="2000" i="1" dirty="0" smtClean="0"/>
              <a:t>		2 kategorije : bespomoćnost i nevoljenost</a:t>
            </a:r>
            <a:endParaRPr lang="hr-HR" sz="2000" i="1" dirty="0"/>
          </a:p>
        </p:txBody>
      </p:sp>
      <p:pic>
        <p:nvPicPr>
          <p:cNvPr id="4" name="Content Placeholder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91746" y="-23812"/>
            <a:ext cx="5290704" cy="24345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2744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4000" dirty="0" smtClean="0">
                <a:latin typeface="+mn-lt"/>
              </a:rPr>
              <a:t>POSREDUJUĆA VJEROVANJA</a:t>
            </a:r>
            <a:endParaRPr lang="hr-HR" sz="4000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3148149"/>
            <a:ext cx="10515600" cy="3028814"/>
          </a:xfrm>
        </p:spPr>
        <p:txBody>
          <a:bodyPr>
            <a:normAutofit/>
          </a:bodyPr>
          <a:lstStyle/>
          <a:p>
            <a:r>
              <a:rPr lang="hr-HR" sz="2000" dirty="0"/>
              <a:t>s</a:t>
            </a:r>
            <a:r>
              <a:rPr lang="hr-HR" sz="2000" dirty="0" smtClean="0"/>
              <a:t>astavljena od </a:t>
            </a:r>
            <a:r>
              <a:rPr lang="hr-HR" sz="2000" b="1" dirty="0" smtClean="0"/>
              <a:t>pravila, stavova i pretpostavki</a:t>
            </a:r>
          </a:p>
          <a:p>
            <a:endParaRPr lang="hr-HR" sz="2000" dirty="0" smtClean="0"/>
          </a:p>
          <a:p>
            <a:r>
              <a:rPr lang="hr-HR" sz="2000" dirty="0"/>
              <a:t>n</a:t>
            </a:r>
            <a:r>
              <a:rPr lang="hr-HR" sz="2000" dirty="0" smtClean="0"/>
              <a:t>a njihov razvoj uječu bazična vjerovanja</a:t>
            </a:r>
          </a:p>
          <a:p>
            <a:endParaRPr lang="hr-HR" sz="2000" dirty="0" smtClean="0"/>
          </a:p>
          <a:p>
            <a:r>
              <a:rPr lang="hr-HR" sz="2000" u="sng" dirty="0"/>
              <a:t>l</a:t>
            </a:r>
            <a:r>
              <a:rPr lang="hr-HR" sz="2000" u="sng" dirty="0" smtClean="0"/>
              <a:t>akše ih je promijeniti nego bazična vjerovanja </a:t>
            </a:r>
            <a:r>
              <a:rPr lang="hr-HR" sz="2000" dirty="0" smtClean="0"/>
              <a:t>(ali ipak teže promjenjiva nego AM) 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71063" y="1"/>
            <a:ext cx="5320937" cy="2782388"/>
          </a:xfrm>
          <a:prstGeom prst="rect">
            <a:avLst/>
          </a:prstGeom>
          <a:solidFill>
            <a:schemeClr val="bg1"/>
          </a:solidFill>
        </p:spPr>
      </p:pic>
    </p:spTree>
    <p:extLst>
      <p:ext uri="{BB962C8B-B14F-4D97-AF65-F5344CB8AC3E}">
        <p14:creationId xmlns:p14="http://schemas.microsoft.com/office/powerpoint/2010/main" val="4892309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4000" dirty="0" smtClean="0">
                <a:latin typeface="+mn-lt"/>
              </a:rPr>
              <a:t>AUTOMATSKE MISLI </a:t>
            </a:r>
            <a:endParaRPr lang="hr-HR" sz="4000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20634" y="2726962"/>
            <a:ext cx="10515600" cy="4351338"/>
          </a:xfrm>
        </p:spPr>
        <p:txBody>
          <a:bodyPr/>
          <a:lstStyle/>
          <a:p>
            <a:pPr marL="0" indent="0">
              <a:buNone/>
            </a:pPr>
            <a:endParaRPr lang="hr-HR" dirty="0" smtClean="0"/>
          </a:p>
          <a:p>
            <a:pPr marL="0" indent="0">
              <a:buNone/>
            </a:pPr>
            <a:endParaRPr lang="hr-HR" sz="2000" dirty="0"/>
          </a:p>
          <a:p>
            <a:pPr marL="0" indent="0">
              <a:buNone/>
            </a:pPr>
            <a:r>
              <a:rPr lang="hr-HR" sz="2000" dirty="0" smtClean="0"/>
              <a:t>-trenutne riječi ili predodžbe koje prolaze kroz svijest osobe vezane su za specifičnu situaciju i mogu se smatrati površinskom razinom kognicije</a:t>
            </a:r>
          </a:p>
          <a:p>
            <a:pPr marL="0" indent="0">
              <a:buNone/>
            </a:pPr>
            <a:endParaRPr lang="hr-HR" sz="2000" dirty="0"/>
          </a:p>
          <a:p>
            <a:pPr marL="0" indent="0">
              <a:buNone/>
            </a:pPr>
            <a:endParaRPr lang="hr-HR" sz="2000" dirty="0"/>
          </a:p>
          <a:p>
            <a:pPr marL="0" indent="0">
              <a:buNone/>
            </a:pPr>
            <a:r>
              <a:rPr lang="hr-HR" sz="2000" dirty="0" smtClean="0"/>
              <a:t>-uobičajeni tijek tretmana u kognitivnoj terapiji počinje radom upravo na AM </a:t>
            </a:r>
            <a:endParaRPr lang="hr-HR" sz="20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71062" y="0"/>
            <a:ext cx="5320937" cy="27269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54072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4000" dirty="0" smtClean="0">
                <a:latin typeface="+mn-lt"/>
              </a:rPr>
              <a:t>KOGNITIVNA KONCEPTUALIZACIJA</a:t>
            </a:r>
            <a:endParaRPr lang="hr-HR" sz="4000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hr-HR" dirty="0" smtClean="0"/>
          </a:p>
          <a:p>
            <a:endParaRPr lang="hr-HR" dirty="0" smtClean="0"/>
          </a:p>
          <a:p>
            <a:pPr marL="0" indent="0">
              <a:buNone/>
            </a:pPr>
            <a:endParaRPr lang="hr-HR" dirty="0" smtClean="0"/>
          </a:p>
          <a:p>
            <a:r>
              <a:rPr lang="hr-HR" sz="2000" dirty="0" smtClean="0"/>
              <a:t>Omogućava terapeutu planiranje terapije i biranje primjerenih intervencija</a:t>
            </a:r>
          </a:p>
          <a:p>
            <a:endParaRPr lang="hr-HR" sz="2000" dirty="0" smtClean="0"/>
          </a:p>
          <a:p>
            <a:r>
              <a:rPr lang="hr-HR" sz="2000" dirty="0" smtClean="0"/>
              <a:t>Od samog početka terapije terapeut započinje formuliranjem konceptualizacije koja logički povezuje automatske misli s vjerovanjima dublje razine </a:t>
            </a:r>
          </a:p>
          <a:p>
            <a:endParaRPr lang="hr-HR" sz="2000" dirty="0"/>
          </a:p>
          <a:p>
            <a:pPr marL="0" indent="0">
              <a:buNone/>
            </a:pPr>
            <a:r>
              <a:rPr lang="hr-HR" sz="2000" dirty="0" smtClean="0"/>
              <a:t> - pretpostavke se s novim podacima potvrđuju, pobijaju ili mijenjanju – konceptualizacija je promjenjiva!</a:t>
            </a:r>
          </a:p>
        </p:txBody>
      </p:sp>
      <p:pic>
        <p:nvPicPr>
          <p:cNvPr id="4" name="Picture 2" descr="The Biology of Belief - How Changing Your Mind Can Change Your Health -  Trainerize.m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98971" y="0"/>
            <a:ext cx="4093029" cy="23513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402373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626</TotalTime>
  <Words>645</Words>
  <Application>Microsoft Office PowerPoint</Application>
  <PresentationFormat>Widescreen</PresentationFormat>
  <Paragraphs>126</Paragraphs>
  <Slides>20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5" baseType="lpstr">
      <vt:lpstr>Arial</vt:lpstr>
      <vt:lpstr>Calibri</vt:lpstr>
      <vt:lpstr>Calibri Light</vt:lpstr>
      <vt:lpstr>inherit</vt:lpstr>
      <vt:lpstr>Office Theme</vt:lpstr>
      <vt:lpstr>VJEROVANJA</vt:lpstr>
      <vt:lpstr>Što su vjerovanja?</vt:lpstr>
      <vt:lpstr>   Zašto nastaju?  </vt:lpstr>
      <vt:lpstr>Zašto ih je teško mijenjati?</vt:lpstr>
      <vt:lpstr>                  HIJERARHIJA VJEROVANJA </vt:lpstr>
      <vt:lpstr>BAZIČNA VJEROVANJA</vt:lpstr>
      <vt:lpstr>POSREDUJUĆA VJEROVANJA</vt:lpstr>
      <vt:lpstr>AUTOMATSKE MISLI </vt:lpstr>
      <vt:lpstr>KOGNITIVNA KONCEPTUALIZACIJA</vt:lpstr>
      <vt:lpstr>KOGNITIVNA KONCEPTUALIZACIJA</vt:lpstr>
      <vt:lpstr>PowerPoint Presentation</vt:lpstr>
      <vt:lpstr>IDENTIFICIRANJE BAZIČNIH I POSREDUJUĆIH VJEROVANJA</vt:lpstr>
      <vt:lpstr> DONOŠENJE ODLUKE O  MODIFIKACIJI VJEROVANJA</vt:lpstr>
      <vt:lpstr>      EDUCIRANJE PACIJENTA O VJEROVANJIMA</vt:lpstr>
      <vt:lpstr>MIJENJANJE PRAVILA I STAVOVA U OBLIK PRETPOSTAVKI</vt:lpstr>
      <vt:lpstr>ISTRAŽIVANJE PREDNOSTI I  NEDOSTATAKA VJEROVANJA</vt:lpstr>
      <vt:lpstr>OBLIKOVANJE NOVOG VJEROVANJA </vt:lpstr>
      <vt:lpstr>MODIFICIRANJE VJEROVANJA  -  STRATEGIJE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VJEROVANJA</dc:title>
  <dc:creator>Ana Jadrijević Tomas</dc:creator>
  <cp:lastModifiedBy>hubikotvr@outlook.com</cp:lastModifiedBy>
  <cp:revision>94</cp:revision>
  <dcterms:created xsi:type="dcterms:W3CDTF">2023-09-19T11:07:24Z</dcterms:created>
  <dcterms:modified xsi:type="dcterms:W3CDTF">2023-10-06T08:05:16Z</dcterms:modified>
</cp:coreProperties>
</file>