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2" r:id="rId10"/>
    <p:sldId id="269" r:id="rId11"/>
    <p:sldId id="263" r:id="rId12"/>
    <p:sldId id="264" r:id="rId13"/>
    <p:sldId id="266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13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87C564-01C4-4B76-A89F-7573F150388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21274DE1-EC1D-4B23-8E49-2B706F079940}">
      <dgm:prSet custT="1"/>
      <dgm:spPr/>
      <dgm:t>
        <a:bodyPr/>
        <a:lstStyle/>
        <a:p>
          <a:pPr rtl="0"/>
          <a:r>
            <a:rPr lang="hr-HR" sz="1800" b="1" dirty="0"/>
            <a:t>Prednosti smanjenja učestalosti tretmana:</a:t>
          </a:r>
          <a:endParaRPr lang="en-US" sz="1800" dirty="0"/>
        </a:p>
      </dgm:t>
    </dgm:pt>
    <dgm:pt modelId="{705B9B74-606D-4262-80BE-104124C5FF08}" type="parTrans" cxnId="{7A161D01-F071-4163-BC0B-3030054B7F68}">
      <dgm:prSet/>
      <dgm:spPr/>
      <dgm:t>
        <a:bodyPr/>
        <a:lstStyle/>
        <a:p>
          <a:endParaRPr lang="hr-HR"/>
        </a:p>
      </dgm:t>
    </dgm:pt>
    <dgm:pt modelId="{7F70CC63-4D5B-4B1C-BB2A-9D77C583A86C}" type="sibTrans" cxnId="{7A161D01-F071-4163-BC0B-3030054B7F68}">
      <dgm:prSet/>
      <dgm:spPr/>
      <dgm:t>
        <a:bodyPr/>
        <a:lstStyle/>
        <a:p>
          <a:endParaRPr lang="hr-HR"/>
        </a:p>
      </dgm:t>
    </dgm:pt>
    <dgm:pt modelId="{F89402EE-4B64-4D41-8228-30E5B1E6E274}">
      <dgm:prSet/>
      <dgm:spPr/>
      <dgm:t>
        <a:bodyPr/>
        <a:lstStyle/>
        <a:p>
          <a:pPr rtl="0"/>
          <a:r>
            <a:rPr lang="hr-HR" dirty="0"/>
            <a:t>Štedim novac</a:t>
          </a:r>
          <a:endParaRPr lang="en-US" dirty="0"/>
        </a:p>
      </dgm:t>
    </dgm:pt>
    <dgm:pt modelId="{730055FD-2A2F-4ADF-880D-1E4DEB6D2563}" type="parTrans" cxnId="{C9436025-2D6F-4162-B5E3-DA39DF1D2B04}">
      <dgm:prSet/>
      <dgm:spPr/>
      <dgm:t>
        <a:bodyPr/>
        <a:lstStyle/>
        <a:p>
          <a:endParaRPr lang="hr-HR"/>
        </a:p>
      </dgm:t>
    </dgm:pt>
    <dgm:pt modelId="{A86313D7-03FE-40A4-B547-EA02BBF7BEED}" type="sibTrans" cxnId="{C9436025-2D6F-4162-B5E3-DA39DF1D2B04}">
      <dgm:prSet/>
      <dgm:spPr/>
      <dgm:t>
        <a:bodyPr/>
        <a:lstStyle/>
        <a:p>
          <a:endParaRPr lang="hr-HR"/>
        </a:p>
      </dgm:t>
    </dgm:pt>
    <dgm:pt modelId="{5978DC07-7C49-4EE9-9DB1-67465AA13046}">
      <dgm:prSet/>
      <dgm:spPr/>
      <dgm:t>
        <a:bodyPr/>
        <a:lstStyle/>
        <a:p>
          <a:pPr rtl="0"/>
          <a:r>
            <a:rPr lang="hr-HR" dirty="0"/>
            <a:t>Mogu iskoristiti vrijeme na nešto drugo</a:t>
          </a:r>
          <a:endParaRPr lang="en-US" dirty="0"/>
        </a:p>
      </dgm:t>
    </dgm:pt>
    <dgm:pt modelId="{392F3670-410A-4358-9A53-4F594BA874E6}" type="parTrans" cxnId="{777E35DE-72BB-4022-8248-622909918141}">
      <dgm:prSet/>
      <dgm:spPr/>
      <dgm:t>
        <a:bodyPr/>
        <a:lstStyle/>
        <a:p>
          <a:endParaRPr lang="hr-HR"/>
        </a:p>
      </dgm:t>
    </dgm:pt>
    <dgm:pt modelId="{FAE62505-15B7-4C5A-9290-B2FC792F1BAC}" type="sibTrans" cxnId="{777E35DE-72BB-4022-8248-622909918141}">
      <dgm:prSet/>
      <dgm:spPr/>
      <dgm:t>
        <a:bodyPr/>
        <a:lstStyle/>
        <a:p>
          <a:endParaRPr lang="hr-HR"/>
        </a:p>
      </dgm:t>
    </dgm:pt>
    <dgm:pt modelId="{71132B68-3A4A-4B75-A4F8-B1A93C0A9A9C}">
      <dgm:prSet/>
      <dgm:spPr/>
      <dgm:t>
        <a:bodyPr/>
        <a:lstStyle/>
        <a:p>
          <a:pPr rtl="0"/>
          <a:r>
            <a:rPr lang="hr-HR" dirty="0"/>
            <a:t>Osjećaj ponosa nakon što samostalno riješim probleme</a:t>
          </a:r>
          <a:endParaRPr lang="en-US" dirty="0"/>
        </a:p>
      </dgm:t>
    </dgm:pt>
    <dgm:pt modelId="{43C58668-113C-48BD-BB3C-B01FF8D03541}" type="parTrans" cxnId="{5E6FFE7D-A90C-4FAD-A95E-7770D8B1ED73}">
      <dgm:prSet/>
      <dgm:spPr/>
      <dgm:t>
        <a:bodyPr/>
        <a:lstStyle/>
        <a:p>
          <a:endParaRPr lang="hr-HR"/>
        </a:p>
      </dgm:t>
    </dgm:pt>
    <dgm:pt modelId="{B7D712D8-7BB3-4E05-A2F3-0A454B69CEF6}" type="sibTrans" cxnId="{5E6FFE7D-A90C-4FAD-A95E-7770D8B1ED73}">
      <dgm:prSet/>
      <dgm:spPr/>
      <dgm:t>
        <a:bodyPr/>
        <a:lstStyle/>
        <a:p>
          <a:endParaRPr lang="hr-HR"/>
        </a:p>
      </dgm:t>
    </dgm:pt>
    <dgm:pt modelId="{35509352-20F2-4A84-B78F-264E2D0A81F3}">
      <dgm:prSet/>
      <dgm:spPr/>
      <dgm:t>
        <a:bodyPr/>
        <a:lstStyle/>
        <a:p>
          <a:pPr rtl="0"/>
          <a:r>
            <a:rPr lang="hr-HR" dirty="0"/>
            <a:t>Povećava moju samouvjerenost</a:t>
          </a:r>
          <a:endParaRPr lang="en-US" dirty="0"/>
        </a:p>
      </dgm:t>
    </dgm:pt>
    <dgm:pt modelId="{E5EF4AA9-4E30-4430-BE40-78BFEBC017C0}" type="parTrans" cxnId="{868FDA8C-85E2-489B-B2F8-C344C6D4D838}">
      <dgm:prSet/>
      <dgm:spPr/>
      <dgm:t>
        <a:bodyPr/>
        <a:lstStyle/>
        <a:p>
          <a:endParaRPr lang="hr-HR"/>
        </a:p>
      </dgm:t>
    </dgm:pt>
    <dgm:pt modelId="{1E94A6E4-F55F-4EB8-A321-6AC11C51BB3D}" type="sibTrans" cxnId="{868FDA8C-85E2-489B-B2F8-C344C6D4D838}">
      <dgm:prSet/>
      <dgm:spPr/>
      <dgm:t>
        <a:bodyPr/>
        <a:lstStyle/>
        <a:p>
          <a:endParaRPr lang="hr-HR"/>
        </a:p>
      </dgm:t>
    </dgm:pt>
    <dgm:pt modelId="{D444B9A5-E235-41B1-814D-D3B60364C2E3}">
      <dgm:prSet/>
      <dgm:spPr/>
      <dgm:t>
        <a:bodyPr/>
        <a:lstStyle/>
        <a:p>
          <a:pPr rtl="0"/>
          <a:r>
            <a:rPr lang="hr-HR" dirty="0"/>
            <a:t>Ne moram putovati na terapiju</a:t>
          </a:r>
          <a:endParaRPr lang="en-US" dirty="0"/>
        </a:p>
      </dgm:t>
    </dgm:pt>
    <dgm:pt modelId="{2103D021-A35F-4B31-B3A2-C0C2576661A5}" type="parTrans" cxnId="{64251995-FD7C-4DB1-A7BB-C429A3FF4F8C}">
      <dgm:prSet/>
      <dgm:spPr/>
      <dgm:t>
        <a:bodyPr/>
        <a:lstStyle/>
        <a:p>
          <a:endParaRPr lang="hr-HR"/>
        </a:p>
      </dgm:t>
    </dgm:pt>
    <dgm:pt modelId="{BB5F4C02-1642-407F-8FE7-AFF36EA4C169}" type="sibTrans" cxnId="{64251995-FD7C-4DB1-A7BB-C429A3FF4F8C}">
      <dgm:prSet/>
      <dgm:spPr/>
      <dgm:t>
        <a:bodyPr/>
        <a:lstStyle/>
        <a:p>
          <a:endParaRPr lang="hr-HR"/>
        </a:p>
      </dgm:t>
    </dgm:pt>
    <dgm:pt modelId="{350BCF64-93F1-43B7-9654-2367DEC86DCB}" type="pres">
      <dgm:prSet presAssocID="{D587C564-01C4-4B76-A89F-7573F15038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088C72C-BF9F-4628-90E0-9F6340FB2D0F}" type="pres">
      <dgm:prSet presAssocID="{21274DE1-EC1D-4B23-8E49-2B706F079940}" presName="parentText" presStyleLbl="node1" presStyleIdx="0" presStyleCnt="1" custLinFactNeighborY="95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502DD21-7E26-4D84-A3CC-1079986713FD}" type="pres">
      <dgm:prSet presAssocID="{21274DE1-EC1D-4B23-8E49-2B706F079940}" presName="childText" presStyleLbl="revTx" presStyleIdx="0" presStyleCnt="1" custLinFactNeighborX="0" custLinFactNeighborY="2256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A161D01-F071-4163-BC0B-3030054B7F68}" srcId="{D587C564-01C4-4B76-A89F-7573F150388D}" destId="{21274DE1-EC1D-4B23-8E49-2B706F079940}" srcOrd="0" destOrd="0" parTransId="{705B9B74-606D-4262-80BE-104124C5FF08}" sibTransId="{7F70CC63-4D5B-4B1C-BB2A-9D77C583A86C}"/>
    <dgm:cxn modelId="{4372E6F5-14AC-4107-819F-ED0682ED0298}" type="presOf" srcId="{D444B9A5-E235-41B1-814D-D3B60364C2E3}" destId="{F502DD21-7E26-4D84-A3CC-1079986713FD}" srcOrd="0" destOrd="4" presId="urn:microsoft.com/office/officeart/2005/8/layout/vList2"/>
    <dgm:cxn modelId="{64251995-FD7C-4DB1-A7BB-C429A3FF4F8C}" srcId="{21274DE1-EC1D-4B23-8E49-2B706F079940}" destId="{D444B9A5-E235-41B1-814D-D3B60364C2E3}" srcOrd="4" destOrd="0" parTransId="{2103D021-A35F-4B31-B3A2-C0C2576661A5}" sibTransId="{BB5F4C02-1642-407F-8FE7-AFF36EA4C169}"/>
    <dgm:cxn modelId="{C9436025-2D6F-4162-B5E3-DA39DF1D2B04}" srcId="{21274DE1-EC1D-4B23-8E49-2B706F079940}" destId="{F89402EE-4B64-4D41-8228-30E5B1E6E274}" srcOrd="0" destOrd="0" parTransId="{730055FD-2A2F-4ADF-880D-1E4DEB6D2563}" sibTransId="{A86313D7-03FE-40A4-B547-EA02BBF7BEED}"/>
    <dgm:cxn modelId="{EF0BE1DD-6350-4492-B601-625E6DB35A11}" type="presOf" srcId="{21274DE1-EC1D-4B23-8E49-2B706F079940}" destId="{6088C72C-BF9F-4628-90E0-9F6340FB2D0F}" srcOrd="0" destOrd="0" presId="urn:microsoft.com/office/officeart/2005/8/layout/vList2"/>
    <dgm:cxn modelId="{1347F748-83B8-4D8C-8F02-3988458AC7D3}" type="presOf" srcId="{71132B68-3A4A-4B75-A4F8-B1A93C0A9A9C}" destId="{F502DD21-7E26-4D84-A3CC-1079986713FD}" srcOrd="0" destOrd="2" presId="urn:microsoft.com/office/officeart/2005/8/layout/vList2"/>
    <dgm:cxn modelId="{777E35DE-72BB-4022-8248-622909918141}" srcId="{21274DE1-EC1D-4B23-8E49-2B706F079940}" destId="{5978DC07-7C49-4EE9-9DB1-67465AA13046}" srcOrd="1" destOrd="0" parTransId="{392F3670-410A-4358-9A53-4F594BA874E6}" sibTransId="{FAE62505-15B7-4C5A-9290-B2FC792F1BAC}"/>
    <dgm:cxn modelId="{48BB62D7-4D75-49E2-ABC6-C8E030F6502B}" type="presOf" srcId="{F89402EE-4B64-4D41-8228-30E5B1E6E274}" destId="{F502DD21-7E26-4D84-A3CC-1079986713FD}" srcOrd="0" destOrd="0" presId="urn:microsoft.com/office/officeart/2005/8/layout/vList2"/>
    <dgm:cxn modelId="{868FDA8C-85E2-489B-B2F8-C344C6D4D838}" srcId="{21274DE1-EC1D-4B23-8E49-2B706F079940}" destId="{35509352-20F2-4A84-B78F-264E2D0A81F3}" srcOrd="3" destOrd="0" parTransId="{E5EF4AA9-4E30-4430-BE40-78BFEBC017C0}" sibTransId="{1E94A6E4-F55F-4EB8-A321-6AC11C51BB3D}"/>
    <dgm:cxn modelId="{3B3652B8-F605-4AF7-8C08-C6EE6A9027D8}" type="presOf" srcId="{D587C564-01C4-4B76-A89F-7573F150388D}" destId="{350BCF64-93F1-43B7-9654-2367DEC86DCB}" srcOrd="0" destOrd="0" presId="urn:microsoft.com/office/officeart/2005/8/layout/vList2"/>
    <dgm:cxn modelId="{9A031930-54E0-4F11-9B47-F3B005330D39}" type="presOf" srcId="{5978DC07-7C49-4EE9-9DB1-67465AA13046}" destId="{F502DD21-7E26-4D84-A3CC-1079986713FD}" srcOrd="0" destOrd="1" presId="urn:microsoft.com/office/officeart/2005/8/layout/vList2"/>
    <dgm:cxn modelId="{44778087-875A-485D-B9A4-C97258227963}" type="presOf" srcId="{35509352-20F2-4A84-B78F-264E2D0A81F3}" destId="{F502DD21-7E26-4D84-A3CC-1079986713FD}" srcOrd="0" destOrd="3" presId="urn:microsoft.com/office/officeart/2005/8/layout/vList2"/>
    <dgm:cxn modelId="{5E6FFE7D-A90C-4FAD-A95E-7770D8B1ED73}" srcId="{21274DE1-EC1D-4B23-8E49-2B706F079940}" destId="{71132B68-3A4A-4B75-A4F8-B1A93C0A9A9C}" srcOrd="2" destOrd="0" parTransId="{43C58668-113C-48BD-BB3C-B01FF8D03541}" sibTransId="{B7D712D8-7BB3-4E05-A2F3-0A454B69CEF6}"/>
    <dgm:cxn modelId="{39146FE3-B3BE-4F3C-A667-9A2FBBE9E6EE}" type="presParOf" srcId="{350BCF64-93F1-43B7-9654-2367DEC86DCB}" destId="{6088C72C-BF9F-4628-90E0-9F6340FB2D0F}" srcOrd="0" destOrd="0" presId="urn:microsoft.com/office/officeart/2005/8/layout/vList2"/>
    <dgm:cxn modelId="{07A89063-71B5-4469-9874-465452B9D845}" type="presParOf" srcId="{350BCF64-93F1-43B7-9654-2367DEC86DCB}" destId="{F502DD21-7E26-4D84-A3CC-1079986713F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51D5EC-93CC-4A2F-B942-D1FB4D4B44B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D8061CA-0424-4A92-B23B-F92751F5D359}">
      <dgm:prSet custT="1"/>
      <dgm:spPr/>
      <dgm:t>
        <a:bodyPr/>
        <a:lstStyle/>
        <a:p>
          <a:pPr rtl="0"/>
          <a:r>
            <a:rPr lang="hr-HR" sz="1800" b="1" dirty="0"/>
            <a:t>Nedostatci s promjenom perspektive </a:t>
          </a:r>
          <a:r>
            <a:rPr lang="hr-HR" sz="1800" b="1" dirty="0" smtClean="0"/>
            <a:t>(</a:t>
          </a:r>
          <a:r>
            <a:rPr lang="hr-HR" sz="1800" b="1" i="1" dirty="0" err="1" smtClean="0"/>
            <a:t>reframani</a:t>
          </a:r>
          <a:r>
            <a:rPr lang="hr-HR" sz="1800" b="1" i="1" dirty="0" smtClean="0"/>
            <a:t> </a:t>
          </a:r>
          <a:r>
            <a:rPr lang="hr-HR" sz="1800" b="1" i="1" dirty="0"/>
            <a:t>nedostatci</a:t>
          </a:r>
          <a:r>
            <a:rPr lang="hr-HR" sz="1800" b="1" dirty="0"/>
            <a:t>):</a:t>
          </a:r>
          <a:endParaRPr lang="en-US" sz="1800" dirty="0"/>
        </a:p>
      </dgm:t>
    </dgm:pt>
    <dgm:pt modelId="{73A8D016-536C-43A7-96A1-82310AF65D10}" type="parTrans" cxnId="{23E94EF2-B249-4C4A-BC05-905D8948135D}">
      <dgm:prSet/>
      <dgm:spPr/>
      <dgm:t>
        <a:bodyPr/>
        <a:lstStyle/>
        <a:p>
          <a:endParaRPr lang="hr-HR"/>
        </a:p>
      </dgm:t>
    </dgm:pt>
    <dgm:pt modelId="{A171E806-4CB5-4DC8-9811-81CD76392581}" type="sibTrans" cxnId="{23E94EF2-B249-4C4A-BC05-905D8948135D}">
      <dgm:prSet/>
      <dgm:spPr/>
      <dgm:t>
        <a:bodyPr/>
        <a:lstStyle/>
        <a:p>
          <a:endParaRPr lang="hr-HR"/>
        </a:p>
      </dgm:t>
    </dgm:pt>
    <dgm:pt modelId="{81DE1BEB-7D97-4917-84BB-8DEC859B97BF}">
      <dgm:prSet/>
      <dgm:spPr/>
      <dgm:t>
        <a:bodyPr/>
        <a:lstStyle/>
        <a:p>
          <a:pPr rtl="0"/>
          <a:r>
            <a:rPr lang="hr-HR" dirty="0"/>
            <a:t>Možda se dogodi </a:t>
          </a:r>
          <a:r>
            <a:rPr lang="hr-HR" dirty="0" err="1"/>
            <a:t>relaps</a:t>
          </a:r>
          <a:r>
            <a:rPr lang="hr-HR" dirty="0"/>
            <a:t>, ali bolje da se dogodi sada kada smanjujemo učestalost tretmana nego nakon završetka terapije</a:t>
          </a:r>
          <a:endParaRPr lang="en-US" dirty="0"/>
        </a:p>
      </dgm:t>
    </dgm:pt>
    <dgm:pt modelId="{53502715-4613-4A6C-9565-3A47B71E568F}" type="parTrans" cxnId="{56AA7940-53B9-4DE7-958F-FB71EE028295}">
      <dgm:prSet/>
      <dgm:spPr/>
      <dgm:t>
        <a:bodyPr/>
        <a:lstStyle/>
        <a:p>
          <a:endParaRPr lang="hr-HR"/>
        </a:p>
      </dgm:t>
    </dgm:pt>
    <dgm:pt modelId="{4CCAC104-3CBD-4E7D-9015-032FFC5B2DC0}" type="sibTrans" cxnId="{56AA7940-53B9-4DE7-958F-FB71EE028295}">
      <dgm:prSet/>
      <dgm:spPr/>
      <dgm:t>
        <a:bodyPr/>
        <a:lstStyle/>
        <a:p>
          <a:endParaRPr lang="hr-HR"/>
        </a:p>
      </dgm:t>
    </dgm:pt>
    <dgm:pt modelId="{89DBB5E4-A2BA-4B7E-ADBA-E1BE7C07E742}">
      <dgm:prSet/>
      <dgm:spPr/>
      <dgm:t>
        <a:bodyPr/>
        <a:lstStyle/>
        <a:p>
          <a:pPr rtl="0"/>
          <a:r>
            <a:rPr lang="hr-HR" dirty="0"/>
            <a:t>Možda neću uspjeti sam riješiti svoje probleme, ali ovako mogu testirati koliko sam uspješan u tome jer neću biti u terapiji </a:t>
          </a:r>
          <a:r>
            <a:rPr lang="hr-HR" dirty="0" smtClean="0"/>
            <a:t>vječno</a:t>
          </a:r>
          <a:endParaRPr lang="en-US" dirty="0"/>
        </a:p>
      </dgm:t>
    </dgm:pt>
    <dgm:pt modelId="{5825C1EF-AA60-4E20-BB2C-91296A752EEC}" type="parTrans" cxnId="{5597EBED-2B84-448F-A131-6BF26C8162FB}">
      <dgm:prSet/>
      <dgm:spPr/>
      <dgm:t>
        <a:bodyPr/>
        <a:lstStyle/>
        <a:p>
          <a:endParaRPr lang="hr-HR"/>
        </a:p>
      </dgm:t>
    </dgm:pt>
    <dgm:pt modelId="{A4F4D0FA-577E-4E1E-90E4-DF6665211111}" type="sibTrans" cxnId="{5597EBED-2B84-448F-A131-6BF26C8162FB}">
      <dgm:prSet/>
      <dgm:spPr/>
      <dgm:t>
        <a:bodyPr/>
        <a:lstStyle/>
        <a:p>
          <a:endParaRPr lang="hr-HR"/>
        </a:p>
      </dgm:t>
    </dgm:pt>
    <dgm:pt modelId="{15BB638F-A8EE-4A9A-A550-853A3291216A}">
      <dgm:prSet/>
      <dgm:spPr/>
      <dgm:t>
        <a:bodyPr/>
        <a:lstStyle/>
        <a:p>
          <a:pPr rtl="0"/>
          <a:r>
            <a:rPr lang="hr-HR" dirty="0"/>
            <a:t>Nedostajati će mi terapija/terapeut, ali to ću moći tolerirati i to će me ojačati da izgradim svoju mrežu podrške oko sebe</a:t>
          </a:r>
          <a:endParaRPr lang="en-US" dirty="0"/>
        </a:p>
      </dgm:t>
    </dgm:pt>
    <dgm:pt modelId="{07CD2B1D-4F08-43B6-8D6C-1C9335E0439A}" type="parTrans" cxnId="{38BADC5D-03DC-4E75-8CE6-50C7DC12C041}">
      <dgm:prSet/>
      <dgm:spPr/>
      <dgm:t>
        <a:bodyPr/>
        <a:lstStyle/>
        <a:p>
          <a:endParaRPr lang="hr-HR"/>
        </a:p>
      </dgm:t>
    </dgm:pt>
    <dgm:pt modelId="{06049714-4D56-42CA-87FA-C96C675C7267}" type="sibTrans" cxnId="{38BADC5D-03DC-4E75-8CE6-50C7DC12C041}">
      <dgm:prSet/>
      <dgm:spPr/>
      <dgm:t>
        <a:bodyPr/>
        <a:lstStyle/>
        <a:p>
          <a:endParaRPr lang="hr-HR"/>
        </a:p>
      </dgm:t>
    </dgm:pt>
    <dgm:pt modelId="{4DABFCC4-D88D-47BA-A467-CF8EA5D41B2F}" type="pres">
      <dgm:prSet presAssocID="{0451D5EC-93CC-4A2F-B942-D1FB4D4B44B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C41C059A-AC22-42AD-891E-AA150FAE62FD}" type="pres">
      <dgm:prSet presAssocID="{CD8061CA-0424-4A92-B23B-F92751F5D359}" presName="parentText" presStyleLbl="node1" presStyleIdx="0" presStyleCnt="1" custLinFactNeighborY="-155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7C7AED9-6A62-4AAB-9882-E607720D6660}" type="pres">
      <dgm:prSet presAssocID="{CD8061CA-0424-4A92-B23B-F92751F5D35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9DD0AC6-5384-43D1-AC4C-8D3C94619DD0}" type="presOf" srcId="{CD8061CA-0424-4A92-B23B-F92751F5D359}" destId="{C41C059A-AC22-42AD-891E-AA150FAE62FD}" srcOrd="0" destOrd="0" presId="urn:microsoft.com/office/officeart/2005/8/layout/vList2"/>
    <dgm:cxn modelId="{C47A6C35-C2EC-4A4C-AA68-E341485A97C6}" type="presOf" srcId="{89DBB5E4-A2BA-4B7E-ADBA-E1BE7C07E742}" destId="{A7C7AED9-6A62-4AAB-9882-E607720D6660}" srcOrd="0" destOrd="1" presId="urn:microsoft.com/office/officeart/2005/8/layout/vList2"/>
    <dgm:cxn modelId="{56AA7940-53B9-4DE7-958F-FB71EE028295}" srcId="{CD8061CA-0424-4A92-B23B-F92751F5D359}" destId="{81DE1BEB-7D97-4917-84BB-8DEC859B97BF}" srcOrd="0" destOrd="0" parTransId="{53502715-4613-4A6C-9565-3A47B71E568F}" sibTransId="{4CCAC104-3CBD-4E7D-9015-032FFC5B2DC0}"/>
    <dgm:cxn modelId="{38BADC5D-03DC-4E75-8CE6-50C7DC12C041}" srcId="{CD8061CA-0424-4A92-B23B-F92751F5D359}" destId="{15BB638F-A8EE-4A9A-A550-853A3291216A}" srcOrd="2" destOrd="0" parTransId="{07CD2B1D-4F08-43B6-8D6C-1C9335E0439A}" sibTransId="{06049714-4D56-42CA-87FA-C96C675C7267}"/>
    <dgm:cxn modelId="{5597EBED-2B84-448F-A131-6BF26C8162FB}" srcId="{CD8061CA-0424-4A92-B23B-F92751F5D359}" destId="{89DBB5E4-A2BA-4B7E-ADBA-E1BE7C07E742}" srcOrd="1" destOrd="0" parTransId="{5825C1EF-AA60-4E20-BB2C-91296A752EEC}" sibTransId="{A4F4D0FA-577E-4E1E-90E4-DF6665211111}"/>
    <dgm:cxn modelId="{78AFFA12-C5B5-4B25-9459-C333A7060E97}" type="presOf" srcId="{15BB638F-A8EE-4A9A-A550-853A3291216A}" destId="{A7C7AED9-6A62-4AAB-9882-E607720D6660}" srcOrd="0" destOrd="2" presId="urn:microsoft.com/office/officeart/2005/8/layout/vList2"/>
    <dgm:cxn modelId="{5DA83620-5842-4EBC-A17A-085F77698860}" type="presOf" srcId="{0451D5EC-93CC-4A2F-B942-D1FB4D4B44B7}" destId="{4DABFCC4-D88D-47BA-A467-CF8EA5D41B2F}" srcOrd="0" destOrd="0" presId="urn:microsoft.com/office/officeart/2005/8/layout/vList2"/>
    <dgm:cxn modelId="{23E94EF2-B249-4C4A-BC05-905D8948135D}" srcId="{0451D5EC-93CC-4A2F-B942-D1FB4D4B44B7}" destId="{CD8061CA-0424-4A92-B23B-F92751F5D359}" srcOrd="0" destOrd="0" parTransId="{73A8D016-536C-43A7-96A1-82310AF65D10}" sibTransId="{A171E806-4CB5-4DC8-9811-81CD76392581}"/>
    <dgm:cxn modelId="{D8A3E92C-93A0-46E2-A2F0-53D0D1E8475F}" type="presOf" srcId="{81DE1BEB-7D97-4917-84BB-8DEC859B97BF}" destId="{A7C7AED9-6A62-4AAB-9882-E607720D6660}" srcOrd="0" destOrd="0" presId="urn:microsoft.com/office/officeart/2005/8/layout/vList2"/>
    <dgm:cxn modelId="{EDCCFA24-06FA-457C-BC10-8AF2E44A0CC0}" type="presParOf" srcId="{4DABFCC4-D88D-47BA-A467-CF8EA5D41B2F}" destId="{C41C059A-AC22-42AD-891E-AA150FAE62FD}" srcOrd="0" destOrd="0" presId="urn:microsoft.com/office/officeart/2005/8/layout/vList2"/>
    <dgm:cxn modelId="{2A11E104-E813-427E-9367-BECC2F0DAA6B}" type="presParOf" srcId="{4DABFCC4-D88D-47BA-A467-CF8EA5D41B2F}" destId="{A7C7AED9-6A62-4AAB-9882-E607720D666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88C72C-BF9F-4628-90E0-9F6340FB2D0F}">
      <dsp:nvSpPr>
        <dsp:cNvPr id="0" name=""/>
        <dsp:cNvSpPr/>
      </dsp:nvSpPr>
      <dsp:spPr>
        <a:xfrm>
          <a:off x="0" y="23831"/>
          <a:ext cx="5634680" cy="433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/>
            <a:t>Prednosti smanjenja učestalosti tretmana:</a:t>
          </a:r>
          <a:endParaRPr lang="en-US" sz="1800" kern="1200" dirty="0"/>
        </a:p>
      </dsp:txBody>
      <dsp:txXfrm>
        <a:off x="21161" y="44992"/>
        <a:ext cx="5592358" cy="391163"/>
      </dsp:txXfrm>
    </dsp:sp>
    <dsp:sp modelId="{F502DD21-7E26-4D84-A3CC-1079986713FD}">
      <dsp:nvSpPr>
        <dsp:cNvPr id="0" name=""/>
        <dsp:cNvSpPr/>
      </dsp:nvSpPr>
      <dsp:spPr>
        <a:xfrm>
          <a:off x="0" y="456436"/>
          <a:ext cx="5634680" cy="1297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901" tIns="24130" rIns="135128" bIns="2413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500" kern="1200" dirty="0"/>
            <a:t>Štedim novac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500" kern="1200" dirty="0"/>
            <a:t>Mogu iskoristiti vrijeme na nešto drugo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500" kern="1200" dirty="0"/>
            <a:t>Osjećaj ponosa nakon što samostalno riješim probleme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500" kern="1200" dirty="0"/>
            <a:t>Povećava moju samouvjerenost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500" kern="1200" dirty="0"/>
            <a:t>Ne moram putovati na terapiju</a:t>
          </a:r>
          <a:endParaRPr lang="en-US" sz="1500" kern="1200" dirty="0"/>
        </a:p>
      </dsp:txBody>
      <dsp:txXfrm>
        <a:off x="0" y="456436"/>
        <a:ext cx="5634680" cy="12978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1C059A-AC22-42AD-891E-AA150FAE62FD}">
      <dsp:nvSpPr>
        <dsp:cNvPr id="0" name=""/>
        <dsp:cNvSpPr/>
      </dsp:nvSpPr>
      <dsp:spPr>
        <a:xfrm>
          <a:off x="0" y="113716"/>
          <a:ext cx="6380205" cy="437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/>
            <a:t>Nedostatci s promjenom perspektive </a:t>
          </a:r>
          <a:r>
            <a:rPr lang="hr-HR" sz="1800" b="1" kern="1200" dirty="0" smtClean="0"/>
            <a:t>(</a:t>
          </a:r>
          <a:r>
            <a:rPr lang="hr-HR" sz="1800" b="1" i="1" kern="1200" dirty="0" err="1" smtClean="0"/>
            <a:t>reframani</a:t>
          </a:r>
          <a:r>
            <a:rPr lang="hr-HR" sz="1800" b="1" i="1" kern="1200" dirty="0" smtClean="0"/>
            <a:t> </a:t>
          </a:r>
          <a:r>
            <a:rPr lang="hr-HR" sz="1800" b="1" i="1" kern="1200" dirty="0"/>
            <a:t>nedostatci</a:t>
          </a:r>
          <a:r>
            <a:rPr lang="hr-HR" sz="1800" b="1" kern="1200" dirty="0"/>
            <a:t>):</a:t>
          </a:r>
          <a:endParaRPr lang="en-US" sz="1800" kern="1200" dirty="0"/>
        </a:p>
      </dsp:txBody>
      <dsp:txXfrm>
        <a:off x="21361" y="135077"/>
        <a:ext cx="6337483" cy="394858"/>
      </dsp:txXfrm>
    </dsp:sp>
    <dsp:sp modelId="{A7C7AED9-6A62-4AAB-9882-E607720D6660}">
      <dsp:nvSpPr>
        <dsp:cNvPr id="0" name=""/>
        <dsp:cNvSpPr/>
      </dsp:nvSpPr>
      <dsp:spPr>
        <a:xfrm>
          <a:off x="0" y="576002"/>
          <a:ext cx="6380205" cy="1593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572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Možda se dogodi </a:t>
          </a:r>
          <a:r>
            <a:rPr lang="hr-HR" sz="1700" kern="1200" dirty="0" err="1"/>
            <a:t>relaps</a:t>
          </a:r>
          <a:r>
            <a:rPr lang="hr-HR" sz="1700" kern="1200" dirty="0"/>
            <a:t>, ali bolje da se dogodi sada kada smanjujemo učestalost tretmana nego nakon završetka terapije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Možda neću uspjeti sam riješiti svoje probleme, ali ovako mogu testirati koliko sam uspješan u tome jer neću biti u terapiji </a:t>
          </a:r>
          <a:r>
            <a:rPr lang="hr-HR" sz="1700" kern="1200" dirty="0" smtClean="0"/>
            <a:t>vječno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Nedostajati će mi terapija/terapeut, ali to ću moći tolerirati i to će me ojačati da izgradim svoju mrežu podrške oko sebe</a:t>
          </a:r>
          <a:endParaRPr lang="en-US" sz="1700" kern="1200" dirty="0"/>
        </a:p>
      </dsp:txBody>
      <dsp:txXfrm>
        <a:off x="0" y="576002"/>
        <a:ext cx="6380205" cy="15939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8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0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86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9316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10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36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53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78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7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48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822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372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15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9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905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8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50E6692-2559-431A-930C-FFBFF528B061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230D2-A392-4A25-9B95-59EDCA16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37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  <p:sldLayoutId id="21474839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Završavanje</a:t>
            </a:r>
            <a:r>
              <a:rPr lang="en-US" b="1" dirty="0"/>
              <a:t> </a:t>
            </a:r>
            <a:r>
              <a:rPr lang="en-US" b="1" dirty="0" err="1"/>
              <a:t>terapije</a:t>
            </a:r>
            <a:r>
              <a:rPr lang="en-US" b="1" dirty="0"/>
              <a:t> i </a:t>
            </a:r>
            <a:r>
              <a:rPr lang="en-US" b="1" dirty="0" err="1"/>
              <a:t>prevencija</a:t>
            </a:r>
            <a:r>
              <a:rPr lang="en-US" b="1" dirty="0"/>
              <a:t> </a:t>
            </a:r>
            <a:r>
              <a:rPr lang="en-US" b="1" dirty="0" err="1"/>
              <a:t>povrata</a:t>
            </a:r>
            <a:r>
              <a:rPr lang="en-US" b="1" dirty="0"/>
              <a:t> </a:t>
            </a:r>
            <a:r>
              <a:rPr lang="en-US" b="1" dirty="0" err="1"/>
              <a:t>simptoma</a:t>
            </a:r>
            <a:endParaRPr lang="en-US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54955" y="5333433"/>
            <a:ext cx="8825658" cy="861420"/>
          </a:xfrm>
        </p:spPr>
        <p:txBody>
          <a:bodyPr/>
          <a:lstStyle/>
          <a:p>
            <a:r>
              <a:rPr lang="hr-HR" dirty="0">
                <a:solidFill>
                  <a:schemeClr val="accent1"/>
                </a:solidFill>
              </a:rPr>
              <a:t>17.2.2024.</a:t>
            </a:r>
          </a:p>
          <a:p>
            <a:r>
              <a:rPr lang="en-US" dirty="0">
                <a:solidFill>
                  <a:schemeClr val="accent1"/>
                </a:solidFill>
              </a:rPr>
              <a:t>Dario Vlahović</a:t>
            </a:r>
          </a:p>
        </p:txBody>
      </p:sp>
    </p:spTree>
    <p:extLst>
      <p:ext uri="{BB962C8B-B14F-4D97-AF65-F5344CB8AC3E}">
        <p14:creationId xmlns:p14="http://schemas.microsoft.com/office/powerpoint/2010/main" val="4271374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Plan samo-terapije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380781"/>
            <a:ext cx="10515600" cy="54525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/>
              <a:t>Razmisli o zadnjem tjednu(ima):</a:t>
            </a:r>
          </a:p>
          <a:p>
            <a:r>
              <a:rPr lang="hr-HR" dirty="0"/>
              <a:t>Koje su se pozitivne stvari dogodile? Što mi ta iskustva znače? Što ona znače o meni? Za što sam sam/a zaslužan/a?</a:t>
            </a:r>
          </a:p>
          <a:p>
            <a:r>
              <a:rPr lang="hr-HR" dirty="0"/>
              <a:t>Koji su se problemi pojavili? Ako nisu razriješeni, što trebam napraviti?</a:t>
            </a:r>
          </a:p>
          <a:p>
            <a:r>
              <a:rPr lang="hr-HR" dirty="0"/>
              <a:t>Jesam li napravio/la </a:t>
            </a:r>
            <a:r>
              <a:rPr lang="hr-HR" dirty="0" smtClean="0"/>
              <a:t>akcijski </a:t>
            </a:r>
            <a:r>
              <a:rPr lang="hr-HR" dirty="0"/>
              <a:t>plan? Što me može spriječiti da ga napravim u idućih tjedan dana?</a:t>
            </a:r>
          </a:p>
          <a:p>
            <a:pPr marL="0" indent="0">
              <a:buNone/>
            </a:pPr>
            <a:r>
              <a:rPr lang="hr-HR" dirty="0"/>
              <a:t>Pogledaj naprijed:</a:t>
            </a:r>
          </a:p>
          <a:p>
            <a:r>
              <a:rPr lang="hr-HR" dirty="0"/>
              <a:t>Kako se želim osjećati za tjedan dana? Što moram napraviti da se to dogodi?</a:t>
            </a:r>
          </a:p>
          <a:p>
            <a:r>
              <a:rPr lang="hr-HR" dirty="0"/>
              <a:t>Koje planove imam za idućih tjedan dana? Koje korake trebam napraviti?</a:t>
            </a:r>
          </a:p>
          <a:p>
            <a:r>
              <a:rPr lang="hr-HR" dirty="0"/>
              <a:t>Koje poteškoće se mogu pojaviti? Trebam li: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Izraditi tablicu/dnevnik aktivnosti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Planirati aktivnosti rada na sebi, društvenih aktivnosti, odmora/užitka i brige o sebi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Pročitati svoje bilješke s terapije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Vježbati vještine poput </a:t>
            </a:r>
            <a:r>
              <a:rPr lang="hr-HR" dirty="0" err="1"/>
              <a:t>mindfulnessa</a:t>
            </a:r>
            <a:endParaRPr lang="hr-HR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Voditi tablice </a:t>
            </a:r>
            <a:r>
              <a:rPr lang="hr-HR" dirty="0" err="1" smtClean="0"/>
              <a:t>žetoniranja</a:t>
            </a:r>
            <a:r>
              <a:rPr lang="hr-HR" dirty="0" smtClean="0"/>
              <a:t> </a:t>
            </a:r>
            <a:r>
              <a:rPr lang="hr-HR" dirty="0"/>
              <a:t>ili liste pozitivnih iskustva</a:t>
            </a:r>
          </a:p>
        </p:txBody>
      </p:sp>
    </p:spTree>
    <p:extLst>
      <p:ext uri="{BB962C8B-B14F-4D97-AF65-F5344CB8AC3E}">
        <p14:creationId xmlns:p14="http://schemas.microsoft.com/office/powerpoint/2010/main" val="3697982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68343" cy="1400530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chemeClr val="accent1"/>
                </a:solidFill>
              </a:rPr>
              <a:t>Priprema za nazadovanja/povrat simptoma nakon završetka terapije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99767"/>
            <a:ext cx="10515600" cy="4723456"/>
          </a:xfrm>
        </p:spPr>
        <p:txBody>
          <a:bodyPr>
            <a:normAutofit lnSpcReduction="10000"/>
          </a:bodyPr>
          <a:lstStyle/>
          <a:p>
            <a:r>
              <a:rPr lang="hr-HR" sz="2400" dirty="0"/>
              <a:t>Na zadnjim terminima provjeriti s klijentom koje automatske misli ili slike bi mogli imati ako dožive smetnju/prepreku?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sz="2400" dirty="0"/>
              <a:t>Preporučuje se raditi na:</a:t>
            </a:r>
          </a:p>
          <a:p>
            <a:pPr lvl="1"/>
            <a:r>
              <a:rPr lang="hr-HR" sz="2000" dirty="0"/>
              <a:t>Prepoznavanju znakova smetnje ili </a:t>
            </a:r>
            <a:r>
              <a:rPr lang="hr-HR" sz="2000" dirty="0" err="1"/>
              <a:t>relapsa</a:t>
            </a:r>
            <a:endParaRPr lang="hr-HR" sz="20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hr-HR" dirty="0"/>
              <a:t>Koji su rani znakovi? Kako ih prepoznati? Zapisati u bilješke uz instrukcije što napraviti</a:t>
            </a:r>
          </a:p>
          <a:p>
            <a:pPr lvl="1"/>
            <a:r>
              <a:rPr lang="hr-HR" sz="2000" dirty="0" err="1"/>
              <a:t>Klijentovim</a:t>
            </a:r>
            <a:r>
              <a:rPr lang="hr-HR" sz="2000" dirty="0"/>
              <a:t> reakcijama na završetak terapijskog procesa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r-HR" dirty="0"/>
              <a:t>Automatske misli o završetku – uzbuđenje i ponos ili strah? Ili kombinacija?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r-HR" dirty="0"/>
              <a:t>Prihvatiti </a:t>
            </a:r>
            <a:r>
              <a:rPr lang="hr-HR" dirty="0" err="1"/>
              <a:t>klijentove</a:t>
            </a:r>
            <a:r>
              <a:rPr lang="hr-HR" dirty="0"/>
              <a:t> osjećaje te raditi na distorzijama i </a:t>
            </a:r>
            <a:r>
              <a:rPr lang="hr-HR" dirty="0" err="1"/>
              <a:t>kognicijama</a:t>
            </a:r>
            <a:r>
              <a:rPr lang="hr-HR" dirty="0"/>
              <a:t> koje im ne pomažu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r-HR" dirty="0"/>
              <a:t>Iskreno reći i svoju stranu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1258331" y="2716299"/>
            <a:ext cx="10268465" cy="923330"/>
          </a:xfrm>
          <a:prstGeom prst="rect">
            <a:avLst/>
          </a:prstGeom>
          <a:solidFill>
            <a:schemeClr val="accent1"/>
          </a:solidFill>
        </p:spPr>
        <p:txBody>
          <a:bodyPr wrap="square" numCol="3" rtlCol="0">
            <a:spAutoFit/>
          </a:bodyPr>
          <a:lstStyle/>
          <a:p>
            <a:r>
              <a:rPr lang="hr-HR" dirty="0">
                <a:solidFill>
                  <a:schemeClr val="bg2"/>
                </a:solidFill>
              </a:rPr>
              <a:t>„Ne smijem se ovako osjećati”</a:t>
            </a:r>
          </a:p>
          <a:p>
            <a:r>
              <a:rPr lang="hr-HR" dirty="0">
                <a:solidFill>
                  <a:schemeClr val="bg2"/>
                </a:solidFill>
              </a:rPr>
              <a:t>„Ovo znači da mi neće biti bolje”</a:t>
            </a:r>
          </a:p>
          <a:p>
            <a:r>
              <a:rPr lang="hr-HR" dirty="0">
                <a:solidFill>
                  <a:schemeClr val="bg2"/>
                </a:solidFill>
              </a:rPr>
              <a:t>„Ja sam beznadan slučaj”</a:t>
            </a:r>
          </a:p>
          <a:p>
            <a:r>
              <a:rPr lang="hr-HR" dirty="0">
                <a:solidFill>
                  <a:schemeClr val="bg2"/>
                </a:solidFill>
              </a:rPr>
              <a:t>„Moj terapeut nije napravio dobar posao”</a:t>
            </a:r>
          </a:p>
          <a:p>
            <a:r>
              <a:rPr lang="hr-HR" dirty="0">
                <a:solidFill>
                  <a:schemeClr val="bg2"/>
                </a:solidFill>
              </a:rPr>
              <a:t>„KBT nije za mene”</a:t>
            </a:r>
          </a:p>
          <a:p>
            <a:r>
              <a:rPr lang="hr-HR" dirty="0">
                <a:solidFill>
                  <a:schemeClr val="bg2"/>
                </a:solidFill>
              </a:rPr>
              <a:t>Slika sebe u budućnosti kao zastrašenog, samog, tužnog i u krevetu.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592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>
                <a:solidFill>
                  <a:schemeClr val="accent1"/>
                </a:solidFill>
              </a:rPr>
              <a:t>Booster</a:t>
            </a:r>
            <a:r>
              <a:rPr lang="hr-HR" b="1" dirty="0">
                <a:solidFill>
                  <a:schemeClr val="accent1"/>
                </a:solidFill>
              </a:rPr>
              <a:t> termini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Poticati klijenta na </a:t>
            </a:r>
            <a:r>
              <a:rPr lang="hr-HR" dirty="0" err="1"/>
              <a:t>booster</a:t>
            </a:r>
            <a:r>
              <a:rPr lang="hr-HR" dirty="0"/>
              <a:t> termine nakon završetka terapije</a:t>
            </a:r>
          </a:p>
          <a:p>
            <a:r>
              <a:rPr lang="hr-HR" dirty="0"/>
              <a:t>Dobar raspored je za 3, 6 i 12 mjeseci</a:t>
            </a:r>
          </a:p>
          <a:p>
            <a:r>
              <a:rPr lang="hr-HR" dirty="0"/>
              <a:t>„Vodič za </a:t>
            </a:r>
            <a:r>
              <a:rPr lang="hr-HR" dirty="0" err="1"/>
              <a:t>booster</a:t>
            </a:r>
            <a:r>
              <a:rPr lang="hr-HR" dirty="0"/>
              <a:t> termine” – olakšava pripremu klijenta i terapeuta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759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Vodič za </a:t>
            </a:r>
            <a:r>
              <a:rPr lang="hr-HR" b="1" dirty="0" err="1">
                <a:solidFill>
                  <a:schemeClr val="accent1"/>
                </a:solidFill>
              </a:rPr>
              <a:t>booster</a:t>
            </a:r>
            <a:r>
              <a:rPr lang="hr-HR" b="1" dirty="0">
                <a:solidFill>
                  <a:schemeClr val="accent1"/>
                </a:solidFill>
              </a:rPr>
              <a:t> termine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/>
              <a:t>Planirati unaprijed – dogovoriti točan termin/e i, ako je moguće, nazvati za potvrdu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Razmisliti o dolasku kao </a:t>
            </a:r>
            <a:r>
              <a:rPr lang="hr-HR" i="1" dirty="0"/>
              <a:t>preventivnoj mjeri</a:t>
            </a:r>
            <a:r>
              <a:rPr lang="hr-HR" dirty="0"/>
              <a:t>, čak i ako se održava napredak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Pripremiti se prije dolaska. Odabrati o čemu bi bilo </a:t>
            </a:r>
            <a:r>
              <a:rPr lang="hr-HR" dirty="0" smtClean="0"/>
              <a:t>korisno </a:t>
            </a:r>
            <a:r>
              <a:rPr lang="hr-HR" dirty="0"/>
              <a:t>razgovarati, uključujući:</a:t>
            </a:r>
          </a:p>
          <a:p>
            <a:pPr lvl="1"/>
            <a:r>
              <a:rPr lang="hr-HR" dirty="0"/>
              <a:t>Što je prošlo dobro? Što ta iskustva govore o meni - o tome kako me drugi vide - o budućnosti?</a:t>
            </a:r>
          </a:p>
          <a:p>
            <a:pPr lvl="1"/>
            <a:r>
              <a:rPr lang="hr-HR" dirty="0"/>
              <a:t>Koliko vjerujem u svoja nova bazična vjerovanja – na kognitivnoj i emocionalnoj razini? Kako ih mogu nastaviti ojačavati?</a:t>
            </a:r>
          </a:p>
          <a:p>
            <a:pPr lvl="1"/>
            <a:r>
              <a:rPr lang="hr-HR" dirty="0"/>
              <a:t>U kojoj mjeri živim u skladu sa svojim vrijednostima? Koje ciljeve sada imam? Koje bi se prepreke mogle pojaviti? Kako se mogu nositi s njima?</a:t>
            </a:r>
          </a:p>
          <a:p>
            <a:pPr lvl="1"/>
            <a:r>
              <a:rPr lang="hr-HR" dirty="0"/>
              <a:t>Koje KBT tehnike koristim? Jesam li imao/la tretmane samo-terapije? Hoće li biti korisno da ih imam i u budućnosti?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06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Sažetak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Prevencija </a:t>
            </a:r>
            <a:r>
              <a:rPr lang="hr-HR" dirty="0" err="1"/>
              <a:t>relapsa</a:t>
            </a:r>
            <a:r>
              <a:rPr lang="hr-HR" dirty="0"/>
              <a:t> se provodi tijekom cijelog procesa terapije - od samih početaka</a:t>
            </a:r>
          </a:p>
          <a:p>
            <a:r>
              <a:rPr lang="hr-HR" dirty="0"/>
              <a:t>Važno je pripremiti klijenta na polagano „sužavanje” termina tretmana i kraj terapije</a:t>
            </a:r>
          </a:p>
          <a:p>
            <a:r>
              <a:rPr lang="hr-HR" dirty="0"/>
              <a:t>Pred kraj terapije ojačati klijenta da provodi samo-terapiju, identificira početne simptome nazadovanja ili </a:t>
            </a:r>
            <a:r>
              <a:rPr lang="hr-HR" dirty="0" err="1"/>
              <a:t>relapsa</a:t>
            </a:r>
            <a:r>
              <a:rPr lang="hr-HR" dirty="0"/>
              <a:t> te da ima plan što napraviti u tim situacijama</a:t>
            </a:r>
          </a:p>
          <a:p>
            <a:r>
              <a:rPr lang="hr-HR" dirty="0"/>
              <a:t>Problemi u „sužavanju” tretmana i završetku terapije se adresiraju kao i svi drugi problemi – kombinacija </a:t>
            </a:r>
            <a:r>
              <a:rPr lang="hr-HR" i="1" dirty="0"/>
              <a:t>problem </a:t>
            </a:r>
            <a:r>
              <a:rPr lang="hr-HR" i="1" dirty="0" err="1"/>
              <a:t>solvinga</a:t>
            </a:r>
            <a:r>
              <a:rPr lang="hr-HR" i="1" dirty="0"/>
              <a:t> </a:t>
            </a:r>
            <a:r>
              <a:rPr lang="hr-HR" dirty="0"/>
              <a:t>i reagiranja na </a:t>
            </a:r>
            <a:r>
              <a:rPr lang="hr-HR" dirty="0" err="1"/>
              <a:t>disfunkcionalne</a:t>
            </a:r>
            <a:r>
              <a:rPr lang="hr-HR" dirty="0"/>
              <a:t> misli i vjerovanja</a:t>
            </a:r>
          </a:p>
          <a:p>
            <a:r>
              <a:rPr lang="hr-HR" dirty="0"/>
              <a:t>Brižno postupati s </a:t>
            </a:r>
            <a:r>
              <a:rPr lang="hr-HR" dirty="0" err="1"/>
              <a:t>klijentovim</a:t>
            </a:r>
            <a:r>
              <a:rPr lang="hr-HR" dirty="0"/>
              <a:t> brigama u vezi završetka tretmana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47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Zašto obraćati pažnju?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03312" y="1706927"/>
            <a:ext cx="8946541" cy="4422024"/>
          </a:xfrm>
        </p:spPr>
        <p:txBody>
          <a:bodyPr>
            <a:noAutofit/>
          </a:bodyPr>
          <a:lstStyle/>
          <a:p>
            <a:r>
              <a:rPr lang="hr-HR" sz="2400" dirty="0"/>
              <a:t>Aktivnosti usmjerene na prevenciju povrata simptoma pomažu u odgodi </a:t>
            </a:r>
            <a:r>
              <a:rPr lang="hr-HR" sz="2400" dirty="0" err="1"/>
              <a:t>relapsa</a:t>
            </a:r>
            <a:r>
              <a:rPr lang="hr-HR" sz="2400" dirty="0"/>
              <a:t> </a:t>
            </a:r>
          </a:p>
          <a:p>
            <a:r>
              <a:rPr lang="hr-HR" sz="2400" dirty="0"/>
              <a:t>Tradicionalni ciljevi KBT-a su: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/>
              <a:t>Facilitirati remisiju poteškoća klijenta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/>
              <a:t>Naučiti klijente vještinama koje mogu koristiti da reduciraju ili spriječe </a:t>
            </a:r>
            <a:r>
              <a:rPr lang="hr-HR" sz="2000" dirty="0" err="1"/>
              <a:t>relaps</a:t>
            </a:r>
            <a:endParaRPr lang="hr-HR" sz="2000" dirty="0"/>
          </a:p>
          <a:p>
            <a:r>
              <a:rPr lang="hr-HR" sz="2400" dirty="0"/>
              <a:t>Dodatni naglasak na: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/>
              <a:t>Jačanje pozitivnog raspoloženja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 smtClean="0"/>
              <a:t>Povećanje učestalosti akcija povezanih s vrijednostima klijenta</a:t>
            </a:r>
            <a:endParaRPr lang="hr-HR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 smtClean="0"/>
              <a:t>Jačanje </a:t>
            </a:r>
            <a:r>
              <a:rPr lang="hr-HR" sz="2000" dirty="0"/>
              <a:t>otpornosti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/>
              <a:t>Unapređenje zadovoljstva i općeg blagostanja osobe</a:t>
            </a:r>
          </a:p>
        </p:txBody>
      </p:sp>
    </p:spTree>
    <p:extLst>
      <p:ext uri="{BB962C8B-B14F-4D97-AF65-F5344CB8AC3E}">
        <p14:creationId xmlns:p14="http://schemas.microsoft.com/office/powerpoint/2010/main" val="672744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>
                <a:solidFill>
                  <a:schemeClr val="accent1"/>
                </a:solidFill>
              </a:rPr>
              <a:t>Aktivnosti </a:t>
            </a:r>
            <a:r>
              <a:rPr lang="hr-HR" b="1" dirty="0" smtClean="0">
                <a:solidFill>
                  <a:schemeClr val="accent1"/>
                </a:solidFill>
              </a:rPr>
              <a:t>koje se odnose na završetak terapije i prevenciju povratka simptoma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2400" dirty="0"/>
              <a:t>Dijele se na:</a:t>
            </a:r>
          </a:p>
          <a:p>
            <a:r>
              <a:rPr lang="hr-HR" sz="2400" dirty="0"/>
              <a:t>Aktivnosti koje se provode rano/na početku terapije</a:t>
            </a:r>
          </a:p>
          <a:p>
            <a:r>
              <a:rPr lang="hr-HR" sz="2400" dirty="0"/>
              <a:t>Aktivnosti tijekom terapijskog procesa</a:t>
            </a:r>
          </a:p>
          <a:p>
            <a:r>
              <a:rPr lang="hr-HR" sz="2400" dirty="0"/>
              <a:t>Aktivnosti koje se provode pred kraj terapije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/>
              <a:t>Samo-terapija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/>
              <a:t>Priprema za nazadovanja/povrat simptoma nakon završetka terapije</a:t>
            </a:r>
          </a:p>
          <a:p>
            <a:r>
              <a:rPr lang="hr-HR" sz="2400" dirty="0" err="1"/>
              <a:t>Booster</a:t>
            </a:r>
            <a:r>
              <a:rPr lang="hr-HR" sz="2400" dirty="0"/>
              <a:t> termini</a:t>
            </a:r>
          </a:p>
          <a:p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664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277262" cy="1400530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chemeClr val="accent1"/>
                </a:solidFill>
              </a:rPr>
              <a:t>Aktivnosti koje se provode rano/na početku terapije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5240"/>
          </a:xfrm>
        </p:spPr>
        <p:txBody>
          <a:bodyPr>
            <a:normAutofit/>
          </a:bodyPr>
          <a:lstStyle/>
          <a:p>
            <a:r>
              <a:rPr lang="hr-HR" dirty="0"/>
              <a:t>Već u uvodnom terminu ili rano informiramo klijenta da nam je cilj naučiti ih vještine kako da oni sami postanu „svoj terapeut” </a:t>
            </a:r>
          </a:p>
          <a:p>
            <a:r>
              <a:rPr lang="hr-HR" dirty="0"/>
              <a:t>Čim klijenti počinju osjećati učinak terapije (i osjećati se bolje) pojasniti im da proces nije linearan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Rast, platoi, fluktuacije, nazadovanja</a:t>
            </a:r>
            <a:endParaRPr lang="en-US" dirty="0"/>
          </a:p>
        </p:txBody>
      </p:sp>
      <p:cxnSp>
        <p:nvCxnSpPr>
          <p:cNvPr id="5" name="Ravni poveznik 4"/>
          <p:cNvCxnSpPr/>
          <p:nvPr/>
        </p:nvCxnSpPr>
        <p:spPr>
          <a:xfrm flipV="1">
            <a:off x="1161532" y="5820043"/>
            <a:ext cx="5511117" cy="12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/>
          <p:cNvCxnSpPr/>
          <p:nvPr/>
        </p:nvCxnSpPr>
        <p:spPr>
          <a:xfrm flipH="1" flipV="1">
            <a:off x="1161532" y="3398108"/>
            <a:ext cx="4119" cy="24466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rostoručno 12"/>
          <p:cNvSpPr/>
          <p:nvPr/>
        </p:nvSpPr>
        <p:spPr>
          <a:xfrm>
            <a:off x="1371600" y="3472249"/>
            <a:ext cx="5214551" cy="1672358"/>
          </a:xfrm>
          <a:custGeom>
            <a:avLst/>
            <a:gdLst>
              <a:gd name="connsiteX0" fmla="*/ 0 w 5214551"/>
              <a:gd name="connsiteY0" fmla="*/ 1495167 h 1672358"/>
              <a:gd name="connsiteX1" fmla="*/ 457200 w 5214551"/>
              <a:gd name="connsiteY1" fmla="*/ 1260389 h 1672358"/>
              <a:gd name="connsiteX2" fmla="*/ 803189 w 5214551"/>
              <a:gd name="connsiteY2" fmla="*/ 1556951 h 1672358"/>
              <a:gd name="connsiteX3" fmla="*/ 1087395 w 5214551"/>
              <a:gd name="connsiteY3" fmla="*/ 1618735 h 1672358"/>
              <a:gd name="connsiteX4" fmla="*/ 1556951 w 5214551"/>
              <a:gd name="connsiteY4" fmla="*/ 1618735 h 1672358"/>
              <a:gd name="connsiteX5" fmla="*/ 1915297 w 5214551"/>
              <a:gd name="connsiteY5" fmla="*/ 926756 h 1672358"/>
              <a:gd name="connsiteX6" fmla="*/ 2286000 w 5214551"/>
              <a:gd name="connsiteY6" fmla="*/ 815546 h 1672358"/>
              <a:gd name="connsiteX7" fmla="*/ 2458995 w 5214551"/>
              <a:gd name="connsiteY7" fmla="*/ 605481 h 1672358"/>
              <a:gd name="connsiteX8" fmla="*/ 2817341 w 5214551"/>
              <a:gd name="connsiteY8" fmla="*/ 1087394 h 1672358"/>
              <a:gd name="connsiteX9" fmla="*/ 3101546 w 5214551"/>
              <a:gd name="connsiteY9" fmla="*/ 1124465 h 1672358"/>
              <a:gd name="connsiteX10" fmla="*/ 3286897 w 5214551"/>
              <a:gd name="connsiteY10" fmla="*/ 1408670 h 1672358"/>
              <a:gd name="connsiteX11" fmla="*/ 3855308 w 5214551"/>
              <a:gd name="connsiteY11" fmla="*/ 926756 h 1672358"/>
              <a:gd name="connsiteX12" fmla="*/ 4003589 w 5214551"/>
              <a:gd name="connsiteY12" fmla="*/ 531340 h 1672358"/>
              <a:gd name="connsiteX13" fmla="*/ 4213654 w 5214551"/>
              <a:gd name="connsiteY13" fmla="*/ 383059 h 1672358"/>
              <a:gd name="connsiteX14" fmla="*/ 4436076 w 5214551"/>
              <a:gd name="connsiteY14" fmla="*/ 370702 h 1672358"/>
              <a:gd name="connsiteX15" fmla="*/ 4596714 w 5214551"/>
              <a:gd name="connsiteY15" fmla="*/ 160637 h 1672358"/>
              <a:gd name="connsiteX16" fmla="*/ 4893276 w 5214551"/>
              <a:gd name="connsiteY16" fmla="*/ 234778 h 1672358"/>
              <a:gd name="connsiteX17" fmla="*/ 5214551 w 5214551"/>
              <a:gd name="connsiteY17" fmla="*/ 0 h 167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214551" h="1672358">
                <a:moveTo>
                  <a:pt x="0" y="1495167"/>
                </a:moveTo>
                <a:cubicBezTo>
                  <a:pt x="161667" y="1372629"/>
                  <a:pt x="323335" y="1250092"/>
                  <a:pt x="457200" y="1260389"/>
                </a:cubicBezTo>
                <a:cubicBezTo>
                  <a:pt x="591065" y="1270686"/>
                  <a:pt x="698156" y="1497227"/>
                  <a:pt x="803189" y="1556951"/>
                </a:cubicBezTo>
                <a:cubicBezTo>
                  <a:pt x="908222" y="1616675"/>
                  <a:pt x="961768" y="1608438"/>
                  <a:pt x="1087395" y="1618735"/>
                </a:cubicBezTo>
                <a:cubicBezTo>
                  <a:pt x="1213022" y="1629032"/>
                  <a:pt x="1418967" y="1734065"/>
                  <a:pt x="1556951" y="1618735"/>
                </a:cubicBezTo>
                <a:cubicBezTo>
                  <a:pt x="1694935" y="1503405"/>
                  <a:pt x="1793789" y="1060621"/>
                  <a:pt x="1915297" y="926756"/>
                </a:cubicBezTo>
                <a:cubicBezTo>
                  <a:pt x="2036805" y="792891"/>
                  <a:pt x="2195384" y="869092"/>
                  <a:pt x="2286000" y="815546"/>
                </a:cubicBezTo>
                <a:cubicBezTo>
                  <a:pt x="2376616" y="762000"/>
                  <a:pt x="2370438" y="560173"/>
                  <a:pt x="2458995" y="605481"/>
                </a:cubicBezTo>
                <a:cubicBezTo>
                  <a:pt x="2547552" y="650789"/>
                  <a:pt x="2710249" y="1000897"/>
                  <a:pt x="2817341" y="1087394"/>
                </a:cubicBezTo>
                <a:cubicBezTo>
                  <a:pt x="2924433" y="1173891"/>
                  <a:pt x="3023287" y="1070919"/>
                  <a:pt x="3101546" y="1124465"/>
                </a:cubicBezTo>
                <a:cubicBezTo>
                  <a:pt x="3179805" y="1178011"/>
                  <a:pt x="3161270" y="1441621"/>
                  <a:pt x="3286897" y="1408670"/>
                </a:cubicBezTo>
                <a:cubicBezTo>
                  <a:pt x="3412524" y="1375719"/>
                  <a:pt x="3735859" y="1072978"/>
                  <a:pt x="3855308" y="926756"/>
                </a:cubicBezTo>
                <a:cubicBezTo>
                  <a:pt x="3974757" y="780534"/>
                  <a:pt x="3943865" y="621956"/>
                  <a:pt x="4003589" y="531340"/>
                </a:cubicBezTo>
                <a:cubicBezTo>
                  <a:pt x="4063313" y="440724"/>
                  <a:pt x="4141573" y="409832"/>
                  <a:pt x="4213654" y="383059"/>
                </a:cubicBezTo>
                <a:cubicBezTo>
                  <a:pt x="4285735" y="356286"/>
                  <a:pt x="4372233" y="407772"/>
                  <a:pt x="4436076" y="370702"/>
                </a:cubicBezTo>
                <a:cubicBezTo>
                  <a:pt x="4499919" y="333632"/>
                  <a:pt x="4520514" y="183291"/>
                  <a:pt x="4596714" y="160637"/>
                </a:cubicBezTo>
                <a:cubicBezTo>
                  <a:pt x="4672914" y="137983"/>
                  <a:pt x="4790303" y="261551"/>
                  <a:pt x="4893276" y="234778"/>
                </a:cubicBezTo>
                <a:cubicBezTo>
                  <a:pt x="4996249" y="208005"/>
                  <a:pt x="5049794" y="30892"/>
                  <a:pt x="5214551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3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Aktivnosti tijekom terapijskog procesa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03312" y="1855207"/>
            <a:ext cx="8946541" cy="466915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sz="2800" dirty="0"/>
              <a:t>Neke tehnike olakšavaju prevenciju povrata simptoma ako se koriste tijekom tretmana: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800" dirty="0"/>
              <a:t>Atribuiranje procesa i napretka klijentu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hr-HR" sz="2200" dirty="0"/>
              <a:t>Neki klijenti sva poboljšanja pripisuju promjeni okolnosti – priznati vanjske faktore i pitati što je klijent napravio da se promjena dogodila 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800" dirty="0"/>
              <a:t>Učenje tehnika i vještina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hr-HR" sz="2200" dirty="0"/>
              <a:t>Naglasiti da se radi na cjeloživotnim alatima koji se mogu koristiti i u budućnosti (potaknuti korištenje u novim situacijama)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800" dirty="0"/>
              <a:t>Građenje otpornosti i blagostanja klijenta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hr-HR" sz="2200" dirty="0"/>
              <a:t>Raditi na povezivanju s drugima, modificiranju </a:t>
            </a:r>
            <a:r>
              <a:rPr lang="hr-HR" sz="2200" dirty="0" err="1"/>
              <a:t>katastrofiziranja</a:t>
            </a:r>
            <a:r>
              <a:rPr lang="hr-HR" sz="2200" dirty="0"/>
              <a:t>, očuvanju optimizma prema budućnosti, prihvaćanju situacija i uvjeta koji se ne mogu promijeniti, radu prema ciljevima, smanjenju izbjegavajućih ponašanja prilikom poteškoća, ojačavanju pozitivnih bazičnih vjerovanja, gledanju šire slike u stresnim situacijama, radu na sebi, uključenju u meditaciju ili slične aktivnosti,…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19687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>
                <a:solidFill>
                  <a:schemeClr val="accent1"/>
                </a:solidFill>
              </a:rPr>
              <a:t>Aktivnosti koje se provode </a:t>
            </a:r>
            <a:r>
              <a:rPr lang="hr-HR" b="1" dirty="0" smtClean="0">
                <a:solidFill>
                  <a:schemeClr val="accent1"/>
                </a:solidFill>
              </a:rPr>
              <a:t>pred </a:t>
            </a:r>
            <a:r>
              <a:rPr lang="hr-HR" b="1" dirty="0">
                <a:solidFill>
                  <a:schemeClr val="accent1"/>
                </a:solidFill>
              </a:rPr>
              <a:t>kraj terapije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 smtClean="0"/>
              <a:t>Prorjeđivanje terapijskih seansi </a:t>
            </a:r>
            <a:endParaRPr lang="hr-HR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/>
              <a:t>Brige o smanjenju učestalosti termina</a:t>
            </a:r>
          </a:p>
          <a:p>
            <a:r>
              <a:rPr lang="hr-HR" sz="2400" dirty="0" smtClean="0"/>
              <a:t>Samo-terapijske seanse</a:t>
            </a:r>
            <a:endParaRPr lang="hr-HR" sz="2400" dirty="0"/>
          </a:p>
          <a:p>
            <a:pPr marL="228600" lvl="1">
              <a:spcBef>
                <a:spcPts val="1000"/>
              </a:spcBef>
            </a:pPr>
            <a:r>
              <a:rPr lang="hr-HR" sz="2400" dirty="0"/>
              <a:t>Priprema za nazadovanja/povrat simptoma nakon završetka terapije</a:t>
            </a: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19348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accent1"/>
                </a:solidFill>
              </a:rPr>
              <a:t>Prorjeđivanje terapijskih seansi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03312" y="1781065"/>
            <a:ext cx="8946541" cy="4195481"/>
          </a:xfrm>
        </p:spPr>
        <p:txBody>
          <a:bodyPr>
            <a:normAutofit/>
          </a:bodyPr>
          <a:lstStyle/>
          <a:p>
            <a:r>
              <a:rPr lang="hr-HR" sz="2400" dirty="0"/>
              <a:t>Započeti: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ako klijent ima fiksno određen broj termina - nekoliko tjedana prije kraja terapije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ako klijent nema - započeti razgovor o ovome kada se klijent počne osjećati bolje i kada počne koristiti svoje vještine konzistentno i efikasno</a:t>
            </a:r>
          </a:p>
          <a:p>
            <a:r>
              <a:rPr lang="hr-HR" sz="2400" dirty="0"/>
              <a:t>Naš cilj nije da riješimo ili da pomognemo klijentu da sam riješi sve svoje probleme – na taj način ih učimo ovisnosti o nama</a:t>
            </a:r>
          </a:p>
          <a:p>
            <a:r>
              <a:rPr lang="hr-HR" sz="2400" dirty="0"/>
              <a:t>U dogovoru s klijentom prorijediti termine kao eksperiment (u početku svaki drugi tjedan kasnije svaka 3-4 tjedna)</a:t>
            </a:r>
          </a:p>
        </p:txBody>
      </p:sp>
    </p:spTree>
    <p:extLst>
      <p:ext uri="{BB962C8B-B14F-4D97-AF65-F5344CB8AC3E}">
        <p14:creationId xmlns:p14="http://schemas.microsoft.com/office/powerpoint/2010/main" val="591301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Brige u vezi smanjena učestalosti termina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4425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sz="2400" dirty="0"/>
              <a:t>Neki klijenti rado prihvate smanjenje učestalosti (zbog osjećaja napretka), a neki postanu anksiozni. U tom slučaju:</a:t>
            </a:r>
          </a:p>
          <a:p>
            <a:r>
              <a:rPr lang="hr-HR" sz="2400" dirty="0"/>
              <a:t>Verbalno nabrojati pluseve i minuse tog procesa</a:t>
            </a:r>
          </a:p>
          <a:p>
            <a:r>
              <a:rPr lang="hr-HR" sz="2400" dirty="0"/>
              <a:t>Ako klijenti ne navode ili ne znaju prednosti: 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/>
              <a:t>navesti nepovoljnosti 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/>
              <a:t>pomoću vođenog otkrivanja identificirati prednosti 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/>
              <a:t>promijeniti perspektivu nedostataka (</a:t>
            </a:r>
            <a:r>
              <a:rPr lang="hr-HR" i="1" dirty="0" err="1"/>
              <a:t>reframati</a:t>
            </a:r>
            <a:r>
              <a:rPr lang="hr-HR" i="1" dirty="0"/>
              <a:t> </a:t>
            </a:r>
            <a:r>
              <a:rPr lang="hr-HR" dirty="0"/>
              <a:t>ih)</a:t>
            </a:r>
            <a:endParaRPr lang="en-US" dirty="0"/>
          </a:p>
        </p:txBody>
      </p:sp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736387242"/>
              </p:ext>
            </p:extLst>
          </p:nvPr>
        </p:nvGraphicFramePr>
        <p:xfrm>
          <a:off x="177114" y="4602193"/>
          <a:ext cx="5634681" cy="1754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jagram 8"/>
          <p:cNvGraphicFramePr/>
          <p:nvPr>
            <p:extLst>
              <p:ext uri="{D42A27DB-BD31-4B8C-83A1-F6EECF244321}">
                <p14:modId xmlns:p14="http://schemas.microsoft.com/office/powerpoint/2010/main" val="1125290611"/>
              </p:ext>
            </p:extLst>
          </p:nvPr>
        </p:nvGraphicFramePr>
        <p:xfrm>
          <a:off x="5811795" y="4503337"/>
          <a:ext cx="6380205" cy="2308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04691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accent1"/>
                </a:solidFill>
              </a:rPr>
              <a:t>Samo-terapijske seanse</a:t>
            </a:r>
            <a:r>
              <a:rPr lang="hr-HR" sz="4400" dirty="0"/>
              <a:t/>
            </a:r>
            <a:br>
              <a:rPr lang="hr-HR" sz="4400" dirty="0"/>
            </a:b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03312" y="1954062"/>
            <a:ext cx="8946541" cy="4195481"/>
          </a:xfrm>
        </p:spPr>
        <p:txBody>
          <a:bodyPr/>
          <a:lstStyle/>
          <a:p>
            <a:r>
              <a:rPr lang="hr-HR" dirty="0"/>
              <a:t>Iako mnogi klijenti ne koriste uspješno (i učestalo) samo-terapiju, korisno je razgovarati i razraditi plan samo-terapije</a:t>
            </a:r>
          </a:p>
          <a:p>
            <a:r>
              <a:rPr lang="hr-HR" dirty="0"/>
              <a:t>Ako klijenti koriste samo-terapiju tijekom redovne terapije, veća je vjerojatnost nastavka korištenja nakon završetka terapije</a:t>
            </a:r>
          </a:p>
          <a:p>
            <a:r>
              <a:rPr lang="hr-HR" dirty="0"/>
              <a:t>Na zadnjim terminima terapije poticati klijenta da nastavi imati samo-terapijske tretmane barem jednom mjesečno, pa jednom kvartalno te na kraju jednom godišnje</a:t>
            </a:r>
          </a:p>
        </p:txBody>
      </p:sp>
    </p:spTree>
    <p:extLst>
      <p:ext uri="{BB962C8B-B14F-4D97-AF65-F5344CB8AC3E}">
        <p14:creationId xmlns:p14="http://schemas.microsoft.com/office/powerpoint/2010/main" val="26554467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Prilagođeno 3">
      <a:dk1>
        <a:sysClr val="windowText" lastClr="000000"/>
      </a:dk1>
      <a:lt1>
        <a:srgbClr val="000000"/>
      </a:lt1>
      <a:dk2>
        <a:srgbClr val="F4E2A9"/>
      </a:dk2>
      <a:lt2>
        <a:srgbClr val="000000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1154</Words>
  <Application>Microsoft Office PowerPoint</Application>
  <PresentationFormat>Widescreen</PresentationFormat>
  <Paragraphs>122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 3</vt:lpstr>
      <vt:lpstr>Ion</vt:lpstr>
      <vt:lpstr>Završavanje terapije i prevencija povrata simptoma</vt:lpstr>
      <vt:lpstr>Zašto obraćati pažnju?</vt:lpstr>
      <vt:lpstr>Aktivnosti koje se odnose na završetak terapije i prevenciju povratka simptoma</vt:lpstr>
      <vt:lpstr>Aktivnosti koje se provode rano/na početku terapije</vt:lpstr>
      <vt:lpstr>Aktivnosti tijekom terapijskog procesa</vt:lpstr>
      <vt:lpstr>Aktivnosti koje se provode pred kraj terapije</vt:lpstr>
      <vt:lpstr>Prorjeđivanje terapijskih seansi</vt:lpstr>
      <vt:lpstr>Brige u vezi smanjena učestalosti termina</vt:lpstr>
      <vt:lpstr>Samo-terapijske seanse </vt:lpstr>
      <vt:lpstr>Plan samo-terapije</vt:lpstr>
      <vt:lpstr>Priprema za nazadovanja/povrat simptoma nakon završetka terapije</vt:lpstr>
      <vt:lpstr>Booster termini</vt:lpstr>
      <vt:lpstr>Vodič za booster termine</vt:lpstr>
      <vt:lpstr>Sažetak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Završavanje terapije i prevencija povrata simptoma</dc:title>
  <dc:creator>Dario</dc:creator>
  <cp:lastModifiedBy>hubikotvr@outlook.com</cp:lastModifiedBy>
  <cp:revision>24</cp:revision>
  <dcterms:created xsi:type="dcterms:W3CDTF">2024-02-02T14:02:50Z</dcterms:created>
  <dcterms:modified xsi:type="dcterms:W3CDTF">2024-02-16T12:54:12Z</dcterms:modified>
</cp:coreProperties>
</file>