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1" r:id="rId3"/>
    <p:sldId id="272" r:id="rId4"/>
    <p:sldId id="274" r:id="rId5"/>
    <p:sldId id="298" r:id="rId6"/>
    <p:sldId id="278" r:id="rId7"/>
    <p:sldId id="279" r:id="rId8"/>
    <p:sldId id="281" r:id="rId9"/>
    <p:sldId id="282" r:id="rId10"/>
    <p:sldId id="287" r:id="rId11"/>
    <p:sldId id="288" r:id="rId12"/>
    <p:sldId id="289" r:id="rId13"/>
    <p:sldId id="290" r:id="rId14"/>
    <p:sldId id="292" r:id="rId15"/>
    <p:sldId id="295" r:id="rId16"/>
    <p:sldId id="299" r:id="rId17"/>
    <p:sldId id="297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2203" autoAdjust="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4/1/2024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4/1/2024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169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9943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2784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789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309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32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752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324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835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980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584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884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156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spc="-1" dirty="0">
                <a:latin typeface="Arial"/>
              </a:rPr>
              <a:t>Završavanje terapije i prevencija povrata simptoma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Veronika Nives Zorić Bačurin, dr. med</a:t>
            </a:r>
          </a:p>
          <a:p>
            <a:r>
              <a:rPr lang="hr-HR" spc="-1" dirty="0">
                <a:latin typeface="+mj-lt"/>
              </a:rPr>
              <a:t>Zagreb, 6. travnja 2024.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2"/>
                </a:solidFill>
              </a:rPr>
              <a:t>Samo-terapija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Diskutirati o planu samo-terapije i potaknuti njegovu primjenu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Kada klijenti prakticiraju samo-terapiju za vrijeme osnovne terapije veća je vjerojatnost da će nastaviti nakon završetka terapije.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Prednosti samo-terapije: 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Pacijenti sami nastavljaju terapiju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Održavaju naučene vještine i tehnike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 riješiti poteškoće prije nego što postanu veliki problemi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Smanjuju vjerojatnost relapsa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 koristiti naučene vještine u drugačijim životnim okolnostima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Vodič za </a:t>
            </a:r>
            <a:r>
              <a:rPr lang="hr-HR" dirty="0">
                <a:solidFill>
                  <a:schemeClr val="tx2"/>
                </a:solidFill>
              </a:rPr>
              <a:t>samo-terapiju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Razmisli o prošlom tjednu (ili tjednima)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Koje su se pozitivne stvari dogodile? Što je to iskustvo meni značilo? O meni? Za što sam zaslužan?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Koji su problemi bili? Ako nisu riješeni, što trebam napraviti da ih riješim?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Da li sam napravio domaće zadaće? Što bi me moglo spriječiti ovaj tjedan da ih završim?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budućnosti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Kako bih se htio osjećati sljedeći tjedan? Što bih trebao poduzeti da to ostvarim?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Koji su moji ciljevi za ovaj tjedan? Koje korake bih trebao napraviti da ostvarim svoje ciljeve?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Koje prepreke bi se mogle pojaviti? I što mogu učiniti u vezi toga?</a:t>
            </a:r>
          </a:p>
          <a:p>
            <a:pPr lvl="2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Domaća zadaća</a:t>
            </a:r>
          </a:p>
          <a:p>
            <a:pPr lvl="2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Planirati vrijeme za sebe</a:t>
            </a:r>
          </a:p>
          <a:p>
            <a:pPr lvl="2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</a:p>
          <a:p>
            <a:pPr lvl="2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Lista pozitivnih iskustava</a:t>
            </a:r>
          </a:p>
        </p:txBody>
      </p:sp>
    </p:spTree>
    <p:extLst>
      <p:ext uri="{BB962C8B-B14F-4D97-AF65-F5344CB8AC3E}">
        <p14:creationId xmlns:p14="http://schemas.microsoft.com/office/powerpoint/2010/main" val="33134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Pripremanje klijenta na moguće pogoršanje nakon završetka tretmana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Koje automatske misli klijent može imati ako doživi privremena pogoršanja </a:t>
            </a:r>
            <a:endParaRPr lang="hr-H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b="1" i="1" spc="-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“Ne bih se trebao ovako osjećati”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	“Ovo znači da mi neće biti bolje”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	“Beznadno je”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	“Nikada se neću moći oporaviti i ostati dobro”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	“Moj terapeut će biti razočaran”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	“Moj terapeut nije napravio dobar posao”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	“KBT stvarno nije za mene”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	“Osuđen sam da budem depresivan zauvijek”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	“To je bila samo slučajnost da sam se osjećao bolje”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74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304800"/>
            <a:ext cx="10058403" cy="1219200"/>
          </a:xfrm>
        </p:spPr>
        <p:txBody>
          <a:bodyPr>
            <a:normAutofit/>
          </a:bodyPr>
          <a:lstStyle/>
          <a:p>
            <a:r>
              <a:rPr lang="hr-HR" b="1" dirty="0"/>
              <a:t>Prepoznavanje znakova pogoršanja/recidiva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u="sng" dirty="0">
                <a:latin typeface="Arial" panose="020B0604020202020204" pitchFamily="34" charset="0"/>
                <a:cs typeface="Arial" panose="020B0604020202020204" pitchFamily="34" charset="0"/>
              </a:rPr>
              <a:t>Rani znakovi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tužno raspoloženje, anksioznost, ruminacije, provođenje previše vremena na kauču, želja za izbjegavanjem socijalnih kontakata, neobavljanje kućanskih poslova, neplaćanje računa, poremećaj spavanja,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samokritiziranje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u="sng" dirty="0">
                <a:latin typeface="Arial" panose="020B0604020202020204" pitchFamily="34" charset="0"/>
                <a:cs typeface="Arial" panose="020B0604020202020204" pitchFamily="34" charset="0"/>
              </a:rPr>
              <a:t>Što treba zapamtiti: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IMAM IZBOR!</a:t>
            </a:r>
          </a:p>
          <a:p>
            <a:pPr lvl="1"/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mogu </a:t>
            </a:r>
            <a:r>
              <a:rPr lang="hr-HR" i="1" spc="-1" dirty="0" err="1">
                <a:latin typeface="Arial" panose="020B0604020202020204" pitchFamily="34" charset="0"/>
                <a:cs typeface="Arial" panose="020B0604020202020204" pitchFamily="34" charset="0"/>
              </a:rPr>
              <a:t>katastrofizirati</a:t>
            </a:r>
            <a:r>
              <a:rPr lang="hr-HR" i="1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i="1" spc="-1" dirty="0">
                <a:latin typeface="Arial" panose="020B0604020202020204" pitchFamily="34" charset="0"/>
                <a:cs typeface="Arial" panose="020B0604020202020204" pitchFamily="34" charset="0"/>
              </a:rPr>
              <a:t>oko pogoršanja, misliti da su stvari beznadne i osjećati se lošije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b="1" spc="-1" dirty="0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</a:p>
          <a:p>
            <a:pPr lvl="1"/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mogu pogledati svoje bilježke sa seansi, mogu se sjetiti da su nazadovanja normalni dio oporavka i vidjeti što mogu naučiti.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Radeći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stvari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vjerojatno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ću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osjećati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bolje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učiniti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pogoršanje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manje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ozbiljnim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Prepoznavanje znakova pogoršanja/recidiva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>
                <a:latin typeface="Arial" panose="020B0604020202020204" pitchFamily="34" charset="0"/>
                <a:cs typeface="Arial" panose="020B0604020202020204" pitchFamily="34" charset="0"/>
              </a:rPr>
              <a:t>Što treba napraviti: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samo-terapija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smisliti/definirati nove ciljeve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evaluirati automatske misli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napraviti plan aktivnosti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prakticirati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lista postojećih problema i njihova rješenja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tražiti pomoć od ljudi od povjerenja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obratiti se terapeutu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Booster</a:t>
            </a:r>
            <a:r>
              <a:rPr lang="hr-HR" b="1" dirty="0"/>
              <a:t> seanse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Raspored seansi: nakon 3, 6, i 12 mjeseci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Provjeravamo stanje pacijenta i planiramo daljnji plan održavanja napretka</a:t>
            </a:r>
          </a:p>
          <a:p>
            <a:endParaRPr lang="hr-HR" dirty="0"/>
          </a:p>
          <a:p>
            <a:endParaRPr lang="en-CA" dirty="0"/>
          </a:p>
        </p:txBody>
      </p:sp>
      <p:pic>
        <p:nvPicPr>
          <p:cNvPr id="6146" name="Picture 2" descr="Booster Shot Illustrations, Royalty-Free Vector Graphics &amp; Clip Ar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335338"/>
            <a:ext cx="2489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Vodič za </a:t>
            </a:r>
            <a:r>
              <a:rPr lang="hr-HR" dirty="0" err="1"/>
              <a:t>booster</a:t>
            </a:r>
            <a:r>
              <a:rPr lang="hr-HR" dirty="0"/>
              <a:t> seanse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100" y="2053993"/>
            <a:ext cx="10058400" cy="4229100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hr-HR" spc="-1" dirty="0">
                <a:latin typeface="Arial"/>
              </a:rPr>
              <a:t>1) unaprijed zakazati seanse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hr-HR" spc="-1" dirty="0">
                <a:latin typeface="Arial"/>
              </a:rPr>
              <a:t>2) shvatiti ih kao preventivnu mjeru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hr-HR" spc="-1" dirty="0">
                <a:latin typeface="Arial"/>
              </a:rPr>
              <a:t>3) pripremite se prije seanse - o čemu biste htjeli raspravljati?</a:t>
            </a:r>
          </a:p>
          <a:p>
            <a:pPr marL="1252728" lvl="2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pc="-1" dirty="0">
                <a:latin typeface="Arial"/>
              </a:rPr>
              <a:t>Koja ste imali pozitivna iskustva od zadnjeg puta? Šta ta iskustva govore o Vama? O tome kako Vas drugi vide? O budućnosti?</a:t>
            </a:r>
          </a:p>
          <a:p>
            <a:pPr marL="1252728" lvl="2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pc="-1" dirty="0">
                <a:latin typeface="Arial"/>
                <a:ea typeface="Microsoft YaHei"/>
              </a:rPr>
              <a:t>Koliko vjerujete svojim novim uvjerenjima</a:t>
            </a:r>
            <a:r>
              <a:rPr lang="hr-HR" spc="-1" dirty="0">
                <a:latin typeface="Arial"/>
              </a:rPr>
              <a:t>?</a:t>
            </a:r>
            <a:r>
              <a:rPr lang="hr-HR" spc="-1" dirty="0">
                <a:latin typeface="Arial"/>
                <a:ea typeface="Microsoft YaHei"/>
              </a:rPr>
              <a:t> Kako ih možete nastaviti jačati?</a:t>
            </a:r>
            <a:r>
              <a:rPr lang="hr-HR" spc="-1" dirty="0">
                <a:latin typeface="Arial"/>
              </a:rPr>
              <a:t> </a:t>
            </a:r>
          </a:p>
          <a:p>
            <a:pPr marL="1252728" lvl="2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pc="-1" dirty="0">
                <a:latin typeface="Arial"/>
                <a:ea typeface="Microsoft YaHei"/>
              </a:rPr>
              <a:t>U kojoj mjeri živite u skladu sa svojim vrijednostima? Koje ciljeve sada imate? Koje bi se prepreke mogle pojaviti? Kako se možete nositi s njima?</a:t>
            </a:r>
            <a:endParaRPr lang="hr-HR" spc="-1" dirty="0">
              <a:latin typeface="Arial"/>
            </a:endParaRPr>
          </a:p>
          <a:p>
            <a:pPr marL="1252728" lvl="2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pc="-1" dirty="0">
                <a:latin typeface="Arial"/>
                <a:ea typeface="Microsoft YaHei"/>
              </a:rPr>
              <a:t>Koje KBT tehnike ste koristili? Jeste li koristili samo-terapiju? Smatrate li da će vam koristiti u budućnosti?</a:t>
            </a:r>
            <a:endParaRPr lang="hr-HR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3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Zapamtite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prevencija recidiva provodi se tijekom liječenja</a:t>
            </a:r>
          </a:p>
          <a:p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važno je pripremiti klijente na prorjeđivanje seansi i na završetak tretmana</a:t>
            </a:r>
          </a:p>
          <a:p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poželjno je poticati klijente na samo-terapiju</a:t>
            </a:r>
          </a:p>
          <a:p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važno je identificirati rane znakove potencijalnog pogoršanja psihičkog stanja ili recidiva</a:t>
            </a:r>
          </a:p>
          <a:p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važno je naučiti klijente da naprave “plan za krizu”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73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910" y="5629275"/>
            <a:ext cx="6858002" cy="914400"/>
          </a:xfrm>
        </p:spPr>
        <p:txBody>
          <a:bodyPr/>
          <a:lstStyle/>
          <a:p>
            <a:r>
              <a:rPr lang="hr-HR" dirty="0"/>
              <a:t>Literatura: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1236" y="5705475"/>
            <a:ext cx="6707186" cy="2857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/>
              <a:t>Beck, J. S. (20</a:t>
            </a:r>
            <a:r>
              <a:rPr lang="hr-HR" sz="1200"/>
              <a:t>2</a:t>
            </a:r>
            <a:r>
              <a:rPr lang="en-CA" sz="1200"/>
              <a:t>1). </a:t>
            </a:r>
            <a:r>
              <a:rPr lang="en-CA" sz="1200" i="1"/>
              <a:t>Cognitive behavior therapy: Basics and beyond, </a:t>
            </a:r>
            <a:r>
              <a:rPr lang="hr-HR" sz="1200" i="1"/>
              <a:t>3rd</a:t>
            </a:r>
            <a:r>
              <a:rPr lang="en-CA" sz="1200" i="1"/>
              <a:t> ed.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om Point A to Point B - Best CAD Tip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4548716"/>
            <a:ext cx="3121025" cy="20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 na početku tretmana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ripremati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klijente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završetak terapije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recidiv već na početku terapije.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Učiti pacijente da ovladaju vještinama kako bi oni postali vlastiti terapeuti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Naučiti klijenta da oporavak nije pravocrtan i da je recidiv ili pogoršanje normalna pojava tijekom liječenja</a:t>
            </a:r>
          </a:p>
        </p:txBody>
      </p:sp>
    </p:spTree>
    <p:extLst>
      <p:ext uri="{BB962C8B-B14F-4D97-AF65-F5344CB8AC3E}">
        <p14:creationId xmlns:p14="http://schemas.microsoft.com/office/powerpoint/2010/main" val="10741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Aktivnosti u tijeku tretmana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Pripisivanje napretka klijentu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Učenja vještina</a:t>
            </a:r>
            <a:endParaRPr lang="hr-HR" sz="24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Izgradnja otpornosti i blagostanja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-1" dirty="0"/>
              <a:t>1. Pripisivanje napretka klijentu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Osvijestiti klijente o njihovom napretku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Naglasiti da su sami doveli do promjena u svom raspoloženju tako što su promijenili svoje mišljenje i ponašanje.</a:t>
            </a:r>
          </a:p>
          <a:p>
            <a:pPr lvl="1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Koje su pozitivne promjene i što one znače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pacijenta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Priznajte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vanjske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čimbenike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pitajte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klijenta o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promjen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napravili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mogle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pridonijeti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njihovo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poboljšanj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1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Učenja vještina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867275"/>
          </a:xfrm>
        </p:spPr>
        <p:txBody>
          <a:bodyPr>
            <a:normAutofit fontScale="62500" lnSpcReduction="2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Naučiti klijenta vještine i napomenuti da su to dugoročni alati koji se mogu koristiti u situacijama sada ili u budućnosti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Tehnike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vještine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koristiti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tijekom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terapije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uključuju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sljedeće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Postavljanje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ciljeva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svojim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težnjama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vrijednostima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Mjerenje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napretka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postizanju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njihovih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ciljeva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Korištenje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tehnika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prevladavanje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prepreka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Praćenje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pozitivnih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iskustava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izvođenje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zaključaka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o tome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iskustva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govore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klijentu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Usklađivanje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produktivnosti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zadovoljstva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brige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sebi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društvenih aktivnosti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Davanje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priznanja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Kultivira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ti pozitivna sjećanja</a:t>
            </a:r>
          </a:p>
          <a:p>
            <a:pPr marL="914400" lvl="1" indent="-457200">
              <a:buFont typeface="+mj-lt"/>
              <a:buAutoNum type="arabicPeriod"/>
            </a:pP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Smanjenje velikih ciljeva, problema ili zadataka na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savladive korake</a:t>
            </a:r>
            <a:endParaRPr lang="hr-H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” rješavanja problema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Identificiranje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prednosti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nedostataka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određenih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misli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uvjerenja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ponašanja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izbora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prilikom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donošenja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odluka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Korištenje radnih listova ili popisa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sokratovskih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pitanja za testiranje</a:t>
            </a:r>
            <a:r>
              <a:rPr lang="hr-H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misli i uvjerenja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Rad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hijerarhiji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izbjegavanih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zadataka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situacija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hr-HR" dirty="0"/>
          </a:p>
          <a:p>
            <a:pPr marL="914400" lvl="1" indent="-45720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33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Poput izgradnje mišića, povećanje otpornosti zahtijeva vrijeme i namjeru. Fokusiranje na četiri ključne komponente — povezanost, dobrobit, zdravo razmišljanje i smisao</a:t>
            </a:r>
          </a:p>
          <a:p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Izgradit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svoje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veze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sa drugima – naći ljude od povjerenja, priključiti se grupi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Potaknuti dobrobit – voditi brigu o svome tijelu,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mindfulness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izbjegavati negativne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tehnike relaksacije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Pronaći svrhu – pomagati drugima, poduzimati korake za ostvarivanje ciljeva, biti optimističan, prihvatiti ono što je nepromjenjivo, </a:t>
            </a:r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identificirati načine za osobni rast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Usmjeriti se na konstruktivna razmišljanja - učiti iz prošlosti, proširiti perspektivu,</a:t>
            </a:r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 modificirati “katastrofična” razmišljanja, jačati pozitivna bazična vjerovanja,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tražiti pomoć 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Cartoon Bicep Curl ~ Fit Easy Curls Drawing Person Bicep Exercises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6" y="228600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Izgradnja otpornosti i blagostanja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95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Aktivnosti pred kraj tretmana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Prorjeđivanje seansi</a:t>
            </a:r>
          </a:p>
          <a:p>
            <a:pPr marL="914400" lvl="1" indent="-457200">
              <a:buFont typeface="+mj-lt"/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Prednosti i nedostaci prorjeđivanje seansi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  <p:pic>
        <p:nvPicPr>
          <p:cNvPr id="5122" name="Picture 2" descr="Free Monthly Printable Calend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6225" y="2625484"/>
            <a:ext cx="2965450" cy="42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Prorjeđivanje seansi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Razgovarajte s klijentom o prorjeđivanju seansi nekoliko tjedana prije završetka tretmana</a:t>
            </a:r>
          </a:p>
          <a:p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Donesite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zajedničku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odluku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isprobajte prorjeđivanje kao eksperiment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Prorjeđivanje na svaki drugi tjedan, pa na svaka 3-4 tjedna, pa 1x mjesečno, pa svakih nekoliko mjeseci</a:t>
            </a:r>
          </a:p>
          <a:p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Pripaziti na moguće stvaranje ovisnosti klijenta o terapeutu </a:t>
            </a:r>
          </a:p>
        </p:txBody>
      </p:sp>
    </p:spTree>
    <p:extLst>
      <p:ext uri="{BB962C8B-B14F-4D97-AF65-F5344CB8AC3E}">
        <p14:creationId xmlns:p14="http://schemas.microsoft.com/office/powerpoint/2010/main" val="26281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Prednosti i nedostaci prorjeđivanje seansi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Zatražite od klijenta da navedu prednosti i nedostatke završetka tretmana. Npr.:</a:t>
            </a:r>
          </a:p>
          <a:p>
            <a:pPr lvl="1"/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Prednosti: štednja novaca, korištenje vremena za nešto drugo, osjećaj uspjeha radi rješavanja problema, osjećaj samopouzdanja...</a:t>
            </a:r>
          </a:p>
          <a:p>
            <a:pPr lvl="1"/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Nedostaci: </a:t>
            </a:r>
          </a:p>
          <a:p>
            <a:pPr lvl="2"/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Što ako odem u pogoršanje? – bolje je onda da se to dogodi dok sam još u terapiji da mogu naučiti kako si pomoči </a:t>
            </a:r>
          </a:p>
          <a:p>
            <a:pPr lvl="2"/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Možda neću moći sam riješiti problem – ali dugoročno bolje mi je da naučim sam rješavati probleme. Uvijek mogu dogovoriti raniji termin ako treba.  </a:t>
            </a:r>
          </a:p>
          <a:p>
            <a:pPr lvl="2"/>
            <a:r>
              <a:rPr lang="hr-HR" spc="-1" dirty="0">
                <a:latin typeface="Arial" panose="020B0604020202020204" pitchFamily="34" charset="0"/>
                <a:cs typeface="Arial" panose="020B0604020202020204" pitchFamily="34" charset="0"/>
              </a:rPr>
              <a:t>Nedostajat će mi terapeut – ali moći ću tolerirat i to će me ohrabriti da izgradim socijalnu mrežu podrške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50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634</TotalTime>
  <Words>1066</Words>
  <Application>Microsoft Office PowerPoint</Application>
  <PresentationFormat>Widescreen</PresentationFormat>
  <Paragraphs>134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Microsoft YaHei</vt:lpstr>
      <vt:lpstr>Arial</vt:lpstr>
      <vt:lpstr>Segoe Print</vt:lpstr>
      <vt:lpstr>Nature Illustration 16x9</vt:lpstr>
      <vt:lpstr>Završavanje terapije i prevencija povrata simptoma</vt:lpstr>
      <vt:lpstr>Aktivnosti na početku tretmana</vt:lpstr>
      <vt:lpstr>Aktivnosti u tijeku tretmana</vt:lpstr>
      <vt:lpstr>1. Pripisivanje napretka klijentu</vt:lpstr>
      <vt:lpstr>2. Učenja vještina</vt:lpstr>
      <vt:lpstr>3. Izgradnja otpornosti i blagostanja</vt:lpstr>
      <vt:lpstr>Aktivnosti pred kraj tretmana</vt:lpstr>
      <vt:lpstr>Prorjeđivanje seansi</vt:lpstr>
      <vt:lpstr>Prednosti i nedostaci prorjeđivanje seansi</vt:lpstr>
      <vt:lpstr>Samo-terapija</vt:lpstr>
      <vt:lpstr>Vodič za samo-terapiju</vt:lpstr>
      <vt:lpstr>Pripremanje klijenta na moguće pogoršanje nakon završetka tretmana</vt:lpstr>
      <vt:lpstr>Prepoznavanje znakova pogoršanja/recidiva</vt:lpstr>
      <vt:lpstr>Prepoznavanje znakova pogoršanja/recidiva</vt:lpstr>
      <vt:lpstr>Booster seanse</vt:lpstr>
      <vt:lpstr>Vodič za booster seanse</vt:lpstr>
      <vt:lpstr>Zapamtite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Završavanje terapije i                      prevencija povrata simptoma</dc:title>
  <dc:creator>Marko Bačurin</dc:creator>
  <cp:lastModifiedBy>Marko Bačurin</cp:lastModifiedBy>
  <cp:revision>66</cp:revision>
  <dcterms:created xsi:type="dcterms:W3CDTF">2024-03-16T11:37:21Z</dcterms:created>
  <dcterms:modified xsi:type="dcterms:W3CDTF">2024-04-01T14:24:08Z</dcterms:modified>
</cp:coreProperties>
</file>