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62" r:id="rId4"/>
    <p:sldId id="260" r:id="rId5"/>
    <p:sldId id="268" r:id="rId6"/>
    <p:sldId id="270" r:id="rId7"/>
    <p:sldId id="271" r:id="rId8"/>
    <p:sldId id="269" r:id="rId9"/>
    <p:sldId id="272" r:id="rId10"/>
    <p:sldId id="273" r:id="rId11"/>
    <p:sldId id="274" r:id="rId12"/>
    <p:sldId id="276" r:id="rId13"/>
    <p:sldId id="263" r:id="rId14"/>
    <p:sldId id="264" r:id="rId15"/>
    <p:sldId id="277" r:id="rId16"/>
    <p:sldId id="265" r:id="rId17"/>
    <p:sldId id="278" r:id="rId18"/>
  </p:sldIdLst>
  <p:sldSz cx="18288000" cy="10287000"/>
  <p:notesSz cx="6858000" cy="9144000"/>
  <p:embeddedFontLst>
    <p:embeddedFont>
      <p:font typeface="Playfair Display" panose="020B0604020202020204" charset="-18"/>
      <p:regular r:id="rId19"/>
      <p:bold r:id="rId20"/>
      <p:italic r:id="rId21"/>
      <p:boldItalic r:id="rId22"/>
    </p:embeddedFont>
    <p:embeddedFont>
      <p:font typeface="Public Sans Bold" panose="020B0604020202020204" charset="-18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ublic Sans" panose="020B0604020202020204" charset="-18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E197"/>
    <a:srgbClr val="2B2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22" autoAdjust="0"/>
  </p:normalViewPr>
  <p:slideViewPr>
    <p:cSldViewPr>
      <p:cViewPr varScale="1">
        <p:scale>
          <a:sx n="70" d="100"/>
          <a:sy n="70" d="100"/>
        </p:scale>
        <p:origin x="70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6" y="451476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06882" y="4728792"/>
            <a:ext cx="16230600" cy="60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3714" spc="843" dirty="0">
                <a:solidFill>
                  <a:srgbClr val="2B2C30"/>
                </a:solidFill>
                <a:latin typeface="Public Sans Bold"/>
              </a:rPr>
              <a:t>Praktikum 2</a:t>
            </a:r>
            <a:endParaRPr lang="en-US" sz="3714" spc="843" dirty="0">
              <a:solidFill>
                <a:srgbClr val="2B2C30"/>
              </a:solidFill>
              <a:latin typeface="Public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0974" y="2332416"/>
            <a:ext cx="16408332" cy="181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50"/>
              </a:lnSpc>
            </a:pPr>
            <a:r>
              <a:rPr lang="en-US" sz="9600" spc="83" dirty="0" err="1">
                <a:solidFill>
                  <a:srgbClr val="2B2C30"/>
                </a:solidFill>
                <a:latin typeface="Playfair Display"/>
              </a:rPr>
              <a:t>Dodatne</a:t>
            </a:r>
            <a:r>
              <a:rPr lang="en-US" sz="9600" spc="83" dirty="0">
                <a:solidFill>
                  <a:srgbClr val="2B2C30"/>
                </a:solidFill>
                <a:latin typeface="Playfair Display"/>
              </a:rPr>
              <a:t> </a:t>
            </a:r>
            <a:r>
              <a:rPr lang="en-US" sz="9600" spc="83" dirty="0" err="1">
                <a:solidFill>
                  <a:srgbClr val="2B2C30"/>
                </a:solidFill>
                <a:latin typeface="Playfair Display"/>
              </a:rPr>
              <a:t>tehnike</a:t>
            </a:r>
            <a:endParaRPr lang="en-US" sz="9600" spc="83" dirty="0">
              <a:solidFill>
                <a:srgbClr val="2B2C30"/>
              </a:solidFill>
              <a:latin typeface="Playfair Displa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6" y="6753011"/>
            <a:ext cx="7862435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hr-HR" sz="3600" dirty="0">
                <a:solidFill>
                  <a:srgbClr val="2B2C30"/>
                </a:solidFill>
                <a:latin typeface="Public Sans"/>
              </a:rPr>
              <a:t>Marija Džida</a:t>
            </a:r>
          </a:p>
          <a:p>
            <a:pPr>
              <a:lnSpc>
                <a:spcPts val="3450"/>
              </a:lnSpc>
            </a:pPr>
            <a:r>
              <a:rPr lang="hr-HR" sz="3600" dirty="0">
                <a:solidFill>
                  <a:srgbClr val="2B2C30"/>
                </a:solidFill>
                <a:latin typeface="Public Sans"/>
              </a:rPr>
              <a:t> </a:t>
            </a:r>
            <a:endParaRPr lang="en-US" sz="3600" dirty="0">
              <a:solidFill>
                <a:srgbClr val="2B2C30"/>
              </a:solidFill>
              <a:latin typeface="Public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C9DF4-6DF8-FCA9-51EC-0D4C287E1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B7661E35-FE94-7C15-4ECE-61EA3DD084BC}"/>
              </a:ext>
            </a:extLst>
          </p:cNvPr>
          <p:cNvSpPr txBox="1"/>
          <p:nvPr/>
        </p:nvSpPr>
        <p:spPr>
          <a:xfrm>
            <a:off x="838506" y="437505"/>
            <a:ext cx="16230600" cy="1249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2800" spc="843" dirty="0">
                <a:solidFill>
                  <a:srgbClr val="2B2C30"/>
                </a:solidFill>
                <a:latin typeface="Public Sans Bold"/>
              </a:rPr>
              <a:t>V. STUPNJEVITI ZADACI</a:t>
            </a:r>
          </a:p>
          <a:p>
            <a:pPr>
              <a:lnSpc>
                <a:spcPts val="5200"/>
              </a:lnSpc>
              <a:spcBef>
                <a:spcPct val="0"/>
              </a:spcBef>
            </a:pPr>
            <a:r>
              <a:rPr lang="pl-PL" sz="2800" spc="843" dirty="0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Kako kreirati stupnjevite zadatke za klijenta?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B6C10A07-534B-22CF-9E4E-F917EC25E084}"/>
              </a:ext>
            </a:extLst>
          </p:cNvPr>
          <p:cNvSpPr/>
          <p:nvPr/>
        </p:nvSpPr>
        <p:spPr>
          <a:xfrm flipV="1">
            <a:off x="652901" y="1736734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C7CF547E-3A56-1133-2B81-95980FF15073}"/>
              </a:ext>
            </a:extLst>
          </p:cNvPr>
          <p:cNvSpPr txBox="1"/>
          <p:nvPr/>
        </p:nvSpPr>
        <p:spPr>
          <a:xfrm>
            <a:off x="7881498" y="2019300"/>
            <a:ext cx="10177901" cy="9092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hr-HR" sz="2400" dirty="0">
                <a:solidFill>
                  <a:srgbClr val="2B2C30"/>
                </a:solidFill>
                <a:latin typeface="Public Sans"/>
              </a:rPr>
              <a:t>Stupnjeviti način zadavanja zadataka koristan je u situacijama kada želimo izbjeći preplavljivanje klijenta. </a:t>
            </a:r>
          </a:p>
          <a:p>
            <a:pPr>
              <a:lnSpc>
                <a:spcPts val="4199"/>
              </a:lnSpc>
            </a:pPr>
            <a:endParaRPr lang="hr-HR" sz="2400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r>
              <a:rPr lang="hr-HR" sz="2400" b="1" dirty="0">
                <a:solidFill>
                  <a:srgbClr val="2B2C30"/>
                </a:solidFill>
                <a:latin typeface="Public Sans"/>
              </a:rPr>
              <a:t>ANALOGIJA STEPINICA/STUBA</a:t>
            </a:r>
          </a:p>
          <a:p>
            <a:pPr>
              <a:lnSpc>
                <a:spcPts val="4199"/>
              </a:lnSpc>
            </a:pPr>
            <a:r>
              <a:rPr lang="hr-HR" sz="2400" dirty="0">
                <a:solidFill>
                  <a:srgbClr val="2B2C30"/>
                </a:solidFill>
                <a:latin typeface="Public Sans"/>
              </a:rPr>
              <a:t>- Potaknuti klijenta da konačni ishod promatra kao seriju manjih koraka/ da ga razlomi u više manjih koraka.</a:t>
            </a:r>
          </a:p>
          <a:p>
            <a:pPr>
              <a:lnSpc>
                <a:spcPts val="4199"/>
              </a:lnSpc>
            </a:pPr>
            <a:r>
              <a:rPr lang="hr-HR" sz="2400" dirty="0">
                <a:solidFill>
                  <a:srgbClr val="2B2C30"/>
                </a:solidFill>
                <a:latin typeface="Public Sans"/>
              </a:rPr>
              <a:t>- Potpitanjima pomoći klijentu da identificira korake koji su potrebni za ostvarenje željenog ishoda.</a:t>
            </a:r>
          </a:p>
          <a:p>
            <a:pPr>
              <a:lnSpc>
                <a:spcPts val="4199"/>
              </a:lnSpc>
            </a:pPr>
            <a:r>
              <a:rPr lang="hr-HR" sz="2400" dirty="0">
                <a:solidFill>
                  <a:srgbClr val="2B2C30"/>
                </a:solidFill>
                <a:latin typeface="Public Sans"/>
              </a:rPr>
              <a:t>- </a:t>
            </a:r>
            <a:r>
              <a:rPr lang="hr-HR" sz="2400" b="1" u="sng" dirty="0">
                <a:solidFill>
                  <a:srgbClr val="2B2C30"/>
                </a:solidFill>
                <a:latin typeface="Public Sans"/>
              </a:rPr>
              <a:t>Nacrtati</a:t>
            </a:r>
            <a:r>
              <a:rPr lang="hr-HR" sz="2400" dirty="0">
                <a:solidFill>
                  <a:srgbClr val="2B2C30"/>
                </a:solidFill>
                <a:latin typeface="Public Sans"/>
              </a:rPr>
              <a:t> stepenice i povezati željeni ishod s analogijom penjanja po stepenicama.</a:t>
            </a:r>
          </a:p>
          <a:p>
            <a:pPr>
              <a:lnSpc>
                <a:spcPts val="4199"/>
              </a:lnSpc>
            </a:pPr>
            <a:r>
              <a:rPr lang="hr-HR" sz="2400" dirty="0">
                <a:solidFill>
                  <a:srgbClr val="2B2C30"/>
                </a:solidFill>
                <a:latin typeface="Public Sans"/>
              </a:rPr>
              <a:t>- Podsjetiti klijenta da ishod nije moguće ostvariti odjednom i na brzinu.</a:t>
            </a:r>
          </a:p>
          <a:p>
            <a:pPr>
              <a:lnSpc>
                <a:spcPts val="4199"/>
              </a:lnSpc>
            </a:pPr>
            <a:r>
              <a:rPr lang="hr-HR" sz="2400" dirty="0">
                <a:solidFill>
                  <a:srgbClr val="2B2C30"/>
                </a:solidFill>
                <a:latin typeface="Public Sans"/>
              </a:rPr>
              <a:t>- Objasniti da će sa svakim korakom idući biti lakši.</a:t>
            </a:r>
          </a:p>
          <a:p>
            <a:pPr>
              <a:lnSpc>
                <a:spcPts val="4199"/>
              </a:lnSpc>
            </a:pPr>
            <a:r>
              <a:rPr lang="hr-HR" sz="2400" dirty="0">
                <a:solidFill>
                  <a:srgbClr val="2B2C30"/>
                </a:solidFill>
                <a:latin typeface="Public Sans"/>
              </a:rPr>
              <a:t>- Poticati klijenta da svaki put kad razmišlja o konačnom ishodu zamisli stepenice.</a:t>
            </a:r>
          </a:p>
          <a:p>
            <a:pPr>
              <a:lnSpc>
                <a:spcPts val="4199"/>
              </a:lnSpc>
            </a:pPr>
            <a:endParaRPr lang="hr-HR" sz="2400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hr-HR" sz="2400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en-US" sz="2400" dirty="0">
              <a:solidFill>
                <a:srgbClr val="2B2C30"/>
              </a:solidFill>
              <a:latin typeface="Public Sans"/>
            </a:endParaRPr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A2B95B60-28C9-E10B-8179-7A278F03A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75" y="2019300"/>
            <a:ext cx="7500499" cy="75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2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B5143D-585C-1FE4-C0EA-BD8069D6F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5B252757-88EB-27FA-FB88-787453B19CF2}"/>
              </a:ext>
            </a:extLst>
          </p:cNvPr>
          <p:cNvSpPr txBox="1"/>
          <p:nvPr/>
        </p:nvSpPr>
        <p:spPr>
          <a:xfrm>
            <a:off x="838506" y="437505"/>
            <a:ext cx="16230600" cy="1249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2800" spc="843" dirty="0">
                <a:solidFill>
                  <a:srgbClr val="2B2C30"/>
                </a:solidFill>
                <a:latin typeface="Public Sans Bold"/>
              </a:rPr>
              <a:t>VI. IZLAGANJE</a:t>
            </a:r>
          </a:p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2800" spc="843" dirty="0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Kako provesti izlaganje? 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A271DD08-FEF4-FDD0-D989-C270DD02C8E1}"/>
              </a:ext>
            </a:extLst>
          </p:cNvPr>
          <p:cNvSpPr/>
          <p:nvPr/>
        </p:nvSpPr>
        <p:spPr>
          <a:xfrm flipV="1">
            <a:off x="775855" y="190999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3EA94D0-FAA6-4CCF-43A9-A22F9E4C83FA}"/>
              </a:ext>
            </a:extLst>
          </p:cNvPr>
          <p:cNvSpPr txBox="1"/>
          <p:nvPr/>
        </p:nvSpPr>
        <p:spPr>
          <a:xfrm>
            <a:off x="762000" y="2248496"/>
            <a:ext cx="17526000" cy="11797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Mnogi se klijenti oslanjanju na izbjegavanje različitih aktivnosti.</a:t>
            </a:r>
          </a:p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	- Izbjegavanje svih/većine aktivnosti,</a:t>
            </a:r>
          </a:p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	- sigurnosna ponašanja.</a:t>
            </a:r>
          </a:p>
          <a:p>
            <a:pPr>
              <a:lnSpc>
                <a:spcPts val="4199"/>
              </a:lnSpc>
            </a:pPr>
            <a:endParaRPr lang="hr-HR" sz="2800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KORACI U PROVEDBI IZLAGANJA </a:t>
            </a:r>
          </a:p>
          <a:p>
            <a:pPr marL="514350" indent="-514350">
              <a:lnSpc>
                <a:spcPts val="4199"/>
              </a:lnSpc>
              <a:buAutoNum type="arabicPeriod"/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Objasniti </a:t>
            </a:r>
            <a:r>
              <a:rPr lang="hr-HR" sz="2800" dirty="0" err="1">
                <a:solidFill>
                  <a:srgbClr val="2B2C30"/>
                </a:solidFill>
                <a:latin typeface="Public Sans"/>
              </a:rPr>
              <a:t>racionalu</a:t>
            </a:r>
            <a:r>
              <a:rPr lang="hr-HR" sz="2800" dirty="0">
                <a:solidFill>
                  <a:srgbClr val="2B2C30"/>
                </a:solidFill>
                <a:latin typeface="Public Sans"/>
              </a:rPr>
              <a:t> za primjenu izlaganja,</a:t>
            </a:r>
          </a:p>
          <a:p>
            <a:pPr marL="514350" indent="-514350">
              <a:lnSpc>
                <a:spcPts val="4199"/>
              </a:lnSpc>
              <a:buAutoNum type="arabicPeriod"/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kreirati hijerarhiju situacija koje klijent izbjegava,</a:t>
            </a:r>
          </a:p>
          <a:p>
            <a:pPr marL="514350" indent="-514350">
              <a:lnSpc>
                <a:spcPts val="4199"/>
              </a:lnSpc>
              <a:buAutoNum type="arabicPeriod"/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procijeniti anksioznost klijenta u svakoj situaciji,</a:t>
            </a:r>
          </a:p>
          <a:p>
            <a:pPr marL="514350" indent="-514350">
              <a:lnSpc>
                <a:spcPts val="4199"/>
              </a:lnSpc>
              <a:buAutoNum type="arabicPeriod"/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dogovoriti s klijentom prvu situaciju za izlaganje (preporuča se započinjanje sa situacijom koja izaziva umjerene razine anksioznosti 30%),</a:t>
            </a:r>
          </a:p>
          <a:p>
            <a:pPr marL="514350" indent="-514350">
              <a:lnSpc>
                <a:spcPts val="4199"/>
              </a:lnSpc>
              <a:buAutoNum type="arabicPeriod"/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dati uputu klijentu da se svakodnevno izlaže dogovorenim situacijama te da ostane u situaciji sve dok anksioznost ne padne, </a:t>
            </a:r>
          </a:p>
          <a:p>
            <a:pPr marL="514350" indent="-514350">
              <a:lnSpc>
                <a:spcPts val="4199"/>
              </a:lnSpc>
              <a:buAutoNum type="arabicPeriod"/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povezati situacije izlaganja s klijentom vrijednostima</a:t>
            </a:r>
          </a:p>
          <a:p>
            <a:pPr marL="514350" indent="-514350">
              <a:lnSpc>
                <a:spcPts val="4199"/>
              </a:lnSpc>
              <a:buAutoNum type="arabicPeriod"/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osvijestiti klijentu korištenje sigurnosnih ponašanja</a:t>
            </a:r>
          </a:p>
          <a:p>
            <a:pPr>
              <a:lnSpc>
                <a:spcPts val="4199"/>
              </a:lnSpc>
            </a:pPr>
            <a:endParaRPr lang="hr-HR" sz="2800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hr-HR" sz="2800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hr-HR" sz="2800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hr-HR" sz="2800" dirty="0"/>
          </a:p>
          <a:p>
            <a:pPr>
              <a:lnSpc>
                <a:spcPts val="4199"/>
              </a:lnSpc>
            </a:pPr>
            <a:r>
              <a:rPr lang="en-US" sz="2800" dirty="0"/>
              <a:t/>
            </a:r>
            <a:br>
              <a:rPr lang="en-US" sz="2800" dirty="0"/>
            </a:br>
            <a:endParaRPr lang="hr-HR" sz="2800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en-US" sz="2799" dirty="0">
              <a:solidFill>
                <a:srgbClr val="2B2C30"/>
              </a:solidFill>
              <a:latin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333773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24F44E-6529-3599-31A1-4B40D4FAB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1A7DEE2C-A97C-FF85-3B64-BDA2E3F63C48}"/>
              </a:ext>
            </a:extLst>
          </p:cNvPr>
          <p:cNvSpPr txBox="1"/>
          <p:nvPr/>
        </p:nvSpPr>
        <p:spPr>
          <a:xfrm>
            <a:off x="838506" y="437505"/>
            <a:ext cx="16230600" cy="1249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2800" spc="843" dirty="0">
                <a:solidFill>
                  <a:srgbClr val="2B2C30"/>
                </a:solidFill>
                <a:latin typeface="Public Sans Bold"/>
              </a:rPr>
              <a:t>VI. IZLAGANJE</a:t>
            </a:r>
          </a:p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2800" spc="843" dirty="0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Kako provesti izlaganje? 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336F0B9B-3F3B-D627-22D4-F1B6F798511E}"/>
              </a:ext>
            </a:extLst>
          </p:cNvPr>
          <p:cNvSpPr/>
          <p:nvPr/>
        </p:nvSpPr>
        <p:spPr>
          <a:xfrm flipV="1">
            <a:off x="775855" y="190999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C039791-3E2F-C174-C0B8-7E035EBEC986}"/>
              </a:ext>
            </a:extLst>
          </p:cNvPr>
          <p:cNvSpPr txBox="1"/>
          <p:nvPr/>
        </p:nvSpPr>
        <p:spPr>
          <a:xfrm>
            <a:off x="762000" y="2248496"/>
            <a:ext cx="17526000" cy="964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Izlaganje u mašti</a:t>
            </a:r>
          </a:p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	- Korisno je kad je intenzitet straha veliki.</a:t>
            </a:r>
          </a:p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	- Kad je nepraktično provesti uobičajenu vježbu izlaganja.</a:t>
            </a:r>
          </a:p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 </a:t>
            </a:r>
          </a:p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Izlaganje pomoću virtualne realnosti </a:t>
            </a:r>
          </a:p>
          <a:p>
            <a:pPr>
              <a:lnSpc>
                <a:spcPts val="4199"/>
              </a:lnSpc>
            </a:pPr>
            <a:endParaRPr lang="hr-HR" sz="2800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r>
              <a:rPr lang="hr-HR" sz="2800" b="1" dirty="0">
                <a:solidFill>
                  <a:srgbClr val="2B2C30"/>
                </a:solidFill>
                <a:latin typeface="Public Sans"/>
              </a:rPr>
              <a:t>SAVJETI: </a:t>
            </a:r>
          </a:p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- Vođenje dnevnika aktivnosti povećava vjerojatnost vježbanja izlaganja</a:t>
            </a:r>
          </a:p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	- klijent bilježi dan, aktivnost, očekivanu i doživljenu razinu anksioznosti.</a:t>
            </a:r>
          </a:p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- Neki klijenti izbjegavaju unutarnje podražaje (snažne emocije, razmišljanje o nekim situacijama, sjećanja, fiziološku pobuđenost, bol) – njima su korisne </a:t>
            </a:r>
            <a:r>
              <a:rPr lang="hr-HR" sz="2800" dirty="0" err="1">
                <a:solidFill>
                  <a:srgbClr val="2B2C30"/>
                </a:solidFill>
                <a:latin typeface="Public Sans"/>
              </a:rPr>
              <a:t>mindfulness</a:t>
            </a:r>
            <a:r>
              <a:rPr lang="hr-HR" sz="2800" dirty="0">
                <a:solidFill>
                  <a:srgbClr val="2B2C30"/>
                </a:solidFill>
                <a:latin typeface="Public Sans"/>
              </a:rPr>
              <a:t> vježbe u kojima provode bihevioralni eksperiment u kojem se izlažu određenom podražaju.</a:t>
            </a:r>
          </a:p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- Kad je anksioznost prevelika, u redu je u početku dozvoliti korištenje sigurnosnih ponašanja.</a:t>
            </a:r>
          </a:p>
          <a:p>
            <a:pPr>
              <a:lnSpc>
                <a:spcPts val="4199"/>
              </a:lnSpc>
            </a:pPr>
            <a:endParaRPr lang="hr-HR" sz="2800" dirty="0"/>
          </a:p>
          <a:p>
            <a:pPr>
              <a:lnSpc>
                <a:spcPts val="4199"/>
              </a:lnSpc>
            </a:pPr>
            <a:r>
              <a:rPr lang="en-US" sz="2800" dirty="0"/>
              <a:t/>
            </a:r>
            <a:br>
              <a:rPr lang="en-US" sz="2800" dirty="0"/>
            </a:br>
            <a:endParaRPr lang="hr-HR" sz="2800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en-US" sz="2799" dirty="0">
              <a:solidFill>
                <a:srgbClr val="2B2C30"/>
              </a:solidFill>
              <a:latin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4139023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688" y="2227065"/>
            <a:ext cx="16230594" cy="8565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Ova tehnika koristi za različite svrhe:</a:t>
            </a: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	- otkrivanje automatskih misli,</a:t>
            </a: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	- uvježbavanje adaptivnog odgovora,</a:t>
            </a: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	- modifikacija posredujućih i bazičnih vjerovanja,</a:t>
            </a: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	- učenje i uvježbavanje socijalnih vještina.</a:t>
            </a: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Terapeut na početku glumi klijenta, zatim klijent glumi sam sebe.</a:t>
            </a: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Disfunkcionalna vjerovanja često ometaju izvedbu neke socijalne vještine. </a:t>
            </a: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	- Korisno je pitati što bi napravili u nekoj situaciji – npr. </a:t>
            </a:r>
            <a:r>
              <a:rPr lang="hr-HR" sz="2799" i="1" dirty="0">
                <a:solidFill>
                  <a:srgbClr val="2B2C30"/>
                </a:solidFill>
                <a:latin typeface="Public Sans"/>
              </a:rPr>
              <a:t>Da ste stvarno bili sigurni da će Vaša prijateljica pristati na sastanak kako biste ju to pitali?   </a:t>
            </a:r>
          </a:p>
          <a:p>
            <a:pPr>
              <a:lnSpc>
                <a:spcPts val="4199"/>
              </a:lnSpc>
            </a:pPr>
            <a:endParaRPr lang="hr-HR" sz="2799" i="1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Ispitati  koristi li neku vještinu klijent u drugim kontekstima. </a:t>
            </a:r>
            <a:endParaRPr lang="hr-HR" sz="2799" i="1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hr-HR" sz="2799" i="1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0" y="522830"/>
            <a:ext cx="16230600" cy="127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2800" spc="843" dirty="0">
                <a:solidFill>
                  <a:srgbClr val="2B2C30"/>
                </a:solidFill>
                <a:latin typeface="Public Sans Bold"/>
              </a:rPr>
              <a:t>VII. IGRANJE ULOGA </a:t>
            </a:r>
          </a:p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2800" spc="84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Kada</a:t>
            </a:r>
            <a:r>
              <a:rPr lang="en-US" sz="2800" spc="843" dirty="0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 </a:t>
            </a:r>
            <a:r>
              <a:rPr lang="en-US" sz="2800" spc="84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koristiti</a:t>
            </a:r>
            <a:r>
              <a:rPr lang="en-US" sz="2800" spc="843" dirty="0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 </a:t>
            </a:r>
            <a:r>
              <a:rPr lang="en-US" sz="2800" spc="84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igranje</a:t>
            </a:r>
            <a:r>
              <a:rPr lang="en-US" sz="2800" spc="843" dirty="0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 </a:t>
            </a:r>
            <a:r>
              <a:rPr lang="en-US" sz="2800" spc="84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uloga</a:t>
            </a:r>
            <a:r>
              <a:rPr lang="en-US" sz="2800" spc="843" dirty="0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? 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40337" y="468926"/>
            <a:ext cx="16230600" cy="127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3200" spc="843" dirty="0">
                <a:solidFill>
                  <a:srgbClr val="2B2C30"/>
                </a:solidFill>
                <a:latin typeface="Public Sans Bold"/>
              </a:rPr>
              <a:t>VIII: „PITA” TEHNIKA</a:t>
            </a:r>
          </a:p>
          <a:p>
            <a:pPr>
              <a:lnSpc>
                <a:spcPts val="5200"/>
              </a:lnSpc>
              <a:spcBef>
                <a:spcPct val="0"/>
              </a:spcBef>
            </a:pPr>
            <a:r>
              <a:rPr lang="fi-FI" sz="3200" spc="843" dirty="0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Kad su korisne „pita” tehnike? 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-7086597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689" y="2248496"/>
            <a:ext cx="7877185" cy="371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Često je korisno za klijenta da vidi svoj problem prikazan grafički. </a:t>
            </a: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Tehnika je korisna za: </a:t>
            </a: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- pomoć klijentu u postavljanju ciljeva</a:t>
            </a: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- određivanje </a:t>
            </a:r>
            <a:r>
              <a:rPr lang="hr-HR" sz="2799" dirty="0" err="1">
                <a:solidFill>
                  <a:srgbClr val="2B2C30"/>
                </a:solidFill>
                <a:latin typeface="Public Sans"/>
              </a:rPr>
              <a:t>klijentove</a:t>
            </a:r>
            <a:r>
              <a:rPr lang="hr-HR" sz="2799" dirty="0">
                <a:solidFill>
                  <a:srgbClr val="2B2C30"/>
                </a:solidFill>
                <a:latin typeface="Public Sans"/>
              </a:rPr>
              <a:t> odgovornosti za neki ishod</a:t>
            </a:r>
          </a:p>
        </p:txBody>
      </p:sp>
      <p:pic>
        <p:nvPicPr>
          <p:cNvPr id="105" name="Slika 104">
            <a:extLst>
              <a:ext uri="{FF2B5EF4-FFF2-40B4-BE49-F238E27FC236}">
                <a16:creationId xmlns:a16="http://schemas.microsoft.com/office/drawing/2014/main" id="{FD365982-57E5-5625-088E-B8CC0C6B3F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8973" y="2531137"/>
            <a:ext cx="5681964" cy="52247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F78C1-7E32-A560-924E-1090DD45E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A7DAE32F-34B5-4A27-934C-C70FFF21753A}"/>
              </a:ext>
            </a:extLst>
          </p:cNvPr>
          <p:cNvSpPr txBox="1"/>
          <p:nvPr/>
        </p:nvSpPr>
        <p:spPr>
          <a:xfrm>
            <a:off x="840337" y="468926"/>
            <a:ext cx="16230600" cy="127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3714" spc="843" dirty="0">
                <a:solidFill>
                  <a:srgbClr val="2B2C30"/>
                </a:solidFill>
                <a:latin typeface="Public Sans Bold"/>
              </a:rPr>
              <a:t>VIII: „PITA” TEHNIKA</a:t>
            </a:r>
          </a:p>
          <a:p>
            <a:pPr>
              <a:lnSpc>
                <a:spcPts val="5200"/>
              </a:lnSpc>
              <a:spcBef>
                <a:spcPct val="0"/>
              </a:spcBef>
            </a:pPr>
            <a:r>
              <a:rPr lang="fi-FI" sz="3714" spc="843" dirty="0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Kad su korisne „pita” tehnike? 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6AE41F4A-0090-BD91-E704-26B06A68AC15}"/>
              </a:ext>
            </a:extLst>
          </p:cNvPr>
          <p:cNvSpPr/>
          <p:nvPr/>
        </p:nvSpPr>
        <p:spPr>
          <a:xfrm flipV="1">
            <a:off x="-7086597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745A6E02-2827-3010-EE9D-D06FBC1FD4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205" y="2070079"/>
            <a:ext cx="5764395" cy="7747996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192B1F6C-DA12-DA7D-6695-6FB8A4D47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00" y="2981451"/>
            <a:ext cx="6391803" cy="633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48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12795" y="110434"/>
            <a:ext cx="9312124" cy="2583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3200" spc="843" dirty="0">
                <a:solidFill>
                  <a:srgbClr val="2B2C30"/>
                </a:solidFill>
                <a:latin typeface="Public Sans Bold"/>
              </a:rPr>
              <a:t>IX. SAMOUSPOREDBE</a:t>
            </a:r>
          </a:p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2800" spc="84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Kako</a:t>
            </a:r>
            <a:r>
              <a:rPr lang="en-US" sz="2800" spc="843" dirty="0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 </a:t>
            </a:r>
            <a:r>
              <a:rPr lang="en-US" sz="2800" spc="84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promijeniti</a:t>
            </a:r>
            <a:r>
              <a:rPr lang="en-US" sz="2800" spc="843" dirty="0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 </a:t>
            </a:r>
            <a:r>
              <a:rPr lang="en-US" sz="2800" spc="84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nepovoljne</a:t>
            </a:r>
            <a:r>
              <a:rPr lang="en-US" sz="2800" spc="843" dirty="0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 </a:t>
            </a:r>
            <a:r>
              <a:rPr lang="hr-HR" sz="2800" spc="84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samousporedbe</a:t>
            </a:r>
            <a:r>
              <a:rPr lang="en-US" sz="2800" spc="843" dirty="0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?</a:t>
            </a:r>
          </a:p>
          <a:p>
            <a:pPr>
              <a:lnSpc>
                <a:spcPts val="5200"/>
              </a:lnSpc>
              <a:spcBef>
                <a:spcPct val="0"/>
              </a:spcBef>
            </a:pPr>
            <a:endParaRPr lang="en-US" sz="2800" spc="843" dirty="0">
              <a:solidFill>
                <a:srgbClr val="2B2C30"/>
              </a:solidFill>
              <a:latin typeface="Public Sans Bold"/>
            </a:endParaRPr>
          </a:p>
        </p:txBody>
      </p:sp>
      <p:sp>
        <p:nvSpPr>
          <p:cNvPr id="5" name="AutoShape 5"/>
          <p:cNvSpPr/>
          <p:nvPr/>
        </p:nvSpPr>
        <p:spPr>
          <a:xfrm flipV="1">
            <a:off x="-7086597" y="213319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998220" y="2629348"/>
            <a:ext cx="17061180" cy="7488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Česte su negativne usporedbe sa samim sobom prije nastanka poremećaja, s idealnom verzijom sebe, ili s drugim ljudima bez psihičkih poremećaja. </a:t>
            </a: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Korisno je ukazati klijentu na nekorisnost tih usporedbi.</a:t>
            </a: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	- Ukazati klijentu da se nakon takvih usporedbi najčešće osjeća lošije.</a:t>
            </a: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	- Ispitati bi li bili tako strogi prema sebi da primjerice boluju od upale pluća.</a:t>
            </a: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	- Poticati usporedbu sa samim sobom (gdje se klijent nalazi sada u usporedbi s najgorim 		trenutkom).</a:t>
            </a: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	- Osmisliti ideje što klijent može napraviti kad se pojave negativne </a:t>
            </a:r>
            <a:r>
              <a:rPr lang="hr-HR" sz="2799" dirty="0" err="1">
                <a:solidFill>
                  <a:srgbClr val="2B2C30"/>
                </a:solidFill>
                <a:latin typeface="Public Sans"/>
              </a:rPr>
              <a:t>samousporedbe</a:t>
            </a:r>
            <a:r>
              <a:rPr lang="hr-HR" sz="2799" dirty="0">
                <a:solidFill>
                  <a:srgbClr val="2B2C30"/>
                </a:solidFill>
                <a:latin typeface="Public Sans"/>
              </a:rPr>
              <a:t>.</a:t>
            </a: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Kad je klijent u najtežoj fazi: </a:t>
            </a: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- ovaj pristup se modificira na način da se podsjeća klijenta na terapijske ciljeve i rad s terapeutom. </a:t>
            </a: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en-US" sz="2799" dirty="0">
              <a:solidFill>
                <a:srgbClr val="2B2C30"/>
              </a:solidFill>
              <a:latin typeface="Public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E06B247-B413-A80C-A309-4922E6DEC958}"/>
              </a:ext>
            </a:extLst>
          </p:cNvPr>
          <p:cNvSpPr txBox="1"/>
          <p:nvPr/>
        </p:nvSpPr>
        <p:spPr>
          <a:xfrm>
            <a:off x="685800" y="952500"/>
            <a:ext cx="9312124" cy="582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2800" spc="843" dirty="0">
                <a:solidFill>
                  <a:srgbClr val="2B2C30"/>
                </a:solidFill>
                <a:latin typeface="Public Sans Bold"/>
              </a:rPr>
              <a:t>Literatura</a:t>
            </a:r>
            <a:endParaRPr lang="en-US" sz="2800" spc="843" dirty="0">
              <a:solidFill>
                <a:srgbClr val="2B2C30"/>
              </a:solidFill>
              <a:latin typeface="Public Sans Bold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57DEEC4-6535-D7A3-4A7A-EF30533109B9}"/>
              </a:ext>
            </a:extLst>
          </p:cNvPr>
          <p:cNvSpPr txBox="1"/>
          <p:nvPr/>
        </p:nvSpPr>
        <p:spPr>
          <a:xfrm>
            <a:off x="609600" y="2400300"/>
            <a:ext cx="1630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Beck, J.S. (2021). Cognitive Behavior Therapy: Basics and Beyond. The Guilford Press. (</a:t>
            </a:r>
            <a:r>
              <a:rPr lang="en-US" sz="2400" dirty="0" err="1">
                <a:latin typeface="Aptos" panose="020B0004020202020204" pitchFamily="34" charset="0"/>
              </a:rPr>
              <a:t>Poglavlje</a:t>
            </a:r>
            <a:r>
              <a:rPr lang="en-US" sz="2400" dirty="0">
                <a:latin typeface="Aptos" panose="020B0004020202020204" pitchFamily="34" charset="0"/>
              </a:rPr>
              <a:t> 19)</a:t>
            </a:r>
          </a:p>
        </p:txBody>
      </p:sp>
    </p:spTree>
    <p:extLst>
      <p:ext uri="{BB962C8B-B14F-4D97-AF65-F5344CB8AC3E}">
        <p14:creationId xmlns:p14="http://schemas.microsoft.com/office/powerpoint/2010/main" val="34222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7AA835-1FD3-4A92-CF7F-8848405DB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55375A8C-6EF7-53E0-579B-75DB2EC7F699}"/>
              </a:ext>
            </a:extLst>
          </p:cNvPr>
          <p:cNvSpPr txBox="1"/>
          <p:nvPr/>
        </p:nvSpPr>
        <p:spPr>
          <a:xfrm>
            <a:off x="1016407" y="2152970"/>
            <a:ext cx="16242893" cy="573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hr-HR" sz="2800" dirty="0">
                <a:latin typeface="Playfair Display" panose="00000500000000000000" pitchFamily="2" charset="-18"/>
              </a:rPr>
              <a:t>Kako pomoći klijentu da bolje regulira vlastite emocije?</a:t>
            </a:r>
            <a:endParaRPr lang="en-US" sz="2800" dirty="0">
              <a:latin typeface="Playfair Display" panose="00000500000000000000" pitchFamily="2" charset="-18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hr-HR" sz="2800" dirty="0">
                <a:latin typeface="Playfair Display" panose="00000500000000000000" pitchFamily="2" charset="-18"/>
              </a:rPr>
              <a:t>Kad je potreban trening vještina?</a:t>
            </a:r>
            <a:endParaRPr lang="en-US" sz="2800" dirty="0">
              <a:latin typeface="Playfair Display" panose="00000500000000000000" pitchFamily="2" charset="-18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hr-HR" sz="2800" dirty="0">
                <a:latin typeface="Playfair Display" panose="00000500000000000000" pitchFamily="2" charset="-18"/>
              </a:rPr>
              <a:t>Kako poboljšati vještine rješavanja problema klijenta?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hr-HR" sz="2800" b="0" i="0" dirty="0">
                <a:solidFill>
                  <a:srgbClr val="242021"/>
                </a:solidFill>
                <a:effectLst/>
                <a:latin typeface="Playfair Display" panose="00000500000000000000" pitchFamily="2" charset="-18"/>
              </a:rPr>
              <a:t>Kako pomoći klijentu da donosi bolje odluke?</a:t>
            </a:r>
            <a:endParaRPr lang="hr-HR" sz="2800" dirty="0">
              <a:solidFill>
                <a:srgbClr val="242021"/>
              </a:solidFill>
              <a:latin typeface="Playfair Display" panose="00000500000000000000" pitchFamily="2" charset="-18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hr-HR" sz="2800" b="0" i="0" dirty="0">
                <a:solidFill>
                  <a:srgbClr val="242021"/>
                </a:solidFill>
                <a:effectLst/>
                <a:latin typeface="Playfair Display" panose="00000500000000000000" pitchFamily="2" charset="-18"/>
              </a:rPr>
              <a:t>Kako kreirati stupnjevite zadatke za klijenta?</a:t>
            </a:r>
            <a:endParaRPr lang="hr-HR" sz="2800" dirty="0">
              <a:solidFill>
                <a:srgbClr val="242021"/>
              </a:solidFill>
              <a:latin typeface="Playfair Display" panose="00000500000000000000" pitchFamily="2" charset="-18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hr-HR" sz="2800" b="0" i="0" dirty="0">
                <a:solidFill>
                  <a:srgbClr val="242021"/>
                </a:solidFill>
                <a:effectLst/>
                <a:latin typeface="Playfair Display" panose="00000500000000000000" pitchFamily="2" charset="-18"/>
              </a:rPr>
              <a:t>Kako provesti izlaganje?</a:t>
            </a:r>
            <a:r>
              <a:rPr lang="hr-HR" sz="2800" dirty="0">
                <a:solidFill>
                  <a:srgbClr val="242021"/>
                </a:solidFill>
                <a:latin typeface="Playfair Display" panose="00000500000000000000" pitchFamily="2" charset="-18"/>
              </a:rPr>
              <a:t>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hr-HR" sz="2800" dirty="0">
                <a:solidFill>
                  <a:srgbClr val="242021"/>
                </a:solidFill>
                <a:latin typeface="Playfair Display" panose="00000500000000000000" pitchFamily="2" charset="-18"/>
              </a:rPr>
              <a:t> Kada koristiti igranje uloga?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hr-HR" sz="2800" b="0" i="0" dirty="0">
                <a:solidFill>
                  <a:srgbClr val="242021"/>
                </a:solidFill>
                <a:effectLst/>
                <a:latin typeface="Playfair Display" panose="00000500000000000000" pitchFamily="2" charset="-18"/>
              </a:rPr>
              <a:t> Kad su korisne „pita” tehnike?</a:t>
            </a:r>
            <a:r>
              <a:rPr lang="hr-HR" sz="2800" dirty="0">
                <a:solidFill>
                  <a:srgbClr val="242021"/>
                </a:solidFill>
                <a:latin typeface="Playfair Display" panose="00000500000000000000" pitchFamily="2" charset="-18"/>
              </a:rPr>
              <a:t> 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hr-HR" sz="2800" b="0" i="0" dirty="0">
                <a:solidFill>
                  <a:srgbClr val="242021"/>
                </a:solidFill>
                <a:effectLst/>
                <a:latin typeface="Playfair Display" panose="00000500000000000000" pitchFamily="2" charset="-18"/>
              </a:rPr>
              <a:t>Kako promijeniti nepovoljn</a:t>
            </a:r>
            <a:r>
              <a:rPr lang="hr-HR" sz="2800" dirty="0">
                <a:solidFill>
                  <a:srgbClr val="242021"/>
                </a:solidFill>
                <a:latin typeface="Playfair Display" panose="00000500000000000000" pitchFamily="2" charset="-18"/>
              </a:rPr>
              <a:t>e </a:t>
            </a:r>
            <a:r>
              <a:rPr lang="hr-HR" sz="2800" dirty="0" err="1">
                <a:solidFill>
                  <a:srgbClr val="242021"/>
                </a:solidFill>
                <a:latin typeface="Playfair Display" panose="00000500000000000000" pitchFamily="2" charset="-18"/>
              </a:rPr>
              <a:t>samousporedbe</a:t>
            </a:r>
            <a:r>
              <a:rPr lang="hr-HR" sz="2800" dirty="0">
                <a:solidFill>
                  <a:srgbClr val="242021"/>
                </a:solidFill>
                <a:latin typeface="Playfair Display" panose="00000500000000000000" pitchFamily="2" charset="-18"/>
              </a:rPr>
              <a:t>?</a:t>
            </a:r>
            <a:endParaRPr lang="en-US" sz="2800" spc="30" dirty="0">
              <a:solidFill>
                <a:srgbClr val="2B2C30"/>
              </a:solidFill>
              <a:latin typeface="Playfair Display" panose="00000500000000000000" pitchFamily="2" charset="-18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216061B-2066-6A0F-FB22-40C2C1BE34A3}"/>
              </a:ext>
            </a:extLst>
          </p:cNvPr>
          <p:cNvSpPr txBox="1"/>
          <p:nvPr/>
        </p:nvSpPr>
        <p:spPr>
          <a:xfrm>
            <a:off x="1006871" y="942975"/>
            <a:ext cx="16230600" cy="60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3714" spc="843" dirty="0">
                <a:solidFill>
                  <a:srgbClr val="2B2C30"/>
                </a:solidFill>
                <a:latin typeface="Public Sans Bold"/>
              </a:rPr>
              <a:t>Sadržaj </a:t>
            </a:r>
            <a:endParaRPr lang="en-US" sz="3714" spc="843" dirty="0">
              <a:solidFill>
                <a:srgbClr val="2B2C30"/>
              </a:solidFill>
              <a:latin typeface="Public Sans Bold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4C34474-E7BC-7747-47D8-84379B7FE1CE}"/>
              </a:ext>
            </a:extLst>
          </p:cNvPr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3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38506" y="437505"/>
            <a:ext cx="16230600" cy="1249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2800" spc="843" dirty="0">
                <a:solidFill>
                  <a:srgbClr val="2B2C30"/>
                </a:solidFill>
                <a:latin typeface="Public Sans Bold"/>
              </a:rPr>
              <a:t>I. REGULACIJA EMOCIJA</a:t>
            </a:r>
          </a:p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2800" spc="843" dirty="0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Kako pomoći klijentu da bolje regulira vlastite emocije?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859294" y="1885033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689" y="2248496"/>
            <a:ext cx="7877185" cy="4795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Cilj KBT-a je smanjiti stupanj i trajanje negativnih emocija koje nisu proporcionalne sa zahtjevima situacije i koje su obično povezane s iskrivljenim ili nekorisnim mislima</a:t>
            </a: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- za neke klijente ključno je prihvaćanje i usmjeravanje pažnje u  druge aktivnosti</a:t>
            </a: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en-US" sz="2799" dirty="0">
              <a:solidFill>
                <a:srgbClr val="2B2C30"/>
              </a:solidFill>
              <a:latin typeface="Public San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906000" y="2539178"/>
            <a:ext cx="7773804" cy="5063759"/>
            <a:chOff x="0" y="0"/>
            <a:chExt cx="2364475" cy="154018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64475" cy="1540190"/>
            </a:xfrm>
            <a:custGeom>
              <a:avLst/>
              <a:gdLst/>
              <a:ahLst/>
              <a:cxnLst/>
              <a:rect l="l" t="t" r="r" b="b"/>
              <a:pathLst>
                <a:path w="2364475" h="1540190">
                  <a:moveTo>
                    <a:pt x="0" y="0"/>
                  </a:moveTo>
                  <a:lnTo>
                    <a:pt x="2364475" y="0"/>
                  </a:lnTo>
                  <a:lnTo>
                    <a:pt x="2364475" y="1540190"/>
                  </a:lnTo>
                  <a:lnTo>
                    <a:pt x="0" y="1540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364475" cy="1568764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</p:grpSp>
      <p:pic>
        <p:nvPicPr>
          <p:cNvPr id="14" name="Slika 13">
            <a:extLst>
              <a:ext uri="{FF2B5EF4-FFF2-40B4-BE49-F238E27FC236}">
                <a16:creationId xmlns:a16="http://schemas.microsoft.com/office/drawing/2014/main" id="{856C891A-4CF8-9657-6E22-C454B6AEA6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942" y="2909533"/>
            <a:ext cx="6343650" cy="4229100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8B546A21-4E6F-8478-E10D-D09FA2F35A24}"/>
              </a:ext>
            </a:extLst>
          </p:cNvPr>
          <p:cNvSpPr txBox="1"/>
          <p:nvPr/>
        </p:nvSpPr>
        <p:spPr>
          <a:xfrm>
            <a:off x="2167320" y="7719745"/>
            <a:ext cx="85436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dirty="0">
                <a:solidFill>
                  <a:srgbClr val="242021"/>
                </a:solidFill>
                <a:effectLst/>
                <a:latin typeface="Public Sans" panose="020B0604020202020204" charset="-18"/>
              </a:rPr>
              <a:t>- uključivanje u socijalne, ugodne, produktivne aktivnosti</a:t>
            </a:r>
          </a:p>
          <a:p>
            <a:r>
              <a:rPr lang="hr-HR" sz="2400" dirty="0">
                <a:solidFill>
                  <a:srgbClr val="242021"/>
                </a:solidFill>
                <a:latin typeface="Public Sans" panose="020B0604020202020204" charset="-18"/>
              </a:rPr>
              <a:t>- </a:t>
            </a:r>
            <a:r>
              <a:rPr lang="hr-HR" sz="2400" dirty="0" err="1">
                <a:solidFill>
                  <a:srgbClr val="242021"/>
                </a:solidFill>
                <a:latin typeface="Public Sans" panose="020B0604020202020204" charset="-18"/>
              </a:rPr>
              <a:t>self</a:t>
            </a:r>
            <a:r>
              <a:rPr lang="hr-HR" sz="2400" dirty="0">
                <a:solidFill>
                  <a:srgbClr val="242021"/>
                </a:solidFill>
                <a:latin typeface="Public Sans" panose="020B0604020202020204" charset="-18"/>
              </a:rPr>
              <a:t>-care aktivnosti </a:t>
            </a:r>
          </a:p>
          <a:p>
            <a:r>
              <a:rPr lang="hr-HR" sz="2400" b="0" i="0" dirty="0">
                <a:solidFill>
                  <a:srgbClr val="242021"/>
                </a:solidFill>
                <a:effectLst/>
                <a:latin typeface="Public Sans" panose="020B0604020202020204" charset="-18"/>
              </a:rPr>
              <a:t>- fokusiranje na snage i pozitivne kvalitete</a:t>
            </a:r>
          </a:p>
          <a:p>
            <a:r>
              <a:rPr lang="hr-HR" sz="2400" dirty="0">
                <a:solidFill>
                  <a:srgbClr val="242021"/>
                </a:solidFill>
                <a:latin typeface="Public Sans" panose="020B0604020202020204" charset="-18"/>
              </a:rPr>
              <a:t>- vježbanje</a:t>
            </a:r>
            <a:endParaRPr lang="en-US" sz="2400" dirty="0">
              <a:latin typeface="Public Sans" panose="020B0604020202020204" charset="-1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9">
            <a:extLst>
              <a:ext uri="{FF2B5EF4-FFF2-40B4-BE49-F238E27FC236}">
                <a16:creationId xmlns:a16="http://schemas.microsoft.com/office/drawing/2014/main" id="{62AE23D0-5046-1F8B-256E-D99D2A3B332E}"/>
              </a:ext>
            </a:extLst>
          </p:cNvPr>
          <p:cNvGrpSpPr/>
          <p:nvPr/>
        </p:nvGrpSpPr>
        <p:grpSpPr>
          <a:xfrm>
            <a:off x="700995" y="7909392"/>
            <a:ext cx="6477000" cy="2053891"/>
            <a:chOff x="0" y="-28575"/>
            <a:chExt cx="2364475" cy="1605870"/>
          </a:xfrm>
        </p:grpSpPr>
        <p:sp>
          <p:nvSpPr>
            <p:cNvPr id="38" name="TextBox 11">
              <a:extLst>
                <a:ext uri="{FF2B5EF4-FFF2-40B4-BE49-F238E27FC236}">
                  <a16:creationId xmlns:a16="http://schemas.microsoft.com/office/drawing/2014/main" id="{73F21CFE-089B-C36A-E79D-6E5EF5CAC2F1}"/>
                </a:ext>
              </a:extLst>
            </p:cNvPr>
            <p:cNvSpPr txBox="1"/>
            <p:nvPr/>
          </p:nvSpPr>
          <p:spPr>
            <a:xfrm>
              <a:off x="0" y="-28575"/>
              <a:ext cx="2364475" cy="1568764"/>
            </a:xfrm>
            <a:prstGeom prst="rect">
              <a:avLst/>
            </a:prstGeom>
          </p:spPr>
          <p:txBody>
            <a:bodyPr lIns="68580" tIns="68580" rIns="68580" bIns="68580" rtlCol="0" anchor="ctr"/>
            <a:lstStyle/>
            <a:p>
              <a:pPr algn="ctr">
                <a:lnSpc>
                  <a:spcPts val="1889"/>
                </a:lnSpc>
              </a:pPr>
              <a:endParaRPr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9A5A6EB9-6B42-185A-54B3-6A95086410AC}"/>
                </a:ext>
              </a:extLst>
            </p:cNvPr>
            <p:cNvSpPr/>
            <p:nvPr/>
          </p:nvSpPr>
          <p:spPr>
            <a:xfrm>
              <a:off x="0" y="37105"/>
              <a:ext cx="2364475" cy="1540190"/>
            </a:xfrm>
            <a:custGeom>
              <a:avLst/>
              <a:gdLst/>
              <a:ahLst/>
              <a:cxnLst/>
              <a:rect l="l" t="t" r="r" b="b"/>
              <a:pathLst>
                <a:path w="2364475" h="1540190">
                  <a:moveTo>
                    <a:pt x="0" y="0"/>
                  </a:moveTo>
                  <a:lnTo>
                    <a:pt x="2364475" y="0"/>
                  </a:lnTo>
                  <a:lnTo>
                    <a:pt x="2364475" y="1540190"/>
                  </a:lnTo>
                  <a:lnTo>
                    <a:pt x="0" y="1540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3"/>
          <p:cNvSpPr/>
          <p:nvPr/>
        </p:nvSpPr>
        <p:spPr>
          <a:xfrm flipV="1">
            <a:off x="1091783" y="367707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43209" y="334627"/>
            <a:ext cx="16230600" cy="2571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2800" spc="843" dirty="0">
                <a:solidFill>
                  <a:srgbClr val="2B2C30"/>
                </a:solidFill>
                <a:latin typeface="Public Sans Bold"/>
              </a:rPr>
              <a:t>I.REGULACIJA EMOCIJA</a:t>
            </a:r>
          </a:p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3200" b="1" dirty="0" err="1">
                <a:solidFill>
                  <a:schemeClr val="tx2"/>
                </a:solidFill>
                <a:latin typeface="Public Sans" panose="020B0604020202020204" charset="-18"/>
              </a:rPr>
              <a:t>Refokusiranje</a:t>
            </a:r>
            <a:r>
              <a:rPr lang="hr-HR" sz="3200" b="1" dirty="0">
                <a:solidFill>
                  <a:schemeClr val="tx2"/>
                </a:solidFill>
                <a:latin typeface="Public Sans" panose="020B0604020202020204" charset="-18"/>
              </a:rPr>
              <a:t> (preusmjeravanje pažnje)</a:t>
            </a:r>
            <a:r>
              <a:rPr lang="en-US" sz="3200" b="1" dirty="0">
                <a:solidFill>
                  <a:schemeClr val="tx2"/>
                </a:solidFill>
                <a:latin typeface="Public Sans" panose="020B0604020202020204" charset="-18"/>
              </a:rPr>
              <a:t>, </a:t>
            </a:r>
            <a:r>
              <a:rPr lang="hr-HR" sz="3200" b="1" dirty="0">
                <a:solidFill>
                  <a:schemeClr val="tx2"/>
                </a:solidFill>
                <a:latin typeface="Public Sans" panose="020B0604020202020204" charset="-18"/>
              </a:rPr>
              <a:t>u</a:t>
            </a:r>
            <a:r>
              <a:rPr lang="en-US" sz="3200" b="1" dirty="0" err="1">
                <a:solidFill>
                  <a:schemeClr val="tx2"/>
                </a:solidFill>
                <a:latin typeface="Public Sans" panose="020B0604020202020204" charset="-18"/>
              </a:rPr>
              <a:t>ključivanje</a:t>
            </a:r>
            <a:r>
              <a:rPr lang="en-US" sz="3200" b="1" dirty="0">
                <a:solidFill>
                  <a:schemeClr val="tx2"/>
                </a:solidFill>
                <a:latin typeface="Public Sans" panose="020B0604020202020204" charset="-18"/>
              </a:rPr>
              <a:t> u </a:t>
            </a:r>
            <a:r>
              <a:rPr lang="hr-HR" sz="3200" b="1" dirty="0">
                <a:solidFill>
                  <a:schemeClr val="tx2"/>
                </a:solidFill>
                <a:latin typeface="Public Sans" panose="020B0604020202020204" charset="-18"/>
              </a:rPr>
              <a:t>vrednovano</a:t>
            </a:r>
            <a:r>
              <a:rPr lang="en-US" sz="3200" b="1" dirty="0">
                <a:solidFill>
                  <a:schemeClr val="tx2"/>
                </a:solidFill>
                <a:latin typeface="Public Sans" panose="020B0604020202020204" charset="-18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Public Sans" panose="020B0604020202020204" charset="-18"/>
              </a:rPr>
              <a:t>ponašanje</a:t>
            </a:r>
            <a:r>
              <a:rPr lang="en-US" sz="3200" b="1" dirty="0">
                <a:solidFill>
                  <a:schemeClr val="tx2"/>
                </a:solidFill>
                <a:latin typeface="Public Sans" panose="020B0604020202020204" charset="-18"/>
              </a:rPr>
              <a:t>,</a:t>
            </a:r>
            <a:r>
              <a:rPr lang="hr-HR" sz="3200" b="1" dirty="0">
                <a:solidFill>
                  <a:schemeClr val="tx2"/>
                </a:solidFill>
                <a:latin typeface="Public Sans" panose="020B0604020202020204" charset="-18"/>
              </a:rPr>
              <a:t> </a:t>
            </a:r>
            <a:r>
              <a:rPr lang="hr-HR" sz="3200" b="1" dirty="0" err="1">
                <a:solidFill>
                  <a:schemeClr val="tx2"/>
                </a:solidFill>
                <a:latin typeface="Public Sans" panose="020B0604020202020204" charset="-18"/>
              </a:rPr>
              <a:t>samoumirivanje</a:t>
            </a:r>
            <a:endParaRPr lang="hr-HR" sz="3200" b="1" dirty="0">
              <a:solidFill>
                <a:schemeClr val="tx2"/>
              </a:solidFill>
              <a:latin typeface="Public Sans" panose="020B0604020202020204" charset="-18"/>
            </a:endParaRPr>
          </a:p>
          <a:p>
            <a:pPr>
              <a:lnSpc>
                <a:spcPts val="5200"/>
              </a:lnSpc>
              <a:spcBef>
                <a:spcPct val="0"/>
              </a:spcBef>
            </a:pPr>
            <a:endParaRPr lang="hr-HR" sz="2400" spc="843" dirty="0">
              <a:solidFill>
                <a:schemeClr val="tx2">
                  <a:lumMod val="75000"/>
                </a:schemeClr>
              </a:solidFill>
              <a:latin typeface="Public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62000" y="4971894"/>
            <a:ext cx="5146395" cy="2046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hr-HR" sz="1899" i="1" dirty="0">
                <a:solidFill>
                  <a:schemeClr val="tx2"/>
                </a:solidFill>
                <a:latin typeface="Public Sans"/>
              </a:rPr>
              <a:t>„Razmišljanje o toj situaciji trenutno mi nije korisno. Ok je da osjećam_______________. Bolje je da usmjerim fokus svoje pažnje na ono što trenutno radim ili da pronađem neku zanimljivu aktivnost..” </a:t>
            </a:r>
          </a:p>
          <a:p>
            <a:pPr>
              <a:lnSpc>
                <a:spcPts val="2659"/>
              </a:lnSpc>
            </a:pPr>
            <a:endParaRPr lang="hr-HR" sz="1899" dirty="0">
              <a:solidFill>
                <a:srgbClr val="2B2C30"/>
              </a:solidFill>
              <a:latin typeface="Public San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6639757" y="4875389"/>
            <a:ext cx="5340426" cy="3831580"/>
            <a:chOff x="0" y="-66675"/>
            <a:chExt cx="7120568" cy="273222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66675"/>
              <a:ext cx="6861860" cy="437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 lang="en-US" sz="2799" dirty="0">
                <a:solidFill>
                  <a:schemeClr val="tx1">
                    <a:lumMod val="85000"/>
                    <a:lumOff val="15000"/>
                  </a:schemeClr>
                </a:solidFill>
                <a:latin typeface="Public Sans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9104" y="-28575"/>
              <a:ext cx="7091464" cy="26941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hr-HR" sz="18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Usmjeravanje pažnje na:</a:t>
              </a:r>
            </a:p>
            <a:p>
              <a:pPr>
                <a:lnSpc>
                  <a:spcPts val="2659"/>
                </a:lnSpc>
              </a:pPr>
              <a:r>
                <a:rPr lang="hr-HR" sz="18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- trenutnu aktivnost</a:t>
              </a:r>
            </a:p>
            <a:p>
              <a:pPr>
                <a:lnSpc>
                  <a:spcPts val="2659"/>
                </a:lnSpc>
              </a:pPr>
              <a:r>
                <a:rPr lang="hr-HR" sz="18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- neposredno iskustvo (koristeći sva osjetila)</a:t>
              </a:r>
            </a:p>
            <a:p>
              <a:pPr>
                <a:lnSpc>
                  <a:spcPts val="2659"/>
                </a:lnSpc>
              </a:pPr>
              <a:r>
                <a:rPr lang="hr-HR" sz="18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- tijelo i disanje</a:t>
              </a:r>
            </a:p>
            <a:p>
              <a:pPr>
                <a:lnSpc>
                  <a:spcPts val="2659"/>
                </a:lnSpc>
              </a:pPr>
              <a:r>
                <a:rPr lang="hr-HR" sz="18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- aspiracije i planove za ostvarenje istih</a:t>
              </a:r>
            </a:p>
            <a:p>
              <a:pPr>
                <a:lnSpc>
                  <a:spcPts val="2659"/>
                </a:lnSpc>
              </a:pPr>
              <a:r>
                <a:rPr lang="hr-HR" sz="18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- </a:t>
              </a:r>
              <a:r>
                <a:rPr lang="hr-HR" sz="1899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novu aktivnost koja im je važna</a:t>
              </a:r>
            </a:p>
            <a:p>
              <a:pPr>
                <a:lnSpc>
                  <a:spcPts val="2659"/>
                </a:lnSpc>
              </a:pPr>
              <a:r>
                <a:rPr lang="hr-HR" sz="18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	- razgovor s drugim ljudima</a:t>
              </a:r>
            </a:p>
            <a:p>
              <a:pPr>
                <a:lnSpc>
                  <a:spcPts val="2659"/>
                </a:lnSpc>
              </a:pPr>
              <a:r>
                <a:rPr lang="hr-HR" sz="18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	- čitanje knjige, gledanje filmova/serija</a:t>
              </a:r>
            </a:p>
            <a:p>
              <a:pPr>
                <a:lnSpc>
                  <a:spcPts val="2659"/>
                </a:lnSpc>
              </a:pPr>
              <a:r>
                <a:rPr lang="hr-HR" sz="18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	- igranje video-igre</a:t>
              </a:r>
            </a:p>
            <a:p>
              <a:pPr>
                <a:lnSpc>
                  <a:spcPts val="2659"/>
                </a:lnSpc>
              </a:pPr>
              <a:r>
                <a:rPr lang="hr-HR" sz="18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	- šetnja</a:t>
              </a:r>
            </a:p>
            <a:p>
              <a:pPr>
                <a:lnSpc>
                  <a:spcPts val="2659"/>
                </a:lnSpc>
              </a:pPr>
              <a:r>
                <a:rPr lang="hr-HR" sz="18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	- ….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608205" y="4875389"/>
            <a:ext cx="5146395" cy="3085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hr-HR" sz="1899" dirty="0">
                <a:solidFill>
                  <a:srgbClr val="2B2C30"/>
                </a:solidFill>
                <a:latin typeface="Public Sans"/>
              </a:rPr>
              <a:t>Korisno za sprječavanje ruminacije.</a:t>
            </a:r>
          </a:p>
          <a:p>
            <a:pPr>
              <a:lnSpc>
                <a:spcPts val="2659"/>
              </a:lnSpc>
            </a:pPr>
            <a:endParaRPr lang="hr-HR" sz="18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rgbClr val="2B2C30"/>
                </a:solidFill>
                <a:latin typeface="Public Sans"/>
              </a:rPr>
              <a:t>Pomoći klijentu u praćenju vlastitih emocija, prepoznavanju toga na što usmjeravaju pažnju u tim situacijama, i onda uvježbavanju prebacivanja fokusa na druge aktivnosti.</a:t>
            </a:r>
            <a:endParaRPr lang="en-US" sz="18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rgbClr val="2B2C30"/>
                </a:solidFill>
                <a:latin typeface="Public Sans"/>
              </a:rPr>
              <a:t> </a:t>
            </a: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rgbClr val="2B2C30"/>
                </a:solidFill>
                <a:latin typeface="Public Sans"/>
              </a:rPr>
              <a:t>Pripremiti s klijentom listu aktivnosti za skretanje pažnje. </a:t>
            </a:r>
            <a:endParaRPr lang="en-US" sz="1899" dirty="0">
              <a:solidFill>
                <a:srgbClr val="2B2C30"/>
              </a:solidFill>
              <a:latin typeface="Public Sans"/>
            </a:endParaRPr>
          </a:p>
        </p:txBody>
      </p:sp>
      <p:sp>
        <p:nvSpPr>
          <p:cNvPr id="25" name="AutoShape 3">
            <a:extLst>
              <a:ext uri="{FF2B5EF4-FFF2-40B4-BE49-F238E27FC236}">
                <a16:creationId xmlns:a16="http://schemas.microsoft.com/office/drawing/2014/main" id="{B0719C66-761A-7259-F74E-5133FA7681F0}"/>
              </a:ext>
            </a:extLst>
          </p:cNvPr>
          <p:cNvSpPr/>
          <p:nvPr/>
        </p:nvSpPr>
        <p:spPr>
          <a:xfrm flipV="1">
            <a:off x="1091783" y="236179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D77595A0-76D9-AF16-394C-8A9E75EB9629}"/>
              </a:ext>
            </a:extLst>
          </p:cNvPr>
          <p:cNvSpPr txBox="1"/>
          <p:nvPr/>
        </p:nvSpPr>
        <p:spPr>
          <a:xfrm>
            <a:off x="1076543" y="2862371"/>
            <a:ext cx="16791219" cy="661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Kad doživljavamo negativne emocije kao reakciju na situaciju koju ne možemo promijeniti/popraviti…</a:t>
            </a:r>
            <a:endParaRPr lang="en-US" sz="2800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2659"/>
              </a:lnSpc>
            </a:pPr>
            <a:endParaRPr lang="en-US" sz="1899" dirty="0">
              <a:solidFill>
                <a:srgbClr val="2B2C30"/>
              </a:solidFill>
              <a:latin typeface="Public Sans"/>
            </a:endParaRP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F6CC5189-89FB-950E-2468-3AC225DBC2A3}"/>
              </a:ext>
            </a:extLst>
          </p:cNvPr>
          <p:cNvSpPr txBox="1"/>
          <p:nvPr/>
        </p:nvSpPr>
        <p:spPr>
          <a:xfrm>
            <a:off x="1101234" y="4066888"/>
            <a:ext cx="3773952" cy="45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hr-HR" sz="2799" dirty="0">
                <a:solidFill>
                  <a:srgbClr val="2B2C30"/>
                </a:solidFill>
                <a:latin typeface="Public Sans Bold"/>
              </a:rPr>
              <a:t>Primjer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C2B87595-77DF-1C3C-BCE0-49EF10826605}"/>
              </a:ext>
            </a:extLst>
          </p:cNvPr>
          <p:cNvSpPr txBox="1"/>
          <p:nvPr/>
        </p:nvSpPr>
        <p:spPr>
          <a:xfrm>
            <a:off x="6394309" y="4066888"/>
            <a:ext cx="5391843" cy="45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hr-HR" sz="2799" dirty="0">
                <a:solidFill>
                  <a:srgbClr val="2B2C30"/>
                </a:solidFill>
                <a:latin typeface="Public Sans Bold"/>
              </a:rPr>
              <a:t>Mogućnosti korištenja tehnike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89241F-AC06-EA8D-1AFA-9A6C3C9FCA47}"/>
              </a:ext>
            </a:extLst>
          </p:cNvPr>
          <p:cNvSpPr txBox="1"/>
          <p:nvPr/>
        </p:nvSpPr>
        <p:spPr>
          <a:xfrm>
            <a:off x="12608205" y="4112186"/>
            <a:ext cx="3773952" cy="45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hr-HR" sz="2799" dirty="0">
                <a:solidFill>
                  <a:srgbClr val="2B2C30"/>
                </a:solidFill>
                <a:latin typeface="Public Sans Bold"/>
              </a:rPr>
              <a:t>U radu s klijentom</a:t>
            </a:r>
          </a:p>
        </p:txBody>
      </p:sp>
      <p:pic>
        <p:nvPicPr>
          <p:cNvPr id="33" name="Slika 32">
            <a:extLst>
              <a:ext uri="{FF2B5EF4-FFF2-40B4-BE49-F238E27FC236}">
                <a16:creationId xmlns:a16="http://schemas.microsoft.com/office/drawing/2014/main" id="{4B32B381-D07D-B209-F6B0-95F088E2C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3447" y="8189003"/>
            <a:ext cx="1318816" cy="1571014"/>
          </a:xfrm>
          <a:prstGeom prst="rect">
            <a:avLst/>
          </a:prstGeom>
        </p:spPr>
      </p:pic>
      <p:pic>
        <p:nvPicPr>
          <p:cNvPr id="34" name="Slika 33">
            <a:extLst>
              <a:ext uri="{FF2B5EF4-FFF2-40B4-BE49-F238E27FC236}">
                <a16:creationId xmlns:a16="http://schemas.microsoft.com/office/drawing/2014/main" id="{B8E0F691-2427-BC23-AE5D-03F8B15A4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11" y="8223443"/>
            <a:ext cx="1850719" cy="1536574"/>
          </a:xfrm>
          <a:prstGeom prst="rect">
            <a:avLst/>
          </a:prstGeom>
        </p:spPr>
      </p:pic>
      <p:pic>
        <p:nvPicPr>
          <p:cNvPr id="35" name="Slika 34">
            <a:extLst>
              <a:ext uri="{FF2B5EF4-FFF2-40B4-BE49-F238E27FC236}">
                <a16:creationId xmlns:a16="http://schemas.microsoft.com/office/drawing/2014/main" id="{54A30359-727A-C13A-F185-337FCD4754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895" y="8196661"/>
            <a:ext cx="2214754" cy="15633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91FE2-ACE6-5F30-CB09-81E47EF5B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BC30C0DD-49C5-3295-4C3A-18E922A7EB5F}"/>
              </a:ext>
            </a:extLst>
          </p:cNvPr>
          <p:cNvSpPr txBox="1"/>
          <p:nvPr/>
        </p:nvSpPr>
        <p:spPr>
          <a:xfrm>
            <a:off x="838506" y="437505"/>
            <a:ext cx="16230600" cy="1916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2800" spc="843" dirty="0">
                <a:solidFill>
                  <a:srgbClr val="2B2C30"/>
                </a:solidFill>
                <a:latin typeface="Public Sans Bold"/>
              </a:rPr>
              <a:t>I.REGULACIJA EMOCIJA</a:t>
            </a:r>
          </a:p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3200" b="1" dirty="0">
                <a:solidFill>
                  <a:schemeClr val="tx2"/>
                </a:solidFill>
                <a:latin typeface="Public Sans" panose="020B0604020202020204" charset="-18"/>
              </a:rPr>
              <a:t>Relaksacija</a:t>
            </a:r>
            <a:endParaRPr lang="hr-HR" sz="2800" b="1" dirty="0">
              <a:solidFill>
                <a:schemeClr val="tx2"/>
              </a:solidFill>
              <a:latin typeface="Public Sans" panose="020B0604020202020204" charset="-18"/>
            </a:endParaRPr>
          </a:p>
          <a:p>
            <a:pPr>
              <a:lnSpc>
                <a:spcPts val="5200"/>
              </a:lnSpc>
              <a:spcBef>
                <a:spcPct val="0"/>
              </a:spcBef>
            </a:pPr>
            <a:endParaRPr lang="hr-HR" sz="2800" spc="843" dirty="0">
              <a:solidFill>
                <a:schemeClr val="tx2">
                  <a:lumMod val="75000"/>
                </a:schemeClr>
              </a:solidFill>
              <a:latin typeface="Public Sans Bold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906BA541-3408-2A0D-D7A3-D07ED9F55C1B}"/>
              </a:ext>
            </a:extLst>
          </p:cNvPr>
          <p:cNvSpPr/>
          <p:nvPr/>
        </p:nvSpPr>
        <p:spPr>
          <a:xfrm flipV="1">
            <a:off x="838512" y="190721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A97A9D4-AFBF-57A4-7716-598B141486D9}"/>
              </a:ext>
            </a:extLst>
          </p:cNvPr>
          <p:cNvSpPr txBox="1"/>
          <p:nvPr/>
        </p:nvSpPr>
        <p:spPr>
          <a:xfrm>
            <a:off x="1071501" y="2596843"/>
            <a:ext cx="16346315" cy="210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Provođenje tehnika relaksacije korisno je za klijente koji doživljavaju napetost u tijelu. </a:t>
            </a: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en-US" sz="2799" dirty="0">
              <a:solidFill>
                <a:srgbClr val="2B2C30"/>
              </a:solidFill>
              <a:latin typeface="Public Sans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79CB56C1-5D4F-DF9F-82B0-C723154E6B73}"/>
              </a:ext>
            </a:extLst>
          </p:cNvPr>
          <p:cNvSpPr txBox="1"/>
          <p:nvPr/>
        </p:nvSpPr>
        <p:spPr>
          <a:xfrm>
            <a:off x="538208" y="5123408"/>
            <a:ext cx="5146395" cy="66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hr-HR" sz="1899" dirty="0">
                <a:solidFill>
                  <a:schemeClr val="tx1">
                    <a:lumMod val="85000"/>
                    <a:lumOff val="15000"/>
                  </a:schemeClr>
                </a:solidFill>
                <a:latin typeface="Public Sans"/>
              </a:rPr>
              <a:t>Naizmjenično stiskanje i opuštanje različitih mišićnih grupa 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F397F58F-7AFC-F5E5-0149-D55D9CBAB8C3}"/>
              </a:ext>
            </a:extLst>
          </p:cNvPr>
          <p:cNvGrpSpPr/>
          <p:nvPr/>
        </p:nvGrpSpPr>
        <p:grpSpPr>
          <a:xfrm>
            <a:off x="6376323" y="5123408"/>
            <a:ext cx="5340426" cy="715343"/>
            <a:chOff x="0" y="-66675"/>
            <a:chExt cx="7120568" cy="510096"/>
          </a:xfrm>
        </p:grpSpPr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8991AE13-8FD8-0554-08E6-552C3B890C96}"/>
                </a:ext>
              </a:extLst>
            </p:cNvPr>
            <p:cNvSpPr txBox="1"/>
            <p:nvPr/>
          </p:nvSpPr>
          <p:spPr>
            <a:xfrm>
              <a:off x="0" y="-66675"/>
              <a:ext cx="6861860" cy="437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 lang="en-US" sz="2799" dirty="0">
                <a:solidFill>
                  <a:schemeClr val="tx1">
                    <a:lumMod val="85000"/>
                    <a:lumOff val="15000"/>
                  </a:schemeClr>
                </a:solidFill>
                <a:latin typeface="Public Sans Bold"/>
              </a:endParaRPr>
            </a:p>
          </p:txBody>
        </p:sp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22F586E9-B713-99C2-F56A-4129FF0FDCB3}"/>
                </a:ext>
              </a:extLst>
            </p:cNvPr>
            <p:cNvSpPr txBox="1"/>
            <p:nvPr/>
          </p:nvSpPr>
          <p:spPr>
            <a:xfrm>
              <a:off x="29104" y="-28575"/>
              <a:ext cx="7091464" cy="471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hr-HR" sz="18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Klijent zamišlja sebe u potpuno opuštenom i smirenom stanju u sigurnom okruženju.</a:t>
              </a:r>
            </a:p>
          </p:txBody>
        </p:sp>
      </p:grpSp>
      <p:sp>
        <p:nvSpPr>
          <p:cNvPr id="12" name="TextBox 14">
            <a:extLst>
              <a:ext uri="{FF2B5EF4-FFF2-40B4-BE49-F238E27FC236}">
                <a16:creationId xmlns:a16="http://schemas.microsoft.com/office/drawing/2014/main" id="{17F20A9C-79C2-DF68-B4A3-5A1AAC267B81}"/>
              </a:ext>
            </a:extLst>
          </p:cNvPr>
          <p:cNvSpPr txBox="1"/>
          <p:nvPr/>
        </p:nvSpPr>
        <p:spPr>
          <a:xfrm>
            <a:off x="12430297" y="5104379"/>
            <a:ext cx="5146395" cy="100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hr-HR" sz="1899" dirty="0">
                <a:solidFill>
                  <a:srgbClr val="2B2C30"/>
                </a:solidFill>
                <a:latin typeface="Public Sans"/>
              </a:rPr>
              <a:t>Uvježbavanje dubokog disanja- postoje različite vrste. </a:t>
            </a:r>
          </a:p>
          <a:p>
            <a:pPr>
              <a:lnSpc>
                <a:spcPts val="2659"/>
              </a:lnSpc>
            </a:pPr>
            <a:endParaRPr lang="hr-HR" sz="1899" dirty="0">
              <a:solidFill>
                <a:srgbClr val="2B2C30"/>
              </a:solidFill>
              <a:latin typeface="Public Sans"/>
            </a:endParaRPr>
          </a:p>
        </p:txBody>
      </p:sp>
      <p:sp>
        <p:nvSpPr>
          <p:cNvPr id="13" name="TextBox 28">
            <a:extLst>
              <a:ext uri="{FF2B5EF4-FFF2-40B4-BE49-F238E27FC236}">
                <a16:creationId xmlns:a16="http://schemas.microsoft.com/office/drawing/2014/main" id="{E623078C-5954-08BB-6AC5-D4888637FFDA}"/>
              </a:ext>
            </a:extLst>
          </p:cNvPr>
          <p:cNvSpPr txBox="1"/>
          <p:nvPr/>
        </p:nvSpPr>
        <p:spPr>
          <a:xfrm>
            <a:off x="838506" y="3893177"/>
            <a:ext cx="3773952" cy="95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hr-HR" sz="2799" dirty="0">
                <a:solidFill>
                  <a:srgbClr val="2B2C30"/>
                </a:solidFill>
                <a:latin typeface="Public Sans Bold"/>
              </a:rPr>
              <a:t>Progresivna mišićna relaksacija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B891555D-BB35-4CB0-2251-9A609B3ED1A3}"/>
              </a:ext>
            </a:extLst>
          </p:cNvPr>
          <p:cNvSpPr txBox="1"/>
          <p:nvPr/>
        </p:nvSpPr>
        <p:spPr>
          <a:xfrm>
            <a:off x="5713632" y="4175420"/>
            <a:ext cx="5391843" cy="45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hr-HR" sz="2799" dirty="0">
                <a:solidFill>
                  <a:srgbClr val="2B2C30"/>
                </a:solidFill>
                <a:latin typeface="Public Sans Bold"/>
              </a:rPr>
              <a:t>Imaginacija</a:t>
            </a: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E7DBD319-BA9C-249D-0EC4-9FA8912819B1}"/>
              </a:ext>
            </a:extLst>
          </p:cNvPr>
          <p:cNvSpPr txBox="1"/>
          <p:nvPr/>
        </p:nvSpPr>
        <p:spPr>
          <a:xfrm>
            <a:off x="12206649" y="4175420"/>
            <a:ext cx="3773952" cy="45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hr-HR" sz="2799" dirty="0">
                <a:solidFill>
                  <a:srgbClr val="2B2C30"/>
                </a:solidFill>
                <a:latin typeface="Public Sans Bold"/>
              </a:rPr>
              <a:t>Duboko disanje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9BF50EF4-4C11-E1AA-1EE7-681910C4CB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006" y="6316439"/>
            <a:ext cx="2391737" cy="1652075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78D15FB8-36F5-9255-CA2C-1AD4AD07B2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6212601"/>
            <a:ext cx="1335517" cy="2050224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FC2F448A-4266-D60F-8C07-02C23193ED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2434" y="6387912"/>
            <a:ext cx="2346235" cy="1564156"/>
          </a:xfrm>
          <a:prstGeom prst="rect">
            <a:avLst/>
          </a:prstGeom>
        </p:spPr>
      </p:pic>
      <p:sp>
        <p:nvSpPr>
          <p:cNvPr id="30" name="TextBox 7">
            <a:extLst>
              <a:ext uri="{FF2B5EF4-FFF2-40B4-BE49-F238E27FC236}">
                <a16:creationId xmlns:a16="http://schemas.microsoft.com/office/drawing/2014/main" id="{65EB7B56-C72B-713B-436E-54EBEE401E9A}"/>
              </a:ext>
            </a:extLst>
          </p:cNvPr>
          <p:cNvSpPr txBox="1"/>
          <p:nvPr/>
        </p:nvSpPr>
        <p:spPr>
          <a:xfrm>
            <a:off x="3543591" y="8697237"/>
            <a:ext cx="16346315" cy="3179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hr-HR" sz="2000" dirty="0">
                <a:solidFill>
                  <a:srgbClr val="2B2C30"/>
                </a:solidFill>
                <a:latin typeface="Public Sans"/>
              </a:rPr>
              <a:t>Neki klijenti mogu iskusiti paradoksalno povećanje anksioznosti i napetosti  tijekom vježbi relaksacije. </a:t>
            </a:r>
          </a:p>
          <a:p>
            <a:pPr>
              <a:lnSpc>
                <a:spcPts val="4199"/>
              </a:lnSpc>
            </a:pPr>
            <a:r>
              <a:rPr lang="hr-HR" sz="2000" dirty="0">
                <a:solidFill>
                  <a:srgbClr val="2B2C30"/>
                </a:solidFill>
                <a:latin typeface="Public Sans"/>
              </a:rPr>
              <a:t>- Ispitati čega se klijent boji da bi se moglo dogoditi tijekom takve vježbe.</a:t>
            </a:r>
          </a:p>
          <a:p>
            <a:pPr>
              <a:lnSpc>
                <a:spcPts val="4199"/>
              </a:lnSpc>
            </a:pPr>
            <a:r>
              <a:rPr lang="hr-HR" sz="2000" dirty="0">
                <a:solidFill>
                  <a:srgbClr val="2B2C30"/>
                </a:solidFill>
                <a:latin typeface="Public Sans"/>
              </a:rPr>
              <a:t>- Poticati vježbanje relaksacije kako bi ispitali u kojoj mjeri se ostvaruju njihovi strahovi. </a:t>
            </a: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en-US" sz="2799" dirty="0">
              <a:solidFill>
                <a:srgbClr val="2B2C30"/>
              </a:solidFill>
              <a:latin typeface="Public Sans"/>
            </a:endParaRPr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D38E7310-8541-E48A-73AC-929F3E91E6CF}"/>
              </a:ext>
            </a:extLst>
          </p:cNvPr>
          <p:cNvSpPr/>
          <p:nvPr/>
        </p:nvSpPr>
        <p:spPr>
          <a:xfrm>
            <a:off x="1600200" y="5995483"/>
            <a:ext cx="1676400" cy="2365051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B6E6192B-2099-3C6B-F453-B12156458A31}"/>
              </a:ext>
            </a:extLst>
          </p:cNvPr>
          <p:cNvSpPr/>
          <p:nvPr/>
        </p:nvSpPr>
        <p:spPr>
          <a:xfrm>
            <a:off x="7315200" y="6209578"/>
            <a:ext cx="2707094" cy="1848437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A25E3DCE-091A-DDDF-3678-C7F2DDE0A720}"/>
              </a:ext>
            </a:extLst>
          </p:cNvPr>
          <p:cNvSpPr/>
          <p:nvPr/>
        </p:nvSpPr>
        <p:spPr>
          <a:xfrm>
            <a:off x="12466583" y="6277728"/>
            <a:ext cx="2707094" cy="1780288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9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D2F8F0-7D97-EAA9-32C5-A62B5026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577C4D08-DBE0-9753-61AC-6EA388DEA41C}"/>
              </a:ext>
            </a:extLst>
          </p:cNvPr>
          <p:cNvSpPr txBox="1"/>
          <p:nvPr/>
        </p:nvSpPr>
        <p:spPr>
          <a:xfrm>
            <a:off x="838506" y="437505"/>
            <a:ext cx="16230600" cy="1249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2800" spc="843" dirty="0">
                <a:solidFill>
                  <a:srgbClr val="2B2C30"/>
                </a:solidFill>
                <a:latin typeface="Public Sans Bold"/>
              </a:rPr>
              <a:t>II. TRENING VJEŠTINA</a:t>
            </a:r>
          </a:p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3200" spc="843" dirty="0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Kad je potreban trening vještina?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0AFC3111-2042-A254-82EE-3C543950E53A}"/>
              </a:ext>
            </a:extLst>
          </p:cNvPr>
          <p:cNvSpPr/>
          <p:nvPr/>
        </p:nvSpPr>
        <p:spPr>
          <a:xfrm flipV="1">
            <a:off x="775855" y="1909991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44061E7-8DC7-229C-BFA5-00A4B28BB098}"/>
              </a:ext>
            </a:extLst>
          </p:cNvPr>
          <p:cNvSpPr txBox="1"/>
          <p:nvPr/>
        </p:nvSpPr>
        <p:spPr>
          <a:xfrm>
            <a:off x="762000" y="2248496"/>
            <a:ext cx="17526000" cy="9104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Mnogi klijenti pokazuju deficite vještina u različitim područjima: </a:t>
            </a:r>
          </a:p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- Komunikacija, roditeljstvo, upravljanje vremenom, organizacija, romantični odnosi…</a:t>
            </a:r>
          </a:p>
          <a:p>
            <a:pPr>
              <a:lnSpc>
                <a:spcPts val="4199"/>
              </a:lnSpc>
            </a:pPr>
            <a:endParaRPr lang="hr-HR" sz="2800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Trening vještina: </a:t>
            </a:r>
          </a:p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	- Terapeut treba jasno objasniti </a:t>
            </a:r>
            <a:r>
              <a:rPr lang="hr-HR" sz="2800" dirty="0" err="1">
                <a:solidFill>
                  <a:srgbClr val="2B2C30"/>
                </a:solidFill>
                <a:latin typeface="Public Sans"/>
              </a:rPr>
              <a:t>racionalu</a:t>
            </a:r>
            <a:r>
              <a:rPr lang="hr-HR" sz="2800" dirty="0">
                <a:solidFill>
                  <a:srgbClr val="2B2C30"/>
                </a:solidFill>
                <a:latin typeface="Public Sans"/>
              </a:rPr>
              <a:t> za rad na nekoj vještini i zajedno s klijentom donijeti odluku 	        o treningu. </a:t>
            </a:r>
          </a:p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	- Terapeut opisuje i demonstrira ciljnu vještinu tijekom seanse. </a:t>
            </a:r>
          </a:p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  <a:latin typeface="Public Sans"/>
              </a:rPr>
              <a:t>	- Korisni materijali i priručnici - </a:t>
            </a:r>
            <a:r>
              <a:rPr lang="en-US" sz="2800" b="0" i="1" dirty="0">
                <a:solidFill>
                  <a:schemeClr val="tx2"/>
                </a:solidFill>
                <a:effectLst/>
                <a:latin typeface="NewBaskerville-RomanItalic-DTC"/>
              </a:rPr>
              <a:t>www.abct.org/SHBook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endParaRPr lang="hr-HR" sz="2800" dirty="0">
              <a:solidFill>
                <a:schemeClr val="tx2"/>
              </a:solidFill>
            </a:endParaRPr>
          </a:p>
          <a:p>
            <a:pPr>
              <a:lnSpc>
                <a:spcPts val="4199"/>
              </a:lnSpc>
            </a:pPr>
            <a:endParaRPr lang="hr-HR" sz="2800" dirty="0">
              <a:solidFill>
                <a:schemeClr val="tx2"/>
              </a:solidFill>
            </a:endParaRPr>
          </a:p>
          <a:p>
            <a:pPr>
              <a:lnSpc>
                <a:spcPts val="4199"/>
              </a:lnSpc>
            </a:pPr>
            <a:r>
              <a:rPr lang="hr-H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Identifikacija deficita vještina</a:t>
            </a:r>
          </a:p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</a:rPr>
              <a:t>- Postoji li stvarni deficit vještine ili različite </a:t>
            </a:r>
            <a:r>
              <a:rPr lang="hr-HR" sz="2800" dirty="0" err="1">
                <a:solidFill>
                  <a:srgbClr val="2B2C30"/>
                </a:solidFill>
              </a:rPr>
              <a:t>kognicije</a:t>
            </a:r>
            <a:r>
              <a:rPr lang="hr-HR" sz="2800" dirty="0">
                <a:solidFill>
                  <a:srgbClr val="2B2C30"/>
                </a:solidFill>
              </a:rPr>
              <a:t> klijenta interferiraju s izvođenjem neke vještine?  </a:t>
            </a:r>
          </a:p>
          <a:p>
            <a:pPr>
              <a:lnSpc>
                <a:spcPts val="4199"/>
              </a:lnSpc>
            </a:pPr>
            <a:r>
              <a:rPr lang="hr-HR" sz="2800" dirty="0">
                <a:solidFill>
                  <a:srgbClr val="2B2C30"/>
                </a:solidFill>
              </a:rPr>
              <a:t>	- Postaviti pitanje: </a:t>
            </a:r>
            <a:r>
              <a:rPr lang="hr-HR" sz="2800" i="1" dirty="0">
                <a:solidFill>
                  <a:srgbClr val="2B2C30"/>
                </a:solidFill>
              </a:rPr>
              <a:t>Kad biste bili sigurni da će se ostvariti Vaš željeni ishod, što biste onda rekli ili napravili?</a:t>
            </a:r>
          </a:p>
          <a:p>
            <a:pPr>
              <a:lnSpc>
                <a:spcPts val="4199"/>
              </a:lnSpc>
            </a:pPr>
            <a:endParaRPr lang="hr-HR" sz="2800" i="1" dirty="0"/>
          </a:p>
          <a:p>
            <a:pPr>
              <a:lnSpc>
                <a:spcPts val="4199"/>
              </a:lnSpc>
            </a:pPr>
            <a:r>
              <a:rPr lang="en-US" sz="2800" dirty="0"/>
              <a:t/>
            </a:r>
            <a:br>
              <a:rPr lang="en-US" sz="2800" dirty="0"/>
            </a:br>
            <a:endParaRPr lang="hr-HR" sz="2800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en-US" sz="2799" dirty="0">
              <a:solidFill>
                <a:srgbClr val="2B2C30"/>
              </a:solidFill>
              <a:latin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92137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D5135-5B05-DAB6-3D78-E7D95DD36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961DCFF6-BC27-025C-78F4-B83635831DC6}"/>
              </a:ext>
            </a:extLst>
          </p:cNvPr>
          <p:cNvSpPr txBox="1"/>
          <p:nvPr/>
        </p:nvSpPr>
        <p:spPr>
          <a:xfrm>
            <a:off x="838506" y="437505"/>
            <a:ext cx="16230600" cy="1916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2800" spc="843" dirty="0">
                <a:solidFill>
                  <a:srgbClr val="2B2C30"/>
                </a:solidFill>
                <a:latin typeface="Public Sans Bold"/>
              </a:rPr>
              <a:t>III. RJEŠAVNJE PROBLEMA</a:t>
            </a:r>
          </a:p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2800" spc="843" dirty="0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Kako poboljšati vještine rješavanja problema klijenta?</a:t>
            </a:r>
          </a:p>
          <a:p>
            <a:pPr>
              <a:lnSpc>
                <a:spcPts val="5200"/>
              </a:lnSpc>
              <a:spcBef>
                <a:spcPct val="0"/>
              </a:spcBef>
            </a:pPr>
            <a:endParaRPr lang="hr-HR" sz="2800" spc="843" dirty="0">
              <a:solidFill>
                <a:schemeClr val="tx2">
                  <a:lumMod val="75000"/>
                </a:schemeClr>
              </a:solidFill>
              <a:latin typeface="Public Sans Bold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FE625F42-A3DE-E3F1-09F7-BA0D72D98EDA}"/>
              </a:ext>
            </a:extLst>
          </p:cNvPr>
          <p:cNvSpPr/>
          <p:nvPr/>
        </p:nvSpPr>
        <p:spPr>
          <a:xfrm flipV="1">
            <a:off x="714742" y="189923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DCE9194-5EC9-3B47-A8F5-A6C2430C9107}"/>
              </a:ext>
            </a:extLst>
          </p:cNvPr>
          <p:cNvSpPr txBox="1"/>
          <p:nvPr/>
        </p:nvSpPr>
        <p:spPr>
          <a:xfrm>
            <a:off x="1028700" y="2176133"/>
            <a:ext cx="16346315" cy="210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Rješavanje problema kao tehnika u različitim situacijama: </a:t>
            </a: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en-US" sz="2799" dirty="0">
              <a:solidFill>
                <a:srgbClr val="2B2C30"/>
              </a:solidFill>
              <a:latin typeface="Public Sans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83D32354-680A-124B-C7DB-4F67A5AA490A}"/>
              </a:ext>
            </a:extLst>
          </p:cNvPr>
          <p:cNvSpPr txBox="1"/>
          <p:nvPr/>
        </p:nvSpPr>
        <p:spPr>
          <a:xfrm>
            <a:off x="339826" y="4462960"/>
            <a:ext cx="5146395" cy="5163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hr-HR" sz="1899" dirty="0">
                <a:solidFill>
                  <a:schemeClr val="tx1">
                    <a:lumMod val="85000"/>
                    <a:lumOff val="15000"/>
                  </a:schemeClr>
                </a:solidFill>
                <a:latin typeface="Public Sans"/>
              </a:rPr>
              <a:t>- Instrukcije terapeuta mogu biti korisne: </a:t>
            </a: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chemeClr val="tx1">
                    <a:lumMod val="85000"/>
                    <a:lumOff val="15000"/>
                  </a:schemeClr>
                </a:solidFill>
                <a:latin typeface="Public Sans"/>
              </a:rPr>
              <a:t>	- kako postaviti problem</a:t>
            </a: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chemeClr val="tx1">
                    <a:lumMod val="85000"/>
                    <a:lumOff val="15000"/>
                  </a:schemeClr>
                </a:solidFill>
                <a:latin typeface="Public Sans"/>
              </a:rPr>
              <a:t>	- osmišljavanje rješenja</a:t>
            </a: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chemeClr val="tx1">
                    <a:lumMod val="85000"/>
                    <a:lumOff val="15000"/>
                  </a:schemeClr>
                </a:solidFill>
                <a:latin typeface="Public Sans"/>
              </a:rPr>
              <a:t>	- odabir rješenja</a:t>
            </a: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chemeClr val="tx1">
                    <a:lumMod val="85000"/>
                    <a:lumOff val="15000"/>
                  </a:schemeClr>
                </a:solidFill>
                <a:latin typeface="Public Sans"/>
              </a:rPr>
              <a:t>	- implementacija rješenja</a:t>
            </a: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chemeClr val="tx1">
                    <a:lumMod val="85000"/>
                    <a:lumOff val="15000"/>
                  </a:schemeClr>
                </a:solidFill>
                <a:latin typeface="Public Sans"/>
              </a:rPr>
              <a:t>	- evaluacija efikasnosti</a:t>
            </a: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chemeClr val="tx1">
                    <a:lumMod val="85000"/>
                    <a:lumOff val="15000"/>
                  </a:schemeClr>
                </a:solidFill>
                <a:latin typeface="Public Sans"/>
              </a:rPr>
              <a:t>- Kako su prije rješavali slične probleme? Mogu li pitati prijatelje i obitelj za savjet…</a:t>
            </a:r>
          </a:p>
          <a:p>
            <a:pPr>
              <a:lnSpc>
                <a:spcPts val="2659"/>
              </a:lnSpc>
            </a:pPr>
            <a:endParaRPr lang="hr-HR" sz="1899" dirty="0">
              <a:solidFill>
                <a:schemeClr val="tx1">
                  <a:lumMod val="85000"/>
                  <a:lumOff val="15000"/>
                </a:schemeClr>
              </a:solidFill>
              <a:latin typeface="Public Sans"/>
            </a:endParaRP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chemeClr val="tx1">
                    <a:lumMod val="85000"/>
                    <a:lumOff val="15000"/>
                  </a:schemeClr>
                </a:solidFill>
                <a:latin typeface="Public Sans"/>
              </a:rPr>
              <a:t>- Rješenja mogu uključivati: </a:t>
            </a: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chemeClr val="tx1">
                    <a:lumMod val="85000"/>
                    <a:lumOff val="15000"/>
                  </a:schemeClr>
                </a:solidFill>
                <a:latin typeface="Public Sans"/>
              </a:rPr>
              <a:t>	- promjenu okolinu</a:t>
            </a: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chemeClr val="tx1">
                    <a:lumMod val="85000"/>
                    <a:lumOff val="15000"/>
                  </a:schemeClr>
                </a:solidFill>
                <a:latin typeface="Public Sans"/>
              </a:rPr>
              <a:t>	- velike životne promjene</a:t>
            </a:r>
          </a:p>
          <a:p>
            <a:pPr>
              <a:lnSpc>
                <a:spcPts val="2659"/>
              </a:lnSpc>
            </a:pPr>
            <a:endParaRPr lang="hr-HR" sz="1899" dirty="0">
              <a:solidFill>
                <a:schemeClr val="tx1">
                  <a:lumMod val="85000"/>
                  <a:lumOff val="15000"/>
                </a:schemeClr>
              </a:solidFill>
              <a:latin typeface="Public Sans"/>
            </a:endParaRP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chemeClr val="tx1">
                    <a:lumMod val="85000"/>
                    <a:lumOff val="15000"/>
                  </a:schemeClr>
                </a:solidFill>
                <a:latin typeface="Public Sans"/>
              </a:rPr>
              <a:t>- Identificirati </a:t>
            </a:r>
            <a:r>
              <a:rPr lang="hr-HR" sz="1899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ublic Sans"/>
              </a:rPr>
              <a:t>kognicije</a:t>
            </a:r>
            <a:r>
              <a:rPr lang="hr-HR" sz="1899" dirty="0">
                <a:solidFill>
                  <a:schemeClr val="tx1">
                    <a:lumMod val="85000"/>
                    <a:lumOff val="15000"/>
                  </a:schemeClr>
                </a:solidFill>
                <a:latin typeface="Public Sans"/>
              </a:rPr>
              <a:t> koje interferiraju sa sposobnošću rješavanja problema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5AA9E23D-5299-FD4B-A395-B18DF23F3EA1}"/>
              </a:ext>
            </a:extLst>
          </p:cNvPr>
          <p:cNvGrpSpPr/>
          <p:nvPr/>
        </p:nvGrpSpPr>
        <p:grpSpPr>
          <a:xfrm>
            <a:off x="6148912" y="4462960"/>
            <a:ext cx="5340426" cy="3516024"/>
            <a:chOff x="0" y="-66675"/>
            <a:chExt cx="7120568" cy="1592478"/>
          </a:xfrm>
        </p:grpSpPr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38661638-7F3F-F632-9155-E744C6650574}"/>
                </a:ext>
              </a:extLst>
            </p:cNvPr>
            <p:cNvSpPr txBox="1"/>
            <p:nvPr/>
          </p:nvSpPr>
          <p:spPr>
            <a:xfrm>
              <a:off x="0" y="-66675"/>
              <a:ext cx="6861860" cy="437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 lang="en-US" sz="2799" dirty="0">
                <a:solidFill>
                  <a:schemeClr val="tx1">
                    <a:lumMod val="85000"/>
                    <a:lumOff val="15000"/>
                  </a:schemeClr>
                </a:solidFill>
                <a:latin typeface="Public Sans Bold"/>
              </a:endParaRPr>
            </a:p>
          </p:txBody>
        </p:sp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2144F2B7-9D4B-6200-1617-E33559104AA2}"/>
                </a:ext>
              </a:extLst>
            </p:cNvPr>
            <p:cNvSpPr txBox="1"/>
            <p:nvPr/>
          </p:nvSpPr>
          <p:spPr>
            <a:xfrm>
              <a:off x="29104" y="-28575"/>
              <a:ext cx="7091464" cy="15543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hr-HR" sz="18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„Oh, </a:t>
              </a:r>
              <a:r>
                <a:rPr lang="hr-HR" sz="1899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well</a:t>
              </a:r>
              <a:r>
                <a:rPr lang="hr-HR" sz="18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” tehnika</a:t>
              </a:r>
            </a:p>
            <a:p>
              <a:pPr>
                <a:lnSpc>
                  <a:spcPts val="2659"/>
                </a:lnSpc>
              </a:pPr>
              <a:endParaRPr lang="hr-HR" sz="1899" dirty="0">
                <a:solidFill>
                  <a:schemeClr val="tx1">
                    <a:lumMod val="85000"/>
                    <a:lumOff val="15000"/>
                  </a:schemeClr>
                </a:solidFill>
                <a:latin typeface="Public Sans"/>
              </a:endParaRPr>
            </a:p>
            <a:p>
              <a:pPr algn="just">
                <a:lnSpc>
                  <a:spcPts val="2659"/>
                </a:lnSpc>
              </a:pPr>
              <a:r>
                <a:rPr lang="hr-HR" sz="18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- </a:t>
              </a:r>
              <a:r>
                <a:rPr lang="en-US" sz="1899" b="1" dirty="0">
                  <a:solidFill>
                    <a:schemeClr val="tx2"/>
                  </a:solidFill>
                  <a:latin typeface="Public Sans"/>
                </a:rPr>
                <a:t>“</a:t>
              </a:r>
              <a:r>
                <a:rPr lang="en-US" sz="1899" b="1" i="1" dirty="0">
                  <a:solidFill>
                    <a:schemeClr val="tx2"/>
                  </a:solidFill>
                  <a:latin typeface="Public Sans"/>
                </a:rPr>
                <a:t>Oh, well” is shorthand for “I don’t like this situation</a:t>
              </a:r>
              <a:r>
                <a:rPr lang="hr-HR" sz="1899" b="1" i="1" dirty="0">
                  <a:solidFill>
                    <a:schemeClr val="tx2"/>
                  </a:solidFill>
                  <a:latin typeface="Public Sans"/>
                </a:rPr>
                <a:t> </a:t>
              </a:r>
              <a:r>
                <a:rPr lang="en-US" sz="1899" b="1" i="1" dirty="0">
                  <a:solidFill>
                    <a:schemeClr val="tx2"/>
                  </a:solidFill>
                  <a:latin typeface="Public Sans"/>
                </a:rPr>
                <a:t>or problem. But there’s nothing I can do to change it, not if I want</a:t>
              </a:r>
              <a:r>
                <a:rPr lang="hr-HR" sz="1899" b="1" i="1" dirty="0">
                  <a:solidFill>
                    <a:schemeClr val="tx2"/>
                  </a:solidFill>
                  <a:latin typeface="Public Sans"/>
                </a:rPr>
                <a:t> </a:t>
              </a:r>
              <a:r>
                <a:rPr lang="en-US" sz="1899" b="1" i="1" dirty="0">
                  <a:solidFill>
                    <a:schemeClr val="tx2"/>
                  </a:solidFill>
                  <a:latin typeface="Public Sans"/>
                </a:rPr>
                <a:t>to reach my goal. So, I might as well stop struggling, accept it, and</a:t>
              </a:r>
              <a:r>
                <a:rPr lang="hr-HR" sz="1899" b="1" i="1" dirty="0">
                  <a:solidFill>
                    <a:schemeClr val="tx2"/>
                  </a:solidFill>
                  <a:latin typeface="Public Sans"/>
                </a:rPr>
                <a:t> </a:t>
              </a:r>
              <a:r>
                <a:rPr lang="en-US" sz="1899" b="1" i="1" dirty="0">
                  <a:solidFill>
                    <a:schemeClr val="tx2"/>
                  </a:solidFill>
                  <a:latin typeface="Public Sans"/>
                </a:rPr>
                <a:t>change my attention to something else.”</a:t>
              </a:r>
              <a:endParaRPr lang="hr-HR" sz="1899" b="1" i="1" dirty="0">
                <a:solidFill>
                  <a:schemeClr val="tx2"/>
                </a:solidFill>
                <a:latin typeface="Public Sans"/>
              </a:endParaRPr>
            </a:p>
            <a:p>
              <a:pPr>
                <a:lnSpc>
                  <a:spcPts val="2659"/>
                </a:lnSpc>
              </a:pPr>
              <a:endParaRPr lang="hr-HR" sz="1899" dirty="0">
                <a:solidFill>
                  <a:schemeClr val="tx1">
                    <a:lumMod val="85000"/>
                    <a:lumOff val="15000"/>
                  </a:schemeClr>
                </a:solidFill>
                <a:latin typeface="Public Sans"/>
              </a:endParaRPr>
            </a:p>
            <a:p>
              <a:pPr>
                <a:lnSpc>
                  <a:spcPts val="2659"/>
                </a:lnSpc>
              </a:pPr>
              <a:r>
                <a:rPr lang="hr-HR" sz="18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- kognitivna </a:t>
              </a:r>
              <a:r>
                <a:rPr lang="hr-HR" sz="1899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restrukturacija</a:t>
              </a:r>
              <a:r>
                <a:rPr lang="hr-HR" sz="18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 za ometajuće </a:t>
              </a:r>
              <a:r>
                <a:rPr lang="hr-HR" sz="1899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ublic Sans"/>
                </a:rPr>
                <a:t>kognicije</a:t>
              </a:r>
              <a:endParaRPr lang="hr-HR" sz="1899" dirty="0">
                <a:solidFill>
                  <a:schemeClr val="tx1">
                    <a:lumMod val="85000"/>
                    <a:lumOff val="15000"/>
                  </a:schemeClr>
                </a:solidFill>
                <a:latin typeface="Public Sans"/>
              </a:endParaRPr>
            </a:p>
          </p:txBody>
        </p:sp>
      </p:grpSp>
      <p:sp>
        <p:nvSpPr>
          <p:cNvPr id="12" name="TextBox 14">
            <a:extLst>
              <a:ext uri="{FF2B5EF4-FFF2-40B4-BE49-F238E27FC236}">
                <a16:creationId xmlns:a16="http://schemas.microsoft.com/office/drawing/2014/main" id="{A9653C5A-AE8F-7DD4-98C3-34D03B3FA694}"/>
              </a:ext>
            </a:extLst>
          </p:cNvPr>
          <p:cNvSpPr txBox="1"/>
          <p:nvPr/>
        </p:nvSpPr>
        <p:spPr>
          <a:xfrm>
            <a:off x="12203032" y="4547081"/>
            <a:ext cx="5589588" cy="4816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hr-HR" sz="1899" dirty="0">
                <a:solidFill>
                  <a:srgbClr val="2B2C30"/>
                </a:solidFill>
                <a:latin typeface="Public Sans"/>
              </a:rPr>
              <a:t>U takvim situacijama možemo poticati klijenta da: </a:t>
            </a: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rgbClr val="2B2C30"/>
                </a:solidFill>
                <a:latin typeface="Public Sans"/>
              </a:rPr>
              <a:t>	- procjeni vjerojatnost pojave problema</a:t>
            </a: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rgbClr val="2B2C30"/>
                </a:solidFill>
                <a:latin typeface="Public Sans"/>
              </a:rPr>
              <a:t>	- očekuje najrealniji i najbolji ishod</a:t>
            </a: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rgbClr val="2B2C30"/>
                </a:solidFill>
                <a:latin typeface="Public Sans"/>
              </a:rPr>
              <a:t>	-  razgovara o tome kako se nositi ako se 	problem ipak pojavi</a:t>
            </a: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rgbClr val="2B2C30"/>
                </a:solidFill>
                <a:latin typeface="Public Sans"/>
              </a:rPr>
              <a:t>	-  razlikuje razumne i nerazumne mjere 	opreza</a:t>
            </a: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rgbClr val="2B2C30"/>
                </a:solidFill>
                <a:latin typeface="Public Sans"/>
              </a:rPr>
              <a:t>	- prihvati neizvjesnost</a:t>
            </a: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rgbClr val="2B2C30"/>
                </a:solidFill>
                <a:latin typeface="Public Sans"/>
              </a:rPr>
              <a:t>	- smanji prenapuhan osjećaj odgovornosti</a:t>
            </a: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rgbClr val="2B2C30"/>
                </a:solidFill>
                <a:latin typeface="Public Sans"/>
              </a:rPr>
              <a:t>	- prepozna i proširi svoje osobne i vanjske 	resurse</a:t>
            </a:r>
          </a:p>
          <a:p>
            <a:pPr>
              <a:lnSpc>
                <a:spcPts val="2659"/>
              </a:lnSpc>
            </a:pPr>
            <a:r>
              <a:rPr lang="hr-HR" sz="1899" dirty="0">
                <a:solidFill>
                  <a:srgbClr val="2B2C30"/>
                </a:solidFill>
                <a:latin typeface="Public Sans"/>
              </a:rPr>
              <a:t>	-  povećaju svoj osjećaj </a:t>
            </a:r>
            <a:r>
              <a:rPr lang="hr-HR" sz="1899" dirty="0" err="1">
                <a:solidFill>
                  <a:srgbClr val="2B2C30"/>
                </a:solidFill>
                <a:latin typeface="Public Sans"/>
              </a:rPr>
              <a:t>samoefikasnosti</a:t>
            </a:r>
            <a:endParaRPr lang="hr-HR" sz="18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2659"/>
              </a:lnSpc>
            </a:pPr>
            <a:endParaRPr lang="hr-HR" sz="18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2659"/>
              </a:lnSpc>
            </a:pPr>
            <a:endParaRPr lang="hr-HR" sz="1899" dirty="0">
              <a:solidFill>
                <a:srgbClr val="2B2C30"/>
              </a:solidFill>
              <a:latin typeface="Public Sans"/>
            </a:endParaRPr>
          </a:p>
        </p:txBody>
      </p:sp>
      <p:sp>
        <p:nvSpPr>
          <p:cNvPr id="13" name="TextBox 28">
            <a:extLst>
              <a:ext uri="{FF2B5EF4-FFF2-40B4-BE49-F238E27FC236}">
                <a16:creationId xmlns:a16="http://schemas.microsoft.com/office/drawing/2014/main" id="{7503E937-21B2-CB00-996A-73A6881C7ECB}"/>
              </a:ext>
            </a:extLst>
          </p:cNvPr>
          <p:cNvSpPr txBox="1"/>
          <p:nvPr/>
        </p:nvSpPr>
        <p:spPr>
          <a:xfrm>
            <a:off x="640124" y="3232729"/>
            <a:ext cx="3773952" cy="95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hr-HR" sz="2799" dirty="0">
                <a:solidFill>
                  <a:srgbClr val="2B2C30"/>
                </a:solidFill>
                <a:latin typeface="Public Sans Bold"/>
              </a:rPr>
              <a:t>Kad postoje teškoće rješavanja problema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192312C6-B2E9-62E2-CB00-9DB9E62E3C57}"/>
              </a:ext>
            </a:extLst>
          </p:cNvPr>
          <p:cNvSpPr txBox="1"/>
          <p:nvPr/>
        </p:nvSpPr>
        <p:spPr>
          <a:xfrm>
            <a:off x="5486221" y="3514973"/>
            <a:ext cx="5391843" cy="457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hr-HR" sz="2799" dirty="0">
                <a:solidFill>
                  <a:srgbClr val="2B2C30"/>
                </a:solidFill>
                <a:latin typeface="Public Sans Bold"/>
              </a:rPr>
              <a:t>Kad je problem nerješiv</a:t>
            </a: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A8D565DC-4595-E98A-E022-B3D56025CD1A}"/>
              </a:ext>
            </a:extLst>
          </p:cNvPr>
          <p:cNvSpPr txBox="1"/>
          <p:nvPr/>
        </p:nvSpPr>
        <p:spPr>
          <a:xfrm>
            <a:off x="11837870" y="3232729"/>
            <a:ext cx="5052651" cy="95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hr-HR" sz="2799" dirty="0">
                <a:solidFill>
                  <a:srgbClr val="2B2C30"/>
                </a:solidFill>
                <a:latin typeface="Public Sans Bold"/>
              </a:rPr>
              <a:t>Kad je mala vjerojatnost nastanka problema</a:t>
            </a:r>
          </a:p>
        </p:txBody>
      </p:sp>
    </p:spTree>
    <p:extLst>
      <p:ext uri="{BB962C8B-B14F-4D97-AF65-F5344CB8AC3E}">
        <p14:creationId xmlns:p14="http://schemas.microsoft.com/office/powerpoint/2010/main" val="21725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B53AB-8E23-76FF-555E-2005C6134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C2DBFBC2-5177-41EC-71F2-641A501462A5}"/>
              </a:ext>
            </a:extLst>
          </p:cNvPr>
          <p:cNvSpPr txBox="1"/>
          <p:nvPr/>
        </p:nvSpPr>
        <p:spPr>
          <a:xfrm>
            <a:off x="838506" y="437505"/>
            <a:ext cx="16230600" cy="1249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2800" spc="843" dirty="0">
                <a:solidFill>
                  <a:srgbClr val="2B2C30"/>
                </a:solidFill>
                <a:latin typeface="Public Sans Bold"/>
              </a:rPr>
              <a:t>IV. DONOŠENJE ODLUKA</a:t>
            </a:r>
          </a:p>
          <a:p>
            <a:pPr>
              <a:lnSpc>
                <a:spcPts val="5200"/>
              </a:lnSpc>
              <a:spcBef>
                <a:spcPct val="0"/>
              </a:spcBef>
            </a:pPr>
            <a:r>
              <a:rPr lang="pl-PL" sz="2800" spc="843" dirty="0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Kako pomoći klijentu da donosi bolje odluke?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AB8376A0-9B0C-2D8A-EC17-8BCAFA215A21}"/>
              </a:ext>
            </a:extLst>
          </p:cNvPr>
          <p:cNvSpPr/>
          <p:nvPr/>
        </p:nvSpPr>
        <p:spPr>
          <a:xfrm flipV="1">
            <a:off x="838506" y="1894316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443E78A-20C4-AF10-D79C-C76BF527224C}"/>
              </a:ext>
            </a:extLst>
          </p:cNvPr>
          <p:cNvSpPr txBox="1"/>
          <p:nvPr/>
        </p:nvSpPr>
        <p:spPr>
          <a:xfrm>
            <a:off x="1028689" y="2248496"/>
            <a:ext cx="16040417" cy="8565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Mnogi klijenti imaju teškoće u donošenju odluka.</a:t>
            </a: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Navođenje </a:t>
            </a:r>
            <a:r>
              <a:rPr lang="hr-HR" sz="2799" b="1" dirty="0">
                <a:solidFill>
                  <a:schemeClr val="tx2"/>
                </a:solidFill>
                <a:latin typeface="Public Sans"/>
              </a:rPr>
              <a:t>prednosti i nedostataka </a:t>
            </a:r>
            <a:r>
              <a:rPr lang="hr-HR" sz="2799" dirty="0">
                <a:solidFill>
                  <a:srgbClr val="2B2C30"/>
                </a:solidFill>
                <a:latin typeface="Public Sans"/>
              </a:rPr>
              <a:t>za svaku opciju može biti korisna tehnika. </a:t>
            </a: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Terapeut vodi klijenta uz pomoć različitih pitanja.</a:t>
            </a: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Primjer odluke o uključivanju u volontiranje:</a:t>
            </a: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	1. terapeut pita klijenta od kojeg ishoda želi krenuti; uz pomoć potpitanja klijent zapisuje 	prednosti i nedostatke prvog, zatim i drugog ishoda, </a:t>
            </a: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	2. terapeut pomaže klijentu u evaluaciji navedenih prednosti i nedostataka – klijent dobiva 	uputu da zaokruži najvažnije stavke ili da ocjeni važnost svake stavke na skali od 1 do 10,</a:t>
            </a: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	3. terapeut na kraju potpitanjima pomaže klijentu u konačnoj evaluaciji.</a:t>
            </a: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en-US" sz="2799" dirty="0">
              <a:solidFill>
                <a:srgbClr val="2B2C30"/>
              </a:solidFill>
              <a:latin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35486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153AB-48B2-370E-5D8E-ADDD396DE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DE5E547C-0297-D67C-28BB-B3BE444A9E80}"/>
              </a:ext>
            </a:extLst>
          </p:cNvPr>
          <p:cNvSpPr txBox="1"/>
          <p:nvPr/>
        </p:nvSpPr>
        <p:spPr>
          <a:xfrm>
            <a:off x="838506" y="437505"/>
            <a:ext cx="16230600" cy="1249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hr-HR" sz="2800" spc="843" dirty="0">
                <a:solidFill>
                  <a:srgbClr val="2B2C30"/>
                </a:solidFill>
                <a:latin typeface="Public Sans Bold"/>
              </a:rPr>
              <a:t>IV. DONOŠENJE ODLUKA</a:t>
            </a:r>
          </a:p>
          <a:p>
            <a:pPr>
              <a:lnSpc>
                <a:spcPts val="5200"/>
              </a:lnSpc>
              <a:spcBef>
                <a:spcPct val="0"/>
              </a:spcBef>
            </a:pPr>
            <a:r>
              <a:rPr lang="pl-PL" sz="2800" spc="843" dirty="0">
                <a:solidFill>
                  <a:schemeClr val="tx1">
                    <a:lumMod val="50000"/>
                    <a:lumOff val="50000"/>
                  </a:schemeClr>
                </a:solidFill>
                <a:latin typeface="Public Sans Bold"/>
              </a:rPr>
              <a:t>Kako pomoći klijentu da donosi bolje odluke?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A3E781BA-8D7C-42D5-8C0A-34499C9C3005}"/>
              </a:ext>
            </a:extLst>
          </p:cNvPr>
          <p:cNvSpPr/>
          <p:nvPr/>
        </p:nvSpPr>
        <p:spPr>
          <a:xfrm flipV="1">
            <a:off x="652901" y="1736734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6B0DD91-04A9-41C8-F56D-B1EAB53F7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019300"/>
            <a:ext cx="11029950" cy="798195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C8387397-CF65-2B0D-4476-753DF2E914CA}"/>
              </a:ext>
            </a:extLst>
          </p:cNvPr>
          <p:cNvSpPr txBox="1"/>
          <p:nvPr/>
        </p:nvSpPr>
        <p:spPr>
          <a:xfrm>
            <a:off x="838506" y="3162300"/>
            <a:ext cx="4610111" cy="4795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hr-HR" sz="2799" dirty="0">
                <a:solidFill>
                  <a:srgbClr val="2B2C30"/>
                </a:solidFill>
                <a:latin typeface="Public Sans"/>
              </a:rPr>
              <a:t>Donošenje odluke pomoću navođenja prednosti i nedostataka svake opcije na primjeru odluke o uključivanju u volontiranje 					</a:t>
            </a:r>
            <a:r>
              <a:rPr lang="hr-HR" sz="2799" dirty="0">
                <a:solidFill>
                  <a:srgbClr val="2B2C30"/>
                </a:solidFill>
                <a:latin typeface="Public Sans"/>
                <a:sym typeface="Wingdings" panose="05000000000000000000" pitchFamily="2" charset="2"/>
              </a:rPr>
              <a:t></a:t>
            </a: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hr-HR" sz="2799" dirty="0">
              <a:solidFill>
                <a:srgbClr val="2B2C30"/>
              </a:solidFill>
              <a:latin typeface="Public Sans"/>
            </a:endParaRPr>
          </a:p>
          <a:p>
            <a:pPr>
              <a:lnSpc>
                <a:spcPts val="4199"/>
              </a:lnSpc>
            </a:pPr>
            <a:endParaRPr lang="en-US" sz="2799" dirty="0">
              <a:solidFill>
                <a:srgbClr val="2B2C30"/>
              </a:solidFill>
              <a:latin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888336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883</Words>
  <Application>Microsoft Office PowerPoint</Application>
  <PresentationFormat>Custom</PresentationFormat>
  <Paragraphs>211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Playfair Display</vt:lpstr>
      <vt:lpstr>Arial</vt:lpstr>
      <vt:lpstr>Public Sans Bold</vt:lpstr>
      <vt:lpstr>Aptos</vt:lpstr>
      <vt:lpstr>Calibri</vt:lpstr>
      <vt:lpstr>Wingdings</vt:lpstr>
      <vt:lpstr>NewBaskerville-RomanItalic-DTC</vt:lpstr>
      <vt:lpstr>Public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Neutral Minimalist New Business Pitch Deck Presentation</dc:title>
  <dc:creator>hubik</dc:creator>
  <cp:lastModifiedBy>hubikotvr@outlook.com</cp:lastModifiedBy>
  <cp:revision>11</cp:revision>
  <dcterms:created xsi:type="dcterms:W3CDTF">2006-08-16T00:00:00Z</dcterms:created>
  <dcterms:modified xsi:type="dcterms:W3CDTF">2024-03-21T10:39:35Z</dcterms:modified>
  <dc:identifier>DAF-ikO6BAw</dc:identifier>
</cp:coreProperties>
</file>