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1/6/2024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1/6/2024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1/6/2024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1945189-ED4D-4B76-9FAC-447F96A0F3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5848" y="1839897"/>
            <a:ext cx="8418185" cy="1589103"/>
          </a:xfrm>
        </p:spPr>
        <p:txBody>
          <a:bodyPr>
            <a:normAutofit fontScale="90000"/>
          </a:bodyPr>
          <a:lstStyle/>
          <a:p>
            <a:r>
              <a:rPr lang="hr-HR" dirty="0"/>
              <a:t>Reagiranje na automatske misli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8713338-D88B-4F6D-94AB-C1AF2EF964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hr-HR" dirty="0"/>
              <a:t>Matea </a:t>
            </a:r>
            <a:r>
              <a:rPr lang="hr-HR" dirty="0" err="1"/>
              <a:t>medak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7685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7D720E-A1C7-48DD-BF94-CC84C0D63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A007530-1536-483F-8A49-485284D42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hr-HR" sz="4000" dirty="0"/>
          </a:p>
          <a:p>
            <a:pPr marL="0" indent="0" algn="ctr">
              <a:buNone/>
            </a:pPr>
            <a:r>
              <a:rPr lang="hr-HR" sz="4000" dirty="0"/>
              <a:t>HVALA NA PAŽNJI</a:t>
            </a:r>
            <a:r>
              <a:rPr lang="hr-HR" sz="4000" dirty="0">
                <a:sym typeface="Wingdings" panose="05000000000000000000" pitchFamily="2" charset="2"/>
              </a:rPr>
              <a:t></a:t>
            </a:r>
            <a:endParaRPr lang="hr-HR" sz="4000" dirty="0"/>
          </a:p>
        </p:txBody>
      </p:sp>
    </p:spTree>
    <p:extLst>
      <p:ext uri="{BB962C8B-B14F-4D97-AF65-F5344CB8AC3E}">
        <p14:creationId xmlns:p14="http://schemas.microsoft.com/office/powerpoint/2010/main" val="396870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3B4292-A473-4FBA-92A0-5EE9A873C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598153"/>
          </a:xfrm>
        </p:spPr>
        <p:txBody>
          <a:bodyPr/>
          <a:lstStyle/>
          <a:p>
            <a:pPr algn="ctr"/>
            <a:r>
              <a:rPr lang="hr-HR" dirty="0"/>
              <a:t>Odgovor na automatske misli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FCD9013-527D-429C-9A0D-E2889D05FC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1853754"/>
            <a:ext cx="9520158" cy="4037749"/>
          </a:xfrm>
        </p:spPr>
        <p:txBody>
          <a:bodyPr/>
          <a:lstStyle/>
          <a:p>
            <a:pPr algn="just"/>
            <a:r>
              <a:rPr lang="hr-HR" dirty="0"/>
              <a:t>Terapeut zajedno s klijentom evaluira važne negativne automatske misli na seansi</a:t>
            </a:r>
          </a:p>
          <a:p>
            <a:pPr algn="just"/>
            <a:r>
              <a:rPr lang="hr-HR" dirty="0"/>
              <a:t>Često se dogodi da klijent zaboravi kako odgovoriti na negativne automatske misli između seansi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hr-HR" dirty="0"/>
              <a:t> </a:t>
            </a:r>
            <a:r>
              <a:rPr lang="hr-HR" i="1" dirty="0"/>
              <a:t>Kako pomoći klijentu sastaviti terapijske bilješke koje može čitati između seansi?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hr-HR" i="1" dirty="0"/>
              <a:t> Kako naučiti klijenta koristiti obrazac za bilježenje ostalih automatskih misi između seansi?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hr-HR" i="1" dirty="0"/>
              <a:t> Što napraviti ako obrazac nije dovoljno koristan?</a:t>
            </a:r>
          </a:p>
          <a:p>
            <a:pPr>
              <a:buFont typeface="Wingdings" panose="05000000000000000000" pitchFamily="2" charset="2"/>
              <a:buChar char="v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93457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5AF39FF-E3B4-4997-B9C4-5D7631A93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1. Sastavljanje terapijskih bilješki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B0F72C5-186E-4CD8-8CAC-81D0E16D0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Provjeriti da li su klijenti zabilježili dovoljno jasne odgovore u pisanom obliku (papir, terapijska bilježnica, pametni telefon) ili u obliku zvučnog zapisa za one misli koje su evaluirali na seansi</a:t>
            </a:r>
          </a:p>
          <a:p>
            <a:r>
              <a:rPr lang="hr-HR" dirty="0"/>
              <a:t>Tražiti klijenta da sumira najvažnije pr. „Možete li sažeti ono o čemu smo upravo razgovarali?”, „Ako se ova situacija ponovi, što biste željeli reći sebi ovaj tjedan?”</a:t>
            </a:r>
          </a:p>
          <a:p>
            <a:r>
              <a:rPr lang="hr-HR" dirty="0"/>
              <a:t>Poželjno je da klijenti čitaju terapijske bilješke svako jutro, a ne samo u teškim situacijama</a:t>
            </a:r>
          </a:p>
        </p:txBody>
      </p:sp>
    </p:spTree>
    <p:extLst>
      <p:ext uri="{BB962C8B-B14F-4D97-AF65-F5344CB8AC3E}">
        <p14:creationId xmlns:p14="http://schemas.microsoft.com/office/powerpoint/2010/main" val="2830165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891E763-1722-49A2-A7B3-4AC812142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Primjer terapijskih bilješki (</a:t>
            </a:r>
            <a:r>
              <a:rPr lang="hr-HR" dirty="0" err="1"/>
              <a:t>Abe</a:t>
            </a:r>
            <a:r>
              <a:rPr lang="hr-HR" dirty="0"/>
              <a:t>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4B88740-33D5-47F0-B2FE-46D6FF7AD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Kad pomislim „</a:t>
            </a:r>
            <a:r>
              <a:rPr lang="hr-HR" i="1" dirty="0"/>
              <a:t>Nikad neću uspjeti sve završiti</a:t>
            </a:r>
            <a:r>
              <a:rPr lang="hr-HR" dirty="0"/>
              <a:t>” podsjetit ću se: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 trebao bih se usredotočiti na ono što sad moram napraviti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ne moram sve napraviti savršeno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mogu pitati nekoga za pomoć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vidjet ću što mi je najlakše za učiniti i odredit ću si 10 minuta za to. Nakon isteka 10 minuta, odlučit ću hoću li nastaviti ili ne.</a:t>
            </a:r>
          </a:p>
        </p:txBody>
      </p:sp>
    </p:spTree>
    <p:extLst>
      <p:ext uri="{BB962C8B-B14F-4D97-AF65-F5344CB8AC3E}">
        <p14:creationId xmlns:p14="http://schemas.microsoft.com/office/powerpoint/2010/main" val="2302786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BBF11D-01F1-4D54-9C0A-7FEAD9069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61FA18C-6ACF-4342-A1CF-55EB554AD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i="1" dirty="0"/>
              <a:t>Strategije kad se osjećam tjeskobno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pročitati svoje terapijske bilješke i/ili ispuniti obrazac Testiranje misli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nazvati </a:t>
            </a:r>
            <a:r>
              <a:rPr lang="hr-HR" dirty="0" err="1"/>
              <a:t>Ethana</a:t>
            </a:r>
            <a:r>
              <a:rPr lang="hr-HR" dirty="0"/>
              <a:t> i pričati o sportu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prihvatiti tjeskobu. Ne sviđa mi se taj osjećaj, ali to je normalna ljudska emocija. Mogu raditi sve što inače i kad ne osjećam tjeskobu. Vjerojatno će se smanjiti kad prebacim pažnju na nešto drugo.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otići u šetnju</a:t>
            </a:r>
          </a:p>
        </p:txBody>
      </p:sp>
    </p:spTree>
    <p:extLst>
      <p:ext uri="{BB962C8B-B14F-4D97-AF65-F5344CB8AC3E}">
        <p14:creationId xmlns:p14="http://schemas.microsoft.com/office/powerpoint/2010/main" val="1788239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0586E4A-071C-451E-9704-8FF33392E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76D7602-3880-43F6-ABCF-3C8751A77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Motivacija za čitanje terapijski bilješki- povezati ih s </a:t>
            </a:r>
            <a:r>
              <a:rPr lang="hr-HR" dirty="0" err="1"/>
              <a:t>klijentovim</a:t>
            </a:r>
            <a:r>
              <a:rPr lang="hr-HR" dirty="0"/>
              <a:t> </a:t>
            </a:r>
            <a:r>
              <a:rPr lang="hr-HR" dirty="0" err="1"/>
              <a:t>apiracijama</a:t>
            </a:r>
            <a:r>
              <a:rPr lang="hr-HR" dirty="0"/>
              <a:t>, vrijednostima i ciljevima</a:t>
            </a:r>
          </a:p>
          <a:p>
            <a:r>
              <a:rPr lang="hr-HR" dirty="0"/>
              <a:t>Pitati klijenta o eventualnim preprekama koje bi mogle stati na put</a:t>
            </a:r>
          </a:p>
        </p:txBody>
      </p:sp>
    </p:spTree>
    <p:extLst>
      <p:ext uri="{BB962C8B-B14F-4D97-AF65-F5344CB8AC3E}">
        <p14:creationId xmlns:p14="http://schemas.microsoft.com/office/powerpoint/2010/main" val="3910519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2309AF2-1A4E-4562-9D77-A8EC184DC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Radni listovi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A60563D-7455-4AB7-9EEC-1C07A9542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i="1" dirty="0"/>
              <a:t>Testiranje misli </a:t>
            </a:r>
            <a:r>
              <a:rPr lang="hr-HR" dirty="0"/>
              <a:t>i </a:t>
            </a:r>
            <a:r>
              <a:rPr lang="hr-HR" i="1" dirty="0"/>
              <a:t>Zapis misli- </a:t>
            </a:r>
            <a:r>
              <a:rPr lang="hr-HR" dirty="0"/>
              <a:t>potiču klijente da procijene svoje automatske misli kad se osjete uznemireno ili se upuste u neko </a:t>
            </a:r>
            <a:r>
              <a:rPr lang="hr-HR" dirty="0" err="1"/>
              <a:t>disfunkcionalno</a:t>
            </a:r>
            <a:r>
              <a:rPr lang="hr-HR" dirty="0"/>
              <a:t> ponašanje</a:t>
            </a:r>
          </a:p>
          <a:p>
            <a:r>
              <a:rPr lang="hr-HR" dirty="0"/>
              <a:t>Korisni u organizaciji </a:t>
            </a:r>
            <a:r>
              <a:rPr lang="hr-HR" dirty="0" err="1"/>
              <a:t>klijentovih</a:t>
            </a:r>
            <a:r>
              <a:rPr lang="hr-HR" dirty="0"/>
              <a:t> misli i odgovora</a:t>
            </a:r>
          </a:p>
          <a:p>
            <a:r>
              <a:rPr lang="hr-HR" dirty="0"/>
              <a:t>Nisu </a:t>
            </a:r>
            <a:r>
              <a:rPr lang="hr-HR" dirty="0" err="1"/>
              <a:t>osobitno</a:t>
            </a:r>
            <a:r>
              <a:rPr lang="hr-HR" dirty="0"/>
              <a:t> korisni za </a:t>
            </a:r>
            <a:r>
              <a:rPr lang="hr-HR" dirty="0" err="1"/>
              <a:t>niskofunkcionalne</a:t>
            </a:r>
            <a:r>
              <a:rPr lang="hr-HR" dirty="0"/>
              <a:t> i nemotivirane klijente, one koji ne voli pisati ili su polupismeni</a:t>
            </a:r>
          </a:p>
          <a:p>
            <a:r>
              <a:rPr lang="hr-HR" dirty="0"/>
              <a:t>Važno provjeriti mogu li uspješno napisati jedan od radnih listova na seansi prije nego li im to zadamo kao dio akcijskog plana</a:t>
            </a:r>
          </a:p>
        </p:txBody>
      </p:sp>
    </p:spTree>
    <p:extLst>
      <p:ext uri="{BB962C8B-B14F-4D97-AF65-F5344CB8AC3E}">
        <p14:creationId xmlns:p14="http://schemas.microsoft.com/office/powerpoint/2010/main" val="1984401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F136B81-FD1D-421B-A05F-266CF3DF7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kad radni listovi ne pomažu?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102CBBD-19BA-49D0-A90E-BEEDAB53B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Ne naglašavati pretjerano važnost radnih listova</a:t>
            </a:r>
          </a:p>
          <a:p>
            <a:r>
              <a:rPr lang="hr-HR" dirty="0"/>
              <a:t>Staviti naglasak na generalnu korist radnih listova i kao priliku za učenje</a:t>
            </a:r>
            <a:r>
              <a:rPr lang="hr-HR" dirty="0">
                <a:sym typeface="Wingdings" panose="05000000000000000000" pitchFamily="2" charset="2"/>
              </a:rPr>
              <a:t> tako pomažemo klijentu u izbjegavanju automatskih misli koje su usmjerene na </a:t>
            </a:r>
            <a:r>
              <a:rPr lang="hr-HR" dirty="0" err="1">
                <a:sym typeface="Wingdings" panose="05000000000000000000" pitchFamily="2" charset="2"/>
              </a:rPr>
              <a:t>samokritiziranje</a:t>
            </a:r>
            <a:endParaRPr lang="hr-HR" dirty="0">
              <a:sym typeface="Wingdings" panose="05000000000000000000" pitchFamily="2" charset="2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75962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9459EC-59E1-4D05-BA51-6D42ACD21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Zaključno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1775E94-2BCA-487B-B5A8-98A68FCAC5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Postoje dva osnovna načina pomoću kojih klijenti odgovaraju na vlastite </a:t>
            </a:r>
            <a:r>
              <a:rPr lang="hr-HR" dirty="0" err="1"/>
              <a:t>disfunkcionalne</a:t>
            </a:r>
            <a:r>
              <a:rPr lang="hr-HR" dirty="0"/>
              <a:t> misli između seansi:</a:t>
            </a:r>
          </a:p>
          <a:p>
            <a:pPr marL="457200" indent="-457200">
              <a:buAutoNum type="arabicPeriod"/>
            </a:pPr>
            <a:r>
              <a:rPr lang="hr-HR" dirty="0"/>
              <a:t>Mogu čitati terapijske bilješke ako smo prethodno s njima evaluirali automatske misli na seansi</a:t>
            </a:r>
          </a:p>
          <a:p>
            <a:pPr marL="457200" indent="-457200">
              <a:buAutoNum type="arabicPeriod"/>
            </a:pPr>
            <a:r>
              <a:rPr lang="hr-HR" dirty="0"/>
              <a:t>Korištenje radnih listove (koje smo prethodno s njima prošli na seansi)</a:t>
            </a:r>
          </a:p>
          <a:p>
            <a:pPr marL="0" indent="0">
              <a:buNone/>
            </a:pPr>
            <a:r>
              <a:rPr lang="hr-HR" dirty="0"/>
              <a:t>Kad radni list nije dovoljno koristan, potrebno je </a:t>
            </a:r>
            <a:r>
              <a:rPr lang="hr-HR" dirty="0" err="1"/>
              <a:t>konceptualizirati</a:t>
            </a:r>
            <a:r>
              <a:rPr lang="hr-HR" dirty="0"/>
              <a:t> teškoću kako bismo znali što s njom dalje činiti.</a:t>
            </a:r>
          </a:p>
        </p:txBody>
      </p:sp>
    </p:spTree>
    <p:extLst>
      <p:ext uri="{BB962C8B-B14F-4D97-AF65-F5344CB8AC3E}">
        <p14:creationId xmlns:p14="http://schemas.microsoft.com/office/powerpoint/2010/main" val="205313314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j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TM10001114[[fn=Galerija]]</Template>
  <TotalTime>89</TotalTime>
  <Words>494</Words>
  <Application>Microsoft Office PowerPoint</Application>
  <PresentationFormat>Široki zaslon</PresentationFormat>
  <Paragraphs>40</Paragraphs>
  <Slides>10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4" baseType="lpstr">
      <vt:lpstr>Arial</vt:lpstr>
      <vt:lpstr>Palatino Linotype</vt:lpstr>
      <vt:lpstr>Wingdings</vt:lpstr>
      <vt:lpstr>Galerija</vt:lpstr>
      <vt:lpstr>Reagiranje na automatske misli</vt:lpstr>
      <vt:lpstr>Odgovor na automatske misli</vt:lpstr>
      <vt:lpstr>1. Sastavljanje terapijskih bilješki</vt:lpstr>
      <vt:lpstr>Primjer terapijskih bilješki (Abe)</vt:lpstr>
      <vt:lpstr>PowerPoint prezentacija</vt:lpstr>
      <vt:lpstr>PowerPoint prezentacija</vt:lpstr>
      <vt:lpstr>Radni listovi</vt:lpstr>
      <vt:lpstr>Što kad radni listovi ne pomažu?</vt:lpstr>
      <vt:lpstr>Zaključno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Reagiranje na automatske misli</dc:title>
  <dc:creator>Korisnik</dc:creator>
  <cp:lastModifiedBy>Korisnik</cp:lastModifiedBy>
  <cp:revision>10</cp:revision>
  <dcterms:created xsi:type="dcterms:W3CDTF">2024-01-06T10:44:18Z</dcterms:created>
  <dcterms:modified xsi:type="dcterms:W3CDTF">2024-01-06T12:14:08Z</dcterms:modified>
</cp:coreProperties>
</file>