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aleway Bold" charset="-18"/>
      <p:regular r:id="rId25"/>
    </p:embeddedFont>
    <p:embeddedFont>
      <p:font typeface="Raleway" charset="-18"/>
      <p:regular r:id="rId26"/>
      <p:bold r:id="rId27"/>
      <p:italic r:id="rId28"/>
      <p:boldItalic r:id="rId29"/>
    </p:embeddedFont>
    <p:embeddedFont>
      <p:font typeface="Open Sans Bold" charset="0"/>
      <p:regular r:id="rId30"/>
    </p:embeddedFont>
    <p:embeddedFont>
      <p:font typeface="Open Sans" charset="0"/>
      <p:regular r:id="rId31"/>
      <p:bold r:id="rId32"/>
      <p:italic r:id="rId33"/>
      <p:boldItalic r:id="rId34"/>
    </p:embeddedFont>
    <p:embeddedFont>
      <p:font typeface="Open Sans Bold Italics" charset="0"/>
      <p:regular r:id="rId35"/>
    </p:embeddedFont>
    <p:embeddedFont>
      <p:font typeface="DM Sans Bold" charset="-18"/>
      <p:regular r:id="rId36"/>
    </p:embeddedFont>
    <p:embeddedFont>
      <p:font typeface="DM Sans Italics" charset="-18"/>
      <p:regular r:id="rId37"/>
    </p:embeddedFont>
    <p:embeddedFont>
      <p:font typeface="Open Sans Italics" charset="0"/>
      <p:regular r:id="rId38"/>
    </p:embeddedFont>
    <p:embeddedFont>
      <p:font typeface="DM Sans Bold Italics" charset="-1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893" autoAdjust="0"/>
  </p:normalViewPr>
  <p:slideViewPr>
    <p:cSldViewPr>
      <p:cViewPr>
        <p:scale>
          <a:sx n="50" d="100"/>
          <a:sy n="50" d="100"/>
        </p:scale>
        <p:origin x="-9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B1354-7AFD-4582-95F8-ED1AFD17ABAE}" type="datetimeFigureOut">
              <a:rPr lang="hr-HR" smtClean="0"/>
              <a:pPr/>
              <a:t>17.2.2024.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37412-5351-4F03-9EDA-131435B388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01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386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Ovo, molim, malo sažmite. Možete npr. izostaviti ovo prekriženo.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227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Super prikazano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35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Prekriženo se može izostaviti.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013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Prekriženo se može izostaviti, to se podrazumijeva, a i spominjat će se više puta kroz radionicu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119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Ovdje da uštedite vrijeme, npr. ne morate iščitavati, već samo kažete da ima više načina kako to radimo i da ćete sada objasniti svako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565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Prekriženo molim izostavite, prvi dio je dovoljan za ilustraciju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451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Prekriženo se može izostaviti, dovoljno je dati 1 ili 2 primjera usmeno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517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Jako </a:t>
            </a:r>
            <a:r>
              <a:rPr lang="hr-HR"/>
              <a:t>lijepa prezentacija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7412-5351-4F03-9EDA-131435B388EC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849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698576" y="-6498165"/>
            <a:ext cx="9454551" cy="11886288"/>
          </a:xfrm>
          <a:custGeom>
            <a:avLst/>
            <a:gdLst/>
            <a:ahLst/>
            <a:cxnLst/>
            <a:rect l="l" t="t" r="r" b="b"/>
            <a:pathLst>
              <a:path w="9454551" h="11886288">
                <a:moveTo>
                  <a:pt x="0" y="0"/>
                </a:moveTo>
                <a:lnTo>
                  <a:pt x="9454552" y="0"/>
                </a:lnTo>
                <a:lnTo>
                  <a:pt x="9454552" y="11886287"/>
                </a:lnTo>
                <a:lnTo>
                  <a:pt x="0" y="1188628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9000"/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10112865">
            <a:off x="1994632" y="2307136"/>
            <a:ext cx="5469632" cy="4475153"/>
          </a:xfrm>
          <a:custGeom>
            <a:avLst/>
            <a:gdLst/>
            <a:ahLst/>
            <a:cxnLst/>
            <a:rect l="l" t="t" r="r" b="b"/>
            <a:pathLst>
              <a:path w="5469632" h="4475153">
                <a:moveTo>
                  <a:pt x="0" y="0"/>
                </a:moveTo>
                <a:lnTo>
                  <a:pt x="5469632" y="0"/>
                </a:lnTo>
                <a:lnTo>
                  <a:pt x="5469632" y="4475153"/>
                </a:lnTo>
                <a:lnTo>
                  <a:pt x="0" y="44751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203235">
            <a:off x="3258070" y="869365"/>
            <a:ext cx="9145556" cy="4738275"/>
          </a:xfrm>
          <a:custGeom>
            <a:avLst/>
            <a:gdLst/>
            <a:ahLst/>
            <a:cxnLst/>
            <a:rect l="l" t="t" r="r" b="b"/>
            <a:pathLst>
              <a:path w="9145556" h="4738275">
                <a:moveTo>
                  <a:pt x="0" y="0"/>
                </a:moveTo>
                <a:lnTo>
                  <a:pt x="9145556" y="0"/>
                </a:lnTo>
                <a:lnTo>
                  <a:pt x="9145556" y="4738274"/>
                </a:lnTo>
                <a:lnTo>
                  <a:pt x="0" y="473827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51000"/>
            </a:blip>
            <a:stretch>
              <a:fillRect t="-114609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6880404" y="496292"/>
            <a:ext cx="10047823" cy="5656915"/>
          </a:xfrm>
          <a:custGeom>
            <a:avLst/>
            <a:gdLst/>
            <a:ahLst/>
            <a:cxnLst/>
            <a:rect l="l" t="t" r="r" b="b"/>
            <a:pathLst>
              <a:path w="10047823" h="5656915">
                <a:moveTo>
                  <a:pt x="0" y="0"/>
                </a:moveTo>
                <a:lnTo>
                  <a:pt x="10047823" y="0"/>
                </a:lnTo>
                <a:lnTo>
                  <a:pt x="10047823" y="5656915"/>
                </a:lnTo>
                <a:lnTo>
                  <a:pt x="0" y="565691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t="-5885" b="-5885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692386" y="4782256"/>
            <a:ext cx="7869848" cy="5504744"/>
          </a:xfrm>
          <a:custGeom>
            <a:avLst/>
            <a:gdLst/>
            <a:ahLst/>
            <a:cxnLst/>
            <a:rect l="l" t="t" r="r" b="b"/>
            <a:pathLst>
              <a:path w="7869848" h="5504744">
                <a:moveTo>
                  <a:pt x="0" y="0"/>
                </a:moveTo>
                <a:lnTo>
                  <a:pt x="7869848" y="0"/>
                </a:lnTo>
                <a:lnTo>
                  <a:pt x="7869848" y="5504744"/>
                </a:lnTo>
                <a:lnTo>
                  <a:pt x="0" y="55047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7499345" y="3152777"/>
            <a:ext cx="9428882" cy="176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97"/>
              </a:lnSpc>
            </a:pPr>
            <a:r>
              <a:rPr lang="en-US" sz="11100">
                <a:solidFill>
                  <a:srgbClr val="273384"/>
                </a:solidFill>
                <a:latin typeface="Raleway Bold"/>
              </a:rPr>
              <a:t>VJEROVANJA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13786" y="8334229"/>
            <a:ext cx="5867006" cy="122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8"/>
              </a:lnSpc>
            </a:pPr>
            <a:r>
              <a:rPr lang="en-US" sz="3467">
                <a:solidFill>
                  <a:srgbClr val="000000"/>
                </a:solidFill>
                <a:latin typeface="Raleway"/>
              </a:rPr>
              <a:t>Praktikum II, Split 2023/2024</a:t>
            </a:r>
          </a:p>
          <a:p>
            <a:pPr>
              <a:lnSpc>
                <a:spcPts val="4888"/>
              </a:lnSpc>
            </a:pPr>
            <a:r>
              <a:rPr lang="en-US" sz="3467">
                <a:solidFill>
                  <a:srgbClr val="000000"/>
                </a:solidFill>
                <a:latin typeface="Raleway"/>
              </a:rPr>
              <a:t>Marija Volarić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003" y="-415393"/>
            <a:ext cx="5097004" cy="11067370"/>
            <a:chOff x="0" y="0"/>
            <a:chExt cx="1342421" cy="2914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2421" cy="2914863"/>
            </a:xfrm>
            <a:custGeom>
              <a:avLst/>
              <a:gdLst/>
              <a:ahLst/>
              <a:cxnLst/>
              <a:rect l="l" t="t" r="r" b="b"/>
              <a:pathLst>
                <a:path w="1342421" h="2914863">
                  <a:moveTo>
                    <a:pt x="77465" y="0"/>
                  </a:moveTo>
                  <a:lnTo>
                    <a:pt x="1264956" y="0"/>
                  </a:lnTo>
                  <a:cubicBezTo>
                    <a:pt x="1285501" y="0"/>
                    <a:pt x="1305204" y="8161"/>
                    <a:pt x="1319732" y="22689"/>
                  </a:cubicBezTo>
                  <a:cubicBezTo>
                    <a:pt x="1334259" y="37216"/>
                    <a:pt x="1342421" y="56920"/>
                    <a:pt x="1342421" y="77465"/>
                  </a:cubicBezTo>
                  <a:lnTo>
                    <a:pt x="1342421" y="2837398"/>
                  </a:lnTo>
                  <a:cubicBezTo>
                    <a:pt x="1342421" y="2880181"/>
                    <a:pt x="1307739" y="2914863"/>
                    <a:pt x="1264956" y="2914863"/>
                  </a:cubicBezTo>
                  <a:lnTo>
                    <a:pt x="77465" y="2914863"/>
                  </a:lnTo>
                  <a:cubicBezTo>
                    <a:pt x="34682" y="2914863"/>
                    <a:pt x="0" y="2880181"/>
                    <a:pt x="0" y="2837398"/>
                  </a:cubicBezTo>
                  <a:lnTo>
                    <a:pt x="0" y="77465"/>
                  </a:lnTo>
                  <a:cubicBezTo>
                    <a:pt x="0" y="34682"/>
                    <a:pt x="34682" y="0"/>
                    <a:pt x="77465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42421" cy="2943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66452" y="-415393"/>
            <a:ext cx="5433263" cy="11215526"/>
            <a:chOff x="0" y="0"/>
            <a:chExt cx="1430983" cy="29538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0983" cy="2953883"/>
            </a:xfrm>
            <a:custGeom>
              <a:avLst/>
              <a:gdLst/>
              <a:ahLst/>
              <a:cxnLst/>
              <a:rect l="l" t="t" r="r" b="b"/>
              <a:pathLst>
                <a:path w="1430983" h="2953883">
                  <a:moveTo>
                    <a:pt x="72670" y="0"/>
                  </a:moveTo>
                  <a:lnTo>
                    <a:pt x="1358312" y="0"/>
                  </a:lnTo>
                  <a:cubicBezTo>
                    <a:pt x="1377586" y="0"/>
                    <a:pt x="1396070" y="7656"/>
                    <a:pt x="1409698" y="21285"/>
                  </a:cubicBezTo>
                  <a:cubicBezTo>
                    <a:pt x="1423326" y="34913"/>
                    <a:pt x="1430983" y="53397"/>
                    <a:pt x="1430983" y="72670"/>
                  </a:cubicBezTo>
                  <a:lnTo>
                    <a:pt x="1430983" y="2881213"/>
                  </a:lnTo>
                  <a:cubicBezTo>
                    <a:pt x="1430983" y="2900486"/>
                    <a:pt x="1423326" y="2918970"/>
                    <a:pt x="1409698" y="2932599"/>
                  </a:cubicBezTo>
                  <a:cubicBezTo>
                    <a:pt x="1396070" y="2946227"/>
                    <a:pt x="1377586" y="2953883"/>
                    <a:pt x="1358312" y="2953883"/>
                  </a:cubicBezTo>
                  <a:lnTo>
                    <a:pt x="72670" y="2953883"/>
                  </a:lnTo>
                  <a:cubicBezTo>
                    <a:pt x="32536" y="2953883"/>
                    <a:pt x="0" y="2921348"/>
                    <a:pt x="0" y="2881213"/>
                  </a:cubicBezTo>
                  <a:lnTo>
                    <a:pt x="0" y="72670"/>
                  </a:lnTo>
                  <a:cubicBezTo>
                    <a:pt x="0" y="53397"/>
                    <a:pt x="7656" y="34913"/>
                    <a:pt x="21285" y="21285"/>
                  </a:cubicBezTo>
                  <a:cubicBezTo>
                    <a:pt x="34913" y="7656"/>
                    <a:pt x="53397" y="0"/>
                    <a:pt x="7267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0983" cy="2982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5397" y="230461"/>
            <a:ext cx="5270216" cy="507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2699">
                <a:solidFill>
                  <a:srgbClr val="A88353"/>
                </a:solidFill>
                <a:latin typeface="Raleway Bold"/>
              </a:rPr>
              <a:t>IZRAVNO IZAZIVANJE PV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35196" y="198204"/>
            <a:ext cx="7322748" cy="100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799">
                <a:solidFill>
                  <a:srgbClr val="A88353"/>
                </a:solidFill>
                <a:latin typeface="Raleway Bold"/>
              </a:rPr>
              <a:t>PREGLED UPITNIKA O </a:t>
            </a:r>
          </a:p>
          <a:p>
            <a:pPr algn="ctr">
              <a:lnSpc>
                <a:spcPts val="4003"/>
              </a:lnSpc>
            </a:pPr>
            <a:r>
              <a:rPr lang="en-US" sz="2799">
                <a:solidFill>
                  <a:srgbClr val="A88353"/>
                </a:solidFill>
                <a:latin typeface="Raleway Bold"/>
              </a:rPr>
              <a:t>VJEROVANJIMA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2003" y="1380192"/>
            <a:ext cx="5322364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disfunkcionalne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strategije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suočavanja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upućuju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na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PV</a:t>
            </a: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 err="1" smtClean="0">
                <a:solidFill>
                  <a:srgbClr val="273384"/>
                </a:solidFill>
                <a:latin typeface="Open Sans Bold"/>
              </a:rPr>
              <a:t>ispitati</a:t>
            </a:r>
            <a:r>
              <a:rPr lang="en-US" sz="2599" dirty="0" smtClean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pretpostavke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o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pravilima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i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stavovima</a:t>
            </a:r>
            <a:endParaRPr lang="en-US" sz="2599" dirty="0">
              <a:solidFill>
                <a:srgbClr val="273384"/>
              </a:solidFill>
              <a:latin typeface="Open Sans Bold"/>
            </a:endParaRP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273384"/>
              </a:solidFill>
              <a:latin typeface="Open Sans Bold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K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suočavanje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-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izbjegavanje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traženja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pomoći</a:t>
            </a:r>
            <a:endParaRPr lang="en-US" sz="2599" dirty="0">
              <a:solidFill>
                <a:srgbClr val="273384"/>
              </a:solidFill>
              <a:latin typeface="Open Sans Bold Italics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T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pitanje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: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Što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za Vas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znači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potražiti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pomoć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?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273384"/>
              </a:solidFill>
              <a:latin typeface="Open Sans Bold Italics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K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pravilo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- 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ne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smijem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se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    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uzrujati</a:t>
            </a:r>
            <a:endParaRPr lang="en-US" sz="2599" dirty="0">
              <a:solidFill>
                <a:srgbClr val="273384"/>
              </a:solidFill>
              <a:latin typeface="Open Sans Bold Italics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K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stav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-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loše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je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doživljavati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neugodne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emocije</a:t>
            </a:r>
            <a:endParaRPr lang="en-US" sz="2599" dirty="0">
              <a:solidFill>
                <a:srgbClr val="273384"/>
              </a:solidFill>
              <a:latin typeface="Open Sans Bold Italics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73384"/>
                </a:solidFill>
                <a:latin typeface="Open Sans Bold"/>
              </a:rPr>
              <a:t>T </a:t>
            </a:r>
            <a:r>
              <a:rPr lang="en-US" sz="2599" dirty="0" err="1">
                <a:solidFill>
                  <a:srgbClr val="273384"/>
                </a:solidFill>
                <a:latin typeface="Open Sans Bold"/>
              </a:rPr>
              <a:t>pitanje</a:t>
            </a:r>
            <a:r>
              <a:rPr lang="en-US" sz="2599" dirty="0">
                <a:solidFill>
                  <a:srgbClr val="273384"/>
                </a:solidFill>
                <a:latin typeface="Open Sans Bold"/>
              </a:rPr>
              <a:t> -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Što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je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loše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u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    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doživljaju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neugodne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 </a:t>
            </a:r>
            <a:r>
              <a:rPr lang="en-US" sz="2599" dirty="0" err="1">
                <a:solidFill>
                  <a:srgbClr val="273384"/>
                </a:solidFill>
                <a:latin typeface="Open Sans Bold Italics"/>
              </a:rPr>
              <a:t>emocije</a:t>
            </a:r>
            <a:r>
              <a:rPr lang="en-US" sz="2599" dirty="0">
                <a:solidFill>
                  <a:srgbClr val="273384"/>
                </a:solidFill>
                <a:latin typeface="Open Sans Bold Italics"/>
              </a:rPr>
              <a:t>?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273384"/>
              </a:solidFill>
              <a:latin typeface="Open Sans Bold Itali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107159" y="-415393"/>
            <a:ext cx="5433263" cy="11067370"/>
            <a:chOff x="0" y="0"/>
            <a:chExt cx="1430983" cy="29148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0983" cy="2914863"/>
            </a:xfrm>
            <a:custGeom>
              <a:avLst/>
              <a:gdLst/>
              <a:ahLst/>
              <a:cxnLst/>
              <a:rect l="l" t="t" r="r" b="b"/>
              <a:pathLst>
                <a:path w="1430983" h="2914863">
                  <a:moveTo>
                    <a:pt x="72670" y="0"/>
                  </a:moveTo>
                  <a:lnTo>
                    <a:pt x="1358312" y="0"/>
                  </a:lnTo>
                  <a:cubicBezTo>
                    <a:pt x="1377586" y="0"/>
                    <a:pt x="1396070" y="7656"/>
                    <a:pt x="1409698" y="21285"/>
                  </a:cubicBezTo>
                  <a:cubicBezTo>
                    <a:pt x="1423326" y="34913"/>
                    <a:pt x="1430983" y="53397"/>
                    <a:pt x="1430983" y="72670"/>
                  </a:cubicBezTo>
                  <a:lnTo>
                    <a:pt x="1430983" y="2842192"/>
                  </a:lnTo>
                  <a:cubicBezTo>
                    <a:pt x="1430983" y="2882327"/>
                    <a:pt x="1398447" y="2914863"/>
                    <a:pt x="1358312" y="2914863"/>
                  </a:cubicBezTo>
                  <a:lnTo>
                    <a:pt x="72670" y="2914863"/>
                  </a:lnTo>
                  <a:cubicBezTo>
                    <a:pt x="53397" y="2914863"/>
                    <a:pt x="34913" y="2907206"/>
                    <a:pt x="21285" y="2893578"/>
                  </a:cubicBezTo>
                  <a:cubicBezTo>
                    <a:pt x="7656" y="2879950"/>
                    <a:pt x="0" y="2861466"/>
                    <a:pt x="0" y="2842192"/>
                  </a:cubicBezTo>
                  <a:lnTo>
                    <a:pt x="0" y="72670"/>
                  </a:lnTo>
                  <a:cubicBezTo>
                    <a:pt x="0" y="53397"/>
                    <a:pt x="7656" y="34913"/>
                    <a:pt x="21285" y="21285"/>
                  </a:cubicBezTo>
                  <a:cubicBezTo>
                    <a:pt x="34913" y="7656"/>
                    <a:pt x="53397" y="0"/>
                    <a:pt x="7267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0983" cy="2943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107159" y="216111"/>
            <a:ext cx="51547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A88353"/>
                </a:solidFill>
                <a:latin typeface="Raleway Bold"/>
              </a:rPr>
              <a:t>TRAŽENJE PV IZRAŽENOG KAO </a:t>
            </a:r>
            <a:r>
              <a:rPr lang="en-US" sz="2799" dirty="0" smtClean="0">
                <a:solidFill>
                  <a:srgbClr val="A88353"/>
                </a:solidFill>
                <a:latin typeface="Raleway Bold"/>
              </a:rPr>
              <a:t>AUT</a:t>
            </a:r>
            <a:r>
              <a:rPr lang="hr-HR" sz="2799" dirty="0" smtClean="0">
                <a:solidFill>
                  <a:srgbClr val="A88353"/>
                </a:solidFill>
                <a:latin typeface="Raleway Bold"/>
              </a:rPr>
              <a:t>O</a:t>
            </a:r>
            <a:r>
              <a:rPr lang="en-US" sz="2799" dirty="0" smtClean="0">
                <a:solidFill>
                  <a:srgbClr val="A88353"/>
                </a:solidFill>
                <a:latin typeface="Raleway Bold"/>
              </a:rPr>
              <a:t>MATSKE </a:t>
            </a:r>
            <a:r>
              <a:rPr lang="en-US" sz="2799" dirty="0">
                <a:solidFill>
                  <a:srgbClr val="A88353"/>
                </a:solidFill>
                <a:latin typeface="Raleway Bold"/>
              </a:rPr>
              <a:t>MISLI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30153" y="1484368"/>
            <a:ext cx="4532833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Dysfunctional Attitude Scale [Weissman &amp; Beck, 1978] 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Personality Belief Questionnaire [Beck &amp; Beck, 1991]).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46410" y="1484368"/>
            <a:ext cx="5154761" cy="456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PREPOZNATI GENERALNE AUTOMATSKE MISLI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Grozno je iznevjeriti ljude. Uvijek trebam dati najbolje od sebe.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 Italics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Ako probam napraviti nešto teško, pogriješit ću.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 Italics"/>
            </a:endParaRP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 Italics"/>
            </a:endParaRPr>
          </a:p>
        </p:txBody>
      </p:sp>
      <p:sp>
        <p:nvSpPr>
          <p:cNvPr id="17" name="Freeform 17"/>
          <p:cNvSpPr/>
          <p:nvPr/>
        </p:nvSpPr>
        <p:spPr>
          <a:xfrm rot="-1149178">
            <a:off x="14421222" y="822960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86619">
            <a:off x="-2800762" y="334367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0877837" y="-501817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0338574">
            <a:off x="4567763" y="-6147151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9024995">
            <a:off x="-2675084" y="-548008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 rot="-5936786" flipV="1">
            <a:off x="16368018" y="368025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4114800"/>
                </a:moveTo>
                <a:lnTo>
                  <a:pt x="5029200" y="4114800"/>
                </a:lnTo>
                <a:lnTo>
                  <a:pt x="50292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8369459" y="-4904700"/>
            <a:ext cx="7401496" cy="8229600"/>
          </a:xfrm>
          <a:custGeom>
            <a:avLst/>
            <a:gdLst/>
            <a:ahLst/>
            <a:cxnLst/>
            <a:rect l="l" t="t" r="r" b="b"/>
            <a:pathLst>
              <a:path w="7401496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-4504666" y="-5271411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 rot="-6712665">
            <a:off x="-990270" y="7258855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 rot="-1846334">
            <a:off x="9995837" y="617220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3779740" y="1094319"/>
            <a:ext cx="11170855" cy="7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3999">
                <a:solidFill>
                  <a:srgbClr val="273384"/>
                </a:solidFill>
                <a:latin typeface="Raleway Bold"/>
              </a:rPr>
              <a:t>Vrijedi li mijenjati disfunkcionalna vjerovanja?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10478" y="2423795"/>
            <a:ext cx="14005304" cy="409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273384"/>
                </a:solidFill>
                <a:latin typeface="Open Sans Bold"/>
              </a:rPr>
              <a:t>PITANJA TERAPEUTU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Koje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je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vjerovanje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?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Dovodi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li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do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značajnog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emocionalnog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stresa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disfunkcionalnog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ponašanja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?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Vjeruje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li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klijent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snažno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u to?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Da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li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značajno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ometa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ostvarivanje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ciljeva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aspiracija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ili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je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uključeno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u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značajne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 </a:t>
            </a:r>
            <a:r>
              <a:rPr lang="en-US" sz="2999" dirty="0" err="1">
                <a:solidFill>
                  <a:srgbClr val="273384"/>
                </a:solidFill>
                <a:latin typeface="Open Sans Italics"/>
              </a:rPr>
              <a:t>radnje</a:t>
            </a:r>
            <a:r>
              <a:rPr lang="en-US" sz="2999" dirty="0">
                <a:solidFill>
                  <a:srgbClr val="273384"/>
                </a:solidFill>
                <a:latin typeface="Open Sans Italics"/>
              </a:rPr>
              <a:t>?</a:t>
            </a:r>
          </a:p>
          <a:p>
            <a:pPr algn="ctr">
              <a:lnSpc>
                <a:spcPts val="8119"/>
              </a:lnSpc>
            </a:pPr>
            <a:endParaRPr lang="en-US" sz="2999" dirty="0">
              <a:solidFill>
                <a:srgbClr val="273384"/>
              </a:solidFill>
              <a:latin typeface="Open Sans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79740" y="5934338"/>
            <a:ext cx="11170855" cy="7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3999">
                <a:solidFill>
                  <a:srgbClr val="273384"/>
                </a:solidFill>
                <a:latin typeface="Raleway Bold"/>
              </a:rPr>
              <a:t>Kada mijenjati disfunkcionalna vjerovanja?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6000" y="6591300"/>
            <a:ext cx="14005304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 lang="en-US" sz="2799" dirty="0">
              <a:solidFill>
                <a:srgbClr val="273384"/>
              </a:solidFill>
              <a:latin typeface="Open Sans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273384"/>
                </a:solidFill>
                <a:latin typeface="Open Sans"/>
              </a:rPr>
              <a:t>Započeti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kada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je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klijent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spreman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biti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suočen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s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bazičnim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vjerovanjem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,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razumije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da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su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vjerovanja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 smtClean="0">
                <a:solidFill>
                  <a:srgbClr val="273384"/>
                </a:solidFill>
                <a:latin typeface="Open Sans"/>
              </a:rPr>
              <a:t>ideje</a:t>
            </a:r>
            <a:r>
              <a:rPr lang="hr-HR" sz="2799" dirty="0" smtClean="0">
                <a:solidFill>
                  <a:srgbClr val="273384"/>
                </a:solidFill>
                <a:latin typeface="Open Sans"/>
              </a:rPr>
              <a:t>,</a:t>
            </a:r>
            <a:r>
              <a:rPr lang="en-US" sz="2799" dirty="0" smtClean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a ne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istine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da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njihovim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mijenjanjem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olakšava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sebi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funkcioniranje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,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može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racionalno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evaluirati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vjerovanje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,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terapeutski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odnos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je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stabilan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i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povjerljiv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,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klijent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osjeća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 </a:t>
            </a:r>
            <a:r>
              <a:rPr lang="en-US" sz="2799" dirty="0" err="1">
                <a:solidFill>
                  <a:srgbClr val="273384"/>
                </a:solidFill>
                <a:latin typeface="Open Sans"/>
              </a:rPr>
              <a:t>razumijevanje</a:t>
            </a:r>
            <a:r>
              <a:rPr lang="en-US" sz="2799" dirty="0">
                <a:solidFill>
                  <a:srgbClr val="273384"/>
                </a:solidFill>
                <a:latin typeface="Open Sans"/>
              </a:rPr>
              <a:t>...</a:t>
            </a:r>
          </a:p>
          <a:p>
            <a:pPr algn="ctr">
              <a:lnSpc>
                <a:spcPts val="7279"/>
              </a:lnSpc>
            </a:pPr>
            <a:endParaRPr lang="en-US" sz="2799" dirty="0">
              <a:solidFill>
                <a:srgbClr val="273384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20785" y="2690897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20785" y="3970738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20785" y="6530419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20785" y="5250578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20785" y="7959643"/>
            <a:ext cx="771999" cy="7719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221648" y="51435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Freeform 13"/>
          <p:cNvSpPr/>
          <p:nvPr/>
        </p:nvSpPr>
        <p:spPr>
          <a:xfrm>
            <a:off x="-1346159" y="369546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4" name="Freeform 14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TextBox 15"/>
          <p:cNvSpPr txBox="1"/>
          <p:nvPr/>
        </p:nvSpPr>
        <p:spPr>
          <a:xfrm>
            <a:off x="10336602" y="2508064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Upoznati s konceptom vjerovanja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34179" y="2661416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34179" y="3941257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34179" y="6460727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34179" y="5186501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34179" y="7894172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30661" y="2533843"/>
            <a:ext cx="6456699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273384"/>
                </a:solidFill>
                <a:latin typeface="Raleway Bold"/>
              </a:rPr>
              <a:t>Edukacija klijenta</a:t>
            </a:r>
          </a:p>
        </p:txBody>
      </p:sp>
      <p:sp>
        <p:nvSpPr>
          <p:cNvPr id="22" name="Freeform 22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3" name="Freeform 23"/>
          <p:cNvSpPr/>
          <p:nvPr/>
        </p:nvSpPr>
        <p:spPr>
          <a:xfrm>
            <a:off x="-470670" y="-568623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4" name="Freeform 24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5" name="TextBox 25"/>
          <p:cNvSpPr txBox="1"/>
          <p:nvPr/>
        </p:nvSpPr>
        <p:spPr>
          <a:xfrm>
            <a:off x="10336602" y="3841308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Postaviti hipotezu o problemu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36602" y="5165026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Korištenje metafore za objašnjenje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36602" y="6491461"/>
            <a:ext cx="7322748" cy="121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7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Utvrđivanje nastanka vjerovanja ili načina održavanja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36602" y="7879823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Korištenje dijagrama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659" y="1884763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Freeform 4"/>
          <p:cNvSpPr/>
          <p:nvPr/>
        </p:nvSpPr>
        <p:spPr>
          <a:xfrm>
            <a:off x="-2221648" y="51435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-1346159" y="369546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2256642" y="1868727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273384"/>
                </a:solidFill>
                <a:latin typeface="Raleway"/>
              </a:rPr>
              <a:t>Upoznati s konceptom vjerovanja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6053" y="1855282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1</a:t>
            </a:r>
          </a:p>
        </p:txBody>
      </p:sp>
      <p:sp>
        <p:nvSpPr>
          <p:cNvPr id="9" name="Freeform 9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-470670" y="-568623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TextBox 12"/>
          <p:cNvSpPr txBox="1"/>
          <p:nvPr/>
        </p:nvSpPr>
        <p:spPr>
          <a:xfrm>
            <a:off x="7111194" y="3126499"/>
            <a:ext cx="9546324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Vjerovanja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su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ideje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a ne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istine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mogu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se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provjeriti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mijenjati</a:t>
            </a:r>
            <a:endParaRPr lang="en-US" sz="3399" dirty="0">
              <a:solidFill>
                <a:srgbClr val="273384"/>
              </a:solidFill>
              <a:latin typeface="Raleway"/>
            </a:endParaRPr>
          </a:p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Vjerovanja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su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naučena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, a ne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urođena</a:t>
            </a:r>
            <a:endParaRPr lang="en-US" sz="3399" dirty="0">
              <a:solidFill>
                <a:srgbClr val="273384"/>
              </a:solidFill>
              <a:latin typeface="Raleway"/>
            </a:endParaRPr>
          </a:p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Mogu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biti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rigidna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doživljena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kao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točna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ali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biti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uglavnom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ili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potpuno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netočna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</a:p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Vjerovanja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nastaju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pridavanjem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značenja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životnim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iskustvima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koja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više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ne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moraju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biti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relevantna</a:t>
            </a:r>
            <a:endParaRPr lang="en-US" sz="3399" dirty="0">
              <a:solidFill>
                <a:srgbClr val="273384"/>
              </a:solidFill>
              <a:latin typeface="Raleway"/>
            </a:endParaRPr>
          </a:p>
          <a:p>
            <a:pPr marL="734059" lvl="1" indent="-367030" algn="l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Kada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se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shema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aktivira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nastaje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selektivna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filtracija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informacija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prepoznajemo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info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koje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se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uklapaju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u </a:t>
            </a:r>
            <a:r>
              <a:rPr lang="en-US" sz="3399" dirty="0" err="1" smtClean="0">
                <a:solidFill>
                  <a:srgbClr val="273384"/>
                </a:solidFill>
                <a:latin typeface="Raleway"/>
              </a:rPr>
              <a:t>vjerovanje</a:t>
            </a:r>
            <a:r>
              <a:rPr lang="hr-HR" sz="3399" dirty="0" smtClean="0">
                <a:solidFill>
                  <a:srgbClr val="273384"/>
                </a:solidFill>
                <a:latin typeface="Raleway"/>
              </a:rPr>
              <a:t>,</a:t>
            </a:r>
            <a:r>
              <a:rPr lang="en-US" sz="3399" dirty="0" smtClean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a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ostale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ne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primjećujemo</a:t>
            </a:r>
            <a:endParaRPr lang="en-US" sz="3399" dirty="0">
              <a:solidFill>
                <a:srgbClr val="273384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/>
          <p:nvPr/>
        </p:nvGrpSpPr>
        <p:grpSpPr>
          <a:xfrm>
            <a:off x="3810000" y="8420100"/>
            <a:ext cx="771999" cy="771999"/>
            <a:chOff x="0" y="0"/>
            <a:chExt cx="6350000" cy="6350000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272659" y="1884763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Freeform 4"/>
          <p:cNvSpPr/>
          <p:nvPr/>
        </p:nvSpPr>
        <p:spPr>
          <a:xfrm>
            <a:off x="-5153837" y="663049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2256642" y="1868727"/>
            <a:ext cx="732274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273384"/>
                </a:solidFill>
                <a:latin typeface="Raleway"/>
              </a:rPr>
              <a:t>Postavljanje hipoteze o problemu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6053" y="1855282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-290302" y="-686871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2646324" y="3171108"/>
            <a:ext cx="14415511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273384"/>
                </a:solidFill>
                <a:latin typeface="DM Sans Italics"/>
              </a:rPr>
              <a:t>Abe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vjerovanje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: 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Ne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mogu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naći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posao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jer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sam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Bold Italics"/>
              </a:rPr>
              <a:t>nekompetentan</a:t>
            </a:r>
            <a:r>
              <a:rPr lang="en-US" sz="3399" dirty="0">
                <a:solidFill>
                  <a:srgbClr val="273384"/>
                </a:solidFill>
                <a:latin typeface="DM Sans Bold Italics"/>
              </a:rPr>
              <a:t>.</a:t>
            </a:r>
          </a:p>
          <a:p>
            <a:pPr>
              <a:lnSpc>
                <a:spcPts val="4419"/>
              </a:lnSpc>
            </a:pPr>
            <a:endParaRPr lang="en-US" sz="3399" dirty="0">
              <a:solidFill>
                <a:srgbClr val="273384"/>
              </a:solidFill>
              <a:latin typeface="DM Sans Bold Italics"/>
            </a:endParaRPr>
          </a:p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Terapeut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: Ili je problem u tome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što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ste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stvarno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nekompetentni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, 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ako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je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tako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,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zajedno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ćemo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raditi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kako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bismo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vas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učinili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kompetentnijim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. . .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ili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možda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to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uopće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nije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problem.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Možda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je problem to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što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vjerujete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da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ste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nesposobni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, 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zapravo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niste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. 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ponekad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je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uvjerenje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toliko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jako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da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te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spriječi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čak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od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pokušaja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da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vidiš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možeš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li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učiniti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DM Sans Italics"/>
              </a:rPr>
              <a:t>nešto</a:t>
            </a:r>
            <a:r>
              <a:rPr lang="en-US" sz="3399" dirty="0">
                <a:solidFill>
                  <a:srgbClr val="273384"/>
                </a:solidFill>
                <a:latin typeface="DM Sans Italics"/>
              </a:rPr>
              <a:t> dobro. 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3962400" y="8343900"/>
            <a:ext cx="545211" cy="6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hr-HR" sz="3600" dirty="0" smtClean="0">
                <a:solidFill>
                  <a:srgbClr val="273384"/>
                </a:solidFill>
                <a:latin typeface="Raleway Bold"/>
              </a:rPr>
              <a:t>3</a:t>
            </a:r>
            <a:endParaRPr lang="en-US" sz="3600" dirty="0">
              <a:solidFill>
                <a:srgbClr val="273384"/>
              </a:solidFill>
              <a:latin typeface="Raleway Bold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4724400" y="8420100"/>
            <a:ext cx="1206895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 dirty="0" err="1">
                <a:solidFill>
                  <a:srgbClr val="273384"/>
                </a:solidFill>
                <a:latin typeface="Raleway"/>
              </a:rPr>
              <a:t>Korištenje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metafore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 smtClean="0">
                <a:solidFill>
                  <a:srgbClr val="273384"/>
                </a:solidFill>
                <a:latin typeface="Raleway"/>
              </a:rPr>
              <a:t>ekrana</a:t>
            </a:r>
            <a:r>
              <a:rPr lang="hr-HR" sz="3399" dirty="0" smtClean="0">
                <a:solidFill>
                  <a:srgbClr val="273384"/>
                </a:solidFill>
                <a:latin typeface="Raleway"/>
              </a:rPr>
              <a:t>/tamnih naočala</a:t>
            </a:r>
            <a:r>
              <a:rPr lang="en-US" sz="3399" dirty="0" smtClean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za</a:t>
            </a:r>
            <a:r>
              <a:rPr lang="en-US" sz="3399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399" dirty="0" err="1">
                <a:solidFill>
                  <a:srgbClr val="273384"/>
                </a:solidFill>
                <a:latin typeface="Raleway"/>
              </a:rPr>
              <a:t>objašnjenje</a:t>
            </a:r>
            <a:endParaRPr lang="en-US" sz="3399" dirty="0">
              <a:solidFill>
                <a:srgbClr val="273384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659" y="1884763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Freeform 4"/>
          <p:cNvSpPr/>
          <p:nvPr/>
        </p:nvSpPr>
        <p:spPr>
          <a:xfrm>
            <a:off x="-5153837" y="663049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1432000">
            <a:off x="13499626" y="-1312153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-290302" y="-686871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2968368" y="3320874"/>
            <a:ext cx="13651389" cy="386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273384"/>
                </a:solidFill>
                <a:latin typeface="DM Sans Italics"/>
              </a:rPr>
              <a:t>Abe vjerovanje: </a:t>
            </a:r>
            <a:r>
              <a:rPr lang="en-US" sz="3399">
                <a:solidFill>
                  <a:srgbClr val="273384"/>
                </a:solidFill>
                <a:latin typeface="DM Sans Bold Italics"/>
              </a:rPr>
              <a:t>Ne mogu naći posao jer sam nekompetentan.</a:t>
            </a:r>
          </a:p>
          <a:p>
            <a:pPr>
              <a:lnSpc>
                <a:spcPts val="4419"/>
              </a:lnSpc>
            </a:pPr>
            <a:endParaRPr lang="en-US" sz="3399">
              <a:solidFill>
                <a:srgbClr val="273384"/>
              </a:solidFill>
              <a:latin typeface="DM Sans Bold Italics"/>
            </a:endParaRPr>
          </a:p>
          <a:p>
            <a:pPr marL="734059" lvl="1" indent="-367030" algn="l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273384"/>
                </a:solidFill>
                <a:latin typeface="DM Sans Italics"/>
              </a:rPr>
              <a:t>Terapeut: U redu, samo da rezimiramo: čini se da je "ja sam nesposoban" vjerovanje koje je započelo kad ste bili dijete. Ali niste vjerovali u to svo vrijeme. Pretpostavljam da ste veći dio svog života, sve dok nije nastupila depresija, vjerovali da ste razumno kompetentni. Ali sada Vaš ekran radi.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846649" y="8466322"/>
            <a:ext cx="9635727" cy="1583955"/>
          </a:xfrm>
          <a:custGeom>
            <a:avLst/>
            <a:gdLst/>
            <a:ahLst/>
            <a:cxnLst/>
            <a:rect l="l" t="t" r="r" b="b"/>
            <a:pathLst>
              <a:path w="9635727" h="1583955">
                <a:moveTo>
                  <a:pt x="0" y="0"/>
                </a:moveTo>
                <a:lnTo>
                  <a:pt x="9635727" y="0"/>
                </a:lnTo>
                <a:lnTo>
                  <a:pt x="9635727" y="1583956"/>
                </a:lnTo>
                <a:lnTo>
                  <a:pt x="0" y="158395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>
          <a:xfrm>
            <a:off x="556465" y="236722"/>
            <a:ext cx="9635727" cy="1583955"/>
          </a:xfrm>
          <a:custGeom>
            <a:avLst/>
            <a:gdLst/>
            <a:ahLst/>
            <a:cxnLst/>
            <a:rect l="l" t="t" r="r" b="b"/>
            <a:pathLst>
              <a:path w="9635727" h="1583955">
                <a:moveTo>
                  <a:pt x="0" y="0"/>
                </a:moveTo>
                <a:lnTo>
                  <a:pt x="9635727" y="0"/>
                </a:lnTo>
                <a:lnTo>
                  <a:pt x="9635727" y="1583956"/>
                </a:lnTo>
                <a:lnTo>
                  <a:pt x="0" y="158395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Freeform 12"/>
          <p:cNvSpPr/>
          <p:nvPr/>
        </p:nvSpPr>
        <p:spPr>
          <a:xfrm rot="-10800000">
            <a:off x="5738922" y="71302"/>
            <a:ext cx="9635727" cy="1583955"/>
          </a:xfrm>
          <a:custGeom>
            <a:avLst/>
            <a:gdLst/>
            <a:ahLst/>
            <a:cxnLst/>
            <a:rect l="l" t="t" r="r" b="b"/>
            <a:pathLst>
              <a:path w="9635727" h="1583955">
                <a:moveTo>
                  <a:pt x="0" y="0"/>
                </a:moveTo>
                <a:lnTo>
                  <a:pt x="9635728" y="0"/>
                </a:lnTo>
                <a:lnTo>
                  <a:pt x="9635728" y="1583955"/>
                </a:lnTo>
                <a:lnTo>
                  <a:pt x="0" y="158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/>
          <p:cNvSpPr txBox="1"/>
          <p:nvPr/>
        </p:nvSpPr>
        <p:spPr>
          <a:xfrm>
            <a:off x="2256642" y="1721932"/>
            <a:ext cx="8300144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273384"/>
                </a:solidFill>
                <a:latin typeface="Raleway"/>
              </a:rPr>
              <a:t>Utvrđivanje kada su vjerovanja nastala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6053" y="1855282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659" y="1884763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Freeform 4"/>
          <p:cNvSpPr/>
          <p:nvPr/>
        </p:nvSpPr>
        <p:spPr>
          <a:xfrm>
            <a:off x="-4762878" y="5303582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-7544597">
            <a:off x="-596866" y="7099800"/>
            <a:ext cx="5376256" cy="4398755"/>
          </a:xfrm>
          <a:custGeom>
            <a:avLst/>
            <a:gdLst/>
            <a:ahLst/>
            <a:cxnLst/>
            <a:rect l="l" t="t" r="r" b="b"/>
            <a:pathLst>
              <a:path w="5376256" h="4398755">
                <a:moveTo>
                  <a:pt x="0" y="0"/>
                </a:moveTo>
                <a:lnTo>
                  <a:pt x="5376256" y="0"/>
                </a:lnTo>
                <a:lnTo>
                  <a:pt x="5376256" y="4398755"/>
                </a:lnTo>
                <a:lnTo>
                  <a:pt x="0" y="439875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7284004" y="320163"/>
            <a:ext cx="8977968" cy="9966837"/>
          </a:xfrm>
          <a:custGeom>
            <a:avLst/>
            <a:gdLst/>
            <a:ahLst/>
            <a:cxnLst/>
            <a:rect l="l" t="t" r="r" b="b"/>
            <a:pathLst>
              <a:path w="8977968" h="9966837">
                <a:moveTo>
                  <a:pt x="0" y="0"/>
                </a:moveTo>
                <a:lnTo>
                  <a:pt x="8977968" y="0"/>
                </a:lnTo>
                <a:lnTo>
                  <a:pt x="8977968" y="9966837"/>
                </a:lnTo>
                <a:lnTo>
                  <a:pt x="0" y="996683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t="-171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2256642" y="1721932"/>
            <a:ext cx="8300144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273384"/>
                </a:solidFill>
                <a:latin typeface="Raleway"/>
              </a:rPr>
              <a:t>Korištenje dijagrama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6053" y="1855282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86619">
            <a:off x="-2800762" y="334367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0877837" y="-501817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0338574">
            <a:off x="4567763" y="-6147151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9024995">
            <a:off x="-2675084" y="-548008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 rot="-5936786" flipV="1">
            <a:off x="16141297" y="340439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4114800"/>
                </a:moveTo>
                <a:lnTo>
                  <a:pt x="5029200" y="4114800"/>
                </a:lnTo>
                <a:lnTo>
                  <a:pt x="50292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8369459" y="-4904700"/>
            <a:ext cx="7401496" cy="8229600"/>
          </a:xfrm>
          <a:custGeom>
            <a:avLst/>
            <a:gdLst/>
            <a:ahLst/>
            <a:cxnLst/>
            <a:rect l="l" t="t" r="r" b="b"/>
            <a:pathLst>
              <a:path w="7401496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-4504666" y="-5271411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3779740" y="1501851"/>
            <a:ext cx="11170855" cy="7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3999">
                <a:solidFill>
                  <a:srgbClr val="273384"/>
                </a:solidFill>
                <a:latin typeface="Raleway Bold"/>
              </a:rPr>
              <a:t>Kako motivirati klijenta?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52800" y="3695700"/>
            <a:ext cx="11810372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443" lvl="1" indent="-345222">
              <a:lnSpc>
                <a:spcPts val="4477"/>
              </a:lnSpc>
              <a:buFont typeface="Arial"/>
              <a:buChar char="•"/>
            </a:pP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Grafikon</a:t>
            </a:r>
            <a:r>
              <a:rPr lang="en-US" sz="3197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i</a:t>
            </a:r>
            <a:r>
              <a:rPr lang="en-US" sz="3197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analiza</a:t>
            </a:r>
            <a:r>
              <a:rPr lang="en-US" sz="3197" dirty="0">
                <a:solidFill>
                  <a:srgbClr val="273384"/>
                </a:solidFill>
                <a:latin typeface="Raleway Bold"/>
              </a:rPr>
              <a:t>-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prednosti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i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nedostaci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zadržavanja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disfunkcionalnih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vjerovanja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i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isto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za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korištenje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adaptivnih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vjerovanja</a:t>
            </a:r>
            <a:endParaRPr lang="en-US" sz="3197" dirty="0">
              <a:solidFill>
                <a:srgbClr val="273384"/>
              </a:solidFill>
              <a:latin typeface="Raleway"/>
            </a:endParaRPr>
          </a:p>
          <a:p>
            <a:pPr>
              <a:lnSpc>
                <a:spcPts val="4477"/>
              </a:lnSpc>
            </a:pPr>
            <a:endParaRPr lang="en-US" sz="3197" dirty="0">
              <a:solidFill>
                <a:srgbClr val="273384"/>
              </a:solidFill>
              <a:latin typeface="Raleway"/>
            </a:endParaRPr>
          </a:p>
          <a:p>
            <a:pPr marL="690443" lvl="1" indent="-345222">
              <a:lnSpc>
                <a:spcPts val="4477"/>
              </a:lnSpc>
              <a:buFont typeface="Arial"/>
              <a:buChar char="•"/>
            </a:pP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Vizualizacija</a:t>
            </a:r>
            <a:r>
              <a:rPr lang="en-US" sz="3197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jednog</a:t>
            </a:r>
            <a:r>
              <a:rPr lang="en-US" sz="3197" dirty="0">
                <a:solidFill>
                  <a:srgbClr val="273384"/>
                </a:solidFill>
                <a:latin typeface="Raleway Bold"/>
              </a:rPr>
              <a:t> dana u </a:t>
            </a:r>
            <a:r>
              <a:rPr lang="en-US" sz="3197" dirty="0" err="1">
                <a:solidFill>
                  <a:srgbClr val="273384"/>
                </a:solidFill>
                <a:latin typeface="Raleway Bold"/>
              </a:rPr>
              <a:t>budućnosti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prvo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s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disfunkcionalnim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vjerovanjem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, a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zatim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s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novim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197" dirty="0" err="1">
                <a:solidFill>
                  <a:srgbClr val="273384"/>
                </a:solidFill>
                <a:latin typeface="Raleway"/>
              </a:rPr>
              <a:t>adaptivnim</a:t>
            </a:r>
            <a:r>
              <a:rPr lang="en-US" sz="3197" dirty="0">
                <a:solidFill>
                  <a:srgbClr val="273384"/>
                </a:solidFill>
                <a:latin typeface="Raleway"/>
              </a:rPr>
              <a:t> </a:t>
            </a:r>
          </a:p>
          <a:p>
            <a:pPr>
              <a:lnSpc>
                <a:spcPts val="4477"/>
              </a:lnSpc>
            </a:pPr>
            <a:endParaRPr lang="en-US" sz="3197" dirty="0">
              <a:solidFill>
                <a:srgbClr val="273384"/>
              </a:solidFill>
              <a:latin typeface="DM Sans Itali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1383">
            <a:off x="12060586" y="-1581488"/>
            <a:ext cx="4102262" cy="3356396"/>
          </a:xfrm>
          <a:custGeom>
            <a:avLst/>
            <a:gdLst/>
            <a:ahLst/>
            <a:cxnLst/>
            <a:rect l="l" t="t" r="r" b="b"/>
            <a:pathLst>
              <a:path w="4102262" h="3356396">
                <a:moveTo>
                  <a:pt x="0" y="0"/>
                </a:moveTo>
                <a:lnTo>
                  <a:pt x="4102262" y="0"/>
                </a:lnTo>
                <a:lnTo>
                  <a:pt x="4102262" y="3356397"/>
                </a:lnTo>
                <a:lnTo>
                  <a:pt x="0" y="33563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2699999">
            <a:off x="12948119" y="-1691642"/>
            <a:ext cx="8704023" cy="7826367"/>
          </a:xfrm>
          <a:custGeom>
            <a:avLst/>
            <a:gdLst/>
            <a:ahLst/>
            <a:cxnLst/>
            <a:rect l="l" t="t" r="r" b="b"/>
            <a:pathLst>
              <a:path w="8704023" h="7826367">
                <a:moveTo>
                  <a:pt x="0" y="0"/>
                </a:moveTo>
                <a:lnTo>
                  <a:pt x="8704023" y="0"/>
                </a:lnTo>
                <a:lnTo>
                  <a:pt x="8704023" y="7826367"/>
                </a:lnTo>
                <a:lnTo>
                  <a:pt x="0" y="782636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901383">
            <a:off x="11334656" y="9364732"/>
            <a:ext cx="4102262" cy="3356396"/>
          </a:xfrm>
          <a:custGeom>
            <a:avLst/>
            <a:gdLst/>
            <a:ahLst/>
            <a:cxnLst/>
            <a:rect l="l" t="t" r="r" b="b"/>
            <a:pathLst>
              <a:path w="4102262" h="3356396">
                <a:moveTo>
                  <a:pt x="0" y="0"/>
                </a:moveTo>
                <a:lnTo>
                  <a:pt x="4102262" y="0"/>
                </a:lnTo>
                <a:lnTo>
                  <a:pt x="4102262" y="3356396"/>
                </a:lnTo>
                <a:lnTo>
                  <a:pt x="0" y="335639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-3689358">
            <a:off x="12619681" y="6648726"/>
            <a:ext cx="8704023" cy="7826367"/>
          </a:xfrm>
          <a:custGeom>
            <a:avLst/>
            <a:gdLst/>
            <a:ahLst/>
            <a:cxnLst/>
            <a:rect l="l" t="t" r="r" b="b"/>
            <a:pathLst>
              <a:path w="8704023" h="7826367">
                <a:moveTo>
                  <a:pt x="0" y="0"/>
                </a:moveTo>
                <a:lnTo>
                  <a:pt x="8704023" y="0"/>
                </a:lnTo>
                <a:lnTo>
                  <a:pt x="8704023" y="7826368"/>
                </a:lnTo>
                <a:lnTo>
                  <a:pt x="0" y="782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4517160" y="-308610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 rot="3405389">
            <a:off x="13905467" y="5831318"/>
            <a:ext cx="7645315" cy="8500698"/>
          </a:xfrm>
          <a:custGeom>
            <a:avLst/>
            <a:gdLst/>
            <a:ahLst/>
            <a:cxnLst/>
            <a:rect l="l" t="t" r="r" b="b"/>
            <a:pathLst>
              <a:path w="7645315" h="8500698">
                <a:moveTo>
                  <a:pt x="0" y="0"/>
                </a:moveTo>
                <a:lnTo>
                  <a:pt x="7645316" y="0"/>
                </a:lnTo>
                <a:lnTo>
                  <a:pt x="7645316" y="8500698"/>
                </a:lnTo>
                <a:lnTo>
                  <a:pt x="0" y="850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10816949" y="4074662"/>
            <a:ext cx="4618326" cy="6212338"/>
          </a:xfrm>
          <a:custGeom>
            <a:avLst/>
            <a:gdLst/>
            <a:ahLst/>
            <a:cxnLst/>
            <a:rect l="l" t="t" r="r" b="b"/>
            <a:pathLst>
              <a:path w="4618326" h="6212338">
                <a:moveTo>
                  <a:pt x="0" y="0"/>
                </a:moveTo>
                <a:lnTo>
                  <a:pt x="4618327" y="0"/>
                </a:lnTo>
                <a:lnTo>
                  <a:pt x="4618327" y="6212338"/>
                </a:lnTo>
                <a:lnTo>
                  <a:pt x="0" y="621233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10110290" y="534455"/>
            <a:ext cx="6031645" cy="6041174"/>
          </a:xfrm>
          <a:custGeom>
            <a:avLst/>
            <a:gdLst/>
            <a:ahLst/>
            <a:cxnLst/>
            <a:rect l="l" t="t" r="r" b="b"/>
            <a:pathLst>
              <a:path w="6031645" h="6041174">
                <a:moveTo>
                  <a:pt x="0" y="0"/>
                </a:moveTo>
                <a:lnTo>
                  <a:pt x="6031645" y="0"/>
                </a:lnTo>
                <a:lnTo>
                  <a:pt x="6031645" y="6041174"/>
                </a:lnTo>
                <a:lnTo>
                  <a:pt x="0" y="604117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13039811" y="3777754"/>
            <a:ext cx="2762005" cy="2797875"/>
          </a:xfrm>
          <a:custGeom>
            <a:avLst/>
            <a:gdLst/>
            <a:ahLst/>
            <a:cxnLst/>
            <a:rect l="l" t="t" r="r" b="b"/>
            <a:pathLst>
              <a:path w="2762005" h="2797875">
                <a:moveTo>
                  <a:pt x="0" y="0"/>
                </a:moveTo>
                <a:lnTo>
                  <a:pt x="2762005" y="0"/>
                </a:lnTo>
                <a:lnTo>
                  <a:pt x="2762005" y="2797875"/>
                </a:lnTo>
                <a:lnTo>
                  <a:pt x="0" y="279787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2256775" y="2212017"/>
            <a:ext cx="6887225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273384"/>
                </a:solidFill>
                <a:latin typeface="Raleway Bold"/>
              </a:rPr>
              <a:t>Hvala na pažnji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7410" y="7439576"/>
            <a:ext cx="1503786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273384"/>
                </a:solidFill>
                <a:latin typeface="Open Sans Bold"/>
              </a:rPr>
              <a:t>Literatura: Beck, J. S. (2021). Cognitive Behavior Therapy: Basics and Beyond, 3rd Ed. New York: The Guilford Press. 17.poglavlje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79405">
            <a:off x="12038960" y="-1622981"/>
            <a:ext cx="9324648" cy="7629257"/>
          </a:xfrm>
          <a:custGeom>
            <a:avLst/>
            <a:gdLst/>
            <a:ahLst/>
            <a:cxnLst/>
            <a:rect l="l" t="t" r="r" b="b"/>
            <a:pathLst>
              <a:path w="9324648" h="7629257">
                <a:moveTo>
                  <a:pt x="0" y="0"/>
                </a:moveTo>
                <a:lnTo>
                  <a:pt x="9324648" y="0"/>
                </a:lnTo>
                <a:lnTo>
                  <a:pt x="9324648" y="7629257"/>
                </a:lnTo>
                <a:lnTo>
                  <a:pt x="0" y="762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3120952"/>
            <a:ext cx="13345120" cy="644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A88353"/>
                </a:solidFill>
                <a:latin typeface="Raleway Bold"/>
              </a:rPr>
              <a:t>Vrste vjerovanja 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A88353"/>
                </a:solidFill>
                <a:latin typeface="Raleway Bold"/>
              </a:rPr>
              <a:t>Prepoznavanje adaptivnih i disfunkcionalnih vjerovanja 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A88353"/>
                </a:solidFill>
                <a:latin typeface="Raleway Bold"/>
              </a:rPr>
              <a:t>Kako i kada modificirati disfunkcionalna vjerovanja 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A88353"/>
                </a:solidFill>
                <a:latin typeface="Raleway Bold"/>
              </a:rPr>
              <a:t>Psihodeukacija klijenta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A88353"/>
                </a:solidFill>
                <a:latin typeface="Raleway Bold"/>
              </a:rPr>
              <a:t>Motivacija klijenta</a:t>
            </a:r>
          </a:p>
        </p:txBody>
      </p:sp>
      <p:sp>
        <p:nvSpPr>
          <p:cNvPr id="4" name="Freeform 4"/>
          <p:cNvSpPr/>
          <p:nvPr/>
        </p:nvSpPr>
        <p:spPr>
          <a:xfrm>
            <a:off x="10493733" y="6393425"/>
            <a:ext cx="7244294" cy="3782419"/>
          </a:xfrm>
          <a:custGeom>
            <a:avLst/>
            <a:gdLst/>
            <a:ahLst/>
            <a:cxnLst/>
            <a:rect l="l" t="t" r="r" b="b"/>
            <a:pathLst>
              <a:path w="7244294" h="3782419">
                <a:moveTo>
                  <a:pt x="0" y="0"/>
                </a:moveTo>
                <a:lnTo>
                  <a:pt x="7244293" y="0"/>
                </a:lnTo>
                <a:lnTo>
                  <a:pt x="7244293" y="3782418"/>
                </a:lnTo>
                <a:lnTo>
                  <a:pt x="0" y="3782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1082219" y="847725"/>
            <a:ext cx="4144328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273384"/>
                </a:solidFill>
                <a:latin typeface="Raleway Bold"/>
              </a:rPr>
              <a:t>Sadržaj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-5040795" y="-2187216"/>
            <a:ext cx="9324648" cy="7629257"/>
          </a:xfrm>
          <a:custGeom>
            <a:avLst/>
            <a:gdLst/>
            <a:ahLst/>
            <a:cxnLst/>
            <a:rect l="l" t="t" r="r" b="b"/>
            <a:pathLst>
              <a:path w="9324648" h="7629257">
                <a:moveTo>
                  <a:pt x="0" y="0"/>
                </a:moveTo>
                <a:lnTo>
                  <a:pt x="9324648" y="0"/>
                </a:lnTo>
                <a:lnTo>
                  <a:pt x="9324648" y="7629257"/>
                </a:lnTo>
                <a:lnTo>
                  <a:pt x="0" y="762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-3390128" y="326555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595173">
            <a:off x="12544867" y="3358145"/>
            <a:ext cx="3361291" cy="949565"/>
          </a:xfrm>
          <a:custGeom>
            <a:avLst/>
            <a:gdLst/>
            <a:ahLst/>
            <a:cxnLst/>
            <a:rect l="l" t="t" r="r" b="b"/>
            <a:pathLst>
              <a:path w="3361291" h="949565">
                <a:moveTo>
                  <a:pt x="0" y="0"/>
                </a:moveTo>
                <a:lnTo>
                  <a:pt x="3361291" y="0"/>
                </a:lnTo>
                <a:lnTo>
                  <a:pt x="3361291" y="949564"/>
                </a:lnTo>
                <a:lnTo>
                  <a:pt x="0" y="9495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615251" y="5146378"/>
            <a:ext cx="3207182" cy="10957152"/>
          </a:xfrm>
          <a:custGeom>
            <a:avLst/>
            <a:gdLst/>
            <a:ahLst/>
            <a:cxnLst/>
            <a:rect l="l" t="t" r="r" b="b"/>
            <a:pathLst>
              <a:path w="3207182" h="10957152">
                <a:moveTo>
                  <a:pt x="0" y="0"/>
                </a:moveTo>
                <a:lnTo>
                  <a:pt x="3207182" y="0"/>
                </a:lnTo>
                <a:lnTo>
                  <a:pt x="3207182" y="10957151"/>
                </a:lnTo>
                <a:lnTo>
                  <a:pt x="0" y="1095715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12437" t="-614" b="-1809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-286290" y="3430789"/>
            <a:ext cx="3386152" cy="2741171"/>
          </a:xfrm>
          <a:custGeom>
            <a:avLst/>
            <a:gdLst/>
            <a:ahLst/>
            <a:cxnLst/>
            <a:rect l="l" t="t" r="r" b="b"/>
            <a:pathLst>
              <a:path w="3386152" h="2741171">
                <a:moveTo>
                  <a:pt x="0" y="0"/>
                </a:moveTo>
                <a:lnTo>
                  <a:pt x="3386152" y="0"/>
                </a:lnTo>
                <a:lnTo>
                  <a:pt x="3386152" y="2741170"/>
                </a:lnTo>
                <a:lnTo>
                  <a:pt x="0" y="27411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-1012680" y="4491535"/>
            <a:ext cx="2646600" cy="2137638"/>
          </a:xfrm>
          <a:custGeom>
            <a:avLst/>
            <a:gdLst/>
            <a:ahLst/>
            <a:cxnLst/>
            <a:rect l="l" t="t" r="r" b="b"/>
            <a:pathLst>
              <a:path w="2646600" h="2137638">
                <a:moveTo>
                  <a:pt x="0" y="0"/>
                </a:moveTo>
                <a:lnTo>
                  <a:pt x="2646600" y="0"/>
                </a:lnTo>
                <a:lnTo>
                  <a:pt x="2646600" y="2137638"/>
                </a:lnTo>
                <a:lnTo>
                  <a:pt x="0" y="213763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4576237" y="282299"/>
            <a:ext cx="6452771" cy="17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6"/>
              </a:lnSpc>
            </a:pPr>
            <a:r>
              <a:rPr lang="en-US" sz="5438">
                <a:solidFill>
                  <a:srgbClr val="273384"/>
                </a:solidFill>
                <a:latin typeface="Raleway Bold"/>
              </a:rPr>
              <a:t>ŠTO SU VJEROVANJA?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33115" y="2322577"/>
            <a:ext cx="10522396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0"/>
              </a:lnSpc>
            </a:pPr>
            <a:r>
              <a:rPr lang="en-US" sz="5000">
                <a:solidFill>
                  <a:srgbClr val="A88353"/>
                </a:solidFill>
                <a:latin typeface="Raleway Bold"/>
              </a:rPr>
              <a:t>ideje i shvaćanje o sebi samima, drugima, svijetu i budućnosti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57154" y="2165012"/>
            <a:ext cx="34308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6237" y="4684777"/>
            <a:ext cx="6452771" cy="87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6"/>
              </a:lnSpc>
            </a:pPr>
            <a:r>
              <a:rPr lang="en-US" sz="5438">
                <a:solidFill>
                  <a:srgbClr val="273384"/>
                </a:solidFill>
                <a:latin typeface="Raleway Bold"/>
              </a:rPr>
              <a:t>VRSTE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6237" y="5849873"/>
            <a:ext cx="10522396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50"/>
              </a:lnSpc>
              <a:buFont typeface="Arial"/>
              <a:buChar char="•"/>
            </a:pPr>
            <a:r>
              <a:rPr lang="en-US" sz="5000">
                <a:solidFill>
                  <a:srgbClr val="A88353"/>
                </a:solidFill>
                <a:latin typeface="Raleway Bold"/>
              </a:rPr>
              <a:t>BAZIČNA - opće ideje snažno ukorjenjenje od djetinjstva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6237" y="7916798"/>
            <a:ext cx="10522396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50"/>
              </a:lnSpc>
              <a:buFont typeface="Arial"/>
              <a:buChar char="•"/>
            </a:pPr>
            <a:r>
              <a:rPr lang="en-US" sz="5000">
                <a:solidFill>
                  <a:srgbClr val="A88353"/>
                </a:solidFill>
                <a:latin typeface="Raleway Bold"/>
              </a:rPr>
              <a:t>POSREDUJUĆA - pravila,stavovi, pretpostavke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2978063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7590" b="-7590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-3342004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7038826">
            <a:off x="-2729619" y="3014974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-2387424">
            <a:off x="-1498605" y="5265349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t="-305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t="-305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9144000" y="-28607"/>
            <a:ext cx="9081541" cy="10344215"/>
          </a:xfrm>
          <a:custGeom>
            <a:avLst/>
            <a:gdLst/>
            <a:ahLst/>
            <a:cxnLst/>
            <a:rect l="l" t="t" r="r" b="b"/>
            <a:pathLst>
              <a:path w="9081541" h="10344215">
                <a:moveTo>
                  <a:pt x="0" y="0"/>
                </a:moveTo>
                <a:lnTo>
                  <a:pt x="9081541" y="0"/>
                </a:lnTo>
                <a:lnTo>
                  <a:pt x="9081541" y="10344214"/>
                </a:lnTo>
                <a:lnTo>
                  <a:pt x="0" y="10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TextBox 10"/>
          <p:cNvSpPr txBox="1"/>
          <p:nvPr/>
        </p:nvSpPr>
        <p:spPr>
          <a:xfrm>
            <a:off x="2766853" y="2866634"/>
            <a:ext cx="5533978" cy="615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3"/>
              </a:lnSpc>
            </a:pPr>
            <a:r>
              <a:rPr lang="en-US" sz="3799">
                <a:solidFill>
                  <a:srgbClr val="A88353"/>
                </a:solidFill>
                <a:latin typeface="Raleway Bold"/>
              </a:rPr>
              <a:t>BV = GENETSKA PREDISPOZICIJA + SOCIJALNA INTERAKCIJA + ZNAČENJE ISKUSTVA I POSLJEDICA</a:t>
            </a:r>
          </a:p>
          <a:p>
            <a:pPr algn="ctr">
              <a:lnSpc>
                <a:spcPts val="6193"/>
              </a:lnSpc>
            </a:pPr>
            <a:endParaRPr lang="en-US" sz="3799">
              <a:solidFill>
                <a:srgbClr val="A88353"/>
              </a:solidFill>
              <a:latin typeface="Raleway Bold"/>
            </a:endParaRPr>
          </a:p>
          <a:p>
            <a:pPr algn="ctr">
              <a:lnSpc>
                <a:spcPts val="5704"/>
              </a:lnSpc>
            </a:pPr>
            <a:endParaRPr lang="en-US" sz="3799">
              <a:solidFill>
                <a:srgbClr val="A88353"/>
              </a:solidFill>
              <a:latin typeface="Raleway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0742" y="404381"/>
            <a:ext cx="7110435" cy="173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5400">
                <a:solidFill>
                  <a:srgbClr val="273384"/>
                </a:solidFill>
                <a:latin typeface="Raleway Bold"/>
              </a:rPr>
              <a:t>Bazična vjerovanja, sheme i modovi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143347">
            <a:off x="2104989" y="9087857"/>
            <a:ext cx="5262259" cy="4305485"/>
          </a:xfrm>
          <a:custGeom>
            <a:avLst/>
            <a:gdLst/>
            <a:ahLst/>
            <a:cxnLst/>
            <a:rect l="l" t="t" r="r" b="b"/>
            <a:pathLst>
              <a:path w="5262259" h="4305485">
                <a:moveTo>
                  <a:pt x="0" y="0"/>
                </a:moveTo>
                <a:lnTo>
                  <a:pt x="5262259" y="0"/>
                </a:lnTo>
                <a:lnTo>
                  <a:pt x="5262259" y="4305485"/>
                </a:lnTo>
                <a:lnTo>
                  <a:pt x="0" y="43054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-8769517">
            <a:off x="-3522076" y="5084710"/>
            <a:ext cx="6545961" cy="8229600"/>
          </a:xfrm>
          <a:custGeom>
            <a:avLst/>
            <a:gdLst/>
            <a:ahLst/>
            <a:cxnLst/>
            <a:rect l="l" t="t" r="r" b="b"/>
            <a:pathLst>
              <a:path w="6545961" h="8229600">
                <a:moveTo>
                  <a:pt x="0" y="0"/>
                </a:moveTo>
                <a:lnTo>
                  <a:pt x="6545961" y="0"/>
                </a:lnTo>
                <a:lnTo>
                  <a:pt x="65459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-1854116" y="5018944"/>
            <a:ext cx="5566488" cy="6189284"/>
          </a:xfrm>
          <a:custGeom>
            <a:avLst/>
            <a:gdLst/>
            <a:ahLst/>
            <a:cxnLst/>
            <a:rect l="l" t="t" r="r" b="b"/>
            <a:pathLst>
              <a:path w="5566488" h="6189284">
                <a:moveTo>
                  <a:pt x="0" y="0"/>
                </a:moveTo>
                <a:lnTo>
                  <a:pt x="5566487" y="0"/>
                </a:lnTo>
                <a:lnTo>
                  <a:pt x="5566487" y="6189285"/>
                </a:lnTo>
                <a:lnTo>
                  <a:pt x="0" y="618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-9143347">
            <a:off x="15233194" y="-1124042"/>
            <a:ext cx="5262259" cy="4305485"/>
          </a:xfrm>
          <a:custGeom>
            <a:avLst/>
            <a:gdLst/>
            <a:ahLst/>
            <a:cxnLst/>
            <a:rect l="l" t="t" r="r" b="b"/>
            <a:pathLst>
              <a:path w="5262259" h="4305485">
                <a:moveTo>
                  <a:pt x="0" y="0"/>
                </a:moveTo>
                <a:lnTo>
                  <a:pt x="5262259" y="0"/>
                </a:lnTo>
                <a:lnTo>
                  <a:pt x="5262259" y="4305484"/>
                </a:lnTo>
                <a:lnTo>
                  <a:pt x="0" y="43054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6" name="Group 6"/>
          <p:cNvGrpSpPr/>
          <p:nvPr/>
        </p:nvGrpSpPr>
        <p:grpSpPr>
          <a:xfrm>
            <a:off x="9264102" y="1683130"/>
            <a:ext cx="6658408" cy="2193545"/>
            <a:chOff x="0" y="0"/>
            <a:chExt cx="5100849" cy="1680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0849" cy="1680423"/>
            </a:xfrm>
            <a:custGeom>
              <a:avLst/>
              <a:gdLst/>
              <a:ahLst/>
              <a:cxnLst/>
              <a:rect l="l" t="t" r="r" b="b"/>
              <a:pathLst>
                <a:path w="5100849" h="1680423">
                  <a:moveTo>
                    <a:pt x="4976389" y="1680423"/>
                  </a:moveTo>
                  <a:lnTo>
                    <a:pt x="124460" y="1680423"/>
                  </a:lnTo>
                  <a:cubicBezTo>
                    <a:pt x="55880" y="1680423"/>
                    <a:pt x="0" y="1624543"/>
                    <a:pt x="0" y="155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389" y="0"/>
                  </a:lnTo>
                  <a:cubicBezTo>
                    <a:pt x="5044969" y="0"/>
                    <a:pt x="5100849" y="55880"/>
                    <a:pt x="5100849" y="124460"/>
                  </a:cubicBezTo>
                  <a:lnTo>
                    <a:pt x="5100849" y="1555963"/>
                  </a:lnTo>
                  <a:cubicBezTo>
                    <a:pt x="5100849" y="1624543"/>
                    <a:pt x="5044969" y="1680423"/>
                    <a:pt x="4976389" y="1680423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06016" y="4122976"/>
            <a:ext cx="6658408" cy="1906514"/>
            <a:chOff x="0" y="0"/>
            <a:chExt cx="5100849" cy="1460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00849" cy="1460535"/>
            </a:xfrm>
            <a:custGeom>
              <a:avLst/>
              <a:gdLst/>
              <a:ahLst/>
              <a:cxnLst/>
              <a:rect l="l" t="t" r="r" b="b"/>
              <a:pathLst>
                <a:path w="5100849" h="1460535">
                  <a:moveTo>
                    <a:pt x="4976389" y="1460535"/>
                  </a:moveTo>
                  <a:lnTo>
                    <a:pt x="124460" y="1460535"/>
                  </a:lnTo>
                  <a:cubicBezTo>
                    <a:pt x="55880" y="1460535"/>
                    <a:pt x="0" y="1404655"/>
                    <a:pt x="0" y="13360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389" y="0"/>
                  </a:lnTo>
                  <a:cubicBezTo>
                    <a:pt x="5044969" y="0"/>
                    <a:pt x="5100849" y="55880"/>
                    <a:pt x="5100849" y="124460"/>
                  </a:cubicBezTo>
                  <a:lnTo>
                    <a:pt x="5100849" y="1336075"/>
                  </a:lnTo>
                  <a:cubicBezTo>
                    <a:pt x="5100849" y="1404655"/>
                    <a:pt x="5044969" y="1460535"/>
                    <a:pt x="4976389" y="1460535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06016" y="6277139"/>
            <a:ext cx="6658408" cy="1906514"/>
            <a:chOff x="0" y="0"/>
            <a:chExt cx="5100849" cy="14605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00849" cy="1460535"/>
            </a:xfrm>
            <a:custGeom>
              <a:avLst/>
              <a:gdLst/>
              <a:ahLst/>
              <a:cxnLst/>
              <a:rect l="l" t="t" r="r" b="b"/>
              <a:pathLst>
                <a:path w="5100849" h="1460535">
                  <a:moveTo>
                    <a:pt x="4976389" y="1460535"/>
                  </a:moveTo>
                  <a:lnTo>
                    <a:pt x="124460" y="1460535"/>
                  </a:lnTo>
                  <a:cubicBezTo>
                    <a:pt x="55880" y="1460535"/>
                    <a:pt x="0" y="1404655"/>
                    <a:pt x="0" y="13360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389" y="0"/>
                  </a:lnTo>
                  <a:cubicBezTo>
                    <a:pt x="5044969" y="0"/>
                    <a:pt x="5100849" y="55880"/>
                    <a:pt x="5100849" y="124460"/>
                  </a:cubicBezTo>
                  <a:lnTo>
                    <a:pt x="5100849" y="1336075"/>
                  </a:lnTo>
                  <a:cubicBezTo>
                    <a:pt x="5100849" y="1404655"/>
                    <a:pt x="5044969" y="1460535"/>
                    <a:pt x="4976389" y="1460535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64080" y="1768124"/>
            <a:ext cx="6658408" cy="2193545"/>
            <a:chOff x="0" y="0"/>
            <a:chExt cx="5100849" cy="16804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00849" cy="1680423"/>
            </a:xfrm>
            <a:custGeom>
              <a:avLst/>
              <a:gdLst/>
              <a:ahLst/>
              <a:cxnLst/>
              <a:rect l="l" t="t" r="r" b="b"/>
              <a:pathLst>
                <a:path w="5100849" h="1680423">
                  <a:moveTo>
                    <a:pt x="4976389" y="1680423"/>
                  </a:moveTo>
                  <a:lnTo>
                    <a:pt x="124460" y="1680423"/>
                  </a:lnTo>
                  <a:cubicBezTo>
                    <a:pt x="55880" y="1680423"/>
                    <a:pt x="0" y="1624543"/>
                    <a:pt x="0" y="155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389" y="0"/>
                  </a:lnTo>
                  <a:cubicBezTo>
                    <a:pt x="5044969" y="0"/>
                    <a:pt x="5100849" y="55880"/>
                    <a:pt x="5100849" y="124460"/>
                  </a:cubicBezTo>
                  <a:lnTo>
                    <a:pt x="5100849" y="1555963"/>
                  </a:lnTo>
                  <a:cubicBezTo>
                    <a:pt x="5100849" y="1624543"/>
                    <a:pt x="5044969" y="1680423"/>
                    <a:pt x="4976389" y="1680423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06914" y="6367804"/>
            <a:ext cx="6658408" cy="1906514"/>
            <a:chOff x="0" y="0"/>
            <a:chExt cx="5100849" cy="14605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00849" cy="1460535"/>
            </a:xfrm>
            <a:custGeom>
              <a:avLst/>
              <a:gdLst/>
              <a:ahLst/>
              <a:cxnLst/>
              <a:rect l="l" t="t" r="r" b="b"/>
              <a:pathLst>
                <a:path w="5100849" h="1460535">
                  <a:moveTo>
                    <a:pt x="4976389" y="1460535"/>
                  </a:moveTo>
                  <a:lnTo>
                    <a:pt x="124460" y="1460535"/>
                  </a:lnTo>
                  <a:cubicBezTo>
                    <a:pt x="55880" y="1460535"/>
                    <a:pt x="0" y="1404655"/>
                    <a:pt x="0" y="13360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389" y="0"/>
                  </a:lnTo>
                  <a:cubicBezTo>
                    <a:pt x="5044969" y="0"/>
                    <a:pt x="5100849" y="55880"/>
                    <a:pt x="5100849" y="124460"/>
                  </a:cubicBezTo>
                  <a:lnTo>
                    <a:pt x="5100849" y="1336075"/>
                  </a:lnTo>
                  <a:cubicBezTo>
                    <a:pt x="5100849" y="1404655"/>
                    <a:pt x="5044969" y="1460535"/>
                    <a:pt x="4976389" y="1460535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64080" y="4155713"/>
            <a:ext cx="6658408" cy="1873777"/>
            <a:chOff x="0" y="0"/>
            <a:chExt cx="5189966" cy="14605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89967" cy="1460535"/>
            </a:xfrm>
            <a:custGeom>
              <a:avLst/>
              <a:gdLst/>
              <a:ahLst/>
              <a:cxnLst/>
              <a:rect l="l" t="t" r="r" b="b"/>
              <a:pathLst>
                <a:path w="5189967" h="1460535">
                  <a:moveTo>
                    <a:pt x="5065506" y="1460535"/>
                  </a:moveTo>
                  <a:lnTo>
                    <a:pt x="124460" y="1460535"/>
                  </a:lnTo>
                  <a:cubicBezTo>
                    <a:pt x="55880" y="1460535"/>
                    <a:pt x="0" y="1404655"/>
                    <a:pt x="0" y="13360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65507" y="0"/>
                  </a:lnTo>
                  <a:cubicBezTo>
                    <a:pt x="5134087" y="0"/>
                    <a:pt x="5189967" y="55880"/>
                    <a:pt x="5189967" y="124460"/>
                  </a:cubicBezTo>
                  <a:lnTo>
                    <a:pt x="5189967" y="1336075"/>
                  </a:lnTo>
                  <a:cubicBezTo>
                    <a:pt x="5189967" y="1404655"/>
                    <a:pt x="5134087" y="1460535"/>
                    <a:pt x="5065507" y="1460535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583022" y="2467610"/>
            <a:ext cx="610439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Uvijek u nečem zabrljam jer sam nesposoban u svemu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8504" y="4687443"/>
            <a:ext cx="633948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Nitko me ne primjećuje, nevoljen sam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743831" y="178520"/>
            <a:ext cx="5566488" cy="6189284"/>
          </a:xfrm>
          <a:custGeom>
            <a:avLst/>
            <a:gdLst/>
            <a:ahLst/>
            <a:cxnLst/>
            <a:rect l="l" t="t" r="r" b="b"/>
            <a:pathLst>
              <a:path w="5566488" h="6189284">
                <a:moveTo>
                  <a:pt x="0" y="0"/>
                </a:moveTo>
                <a:lnTo>
                  <a:pt x="5566488" y="0"/>
                </a:lnTo>
                <a:lnTo>
                  <a:pt x="5566488" y="6189284"/>
                </a:lnTo>
                <a:lnTo>
                  <a:pt x="0" y="618928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1" name="Freeform 21"/>
          <p:cNvSpPr/>
          <p:nvPr/>
        </p:nvSpPr>
        <p:spPr>
          <a:xfrm rot="-5827001" flipV="1">
            <a:off x="7223036" y="8040985"/>
            <a:ext cx="3361291" cy="949565"/>
          </a:xfrm>
          <a:custGeom>
            <a:avLst/>
            <a:gdLst/>
            <a:ahLst/>
            <a:cxnLst/>
            <a:rect l="l" t="t" r="r" b="b"/>
            <a:pathLst>
              <a:path w="3361291" h="949565">
                <a:moveTo>
                  <a:pt x="0" y="949565"/>
                </a:moveTo>
                <a:lnTo>
                  <a:pt x="3361291" y="949565"/>
                </a:lnTo>
                <a:lnTo>
                  <a:pt x="3361291" y="0"/>
                </a:lnTo>
                <a:lnTo>
                  <a:pt x="0" y="0"/>
                </a:lnTo>
                <a:lnTo>
                  <a:pt x="0" y="949565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2" name="TextBox 22"/>
          <p:cNvSpPr txBox="1"/>
          <p:nvPr/>
        </p:nvSpPr>
        <p:spPr>
          <a:xfrm>
            <a:off x="1153964" y="422011"/>
            <a:ext cx="7164308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0"/>
              </a:lnSpc>
              <a:spcBef>
                <a:spcPct val="0"/>
              </a:spcBef>
            </a:pPr>
            <a:r>
              <a:rPr lang="en-US" sz="5700">
                <a:solidFill>
                  <a:srgbClr val="273384"/>
                </a:solidFill>
                <a:latin typeface="Raleway Bold"/>
              </a:rPr>
              <a:t>Adaptivna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41420" y="354551"/>
            <a:ext cx="6622692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5"/>
              </a:lnSpc>
              <a:spcBef>
                <a:spcPct val="0"/>
              </a:spcBef>
            </a:pPr>
            <a:r>
              <a:rPr lang="en-US" sz="5712">
                <a:solidFill>
                  <a:srgbClr val="273384"/>
                </a:solidFill>
                <a:latin typeface="Raleway Bold"/>
              </a:rPr>
              <a:t>Disfunkcionalna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03359" y="1874793"/>
            <a:ext cx="27150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EFIKASNOST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38039" y="4258818"/>
            <a:ext cx="27150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VOLJENOST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5745" y="6458426"/>
            <a:ext cx="27150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VRIJEDNOST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90723" y="6403477"/>
            <a:ext cx="320516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BEZVRIJEDNOST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97807" y="4253435"/>
            <a:ext cx="320516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NEVOLJENOST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99591" y="1874793"/>
            <a:ext cx="343731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A88353"/>
                </a:solidFill>
                <a:latin typeface="Raleway Bold"/>
              </a:rPr>
              <a:t>BESPOMOĆNOST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35951" y="2506344"/>
            <a:ext cx="551466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Sposoban sam i uspješan u mnogim stvarima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23540" y="4895850"/>
            <a:ext cx="633948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Drugi me prihvaćaju i većini sam drag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23540" y="6933121"/>
            <a:ext cx="633948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Vrijedan sam bez obzira na moje slabosti i nedostatke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465476" y="6908302"/>
            <a:ext cx="633948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Toliko sam loš da ništa ne vrijedima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260343" y="8683893"/>
            <a:ext cx="8704081" cy="126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32"/>
              </a:lnSpc>
            </a:pPr>
            <a:r>
              <a:rPr lang="en-US" sz="3666">
                <a:solidFill>
                  <a:srgbClr val="A88353"/>
                </a:solidFill>
                <a:latin typeface="Open Sans Bold"/>
              </a:rPr>
              <a:t>Nisam dovoljno dobar - koje je značenje za klijenta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983938" y="7342848"/>
            <a:ext cx="990124" cy="2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8"/>
              </a:lnSpc>
            </a:pPr>
            <a:r>
              <a:rPr lang="en-US" sz="16984">
                <a:solidFill>
                  <a:srgbClr val="A88353"/>
                </a:solidFill>
                <a:latin typeface="Open Sans Bold Itali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4884" y="5728529"/>
            <a:ext cx="6267032" cy="4718638"/>
          </a:xfrm>
          <a:custGeom>
            <a:avLst/>
            <a:gdLst/>
            <a:ahLst/>
            <a:cxnLst/>
            <a:rect l="l" t="t" r="r" b="b"/>
            <a:pathLst>
              <a:path w="6267032" h="4718638">
                <a:moveTo>
                  <a:pt x="0" y="0"/>
                </a:moveTo>
                <a:lnTo>
                  <a:pt x="6267032" y="0"/>
                </a:lnTo>
                <a:lnTo>
                  <a:pt x="6267032" y="4718638"/>
                </a:lnTo>
                <a:lnTo>
                  <a:pt x="0" y="471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131" r="-313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2605423" y="202154"/>
            <a:ext cx="12392977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73384"/>
                </a:solidFill>
                <a:latin typeface="Raleway Bold"/>
              </a:rPr>
              <a:t>Identifikacija adaptivnih vjerovanja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600" y="2019300"/>
            <a:ext cx="127254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Početak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terapije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započeti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s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realističnim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i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adaptivnim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vjerovanjima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273384"/>
              </a:solidFill>
              <a:latin typeface="Raleway Bold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273384"/>
                </a:solidFill>
                <a:latin typeface="Raleway Bold"/>
              </a:rPr>
              <a:t>1.seansa 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-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opisati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najbolje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životno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razdoblje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kakve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su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tada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ideje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o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sebi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/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drugima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/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svijetu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,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kako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su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ih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tada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drugi</a:t>
            </a:r>
            <a:r>
              <a:rPr lang="en-US" sz="3200" dirty="0">
                <a:solidFill>
                  <a:srgbClr val="273384"/>
                </a:solidFill>
                <a:latin typeface="Raleway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"/>
              </a:rPr>
              <a:t>vidjeli</a:t>
            </a:r>
            <a:endParaRPr lang="en-US" sz="3200" dirty="0">
              <a:solidFill>
                <a:srgbClr val="273384"/>
              </a:solidFill>
              <a:latin typeface="Raleway"/>
            </a:endParaRP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273384"/>
              </a:solidFill>
              <a:latin typeface="Raleway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atribuirati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disfunkcionalnost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trenutnom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Raleway Bold"/>
              </a:rPr>
              <a:t>stanju</a:t>
            </a:r>
            <a:r>
              <a:rPr lang="en-US" sz="3200" dirty="0">
                <a:solidFill>
                  <a:srgbClr val="273384"/>
                </a:solidFill>
                <a:latin typeface="Raleway Bold"/>
              </a:rPr>
              <a:t>, a ne </a:t>
            </a:r>
            <a:r>
              <a:rPr lang="en-US" sz="3200" dirty="0" err="1" smtClean="0">
                <a:solidFill>
                  <a:srgbClr val="273384"/>
                </a:solidFill>
                <a:latin typeface="Raleway Bold"/>
              </a:rPr>
              <a:t>osobinama</a:t>
            </a:r>
            <a:endParaRPr lang="en-US" sz="3200" dirty="0">
              <a:solidFill>
                <a:srgbClr val="273384"/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73384"/>
                </a:solidFill>
                <a:latin typeface="DM Sans Bold"/>
              </a:rPr>
              <a:t>‘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’Vi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niste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postali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nekompetentna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osoba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, to je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dio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hr-HR" sz="3200" dirty="0" err="1" smtClean="0">
                <a:solidFill>
                  <a:srgbClr val="273384"/>
                </a:solidFill>
                <a:latin typeface="DM Sans Italics"/>
              </a:rPr>
              <a:t>V</a:t>
            </a:r>
            <a:r>
              <a:rPr lang="en-US" sz="3200" dirty="0" err="1" smtClean="0">
                <a:solidFill>
                  <a:srgbClr val="273384"/>
                </a:solidFill>
                <a:latin typeface="DM Sans Italics"/>
              </a:rPr>
              <a:t>ašeg</a:t>
            </a:r>
            <a:r>
              <a:rPr lang="en-US" sz="3200" dirty="0" smtClean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trenutnog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stanja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depresije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koje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hr-HR" sz="3200" dirty="0" smtClean="0">
                <a:solidFill>
                  <a:srgbClr val="273384"/>
                </a:solidFill>
                <a:latin typeface="DM Sans Italics"/>
              </a:rPr>
              <a:t>V</a:t>
            </a:r>
            <a:r>
              <a:rPr lang="en-US" sz="3200" dirty="0" smtClean="0">
                <a:solidFill>
                  <a:srgbClr val="273384"/>
                </a:solidFill>
                <a:latin typeface="DM Sans Italics"/>
              </a:rPr>
              <a:t>as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ometa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da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budete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kompetentni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kao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 </a:t>
            </a:r>
            <a:r>
              <a:rPr lang="en-US" sz="3200" dirty="0" err="1">
                <a:solidFill>
                  <a:srgbClr val="273384"/>
                </a:solidFill>
                <a:latin typeface="DM Sans Italics"/>
              </a:rPr>
              <a:t>nekada</a:t>
            </a:r>
            <a:r>
              <a:rPr lang="en-US" sz="3200" dirty="0">
                <a:solidFill>
                  <a:srgbClr val="273384"/>
                </a:solidFill>
                <a:latin typeface="DM Sans Italics"/>
              </a:rPr>
              <a:t>.’’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273384"/>
              </a:solidFill>
              <a:latin typeface="DM Sans Italics"/>
            </a:endParaRP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273384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883" y="3487597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059883" y="5143500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34179" y="6753905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8" name="Freeform 8"/>
          <p:cNvSpPr/>
          <p:nvPr/>
        </p:nvSpPr>
        <p:spPr>
          <a:xfrm>
            <a:off x="-2221648" y="51435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-1346159" y="369546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10062846" y="3409094"/>
            <a:ext cx="7322748" cy="133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1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TRAŽENJE OSNOVNIH TEMA AUTOMATSKIH MISLI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458116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5114019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7573" y="6724424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3</a:t>
            </a:r>
          </a:p>
        </p:txBody>
      </p:sp>
      <p:sp>
        <p:nvSpPr>
          <p:cNvPr id="15" name="Freeform 15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6" name="Freeform 16"/>
          <p:cNvSpPr/>
          <p:nvPr/>
        </p:nvSpPr>
        <p:spPr>
          <a:xfrm>
            <a:off x="-470670" y="-568623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7" name="Freeform 17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8" name="TextBox 18"/>
          <p:cNvSpPr txBox="1"/>
          <p:nvPr/>
        </p:nvSpPr>
        <p:spPr>
          <a:xfrm>
            <a:off x="10062846" y="5226210"/>
            <a:ext cx="7322748" cy="1215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1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KORIŠTENJE TEHNIKE SILAZNE STRELICE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62846" y="6781574"/>
            <a:ext cx="7322748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TRAŽENJE BAZIČNOG VJEROVANJA IZRAŽENOG KAO AUTMATSKE MISLI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2385516"/>
            <a:ext cx="8555164" cy="294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73384"/>
                </a:solidFill>
                <a:latin typeface="Raleway Bold"/>
              </a:rPr>
              <a:t>Identifikacija bazičnih disfunkcionalnih vjerovanja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003" y="-404475"/>
            <a:ext cx="5097004" cy="11056451"/>
            <a:chOff x="0" y="0"/>
            <a:chExt cx="1342421" cy="29119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2421" cy="2911987"/>
            </a:xfrm>
            <a:custGeom>
              <a:avLst/>
              <a:gdLst/>
              <a:ahLst/>
              <a:cxnLst/>
              <a:rect l="l" t="t" r="r" b="b"/>
              <a:pathLst>
                <a:path w="1342421" h="2911987">
                  <a:moveTo>
                    <a:pt x="77465" y="0"/>
                  </a:moveTo>
                  <a:lnTo>
                    <a:pt x="1264956" y="0"/>
                  </a:lnTo>
                  <a:cubicBezTo>
                    <a:pt x="1285501" y="0"/>
                    <a:pt x="1305204" y="8161"/>
                    <a:pt x="1319732" y="22689"/>
                  </a:cubicBezTo>
                  <a:cubicBezTo>
                    <a:pt x="1334259" y="37216"/>
                    <a:pt x="1342421" y="56920"/>
                    <a:pt x="1342421" y="77465"/>
                  </a:cubicBezTo>
                  <a:lnTo>
                    <a:pt x="1342421" y="2834523"/>
                  </a:lnTo>
                  <a:cubicBezTo>
                    <a:pt x="1342421" y="2877305"/>
                    <a:pt x="1307739" y="2911987"/>
                    <a:pt x="1264956" y="2911987"/>
                  </a:cubicBezTo>
                  <a:lnTo>
                    <a:pt x="77465" y="2911987"/>
                  </a:lnTo>
                  <a:cubicBezTo>
                    <a:pt x="34682" y="2911987"/>
                    <a:pt x="0" y="2877305"/>
                    <a:pt x="0" y="2834523"/>
                  </a:cubicBezTo>
                  <a:lnTo>
                    <a:pt x="0" y="77465"/>
                  </a:lnTo>
                  <a:cubicBezTo>
                    <a:pt x="0" y="34682"/>
                    <a:pt x="34682" y="0"/>
                    <a:pt x="77465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42421" cy="2940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66452" y="-404475"/>
            <a:ext cx="5433263" cy="11218125"/>
            <a:chOff x="0" y="0"/>
            <a:chExt cx="1430983" cy="2954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0983" cy="2954568"/>
            </a:xfrm>
            <a:custGeom>
              <a:avLst/>
              <a:gdLst/>
              <a:ahLst/>
              <a:cxnLst/>
              <a:rect l="l" t="t" r="r" b="b"/>
              <a:pathLst>
                <a:path w="1430983" h="2954568">
                  <a:moveTo>
                    <a:pt x="72670" y="0"/>
                  </a:moveTo>
                  <a:lnTo>
                    <a:pt x="1358312" y="0"/>
                  </a:lnTo>
                  <a:cubicBezTo>
                    <a:pt x="1377586" y="0"/>
                    <a:pt x="1396070" y="7656"/>
                    <a:pt x="1409698" y="21285"/>
                  </a:cubicBezTo>
                  <a:cubicBezTo>
                    <a:pt x="1423326" y="34913"/>
                    <a:pt x="1430983" y="53397"/>
                    <a:pt x="1430983" y="72670"/>
                  </a:cubicBezTo>
                  <a:lnTo>
                    <a:pt x="1430983" y="2881897"/>
                  </a:lnTo>
                  <a:cubicBezTo>
                    <a:pt x="1430983" y="2922032"/>
                    <a:pt x="1398447" y="2954568"/>
                    <a:pt x="1358312" y="2954568"/>
                  </a:cubicBezTo>
                  <a:lnTo>
                    <a:pt x="72670" y="2954568"/>
                  </a:lnTo>
                  <a:cubicBezTo>
                    <a:pt x="53397" y="2954568"/>
                    <a:pt x="34913" y="2946911"/>
                    <a:pt x="21285" y="2933283"/>
                  </a:cubicBezTo>
                  <a:cubicBezTo>
                    <a:pt x="7656" y="2919655"/>
                    <a:pt x="0" y="2901171"/>
                    <a:pt x="0" y="2881897"/>
                  </a:cubicBezTo>
                  <a:lnTo>
                    <a:pt x="0" y="72670"/>
                  </a:lnTo>
                  <a:cubicBezTo>
                    <a:pt x="0" y="53397"/>
                    <a:pt x="7656" y="34913"/>
                    <a:pt x="21285" y="21285"/>
                  </a:cubicBezTo>
                  <a:cubicBezTo>
                    <a:pt x="34913" y="7656"/>
                    <a:pt x="53397" y="0"/>
                    <a:pt x="7267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0983" cy="2983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8791" y="1332567"/>
            <a:ext cx="5270216" cy="104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2699">
                <a:solidFill>
                  <a:srgbClr val="A88353"/>
                </a:solidFill>
                <a:latin typeface="Raleway Bold"/>
              </a:rPr>
              <a:t>TRAŽENJE OSNOVNIH TEMA AUTOMATSKIH MISLI </a:t>
            </a:r>
          </a:p>
        </p:txBody>
      </p:sp>
      <p:sp>
        <p:nvSpPr>
          <p:cNvPr id="9" name="Freeform 9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6562652" y="1406354"/>
            <a:ext cx="7322748" cy="49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799">
                <a:solidFill>
                  <a:srgbClr val="A88353"/>
                </a:solidFill>
                <a:latin typeface="Raleway Bold"/>
              </a:rPr>
              <a:t>TEHNIKA SILAZNE STRELICE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3147" y="2884170"/>
            <a:ext cx="4532833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POVEZATI MISLI S KATEGORIJOM BAZIČNIH VJEROVANJA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POČETAK TRETMANA NE IZNOSITI KLIJENTU - NEGATIVNI EFEKT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KASNIJE SEANSE  PITATI </a:t>
            </a:r>
            <a:r>
              <a:rPr lang="en-US" sz="2599">
                <a:solidFill>
                  <a:srgbClr val="273384"/>
                </a:solidFill>
                <a:latin typeface="Open Sans Bold Italics"/>
              </a:rPr>
              <a:t>‘’Vidite li zajedničku temu koja je u Vašim automatskim mislima</a:t>
            </a:r>
            <a:r>
              <a:rPr lang="en-US" sz="2599">
                <a:solidFill>
                  <a:srgbClr val="273384"/>
                </a:solidFill>
                <a:latin typeface="Open Sans Bold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107159" y="-404475"/>
            <a:ext cx="5433263" cy="11413604"/>
            <a:chOff x="0" y="0"/>
            <a:chExt cx="1430983" cy="30060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0983" cy="3006052"/>
            </a:xfrm>
            <a:custGeom>
              <a:avLst/>
              <a:gdLst/>
              <a:ahLst/>
              <a:cxnLst/>
              <a:rect l="l" t="t" r="r" b="b"/>
              <a:pathLst>
                <a:path w="1430983" h="3006052">
                  <a:moveTo>
                    <a:pt x="72670" y="0"/>
                  </a:moveTo>
                  <a:lnTo>
                    <a:pt x="1358312" y="0"/>
                  </a:lnTo>
                  <a:cubicBezTo>
                    <a:pt x="1377586" y="0"/>
                    <a:pt x="1396070" y="7656"/>
                    <a:pt x="1409698" y="21285"/>
                  </a:cubicBezTo>
                  <a:cubicBezTo>
                    <a:pt x="1423326" y="34913"/>
                    <a:pt x="1430983" y="53397"/>
                    <a:pt x="1430983" y="72670"/>
                  </a:cubicBezTo>
                  <a:lnTo>
                    <a:pt x="1430983" y="2933381"/>
                  </a:lnTo>
                  <a:cubicBezTo>
                    <a:pt x="1430983" y="2952655"/>
                    <a:pt x="1423326" y="2971139"/>
                    <a:pt x="1409698" y="2984767"/>
                  </a:cubicBezTo>
                  <a:cubicBezTo>
                    <a:pt x="1396070" y="2998396"/>
                    <a:pt x="1377586" y="3006052"/>
                    <a:pt x="1358312" y="3006052"/>
                  </a:cubicBezTo>
                  <a:lnTo>
                    <a:pt x="72670" y="3006052"/>
                  </a:lnTo>
                  <a:cubicBezTo>
                    <a:pt x="53397" y="3006052"/>
                    <a:pt x="34913" y="2998396"/>
                    <a:pt x="21285" y="2984767"/>
                  </a:cubicBezTo>
                  <a:cubicBezTo>
                    <a:pt x="7656" y="2971139"/>
                    <a:pt x="0" y="2952655"/>
                    <a:pt x="0" y="2933381"/>
                  </a:cubicBezTo>
                  <a:lnTo>
                    <a:pt x="0" y="72670"/>
                  </a:lnTo>
                  <a:cubicBezTo>
                    <a:pt x="0" y="53397"/>
                    <a:pt x="7656" y="34913"/>
                    <a:pt x="21285" y="21285"/>
                  </a:cubicBezTo>
                  <a:cubicBezTo>
                    <a:pt x="34913" y="7656"/>
                    <a:pt x="53397" y="0"/>
                    <a:pt x="7267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30983" cy="3034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107159" y="1370667"/>
            <a:ext cx="5154761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A88353"/>
                </a:solidFill>
                <a:latin typeface="Raleway Bold"/>
              </a:rPr>
              <a:t>TRAŽENJE BAZIČNOG VJEROVANJA IZRAŽENOG KAO </a:t>
            </a:r>
            <a:r>
              <a:rPr lang="en-US" sz="2799" dirty="0" smtClean="0">
                <a:solidFill>
                  <a:srgbClr val="A88353"/>
                </a:solidFill>
                <a:latin typeface="Raleway Bold"/>
              </a:rPr>
              <a:t>AUT</a:t>
            </a:r>
            <a:r>
              <a:rPr lang="hr-HR" sz="2799" dirty="0" smtClean="0">
                <a:solidFill>
                  <a:srgbClr val="A88353"/>
                </a:solidFill>
                <a:latin typeface="Raleway Bold"/>
              </a:rPr>
              <a:t>O</a:t>
            </a:r>
            <a:r>
              <a:rPr lang="en-US" sz="2799" dirty="0" smtClean="0">
                <a:solidFill>
                  <a:srgbClr val="A88353"/>
                </a:solidFill>
                <a:latin typeface="Raleway Bold"/>
              </a:rPr>
              <a:t>MATSKE </a:t>
            </a:r>
            <a:r>
              <a:rPr lang="en-US" sz="2799" dirty="0">
                <a:solidFill>
                  <a:srgbClr val="A88353"/>
                </a:solidFill>
                <a:latin typeface="Raleway Bold"/>
              </a:rPr>
              <a:t>MISLI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30153" y="2655570"/>
            <a:ext cx="4532833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ISPITIVATI KLIJENTA O AM PRETPOSTAVLJAJUĆI DA SU TOČNE I ISPITATI ZNAČENJE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Ako je to točno što onda?</a:t>
            </a: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Što je tako loše u tome da...?</a:t>
            </a: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Koji je najgori dio...?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273384"/>
              </a:solidFill>
              <a:latin typeface="Open Sans Bold Italics"/>
            </a:endParaRP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Što to znači za Vas? Što to govori o Vama?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46410" y="3051549"/>
            <a:ext cx="5154761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273384"/>
                </a:solidFill>
                <a:latin typeface="Open Sans Bold"/>
              </a:rPr>
              <a:t>KLIJENTOVA AUTOMATSKA MISAO JE  BAZIČNO UVJERENJE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Ništa ne mogu napraviti kako treba.</a:t>
            </a:r>
            <a:r>
              <a:rPr lang="en-US" sz="2599" u="sng">
                <a:solidFill>
                  <a:srgbClr val="273384"/>
                </a:solidFill>
                <a:latin typeface="Open Sans Bold Italics"/>
              </a:rPr>
              <a:t> Ja sam tako nesposoban.</a:t>
            </a:r>
          </a:p>
          <a:p>
            <a:pPr>
              <a:lnSpc>
                <a:spcPts val="3639"/>
              </a:lnSpc>
            </a:pPr>
            <a:endParaRPr lang="en-US" sz="2599" u="sng">
              <a:solidFill>
                <a:srgbClr val="273384"/>
              </a:solidFill>
              <a:latin typeface="Open Sans Bold Italics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Kolege na poslu me izbjegavaju. </a:t>
            </a:r>
            <a:r>
              <a:rPr lang="en-US" sz="2599" u="sng">
                <a:solidFill>
                  <a:srgbClr val="273384"/>
                </a:solidFill>
                <a:latin typeface="Open Sans Bold Italics"/>
              </a:rPr>
              <a:t>Mene nitko ne voli.</a:t>
            </a:r>
          </a:p>
          <a:p>
            <a:pPr>
              <a:lnSpc>
                <a:spcPts val="3639"/>
              </a:lnSpc>
            </a:pPr>
            <a:endParaRPr lang="en-US" sz="2599" u="sng">
              <a:solidFill>
                <a:srgbClr val="273384"/>
              </a:solidFill>
              <a:latin typeface="Open Sans Bold Italics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273384"/>
                </a:solidFill>
                <a:latin typeface="Open Sans Bold Italics"/>
              </a:rPr>
              <a:t>Nisam ništa ostvario u životu.</a:t>
            </a:r>
          </a:p>
          <a:p>
            <a:pPr>
              <a:lnSpc>
                <a:spcPts val="3639"/>
              </a:lnSpc>
            </a:pPr>
            <a:r>
              <a:rPr lang="en-US" sz="2599" u="sng">
                <a:solidFill>
                  <a:srgbClr val="273384"/>
                </a:solidFill>
                <a:latin typeface="Open Sans Bold Italics"/>
              </a:rPr>
              <a:t>Ja ništa ne vrijedim.</a:t>
            </a:r>
            <a:r>
              <a:rPr lang="en-US" sz="2599">
                <a:solidFill>
                  <a:srgbClr val="273384"/>
                </a:solidFill>
                <a:latin typeface="Open Sans Bold Itali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883" y="3487597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059883" y="5143500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34179" y="6753905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8" name="Freeform 8"/>
          <p:cNvSpPr/>
          <p:nvPr/>
        </p:nvSpPr>
        <p:spPr>
          <a:xfrm>
            <a:off x="-2221648" y="51435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-1346159" y="369546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10062846" y="3409094"/>
            <a:ext cx="7322748" cy="133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1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KORIŠTENJE UPITNIKA O VJEROVANJIMA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458116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5114019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7573" y="6724424"/>
            <a:ext cx="545211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73384"/>
                </a:solidFill>
                <a:latin typeface="Raleway Bold"/>
              </a:rPr>
              <a:t>3</a:t>
            </a:r>
          </a:p>
        </p:txBody>
      </p:sp>
      <p:sp>
        <p:nvSpPr>
          <p:cNvPr id="15" name="Freeform 15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6" name="Freeform 16"/>
          <p:cNvSpPr/>
          <p:nvPr/>
        </p:nvSpPr>
        <p:spPr>
          <a:xfrm>
            <a:off x="-470670" y="-568623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7" name="Freeform 17"/>
          <p:cNvSpPr/>
          <p:nvPr/>
        </p:nvSpPr>
        <p:spPr>
          <a:xfrm>
            <a:off x="16014226" y="3644150"/>
            <a:ext cx="5371687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8" name="TextBox 18"/>
          <p:cNvSpPr txBox="1"/>
          <p:nvPr/>
        </p:nvSpPr>
        <p:spPr>
          <a:xfrm>
            <a:off x="10062846" y="5226210"/>
            <a:ext cx="7322748" cy="1215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1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IZRAVNO IZAZIVANJE POSREDUJUĆEG VJEROVANJA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62846" y="6940785"/>
            <a:ext cx="7322748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A88353"/>
                </a:solidFill>
                <a:latin typeface="Raleway Bold"/>
              </a:rPr>
              <a:t>TRAŽENJE POSREDUJUĆEG VJEROVANJA IZRAŽENOG KAO AUTMATSKE MISLI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2385516"/>
            <a:ext cx="8555164" cy="39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73384"/>
                </a:solidFill>
                <a:latin typeface="Raleway Bold"/>
              </a:rPr>
              <a:t>Identifikacija posredujućih disfunkcionalnih vjerovanja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1033</Words>
  <Application>Microsoft Office PowerPoint</Application>
  <PresentationFormat>Custom</PresentationFormat>
  <Paragraphs>165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Raleway Bold</vt:lpstr>
      <vt:lpstr>Raleway</vt:lpstr>
      <vt:lpstr>Open Sans Bold</vt:lpstr>
      <vt:lpstr>Open Sans</vt:lpstr>
      <vt:lpstr>Open Sans Bold Italics</vt:lpstr>
      <vt:lpstr>DM Sans Bold</vt:lpstr>
      <vt:lpstr>DM Sans Italics</vt:lpstr>
      <vt:lpstr>Open Sans Italics</vt:lpstr>
      <vt:lpstr>DM Sans Bold Italics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</dc:title>
  <cp:lastModifiedBy>Josip Volarić</cp:lastModifiedBy>
  <cp:revision>6</cp:revision>
  <dcterms:created xsi:type="dcterms:W3CDTF">2006-08-16T00:00:00Z</dcterms:created>
  <dcterms:modified xsi:type="dcterms:W3CDTF">2024-02-17T21:00:44Z</dcterms:modified>
  <dc:identifier>DAF8MnwrDXM</dc:identifier>
</cp:coreProperties>
</file>