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73" r:id="rId1"/>
  </p:sldMasterIdLst>
  <p:notesMasterIdLst>
    <p:notesMasterId r:id="rId22"/>
  </p:notesMasterIdLst>
  <p:sldIdLst>
    <p:sldId id="256" r:id="rId2"/>
    <p:sldId id="258" r:id="rId3"/>
    <p:sldId id="261" r:id="rId4"/>
    <p:sldId id="281" r:id="rId5"/>
    <p:sldId id="264" r:id="rId6"/>
    <p:sldId id="283" r:id="rId7"/>
    <p:sldId id="265" r:id="rId8"/>
    <p:sldId id="266" r:id="rId9"/>
    <p:sldId id="267" r:id="rId10"/>
    <p:sldId id="269" r:id="rId11"/>
    <p:sldId id="270" r:id="rId12"/>
    <p:sldId id="271" r:id="rId13"/>
    <p:sldId id="284" r:id="rId14"/>
    <p:sldId id="272" r:id="rId15"/>
    <p:sldId id="273" r:id="rId16"/>
    <p:sldId id="274" r:id="rId17"/>
    <p:sldId id="275" r:id="rId18"/>
    <p:sldId id="285" r:id="rId19"/>
    <p:sldId id="277" r:id="rId20"/>
    <p:sldId id="25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324" autoAdjust="0"/>
  </p:normalViewPr>
  <p:slideViewPr>
    <p:cSldViewPr snapToGrid="0">
      <p:cViewPr varScale="1">
        <p:scale>
          <a:sx n="59" d="100"/>
          <a:sy n="59" d="100"/>
        </p:scale>
        <p:origin x="11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4B8F7-5F5E-4EF5-A0FE-E99DE400D5F6}" type="datetimeFigureOut">
              <a:rPr lang="hr-HR" smtClean="0"/>
              <a:t>22.4.2024.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E13DD-CDAF-47CB-8747-080345AF4B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2246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E13DD-CDAF-47CB-8747-080345AF4BA8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417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E13DD-CDAF-47CB-8747-080345AF4BA8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7943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E13DD-CDAF-47CB-8747-080345AF4BA8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5566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E13DD-CDAF-47CB-8747-080345AF4BA8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308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E13DD-CDAF-47CB-8747-080345AF4BA8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636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E13DD-CDAF-47CB-8747-080345AF4BA8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4799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E13DD-CDAF-47CB-8747-080345AF4BA8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0673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E13DD-CDAF-47CB-8747-080345AF4BA8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7013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E13DD-CDAF-47CB-8747-080345AF4BA8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9876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E13DD-CDAF-47CB-8747-080345AF4BA8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8016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E13DD-CDAF-47CB-8747-080345AF4BA8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7652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E13DD-CDAF-47CB-8747-080345AF4BA8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1375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97B8-4199-4DEB-82C5-9050A0ABB43C}" type="datetimeFigureOut">
              <a:rPr lang="hr-HR" smtClean="0"/>
              <a:t>22.4.2024.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5EBF-974C-4921-9731-83B8DC791C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880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97B8-4199-4DEB-82C5-9050A0ABB43C}" type="datetimeFigureOut">
              <a:rPr lang="hr-HR" smtClean="0"/>
              <a:t>22.4.2024.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5EBF-974C-4921-9731-83B8DC791C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411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97B8-4199-4DEB-82C5-9050A0ABB43C}" type="datetimeFigureOut">
              <a:rPr lang="hr-HR" smtClean="0"/>
              <a:t>22.4.2024.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5EBF-974C-4921-9731-83B8DC791C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654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97B8-4199-4DEB-82C5-9050A0ABB43C}" type="datetimeFigureOut">
              <a:rPr lang="hr-HR" smtClean="0"/>
              <a:t>22.4.2024.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5EBF-974C-4921-9731-83B8DC791CCB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42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97B8-4199-4DEB-82C5-9050A0ABB43C}" type="datetimeFigureOut">
              <a:rPr lang="hr-HR" smtClean="0"/>
              <a:t>22.4.2024.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5EBF-974C-4921-9731-83B8DC791C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5362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97B8-4199-4DEB-82C5-9050A0ABB43C}" type="datetimeFigureOut">
              <a:rPr lang="hr-HR" smtClean="0"/>
              <a:t>22.4.2024.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5EBF-974C-4921-9731-83B8DC791C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9585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97B8-4199-4DEB-82C5-9050A0ABB43C}" type="datetimeFigureOut">
              <a:rPr lang="hr-HR" smtClean="0"/>
              <a:t>22.4.2024.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5EBF-974C-4921-9731-83B8DC791C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4270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97B8-4199-4DEB-82C5-9050A0ABB43C}" type="datetimeFigureOut">
              <a:rPr lang="hr-HR" smtClean="0"/>
              <a:t>22.4.2024.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5EBF-974C-4921-9731-83B8DC791C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3209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97B8-4199-4DEB-82C5-9050A0ABB43C}" type="datetimeFigureOut">
              <a:rPr lang="hr-HR" smtClean="0"/>
              <a:t>22.4.2024.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5EBF-974C-4921-9731-83B8DC791C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0377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97B8-4199-4DEB-82C5-9050A0ABB43C}" type="datetimeFigureOut">
              <a:rPr lang="hr-HR" smtClean="0"/>
              <a:t>22.4.2024.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5EBF-974C-4921-9731-83B8DC791C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585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97B8-4199-4DEB-82C5-9050A0ABB43C}" type="datetimeFigureOut">
              <a:rPr lang="hr-HR" smtClean="0"/>
              <a:t>22.4.2024.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5EBF-974C-4921-9731-83B8DC791C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508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97B8-4199-4DEB-82C5-9050A0ABB43C}" type="datetimeFigureOut">
              <a:rPr lang="hr-HR" smtClean="0"/>
              <a:t>22.4.2024.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5EBF-974C-4921-9731-83B8DC791C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1732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97B8-4199-4DEB-82C5-9050A0ABB43C}" type="datetimeFigureOut">
              <a:rPr lang="hr-HR" smtClean="0"/>
              <a:t>22.4.2024.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5EBF-974C-4921-9731-83B8DC791C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946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97B8-4199-4DEB-82C5-9050A0ABB43C}" type="datetimeFigureOut">
              <a:rPr lang="hr-HR" smtClean="0"/>
              <a:t>22.4.2024.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5EBF-974C-4921-9731-83B8DC791C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7318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97B8-4199-4DEB-82C5-9050A0ABB43C}" type="datetimeFigureOut">
              <a:rPr lang="hr-HR" smtClean="0"/>
              <a:t>22.4.2024.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5EBF-974C-4921-9731-83B8DC791C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022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97B8-4199-4DEB-82C5-9050A0ABB43C}" type="datetimeFigureOut">
              <a:rPr lang="hr-HR" smtClean="0"/>
              <a:t>22.4.2024.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5EBF-974C-4921-9731-83B8DC791C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048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97B8-4199-4DEB-82C5-9050A0ABB43C}" type="datetimeFigureOut">
              <a:rPr lang="hr-HR" smtClean="0"/>
              <a:t>22.4.2024.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5EBF-974C-4921-9731-83B8DC791C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870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C0597B8-4199-4DEB-82C5-9050A0ABB43C}" type="datetimeFigureOut">
              <a:rPr lang="hr-HR" smtClean="0"/>
              <a:t>22.4.2024.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A5EBF-974C-4921-9731-83B8DC791C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5107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74" r:id="rId1"/>
    <p:sldLayoutId id="2147484675" r:id="rId2"/>
    <p:sldLayoutId id="2147484676" r:id="rId3"/>
    <p:sldLayoutId id="2147484677" r:id="rId4"/>
    <p:sldLayoutId id="2147484678" r:id="rId5"/>
    <p:sldLayoutId id="2147484679" r:id="rId6"/>
    <p:sldLayoutId id="2147484680" r:id="rId7"/>
    <p:sldLayoutId id="2147484681" r:id="rId8"/>
    <p:sldLayoutId id="2147484682" r:id="rId9"/>
    <p:sldLayoutId id="2147484683" r:id="rId10"/>
    <p:sldLayoutId id="2147484684" r:id="rId11"/>
    <p:sldLayoutId id="2147484685" r:id="rId12"/>
    <p:sldLayoutId id="2147484686" r:id="rId13"/>
    <p:sldLayoutId id="2147484687" r:id="rId14"/>
    <p:sldLayoutId id="2147484688" r:id="rId15"/>
    <p:sldLayoutId id="2147484689" r:id="rId16"/>
    <p:sldLayoutId id="214748469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99FDCA-B048-472B-A2BC-8B0C4C507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691360"/>
            <a:ext cx="8825658" cy="2677648"/>
          </a:xfrm>
        </p:spPr>
        <p:txBody>
          <a:bodyPr/>
          <a:lstStyle/>
          <a:p>
            <a:pPr algn="ctr"/>
            <a:r>
              <a:rPr lang="hr-HR" dirty="0"/>
              <a:t>BK tehnike za rad s nesanicom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1C87029-B9A5-4829-89BF-271EF5522A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hr-HR" dirty="0"/>
              <a:t>Ana Krajačić</a:t>
            </a:r>
          </a:p>
        </p:txBody>
      </p:sp>
    </p:spTree>
    <p:extLst>
      <p:ext uri="{BB962C8B-B14F-4D97-AF65-F5344CB8AC3E}">
        <p14:creationId xmlns:p14="http://schemas.microsoft.com/office/powerpoint/2010/main" val="373634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7B1378-C453-4C9B-80AC-AAA450C57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400" dirty="0"/>
              <a:t>4 pravila za jačanje zdrave veze krevet-spavanje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6185A5A-70B1-460B-B6F4-AB997FAF5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070673"/>
            <a:ext cx="10681796" cy="4445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1. krevet služi samo za spavanje i seksualnu aktivnost</a:t>
            </a:r>
          </a:p>
          <a:p>
            <a:pPr lvl="1"/>
            <a:r>
              <a:rPr lang="hr-HR" sz="2000" dirty="0"/>
              <a:t>bilo koja druga aktivnost se kod ljudi s problemima spavanja asocira s budnošću, anksioznošću i stresom</a:t>
            </a:r>
            <a:endParaRPr lang="hr-HR" sz="2000" strike="sngStrike" dirty="0"/>
          </a:p>
          <a:p>
            <a:pPr marL="0" indent="0">
              <a:buNone/>
            </a:pPr>
            <a:r>
              <a:rPr lang="hr-HR" sz="2400" dirty="0"/>
              <a:t>2. pravilo četvrt sata</a:t>
            </a:r>
          </a:p>
          <a:p>
            <a:pPr lvl="1"/>
            <a:r>
              <a:rPr lang="hr-HR" sz="2000" dirty="0"/>
              <a:t>dobri spavači zaspu unutar 15 min nakon što legnu u krevet</a:t>
            </a:r>
          </a:p>
          <a:p>
            <a:pPr lvl="1"/>
            <a:r>
              <a:rPr lang="hr-HR" sz="2000" dirty="0"/>
              <a:t>ako ne zaspemo unutar 15 min </a:t>
            </a:r>
            <a:r>
              <a:rPr lang="hr-HR" sz="2000" dirty="0">
                <a:sym typeface="Wingdings" panose="05000000000000000000" pitchFamily="2" charset="2"/>
              </a:rPr>
              <a:t></a:t>
            </a:r>
            <a:r>
              <a:rPr lang="hr-HR" sz="2000" dirty="0"/>
              <a:t> ustajemo,</a:t>
            </a:r>
            <a:r>
              <a:rPr lang="hr-HR" sz="2000" dirty="0">
                <a:sym typeface="Wingdings" panose="05000000000000000000" pitchFamily="2" charset="2"/>
              </a:rPr>
              <a:t> odlazimo</a:t>
            </a:r>
            <a:r>
              <a:rPr lang="hr-HR" sz="2000" dirty="0"/>
              <a:t> u drugu sobu i radimo nešto dok ne postanemo pospani </a:t>
            </a:r>
            <a:r>
              <a:rPr lang="hr-HR" sz="2000" dirty="0">
                <a:sym typeface="Wingdings" panose="05000000000000000000" pitchFamily="2" charset="2"/>
              </a:rPr>
              <a:t></a:t>
            </a:r>
            <a:r>
              <a:rPr lang="hr-HR" sz="2000" dirty="0"/>
              <a:t> opet pokušamo zaspati unutar 15 min </a:t>
            </a:r>
            <a:r>
              <a:rPr lang="hr-HR" sz="2000" dirty="0">
                <a:sym typeface="Wingdings" panose="05000000000000000000" pitchFamily="2" charset="2"/>
              </a:rPr>
              <a:t></a:t>
            </a:r>
            <a:r>
              <a:rPr lang="hr-HR" sz="2000" dirty="0"/>
              <a:t> ako ne uspijemo </a:t>
            </a:r>
            <a:r>
              <a:rPr lang="hr-HR" sz="2000" dirty="0">
                <a:sym typeface="Wingdings" panose="05000000000000000000" pitchFamily="2" charset="2"/>
              </a:rPr>
              <a:t></a:t>
            </a:r>
            <a:r>
              <a:rPr lang="hr-HR" sz="2000" dirty="0"/>
              <a:t> ponovno se ustajemo i ponavljamo proces koliko god je potrebno</a:t>
            </a:r>
          </a:p>
          <a:p>
            <a:pPr lvl="1"/>
            <a:r>
              <a:rPr lang="hr-HR" sz="2000" dirty="0"/>
              <a:t>provodimo samo 15 min ležeći u krevetu </a:t>
            </a:r>
            <a:r>
              <a:rPr lang="hr-HR" sz="2000" dirty="0">
                <a:sym typeface="Wingdings" panose="05000000000000000000" pitchFamily="2" charset="2"/>
              </a:rPr>
              <a:t></a:t>
            </a:r>
            <a:r>
              <a:rPr lang="hr-HR" sz="2000" dirty="0"/>
              <a:t> ne može jačati negativna veza između kreveta i spavanja</a:t>
            </a:r>
          </a:p>
          <a:p>
            <a:pPr lvl="1"/>
            <a:endParaRPr lang="hr-HR" b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6899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26B460-3822-45BB-BA12-9C6A1E490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400" dirty="0"/>
              <a:t>4 pravila za jačanje zdrave veze krevet-spavanje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939B713-3B7C-4941-9D13-B698CBA20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106184"/>
            <a:ext cx="10868227" cy="4463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3. pravilo pospan-umoran</a:t>
            </a:r>
          </a:p>
          <a:p>
            <a:pPr lvl="1"/>
            <a:r>
              <a:rPr lang="hr-HR" sz="2000" dirty="0"/>
              <a:t>uobičajeni znakovi pospanosti: svrbež očiju, bol u mišićima, nevoljna tendencija kimanja glavom, manjak energije, zijevanje </a:t>
            </a:r>
          </a:p>
          <a:p>
            <a:pPr lvl="1"/>
            <a:r>
              <a:rPr lang="hr-HR" sz="2000" dirty="0"/>
              <a:t>kad smo samo umorni ne moramo nužno ići spavati</a:t>
            </a:r>
          </a:p>
          <a:p>
            <a:pPr lvl="1"/>
            <a:r>
              <a:rPr lang="hr-HR" sz="2000" dirty="0"/>
              <a:t>ne trebamo ići spavati samo zato što je vrijeme za spavanje</a:t>
            </a:r>
          </a:p>
          <a:p>
            <a:pPr marL="0" indent="0">
              <a:buNone/>
            </a:pPr>
            <a:r>
              <a:rPr lang="hr-HR" sz="2400" dirty="0"/>
              <a:t>4. pravilo čuvanja sna</a:t>
            </a:r>
          </a:p>
          <a:p>
            <a:pPr lvl="1"/>
            <a:r>
              <a:rPr lang="hr-HR" sz="2000" dirty="0"/>
              <a:t>spavanje sačuvati za noć</a:t>
            </a:r>
          </a:p>
          <a:p>
            <a:pPr lvl="1"/>
            <a:r>
              <a:rPr lang="hr-HR" sz="2000" dirty="0"/>
              <a:t>izbjegavati drijemanje ujutro, popodne ili predvečer </a:t>
            </a:r>
            <a:r>
              <a:rPr lang="hr-HR" sz="2000" dirty="0">
                <a:sym typeface="Wingdings" panose="05000000000000000000" pitchFamily="2" charset="2"/>
              </a:rPr>
              <a:t> smanjuje potrebu za snom tijekom noći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65663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9FD435-F0B4-4E85-952D-4FEFBA0EB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400" dirty="0"/>
              <a:t>5. najbolji mogući obrazac spavanja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41F9C82-EAEE-49FA-AA71-F79E5640F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209801"/>
            <a:ext cx="10498811" cy="4448451"/>
          </a:xfrm>
        </p:spPr>
        <p:txBody>
          <a:bodyPr>
            <a:normAutofit/>
          </a:bodyPr>
          <a:lstStyle/>
          <a:p>
            <a:r>
              <a:rPr lang="hr-HR" sz="2400" dirty="0"/>
              <a:t>ne trebaju svi 8 sati!</a:t>
            </a:r>
          </a:p>
          <a:p>
            <a:pPr lvl="1"/>
            <a:r>
              <a:rPr lang="hr-HR" sz="2000" dirty="0"/>
              <a:t>dnevnik spavanja i računanje prosjeka</a:t>
            </a:r>
          </a:p>
          <a:p>
            <a:r>
              <a:rPr lang="hr-HR" sz="2400" dirty="0"/>
              <a:t>određivanje redovitog iznosa vremena u krevetu </a:t>
            </a:r>
          </a:p>
          <a:p>
            <a:pPr lvl="1"/>
            <a:r>
              <a:rPr lang="hr-HR" sz="2000" dirty="0"/>
              <a:t>ista količina sna svake noći</a:t>
            </a:r>
          </a:p>
          <a:p>
            <a:pPr lvl="1"/>
            <a:r>
              <a:rPr lang="hr-HR" sz="2000" dirty="0"/>
              <a:t>odredimo vrijeme ustajanja (isto svih 7 dana u tjednu)</a:t>
            </a:r>
          </a:p>
          <a:p>
            <a:pPr lvl="1"/>
            <a:r>
              <a:rPr lang="hr-HR" sz="2000" dirty="0"/>
              <a:t>odredimo vrijeme odlaska u krevet</a:t>
            </a:r>
          </a:p>
          <a:p>
            <a:pPr lvl="1"/>
            <a:r>
              <a:rPr lang="hr-HR" sz="2000" dirty="0"/>
              <a:t>između ta dva vremena </a:t>
            </a:r>
            <a:r>
              <a:rPr lang="hr-HR" sz="2000" dirty="0">
                <a:sym typeface="Wingdings" panose="05000000000000000000" pitchFamily="2" charset="2"/>
              </a:rPr>
              <a:t> interval</a:t>
            </a:r>
            <a:r>
              <a:rPr lang="hr-HR" sz="2000" dirty="0"/>
              <a:t> za spavanje</a:t>
            </a:r>
          </a:p>
          <a:p>
            <a:pPr lvl="1"/>
            <a:r>
              <a:rPr lang="hr-HR" sz="2000" dirty="0"/>
              <a:t>minimalno 5 sati</a:t>
            </a:r>
          </a:p>
          <a:p>
            <a:pPr lvl="1"/>
            <a:r>
              <a:rPr lang="hr-HR" sz="2000" dirty="0"/>
              <a:t>manje vremena provedemo u krevetu, spavamo u određenom vremenskom intervalu </a:t>
            </a:r>
            <a:r>
              <a:rPr lang="hr-HR" sz="2000" dirty="0">
                <a:sym typeface="Wingdings" panose="05000000000000000000" pitchFamily="2" charset="2"/>
              </a:rPr>
              <a:t> </a:t>
            </a:r>
            <a:r>
              <a:rPr lang="hr-HR" sz="2000" dirty="0"/>
              <a:t>povećamo vrijeme u krevetu koje provedemo spavajući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691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850F398-F139-4210-B67F-AE2CC2D8B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375" y="1007574"/>
            <a:ext cx="7614983" cy="49848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4323B3-8B09-ADF4-5F49-679800E546AB}"/>
              </a:ext>
            </a:extLst>
          </p:cNvPr>
          <p:cNvSpPr txBox="1"/>
          <p:nvPr/>
        </p:nvSpPr>
        <p:spPr>
          <a:xfrm rot="16200000">
            <a:off x="1029789" y="3153867"/>
            <a:ext cx="242789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hr-HR" sz="1200" b="1" dirty="0">
                <a:solidFill>
                  <a:sysClr val="windowText" lastClr="000000"/>
                </a:solidFill>
              </a:rPr>
              <a:t>Vrijeme buđenja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4534562-DE77-4F3F-BD4B-D656E1941A2A}"/>
              </a:ext>
            </a:extLst>
          </p:cNvPr>
          <p:cNvSpPr txBox="1"/>
          <p:nvPr/>
        </p:nvSpPr>
        <p:spPr>
          <a:xfrm>
            <a:off x="5305313" y="1014687"/>
            <a:ext cx="2289586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hr-HR" sz="1200" b="1" dirty="0">
                <a:solidFill>
                  <a:schemeClr val="bg1"/>
                </a:solidFill>
              </a:rPr>
              <a:t>Vrijeme odlaska u krevet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7081173C-1B5B-4010-8AD6-23CD661A8058}"/>
              </a:ext>
            </a:extLst>
          </p:cNvPr>
          <p:cNvSpPr txBox="1"/>
          <p:nvPr/>
        </p:nvSpPr>
        <p:spPr>
          <a:xfrm>
            <a:off x="3766970" y="3969343"/>
            <a:ext cx="1213821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Opcije intervala spavanja</a:t>
            </a:r>
          </a:p>
        </p:txBody>
      </p:sp>
    </p:spTree>
    <p:extLst>
      <p:ext uri="{BB962C8B-B14F-4D97-AF65-F5344CB8AC3E}">
        <p14:creationId xmlns:p14="http://schemas.microsoft.com/office/powerpoint/2010/main" val="2608429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C31BCF-163D-463C-9599-CFB00058A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400" dirty="0"/>
              <a:t>5. najbolji mogući obrazac spavanja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408DC36-7753-4936-A756-BF84B24E5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209801"/>
            <a:ext cx="10273423" cy="4195481"/>
          </a:xfrm>
        </p:spPr>
        <p:txBody>
          <a:bodyPr>
            <a:normAutofit/>
          </a:bodyPr>
          <a:lstStyle/>
          <a:p>
            <a:r>
              <a:rPr lang="hr-HR" sz="2400" dirty="0"/>
              <a:t>promjena intervala spavanja</a:t>
            </a:r>
          </a:p>
          <a:p>
            <a:pPr lvl="1"/>
            <a:r>
              <a:rPr lang="hr-HR" sz="2000" dirty="0"/>
              <a:t>na kraju svakog tjedna izračunamo učinkovitost spavanja, ako se poboljšala, nagradimo se s dodatnih 15 minuta u krevetu sljedeći tjedan</a:t>
            </a:r>
          </a:p>
          <a:p>
            <a:pPr lvl="1"/>
            <a:r>
              <a:rPr lang="hr-HR" sz="2000" dirty="0"/>
              <a:t>potrebno par tjedana da se poveća ukupno spavanje </a:t>
            </a:r>
          </a:p>
          <a:p>
            <a:pPr marL="457200" lvl="1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63724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D7E90C-DC2C-4952-8D52-18D6BBC5E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227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r-HR" sz="4900" dirty="0"/>
              <a:t>6. nošenje s </a:t>
            </a:r>
            <a:r>
              <a:rPr lang="hr-HR" sz="4900" dirty="0">
                <a:solidFill>
                  <a:schemeClr val="tx1"/>
                </a:solidFill>
              </a:rPr>
              <a:t>jurećim</a:t>
            </a:r>
            <a:r>
              <a:rPr lang="hr-HR" sz="4900" dirty="0"/>
              <a:t> umom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A31482C-7CA0-43CB-9B6D-F67CC971E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2918"/>
            <a:ext cx="9530918" cy="4195481"/>
          </a:xfrm>
        </p:spPr>
        <p:txBody>
          <a:bodyPr>
            <a:normAutofit/>
          </a:bodyPr>
          <a:lstStyle/>
          <a:p>
            <a:r>
              <a:rPr lang="hr-HR" dirty="0"/>
              <a:t>odvoji 20 minuta predvečer, isto vrijeme svaki dan (npr. oko 19 sati)</a:t>
            </a:r>
          </a:p>
          <a:p>
            <a:pPr lvl="0"/>
            <a:r>
              <a:rPr lang="hr-HR" dirty="0"/>
              <a:t>razmišljaj o tome što se dogodilo tijekom dana, kako se osjećaš zbog dana kakav je bio</a:t>
            </a:r>
          </a:p>
          <a:p>
            <a:pPr lvl="0"/>
            <a:r>
              <a:rPr lang="hr-HR" dirty="0"/>
              <a:t>napiši radi čega se osjećaš dobro i što te mučilo</a:t>
            </a:r>
          </a:p>
          <a:p>
            <a:pPr lvl="0"/>
            <a:r>
              <a:rPr lang="hr-HR" dirty="0"/>
              <a:t>napiši sve što misliš da trebaš napraviti s koracima kako bi dovršio/la nedovršeni posao</a:t>
            </a:r>
          </a:p>
          <a:p>
            <a:r>
              <a:rPr lang="hr-HR" dirty="0"/>
              <a:t>razmišljaj o sutrašnjem danu i onom što dolazi, razmišljaj o stvarima kojima se veseliš, kao i o onima koje te brinu</a:t>
            </a:r>
          </a:p>
        </p:txBody>
      </p:sp>
    </p:spTree>
    <p:extLst>
      <p:ext uri="{BB962C8B-B14F-4D97-AF65-F5344CB8AC3E}">
        <p14:creationId xmlns:p14="http://schemas.microsoft.com/office/powerpoint/2010/main" val="1502691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FA0938-9EFA-4CEC-A97C-8CB7EBC97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541495"/>
            <a:ext cx="9404723" cy="1400530"/>
          </a:xfrm>
        </p:spPr>
        <p:txBody>
          <a:bodyPr/>
          <a:lstStyle/>
          <a:p>
            <a:r>
              <a:rPr lang="hr-HR" sz="4400" dirty="0"/>
              <a:t>6. nošenje s jurećim umom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99D42E5-9759-42E5-92DB-E7ED75AF2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1822098"/>
            <a:ext cx="9502047" cy="4195481"/>
          </a:xfrm>
        </p:spPr>
        <p:txBody>
          <a:bodyPr>
            <a:normAutofit/>
          </a:bodyPr>
          <a:lstStyle/>
          <a:p>
            <a:pPr lvl="0"/>
            <a:r>
              <a:rPr lang="hr-HR" dirty="0"/>
              <a:t>napiši raspored u dnevnik ili provjeri je li sve već napisano</a:t>
            </a:r>
          </a:p>
          <a:p>
            <a:pPr lvl="0"/>
            <a:r>
              <a:rPr lang="hr-HR" dirty="0"/>
              <a:t>zapiši sve oko čega nisi siguran/na i napiši vrijeme u kojem ćeš saznati info o tome</a:t>
            </a:r>
          </a:p>
          <a:p>
            <a:pPr lvl="0"/>
            <a:r>
              <a:rPr lang="hr-HR" dirty="0"/>
              <a:t>iskoristi 20 minuta da se osjećaš da imaš kontrolu, završi s poslovima za danas</a:t>
            </a:r>
          </a:p>
          <a:p>
            <a:pPr lvl="0"/>
            <a:r>
              <a:rPr lang="hr-HR" dirty="0"/>
              <a:t>kada dođe vrijeme spavanja, ako ti ove stvari padnu na pamet, podsjeti se da si se s tim već pozabavio/la</a:t>
            </a:r>
          </a:p>
          <a:p>
            <a:pPr lvl="0"/>
            <a:r>
              <a:rPr lang="hr-HR" dirty="0"/>
              <a:t>ako se pojave nove misli, zabilježi ih na papir pored kreveta, kako bi se s njima pozabavio/la ujutro</a:t>
            </a:r>
          </a:p>
        </p:txBody>
      </p:sp>
    </p:spTree>
    <p:extLst>
      <p:ext uri="{BB962C8B-B14F-4D97-AF65-F5344CB8AC3E}">
        <p14:creationId xmlns:p14="http://schemas.microsoft.com/office/powerpoint/2010/main" val="1726215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0B0653-3C62-4A1B-8D53-0C6C96CE2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990" y="248575"/>
            <a:ext cx="9041059" cy="874450"/>
          </a:xfrm>
        </p:spPr>
        <p:txBody>
          <a:bodyPr>
            <a:normAutofit/>
          </a:bodyPr>
          <a:lstStyle/>
          <a:p>
            <a:r>
              <a:rPr lang="hr-HR" sz="4400" dirty="0"/>
              <a:t>6. nošenje s jurećim umom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C33F4C7-6F3A-4B8C-B162-6725B2DC3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9480" y="1415308"/>
            <a:ext cx="11402415" cy="5095783"/>
          </a:xfrm>
        </p:spPr>
        <p:txBody>
          <a:bodyPr>
            <a:normAutofit/>
          </a:bodyPr>
          <a:lstStyle/>
          <a:p>
            <a:pPr marL="342900" lvl="0" indent="-342900">
              <a:buFont typeface="Century Gothic" panose="020B0502020202020204" pitchFamily="34" charset="0"/>
              <a:buChar char="►"/>
            </a:pPr>
            <a:r>
              <a:rPr lang="hr-HR" sz="2400" dirty="0"/>
              <a:t>budnima nas drže naše misli</a:t>
            </a:r>
          </a:p>
          <a:p>
            <a:pPr lvl="0"/>
            <a:r>
              <a:rPr lang="hr-HR" sz="2000" dirty="0"/>
              <a:t>NAM („Nikad neću zaspati”) </a:t>
            </a:r>
            <a:r>
              <a:rPr lang="hr-HR" sz="2000" dirty="0">
                <a:sym typeface="Wingdings" panose="05000000000000000000" pitchFamily="2" charset="2"/>
              </a:rPr>
              <a:t></a:t>
            </a:r>
            <a:r>
              <a:rPr lang="hr-HR" sz="2000" dirty="0"/>
              <a:t> zabrinutost </a:t>
            </a:r>
            <a:r>
              <a:rPr lang="hr-HR" sz="2000" dirty="0">
                <a:sym typeface="Wingdings" panose="05000000000000000000" pitchFamily="2" charset="2"/>
              </a:rPr>
              <a:t> nova NAM („Sutra neću dobro funkcionirati”) </a:t>
            </a:r>
          </a:p>
          <a:p>
            <a:pPr marL="342900" indent="-342900">
              <a:buFont typeface="Century Gothic" panose="020B0502020202020204" pitchFamily="34" charset="0"/>
              <a:buChar char="►"/>
            </a:pPr>
            <a:r>
              <a:rPr lang="hr-HR" sz="2000" dirty="0"/>
              <a:t>koliko je ta misao točna </a:t>
            </a:r>
            <a:r>
              <a:rPr lang="hr-HR" sz="2000" dirty="0">
                <a:sym typeface="Wingdings" panose="05000000000000000000" pitchFamily="2" charset="2"/>
              </a:rPr>
              <a:t> </a:t>
            </a:r>
            <a:r>
              <a:rPr lang="hr-HR" sz="2000" dirty="0"/>
              <a:t>zamijenimo ju s realnom i manje uznemirujućom</a:t>
            </a:r>
          </a:p>
          <a:p>
            <a:endParaRPr lang="hr-HR" dirty="0"/>
          </a:p>
        </p:txBody>
      </p:sp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9317BC27-6AD8-4ADF-89A5-5712C3C56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617175"/>
              </p:ext>
            </p:extLst>
          </p:nvPr>
        </p:nvGraphicFramePr>
        <p:xfrm>
          <a:off x="679990" y="2978720"/>
          <a:ext cx="10819936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984">
                  <a:extLst>
                    <a:ext uri="{9D8B030D-6E8A-4147-A177-3AD203B41FA5}">
                      <a16:colId xmlns:a16="http://schemas.microsoft.com/office/drawing/2014/main" val="2931165054"/>
                    </a:ext>
                  </a:extLst>
                </a:gridCol>
                <a:gridCol w="2704984">
                  <a:extLst>
                    <a:ext uri="{9D8B030D-6E8A-4147-A177-3AD203B41FA5}">
                      <a16:colId xmlns:a16="http://schemas.microsoft.com/office/drawing/2014/main" val="2345360048"/>
                    </a:ext>
                  </a:extLst>
                </a:gridCol>
                <a:gridCol w="2704984">
                  <a:extLst>
                    <a:ext uri="{9D8B030D-6E8A-4147-A177-3AD203B41FA5}">
                      <a16:colId xmlns:a16="http://schemas.microsoft.com/office/drawing/2014/main" val="613876065"/>
                    </a:ext>
                  </a:extLst>
                </a:gridCol>
                <a:gridCol w="2704984">
                  <a:extLst>
                    <a:ext uri="{9D8B030D-6E8A-4147-A177-3AD203B41FA5}">
                      <a16:colId xmlns:a16="http://schemas.microsoft.com/office/drawing/2014/main" val="3204276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Moje misli o snu i nesanici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Kako se zbog njih osjećam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Preciznija verzija mojih misli bi bila…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Kako se osjećam zbog te verzije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838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„Čini se kao da sam budan/na pola noći, a svi drugi spavaju.”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Anksiozno, ozlojeđeno, frustrirano, usamljeno, zavidno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„Vjerojatno spavam oko 6 sati, dok sam 2 sata budan/na u krevetu; što je 75%, ne 50%. Također, ako milijun ljudi živi u ovom gradu i pola od njih su odrasle osobe, možda 50 000 ima ozbiljnih problema. Ne spavaju svi drugi.”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Razuvjereno, optimističnije, manje ljuto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827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843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CB54828-B18B-41FC-A219-D7E2B610C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0014"/>
            <a:ext cx="10515600" cy="5574971"/>
          </a:xfrm>
        </p:spPr>
        <p:txBody>
          <a:bodyPr/>
          <a:lstStyle/>
          <a:p>
            <a:r>
              <a:rPr lang="hr-HR" sz="2400" dirty="0"/>
              <a:t>prestanimo pokušavati zaspati</a:t>
            </a:r>
          </a:p>
          <a:p>
            <a:pPr lvl="1"/>
            <a:r>
              <a:rPr lang="hr-HR" sz="2000" dirty="0"/>
              <a:t>obratimo pažnju na to da ne spavamo </a:t>
            </a:r>
            <a:r>
              <a:rPr lang="hr-HR" sz="2000" dirty="0">
                <a:sym typeface="Wingdings" panose="05000000000000000000" pitchFamily="2" charset="2"/>
              </a:rPr>
              <a:t> okupacija</a:t>
            </a:r>
            <a:r>
              <a:rPr lang="hr-HR" sz="2000" dirty="0"/>
              <a:t> našeg razmišljanja </a:t>
            </a:r>
            <a:r>
              <a:rPr lang="hr-HR" sz="2000" dirty="0">
                <a:sym typeface="Wingdings" panose="05000000000000000000" pitchFamily="2" charset="2"/>
              </a:rPr>
              <a:t> </a:t>
            </a:r>
            <a:r>
              <a:rPr lang="hr-HR" sz="2000" dirty="0"/>
              <a:t>pokušamo zaspati</a:t>
            </a:r>
          </a:p>
          <a:p>
            <a:pPr lvl="1"/>
            <a:r>
              <a:rPr lang="hr-HR" sz="2000" dirty="0"/>
              <a:t>prihvatimo svoju budnost - nije problem to što smo budni, već je problem naš emocionalni odgovor na budnost</a:t>
            </a:r>
          </a:p>
          <a:p>
            <a:pPr lvl="1"/>
            <a:r>
              <a:rPr lang="hr-HR" sz="2000" dirty="0"/>
              <a:t>fokus treba biti da pratimo smjernice terapije, a ne na samom spavanju</a:t>
            </a:r>
          </a:p>
          <a:p>
            <a:pPr lvl="1"/>
            <a:endParaRPr lang="hr-HR" dirty="0"/>
          </a:p>
          <a:p>
            <a:pPr marL="0" indent="0">
              <a:buNone/>
            </a:pPr>
            <a:r>
              <a:rPr lang="hr-HR" sz="2400" dirty="0"/>
              <a:t>7. procjena kako se osjećamo tijekom dana</a:t>
            </a:r>
          </a:p>
          <a:p>
            <a:pPr lvl="1"/>
            <a:r>
              <a:rPr lang="hr-HR" sz="2000" dirty="0"/>
              <a:t>važno unaprijediti kako se osjećamo po danu, ne samo po noći</a:t>
            </a:r>
          </a:p>
          <a:p>
            <a:pPr lvl="1"/>
            <a:r>
              <a:rPr lang="hr-HR" sz="2000" dirty="0"/>
              <a:t>razmislimo o svim razlozima zašto smo umorni (nismo se naspavali, ali možda smo previše radili, ili nešto nismo dobro napravili)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6121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BB788A-52B3-4A08-AFC8-337A11DCA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/>
              <a:t>Trajno poboljšanje spavanja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0B98EA9-A0A3-408E-81D7-8ED181917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514237"/>
            <a:ext cx="9944949" cy="4747377"/>
          </a:xfrm>
        </p:spPr>
        <p:txBody>
          <a:bodyPr>
            <a:normAutofit/>
          </a:bodyPr>
          <a:lstStyle/>
          <a:p>
            <a:pPr lvl="0"/>
            <a:r>
              <a:rPr lang="hr-HR" sz="2400" dirty="0"/>
              <a:t>svi savjeti KBT-a, nemojmo birati!</a:t>
            </a:r>
          </a:p>
          <a:p>
            <a:pPr lvl="0"/>
            <a:r>
              <a:rPr lang="hr-HR" sz="2400" dirty="0"/>
              <a:t>potrebno je:</a:t>
            </a:r>
          </a:p>
          <a:p>
            <a:pPr lvl="1"/>
            <a:r>
              <a:rPr lang="hr-HR" sz="2000" dirty="0"/>
              <a:t>vrijeme za promjenu</a:t>
            </a:r>
          </a:p>
          <a:p>
            <a:pPr lvl="1"/>
            <a:r>
              <a:rPr lang="hr-HR" sz="2000" dirty="0"/>
              <a:t>riješiti se starih obrazaca ponašanja i izgraditi nove</a:t>
            </a:r>
          </a:p>
          <a:p>
            <a:pPr lvl="1"/>
            <a:r>
              <a:rPr lang="hr-HR" sz="2000" dirty="0"/>
              <a:t>u potpunosti promijeniti način na koji razmišljamo o spavanju</a:t>
            </a:r>
          </a:p>
          <a:p>
            <a:pPr lvl="1"/>
            <a:r>
              <a:rPr lang="hr-HR" sz="2000" dirty="0"/>
              <a:t>vjerovati da i mi možemo normalno spavati</a:t>
            </a:r>
          </a:p>
          <a:p>
            <a:pPr lvl="1"/>
            <a:r>
              <a:rPr lang="hr-HR" sz="2000" dirty="0"/>
              <a:t>da budemo tolerantni prema sebi ako pogriješimo</a:t>
            </a:r>
          </a:p>
          <a:p>
            <a:pPr lvl="1"/>
            <a:r>
              <a:rPr lang="hr-HR" sz="2000" dirty="0"/>
              <a:t>da se ohrabrimo i vratimo na preporuke programa</a:t>
            </a:r>
          </a:p>
          <a:p>
            <a:pPr lvl="1"/>
            <a:r>
              <a:rPr lang="hr-HR" sz="2000" dirty="0"/>
              <a:t>da ostanimo motivirani</a:t>
            </a:r>
          </a:p>
          <a:p>
            <a:pPr lvl="1"/>
            <a:r>
              <a:rPr lang="hr-HR" sz="2000" dirty="0"/>
              <a:t>da se nosimo pozitivno s nazadovanjem (ako odustanemo od novog obrasca spavanja; ako imamo jednu lošu noć, ili period lošeg spavanja)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5761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302308-F231-4919-8FE8-810E88A53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/>
              <a:t>Nesanica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7692130-1B8E-4737-9400-D4CCA593C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299" y="1411549"/>
            <a:ext cx="9729070" cy="4810575"/>
          </a:xfrm>
        </p:spPr>
        <p:txBody>
          <a:bodyPr>
            <a:normAutofit/>
          </a:bodyPr>
          <a:lstStyle/>
          <a:p>
            <a:r>
              <a:rPr lang="hr-HR" sz="2800" dirty="0"/>
              <a:t>stanje u kojem se rijetko, ili gotovo nikada ne naspavamo dobro što utječe na to kako se osjećamo tijekom dana</a:t>
            </a:r>
          </a:p>
          <a:p>
            <a:r>
              <a:rPr lang="hr-HR" sz="2800" dirty="0"/>
              <a:t>oko 10% odraslih osoba pati od trajne i teške nesanice s posljedicama tijekom dana</a:t>
            </a:r>
          </a:p>
          <a:p>
            <a:r>
              <a:rPr lang="hr-HR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psihoterapija – KBT </a:t>
            </a:r>
          </a:p>
          <a:p>
            <a:pPr lvl="1"/>
            <a:r>
              <a:rPr lang="hr-HR" sz="2800" dirty="0"/>
              <a:t> dokazano djeluje i kratkoročno, i dugoročno</a:t>
            </a:r>
          </a:p>
          <a:p>
            <a:pPr lvl="1"/>
            <a:r>
              <a:rPr lang="hr-HR" sz="2800" dirty="0"/>
              <a:t> istraživanja pokazuju da 70% ljudi ima trajnu korist</a:t>
            </a:r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96436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70F813-C955-4B0C-84A3-CE8F142EB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81769"/>
            <a:ext cx="10515600" cy="2852737"/>
          </a:xfrm>
        </p:spPr>
        <p:txBody>
          <a:bodyPr/>
          <a:lstStyle/>
          <a:p>
            <a:pPr algn="ctr"/>
            <a:r>
              <a:rPr lang="hr-HR" sz="6000" dirty="0"/>
              <a:t>HVALA NA PAŽNJI! </a:t>
            </a:r>
            <a:r>
              <a:rPr lang="hr-HR" sz="6000" dirty="0">
                <a:sym typeface="Wingdings" panose="05000000000000000000" pitchFamily="2" charset="2"/>
              </a:rPr>
              <a:t></a:t>
            </a:r>
            <a:br>
              <a:rPr lang="hr-HR" sz="6000" dirty="0">
                <a:sym typeface="Wingdings" panose="05000000000000000000" pitchFamily="2" charset="2"/>
              </a:rPr>
            </a:br>
            <a:r>
              <a:rPr lang="hr-HR" sz="6000" dirty="0">
                <a:sym typeface="Wingdings" panose="05000000000000000000" pitchFamily="2" charset="2"/>
              </a:rPr>
              <a:t>PITANJA?</a:t>
            </a:r>
            <a:endParaRPr lang="hr-HR" sz="60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E3E94A-5AE6-4179-892C-67CA29796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9480494" cy="860400"/>
          </a:xfrm>
        </p:spPr>
        <p:txBody>
          <a:bodyPr>
            <a:noAutofit/>
          </a:bodyPr>
          <a:lstStyle/>
          <a:p>
            <a:r>
              <a:rPr lang="hr-HR" sz="2400" dirty="0"/>
              <a:t>Literatura: </a:t>
            </a:r>
            <a:r>
              <a:rPr lang="hr-HR" sz="2400" dirty="0" err="1"/>
              <a:t>Espie</a:t>
            </a:r>
            <a:r>
              <a:rPr lang="hr-HR" sz="2400" dirty="0"/>
              <a:t>, C.A. (2011). </a:t>
            </a:r>
            <a:r>
              <a:rPr lang="hr-HR" sz="2400" i="1" dirty="0" err="1"/>
              <a:t>An</a:t>
            </a:r>
            <a:r>
              <a:rPr lang="hr-HR" sz="2400" i="1" dirty="0"/>
              <a:t> </a:t>
            </a:r>
            <a:r>
              <a:rPr lang="hr-HR" sz="2400" i="1" dirty="0" err="1"/>
              <a:t>introduction</a:t>
            </a:r>
            <a:r>
              <a:rPr lang="hr-HR" sz="2400" i="1" dirty="0"/>
              <a:t> to </a:t>
            </a:r>
            <a:r>
              <a:rPr lang="hr-HR" sz="2400" i="1" dirty="0" err="1"/>
              <a:t>coping</a:t>
            </a:r>
            <a:r>
              <a:rPr lang="hr-HR" sz="2400" i="1" dirty="0"/>
              <a:t> </a:t>
            </a:r>
            <a:r>
              <a:rPr lang="hr-HR" sz="2400" i="1" dirty="0" err="1"/>
              <a:t>with</a:t>
            </a:r>
            <a:r>
              <a:rPr lang="hr-HR" sz="2400" i="1" dirty="0"/>
              <a:t> </a:t>
            </a:r>
            <a:r>
              <a:rPr lang="hr-HR" sz="2400" i="1" dirty="0" err="1"/>
              <a:t>insomnia</a:t>
            </a:r>
            <a:r>
              <a:rPr lang="hr-HR" sz="2400" i="1" dirty="0"/>
              <a:t> </a:t>
            </a:r>
            <a:r>
              <a:rPr lang="hr-HR" sz="2400" i="1" dirty="0" err="1"/>
              <a:t>and</a:t>
            </a:r>
            <a:r>
              <a:rPr lang="hr-HR" sz="2400" i="1" dirty="0"/>
              <a:t> </a:t>
            </a:r>
            <a:r>
              <a:rPr lang="hr-HR" sz="2400" i="1" dirty="0" err="1"/>
              <a:t>sleep</a:t>
            </a:r>
            <a:r>
              <a:rPr lang="hr-HR" sz="2400" i="1" dirty="0"/>
              <a:t> </a:t>
            </a:r>
            <a:r>
              <a:rPr lang="hr-HR" sz="2400" i="1" dirty="0" err="1"/>
              <a:t>problems</a:t>
            </a:r>
            <a:r>
              <a:rPr lang="hr-HR" sz="2400" i="1" dirty="0"/>
              <a:t>.</a:t>
            </a:r>
            <a:r>
              <a:rPr lang="hr-HR" sz="2400" dirty="0"/>
              <a:t> London: Robinson.</a:t>
            </a:r>
          </a:p>
        </p:txBody>
      </p:sp>
    </p:spTree>
    <p:extLst>
      <p:ext uri="{BB962C8B-B14F-4D97-AF65-F5344CB8AC3E}">
        <p14:creationId xmlns:p14="http://schemas.microsoft.com/office/powerpoint/2010/main" val="1968356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7D42923B-378D-4B9A-BE50-B7B1CFC36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/>
              <a:t>Uzroci nesanice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1A3533B7-88AA-42AA-824E-DA9005F6E98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1063" y="1359608"/>
            <a:ext cx="11607501" cy="2523902"/>
          </a:xfrm>
        </p:spPr>
        <p:txBody>
          <a:bodyPr>
            <a:noAutofit/>
          </a:bodyPr>
          <a:lstStyle/>
          <a:p>
            <a:r>
              <a:rPr lang="hr-HR" sz="2200" dirty="0"/>
              <a:t>predisponirajući čimbenici (povijest lošijeg spavanja u obitelji, anksiozne osobe)</a:t>
            </a:r>
          </a:p>
          <a:p>
            <a:r>
              <a:rPr lang="hr-HR" sz="2200" dirty="0"/>
              <a:t>precipitirajući čimbenici (visoka razina stresa - bolest, težak gubitak, svakodnevne stvari - buka koja ometa san, svaka velika promjena može uzrokovati stres - pozitivna i negativna)</a:t>
            </a:r>
          </a:p>
          <a:p>
            <a:r>
              <a:rPr lang="hr-HR" sz="2200" dirty="0"/>
              <a:t>perpetuirajući čimbenici (održavaju nesanicu) - </a:t>
            </a:r>
            <a:r>
              <a:rPr lang="hr-HR" sz="2200" dirty="0">
                <a:sym typeface="Wingdings" panose="05000000000000000000" pitchFamily="2" charset="2"/>
              </a:rPr>
              <a:t>briga zbog nespavanja, </a:t>
            </a:r>
            <a:r>
              <a:rPr lang="hr-HR" sz="2200" dirty="0"/>
              <a:t>neuspješni pokušaji rješavanja problema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2865814-56B6-474A-87A2-8EF9BA642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148" y="3765611"/>
            <a:ext cx="5349704" cy="29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56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C2778B-448F-4D7D-8EBB-C05C281A8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/>
              <a:t>1. </a:t>
            </a:r>
            <a:r>
              <a:rPr lang="hr-HR" sz="4400" dirty="0" err="1"/>
              <a:t>Self</a:t>
            </a:r>
            <a:r>
              <a:rPr lang="hr-HR" sz="4400" dirty="0"/>
              <a:t>-monitoring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CDF6ED-1934-4A57-84EC-C69C26511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7" y="2207172"/>
            <a:ext cx="5981253" cy="3260927"/>
          </a:xfrm>
        </p:spPr>
        <p:txBody>
          <a:bodyPr>
            <a:normAutofit lnSpcReduction="10000"/>
          </a:bodyPr>
          <a:lstStyle/>
          <a:p>
            <a:r>
              <a:rPr lang="hr-HR" sz="2800" dirty="0"/>
              <a:t>dnevnik spavanja</a:t>
            </a:r>
          </a:p>
          <a:p>
            <a:pPr lvl="1"/>
            <a:r>
              <a:rPr lang="hr-HR" sz="2800" dirty="0"/>
              <a:t>najbolje je ispuniti odmah ujutro, čim se probudimo</a:t>
            </a:r>
          </a:p>
          <a:p>
            <a:pPr lvl="1"/>
            <a:r>
              <a:rPr lang="hr-HR" sz="2800" dirty="0"/>
              <a:t>ispunjavamo ga sve dok ne osjetimo da smo savladali naš dugotrajni problem spavanja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77DCBE6-43AB-4C33-88D5-6A827EE5D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425" y="532504"/>
            <a:ext cx="4767998" cy="587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35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2390EB-EE05-49DF-93D3-4C37D9433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/>
              <a:t>1. </a:t>
            </a:r>
            <a:r>
              <a:rPr lang="hr-HR" sz="4400" dirty="0" err="1"/>
              <a:t>Self</a:t>
            </a:r>
            <a:r>
              <a:rPr lang="hr-HR" sz="4400" dirty="0"/>
              <a:t>-monitoring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CA133AF-320A-445F-8B74-C9F0352C0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736" y="1730189"/>
            <a:ext cx="8946541" cy="4195481"/>
          </a:xfrm>
        </p:spPr>
        <p:txBody>
          <a:bodyPr>
            <a:normAutofit/>
          </a:bodyPr>
          <a:lstStyle/>
          <a:p>
            <a:r>
              <a:rPr lang="hr-HR" sz="2400" dirty="0"/>
              <a:t>ljudi koji pate od nesanice nisu učinkoviti spavači</a:t>
            </a:r>
          </a:p>
          <a:p>
            <a:r>
              <a:rPr lang="hr-HR" sz="2400" dirty="0"/>
              <a:t>cilj </a:t>
            </a:r>
            <a:r>
              <a:rPr lang="hr-HR" sz="2400" dirty="0">
                <a:sym typeface="Wingdings" panose="05000000000000000000" pitchFamily="2" charset="2"/>
              </a:rPr>
              <a:t></a:t>
            </a:r>
            <a:r>
              <a:rPr lang="hr-HR" sz="2400" dirty="0"/>
              <a:t> podići učinkovitost spavanja na 90%</a:t>
            </a:r>
          </a:p>
          <a:p>
            <a:r>
              <a:rPr lang="hr-HR" sz="2400" dirty="0"/>
              <a:t>formula za izračunavanje učinkovitosti spavanja:</a:t>
            </a:r>
          </a:p>
          <a:p>
            <a:pPr marL="457200" lvl="1" indent="0">
              <a:buNone/>
            </a:pPr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BA7C9A58-2F7D-4651-90CD-57CCC15A3A8A}"/>
              </a:ext>
            </a:extLst>
          </p:cNvPr>
          <p:cNvSpPr txBox="1"/>
          <p:nvPr/>
        </p:nvSpPr>
        <p:spPr>
          <a:xfrm>
            <a:off x="1971203" y="4240067"/>
            <a:ext cx="6995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ukupno vrijeme koje mislimo da spavamo </a:t>
            </a:r>
          </a:p>
          <a:p>
            <a:r>
              <a:rPr lang="hr-HR" sz="2400" dirty="0"/>
              <a:t>ukupno vrijeme koje provedemo u krevetu</a:t>
            </a:r>
          </a:p>
          <a:p>
            <a:endParaRPr lang="hr-HR" sz="2400" dirty="0"/>
          </a:p>
        </p:txBody>
      </p:sp>
      <p:cxnSp>
        <p:nvCxnSpPr>
          <p:cNvPr id="9" name="Ravni poveznik 8">
            <a:extLst>
              <a:ext uri="{FF2B5EF4-FFF2-40B4-BE49-F238E27FC236}">
                <a16:creationId xmlns:a16="http://schemas.microsoft.com/office/drawing/2014/main" id="{D6A8C0A3-6A19-495A-AC7A-C07DEFAEABCA}"/>
              </a:ext>
            </a:extLst>
          </p:cNvPr>
          <p:cNvCxnSpPr>
            <a:cxnSpLocks/>
          </p:cNvCxnSpPr>
          <p:nvPr/>
        </p:nvCxnSpPr>
        <p:spPr>
          <a:xfrm>
            <a:off x="1971203" y="4720813"/>
            <a:ext cx="638866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4425F092-2D5F-4B7A-9EC2-012D364BBBBA}"/>
              </a:ext>
            </a:extLst>
          </p:cNvPr>
          <p:cNvSpPr txBox="1"/>
          <p:nvPr/>
        </p:nvSpPr>
        <p:spPr>
          <a:xfrm>
            <a:off x="8499156" y="4440121"/>
            <a:ext cx="1043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X 100</a:t>
            </a:r>
          </a:p>
        </p:txBody>
      </p:sp>
    </p:spTree>
    <p:extLst>
      <p:ext uri="{BB962C8B-B14F-4D97-AF65-F5344CB8AC3E}">
        <p14:creationId xmlns:p14="http://schemas.microsoft.com/office/powerpoint/2010/main" val="2934242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EB88E12B-B800-44C5-87FF-0B41446DF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66" y="1624613"/>
            <a:ext cx="8194090" cy="4600191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D442E9-76FE-B599-4AB1-9C77940E752A}"/>
              </a:ext>
            </a:extLst>
          </p:cNvPr>
          <p:cNvSpPr txBox="1"/>
          <p:nvPr/>
        </p:nvSpPr>
        <p:spPr>
          <a:xfrm>
            <a:off x="5088513" y="1635579"/>
            <a:ext cx="3001238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hr-HR" sz="1600" b="1" dirty="0">
                <a:solidFill>
                  <a:sysClr val="windowText" lastClr="000000"/>
                </a:solidFill>
              </a:rPr>
              <a:t>Ukupno vrijeme spavanja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212E77BD-C4E8-4083-9269-6F6A3D32D3F8}"/>
              </a:ext>
            </a:extLst>
          </p:cNvPr>
          <p:cNvSpPr txBox="1"/>
          <p:nvPr/>
        </p:nvSpPr>
        <p:spPr>
          <a:xfrm>
            <a:off x="2506531" y="2020932"/>
            <a:ext cx="462580" cy="2616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hr-HR" sz="1100" b="1" dirty="0">
                <a:solidFill>
                  <a:schemeClr val="bg1"/>
                </a:solidFill>
              </a:rPr>
              <a:t>SATI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C091C01F-8CF1-4B12-A49F-62BC8F588CF2}"/>
              </a:ext>
            </a:extLst>
          </p:cNvPr>
          <p:cNvSpPr txBox="1"/>
          <p:nvPr/>
        </p:nvSpPr>
        <p:spPr>
          <a:xfrm>
            <a:off x="6755802" y="3091941"/>
            <a:ext cx="1742739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Učinkovitost spavanja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EE5DBCF3-4F60-45C0-A5D4-5FC33EA5D86E}"/>
              </a:ext>
            </a:extLst>
          </p:cNvPr>
          <p:cNvSpPr txBox="1"/>
          <p:nvPr/>
        </p:nvSpPr>
        <p:spPr>
          <a:xfrm rot="16200000">
            <a:off x="856993" y="3755431"/>
            <a:ext cx="2517702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>
                <a:solidFill>
                  <a:schemeClr val="bg1"/>
                </a:solidFill>
              </a:rPr>
              <a:t>Vrijeme u krevetu (sati)</a:t>
            </a:r>
          </a:p>
        </p:txBody>
      </p:sp>
    </p:spTree>
    <p:extLst>
      <p:ext uri="{BB962C8B-B14F-4D97-AF65-F5344CB8AC3E}">
        <p14:creationId xmlns:p14="http://schemas.microsoft.com/office/powerpoint/2010/main" val="98379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07DFA1-8C27-4530-B871-8591CE545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8179925" cy="980983"/>
          </a:xfrm>
        </p:spPr>
        <p:txBody>
          <a:bodyPr>
            <a:normAutofit fontScale="90000"/>
          </a:bodyPr>
          <a:lstStyle/>
          <a:p>
            <a:br>
              <a:rPr lang="hr-HR" sz="4400" dirty="0"/>
            </a:br>
            <a:r>
              <a:rPr lang="hr-HR" sz="4900" dirty="0"/>
              <a:t>2. higijena spavanja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4AEEE36-CD44-4276-8632-7ABA241C7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256212" cy="3811588"/>
          </a:xfrm>
        </p:spPr>
        <p:txBody>
          <a:bodyPr>
            <a:normAutofit/>
          </a:bodyPr>
          <a:lstStyle/>
          <a:p>
            <a:pPr marL="342900" indent="-342900">
              <a:buFont typeface="Century Gothic" panose="020B0502020202020204" pitchFamily="34" charset="0"/>
              <a:buChar char="►"/>
            </a:pPr>
            <a:r>
              <a:rPr lang="hr-HR" sz="2400" dirty="0"/>
              <a:t>popis stvari koje možemo kontrolirati kako bismo povećali vjerojatnost kvalitetnog sna</a:t>
            </a:r>
          </a:p>
          <a:p>
            <a:pPr marL="342900" indent="-342900">
              <a:buFont typeface="Century Gothic" panose="020B0502020202020204" pitchFamily="34" charset="0"/>
              <a:buChar char="►"/>
            </a:pPr>
            <a:r>
              <a:rPr lang="hr-HR" sz="2400" dirty="0"/>
              <a:t>nije dovoljno da bi se izliječila dugotrajna nesanica </a:t>
            </a:r>
            <a:r>
              <a:rPr lang="hr-HR" sz="2400" dirty="0">
                <a:sym typeface="Wingdings" panose="05000000000000000000" pitchFamily="2" charset="2"/>
              </a:rPr>
              <a:t> </a:t>
            </a:r>
            <a:r>
              <a:rPr lang="hr-HR" sz="2400" dirty="0"/>
              <a:t>kombinacija s KBT-om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67AD63E-FCD9-4BB2-B442-7151A7C8F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645" y="1418822"/>
            <a:ext cx="4818546" cy="508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11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CE8CB4-63F4-4D96-9730-C67E86092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314" y="687746"/>
            <a:ext cx="9245245" cy="1068388"/>
          </a:xfrm>
        </p:spPr>
        <p:txBody>
          <a:bodyPr>
            <a:normAutofit fontScale="90000"/>
          </a:bodyPr>
          <a:lstStyle/>
          <a:p>
            <a:br>
              <a:rPr lang="hr-HR" sz="4400" dirty="0"/>
            </a:br>
            <a:br>
              <a:rPr lang="hr-HR" sz="4400" dirty="0"/>
            </a:br>
            <a:br>
              <a:rPr lang="hr-HR" sz="4400" dirty="0"/>
            </a:br>
            <a:br>
              <a:rPr lang="hr-HR" sz="4400" dirty="0"/>
            </a:br>
            <a:br>
              <a:rPr lang="hr-HR" sz="4400" dirty="0"/>
            </a:br>
            <a:br>
              <a:rPr lang="hr-HR" sz="4400" dirty="0"/>
            </a:br>
            <a:br>
              <a:rPr lang="hr-HR" sz="4400" dirty="0"/>
            </a:br>
            <a:br>
              <a:rPr lang="hr-HR" sz="4400" dirty="0"/>
            </a:br>
            <a:br>
              <a:rPr lang="hr-HR" sz="4900" dirty="0"/>
            </a:br>
            <a:r>
              <a:rPr lang="hr-HR" sz="4900" dirty="0"/>
              <a:t>3. poboljšanje pripreme za spavanje</a:t>
            </a:r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F23BFDE1-A18F-4666-9B02-6F9D79173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999" y="1906478"/>
            <a:ext cx="5234808" cy="4423299"/>
          </a:xfr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282071F-E037-4458-9791-EF87EFF91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1297" y="2396359"/>
            <a:ext cx="5498868" cy="3933419"/>
          </a:xfrm>
        </p:spPr>
        <p:txBody>
          <a:bodyPr>
            <a:normAutofit/>
          </a:bodyPr>
          <a:lstStyle/>
          <a:p>
            <a:pPr marL="457200" indent="-457200">
              <a:buFont typeface="Century Gothic" panose="020B0502020202020204" pitchFamily="34" charset="0"/>
              <a:buChar char="►"/>
            </a:pPr>
            <a:r>
              <a:rPr lang="hr-HR" sz="2000" dirty="0"/>
              <a:t>opuštanje prije spavanja</a:t>
            </a:r>
          </a:p>
          <a:p>
            <a:pPr marL="800100" lvl="1" indent="-342900">
              <a:buFont typeface="Century Gothic" panose="020B0502020202020204" pitchFamily="34" charset="0"/>
              <a:buChar char="►"/>
            </a:pPr>
            <a:r>
              <a:rPr lang="hr-HR" sz="2000" dirty="0"/>
              <a:t>barem 60 do 90 min prije spavanja</a:t>
            </a:r>
          </a:p>
          <a:p>
            <a:pPr marL="800100" lvl="1" indent="-342900">
              <a:buFont typeface="Century Gothic" panose="020B0502020202020204" pitchFamily="34" charset="0"/>
              <a:buChar char="►"/>
            </a:pPr>
            <a:r>
              <a:rPr lang="hr-HR" sz="2000" dirty="0"/>
              <a:t>usporavanje i u konačnici zaustavljanje aktivnosti</a:t>
            </a:r>
          </a:p>
          <a:p>
            <a:pPr marL="800100" lvl="1" indent="-342900">
              <a:buFont typeface="Century Gothic" panose="020B0502020202020204" pitchFamily="34" charset="0"/>
              <a:buChar char="►"/>
            </a:pPr>
            <a:r>
              <a:rPr lang="hr-HR" sz="2000" dirty="0"/>
              <a:t>dobro isplanirana, ali ne i prestroga rutina </a:t>
            </a:r>
          </a:p>
          <a:p>
            <a:pPr marL="800100" lvl="1" indent="-342900">
              <a:buFont typeface="Century Gothic" panose="020B0502020202020204" pitchFamily="34" charset="0"/>
              <a:buChar char="►"/>
            </a:pPr>
            <a:r>
              <a:rPr lang="hr-HR" sz="2000" dirty="0"/>
              <a:t>plan za cijelu večer, s posebnim fokusom na 60-90 min prije spavanja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68772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91C437-C2B6-452B-8ED4-8023B4A8B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918" y="593325"/>
            <a:ext cx="8946541" cy="5671350"/>
          </a:xfrm>
        </p:spPr>
        <p:txBody>
          <a:bodyPr>
            <a:normAutofit lnSpcReduction="10000"/>
          </a:bodyPr>
          <a:lstStyle/>
          <a:p>
            <a:r>
              <a:rPr lang="hr-HR" sz="2800" dirty="0"/>
              <a:t>Naučimo kako se relaksirati</a:t>
            </a:r>
          </a:p>
          <a:p>
            <a:pPr marL="0" indent="0">
              <a:buNone/>
            </a:pPr>
            <a:r>
              <a:rPr lang="hr-HR" dirty="0"/>
              <a:t>	a) aktivna i pasivna aktivnost</a:t>
            </a:r>
          </a:p>
          <a:p>
            <a:pPr marL="0" indent="0">
              <a:buNone/>
            </a:pPr>
            <a:r>
              <a:rPr lang="hr-HR" dirty="0"/>
              <a:t>	b) fizička i psihička aktivnost</a:t>
            </a:r>
          </a:p>
          <a:p>
            <a:pPr lvl="1"/>
            <a:r>
              <a:rPr lang="hr-HR" sz="2000" dirty="0"/>
              <a:t>kombinacija tehnika za opuštanje</a:t>
            </a:r>
          </a:p>
          <a:p>
            <a:pPr lvl="1"/>
            <a:r>
              <a:rPr lang="hr-HR" sz="2000" dirty="0"/>
              <a:t>5 do 10 minuta opuštanja pomaže!</a:t>
            </a:r>
          </a:p>
          <a:p>
            <a:pPr marL="0" indent="0">
              <a:buNone/>
            </a:pPr>
            <a:endParaRPr lang="hr-HR" sz="3000" dirty="0"/>
          </a:p>
          <a:p>
            <a:pPr marL="0" indent="0">
              <a:buNone/>
            </a:pPr>
            <a:r>
              <a:rPr lang="hr-HR" sz="3000" dirty="0"/>
              <a:t>4. poboljšanje povezanosti kreveta i spavanja</a:t>
            </a:r>
          </a:p>
          <a:p>
            <a:r>
              <a:rPr lang="hr-HR" dirty="0"/>
              <a:t>dobri spavači – povezuju krevet s uspješnim spavanjem </a:t>
            </a:r>
            <a:r>
              <a:rPr lang="hr-HR" dirty="0">
                <a:sym typeface="Wingdings" panose="05000000000000000000" pitchFamily="2" charset="2"/>
              </a:rPr>
              <a:t></a:t>
            </a:r>
            <a:r>
              <a:rPr lang="hr-HR" dirty="0"/>
              <a:t> jaka pozitivna asocijacija</a:t>
            </a:r>
          </a:p>
          <a:p>
            <a:r>
              <a:rPr lang="hr-HR" dirty="0"/>
              <a:t>ljudi koji imaju problema sa spavanjem – povezuju krevet s anksioznošću prije polaska u krevet, budnošću i frustracijom dok su u krevetu </a:t>
            </a:r>
            <a:r>
              <a:rPr lang="hr-HR" dirty="0">
                <a:sym typeface="Wingdings" panose="05000000000000000000" pitchFamily="2" charset="2"/>
              </a:rPr>
              <a:t></a:t>
            </a:r>
            <a:r>
              <a:rPr lang="hr-HR" dirty="0"/>
              <a:t> jaka negativna asocijaciju</a:t>
            </a:r>
          </a:p>
          <a:p>
            <a:pPr marL="0" indent="0">
              <a:buNone/>
            </a:pPr>
            <a:r>
              <a:rPr lang="hr-HR" dirty="0">
                <a:sym typeface="Wingdings" panose="05000000000000000000" pitchFamily="2" charset="2"/>
              </a:rPr>
              <a:t></a:t>
            </a:r>
            <a:r>
              <a:rPr lang="hr-HR" dirty="0"/>
              <a:t> potrebno je negativnu asocijaciju zamijeniti za zdravu asocijaciju kreveta i spavanja</a:t>
            </a:r>
            <a:endParaRPr lang="hr-HR" sz="2000" dirty="0"/>
          </a:p>
          <a:p>
            <a:endParaRPr lang="hr-HR" dirty="0"/>
          </a:p>
        </p:txBody>
      </p:sp>
      <p:graphicFrame>
        <p:nvGraphicFramePr>
          <p:cNvPr id="6" name="Tablica 5">
            <a:extLst>
              <a:ext uri="{FF2B5EF4-FFF2-40B4-BE49-F238E27FC236}">
                <a16:creationId xmlns:a16="http://schemas.microsoft.com/office/drawing/2014/main" id="{D2C0883D-C735-4849-A27C-C903FAEBC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781007"/>
              </p:ext>
            </p:extLst>
          </p:nvPr>
        </p:nvGraphicFramePr>
        <p:xfrm>
          <a:off x="8114851" y="1268894"/>
          <a:ext cx="4001846" cy="1776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0923">
                  <a:extLst>
                    <a:ext uri="{9D8B030D-6E8A-4147-A177-3AD203B41FA5}">
                      <a16:colId xmlns:a16="http://schemas.microsoft.com/office/drawing/2014/main" val="4178218397"/>
                    </a:ext>
                  </a:extLst>
                </a:gridCol>
                <a:gridCol w="2000923">
                  <a:extLst>
                    <a:ext uri="{9D8B030D-6E8A-4147-A177-3AD203B41FA5}">
                      <a16:colId xmlns:a16="http://schemas.microsoft.com/office/drawing/2014/main" val="4042229533"/>
                    </a:ext>
                  </a:extLst>
                </a:gridCol>
              </a:tblGrid>
              <a:tr h="887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chemeClr val="tx1"/>
                          </a:solidFill>
                          <a:effectLst/>
                        </a:rPr>
                        <a:t>Vježbanje u teretani</a:t>
                      </a:r>
                      <a:endParaRPr lang="hr-H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chemeClr val="tx1"/>
                          </a:solidFill>
                          <a:effectLst/>
                        </a:rPr>
                        <a:t>Lagano šetanje</a:t>
                      </a:r>
                      <a:endParaRPr lang="hr-H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583607"/>
                  </a:ext>
                </a:extLst>
              </a:tr>
              <a:tr h="8884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chemeClr val="tx1"/>
                          </a:solidFill>
                          <a:effectLst/>
                        </a:rPr>
                        <a:t>Rješavanje križaljki</a:t>
                      </a:r>
                      <a:endParaRPr lang="hr-H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chemeClr val="tx1"/>
                          </a:solidFill>
                          <a:effectLst/>
                        </a:rPr>
                        <a:t>Slušanje glazbe</a:t>
                      </a:r>
                      <a:endParaRPr lang="hr-H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161911"/>
                  </a:ext>
                </a:extLst>
              </a:tr>
            </a:tbl>
          </a:graphicData>
        </a:graphic>
      </p:graphicFrame>
      <p:sp>
        <p:nvSpPr>
          <p:cNvPr id="7" name="TekstniOkvir 6">
            <a:extLst>
              <a:ext uri="{FF2B5EF4-FFF2-40B4-BE49-F238E27FC236}">
                <a16:creationId xmlns:a16="http://schemas.microsoft.com/office/drawing/2014/main" id="{A9B3653F-9160-43F6-97A1-CBD12E2BD14A}"/>
              </a:ext>
            </a:extLst>
          </p:cNvPr>
          <p:cNvSpPr txBox="1"/>
          <p:nvPr/>
        </p:nvSpPr>
        <p:spPr>
          <a:xfrm>
            <a:off x="8466269" y="647908"/>
            <a:ext cx="121561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Aktivna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76819A44-5DC0-4E02-9C40-EC4D130BC137}"/>
              </a:ext>
            </a:extLst>
          </p:cNvPr>
          <p:cNvSpPr txBox="1"/>
          <p:nvPr/>
        </p:nvSpPr>
        <p:spPr>
          <a:xfrm>
            <a:off x="6702463" y="2399232"/>
            <a:ext cx="125998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Psihička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626D0156-6503-4BA4-AE9E-D9360A8C9CAD}"/>
              </a:ext>
            </a:extLst>
          </p:cNvPr>
          <p:cNvSpPr txBox="1"/>
          <p:nvPr/>
        </p:nvSpPr>
        <p:spPr>
          <a:xfrm>
            <a:off x="6702463" y="1488141"/>
            <a:ext cx="121561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Fizička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49B84A6F-9A72-4514-895C-7A42F8643C26}"/>
              </a:ext>
            </a:extLst>
          </p:cNvPr>
          <p:cNvSpPr txBox="1"/>
          <p:nvPr/>
        </p:nvSpPr>
        <p:spPr>
          <a:xfrm>
            <a:off x="10475468" y="619870"/>
            <a:ext cx="121561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Pasivna</a:t>
            </a:r>
          </a:p>
        </p:txBody>
      </p:sp>
    </p:spTree>
    <p:extLst>
      <p:ext uri="{BB962C8B-B14F-4D97-AF65-F5344CB8AC3E}">
        <p14:creationId xmlns:p14="http://schemas.microsoft.com/office/powerpoint/2010/main" val="50057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408</TotalTime>
  <Words>1138</Words>
  <Application>Microsoft Office PowerPoint</Application>
  <PresentationFormat>Widescreen</PresentationFormat>
  <Paragraphs>143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Aptos</vt:lpstr>
      <vt:lpstr>Arial</vt:lpstr>
      <vt:lpstr>Calibri</vt:lpstr>
      <vt:lpstr>Century Gothic</vt:lpstr>
      <vt:lpstr>Times New Roman</vt:lpstr>
      <vt:lpstr>Wingdings</vt:lpstr>
      <vt:lpstr>Wingdings 3</vt:lpstr>
      <vt:lpstr>Ion</vt:lpstr>
      <vt:lpstr>BK tehnike za rad s nesanicom</vt:lpstr>
      <vt:lpstr>Nesanica</vt:lpstr>
      <vt:lpstr>Uzroci nesanice</vt:lpstr>
      <vt:lpstr>1. Self-monitoring</vt:lpstr>
      <vt:lpstr>1. Self-monitoring</vt:lpstr>
      <vt:lpstr>PowerPoint Presentation</vt:lpstr>
      <vt:lpstr> 2. higijena spavanja</vt:lpstr>
      <vt:lpstr>         3. poboljšanje pripreme za spavanje</vt:lpstr>
      <vt:lpstr>PowerPoint Presentation</vt:lpstr>
      <vt:lpstr>4 pravila za jačanje zdrave veze krevet-spavanje</vt:lpstr>
      <vt:lpstr>4 pravila za jačanje zdrave veze krevet-spavanje</vt:lpstr>
      <vt:lpstr>5. najbolji mogući obrazac spavanja</vt:lpstr>
      <vt:lpstr>PowerPoint Presentation</vt:lpstr>
      <vt:lpstr>5. najbolji mogući obrazac spavanja</vt:lpstr>
      <vt:lpstr>6. nošenje s jurećim umom </vt:lpstr>
      <vt:lpstr>6. nošenje s jurećim umom</vt:lpstr>
      <vt:lpstr>6. nošenje s jurećim umom</vt:lpstr>
      <vt:lpstr>PowerPoint Presentation</vt:lpstr>
      <vt:lpstr>Trajno poboljšanje spavanja</vt:lpstr>
      <vt:lpstr>HVALA NA PAŽNJI!  PITANJA?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BK tehnike za rad s nesanicom</dc:title>
  <dc:creator>Ana Krajačić</dc:creator>
  <cp:lastModifiedBy>korisnik</cp:lastModifiedBy>
  <cp:revision>60</cp:revision>
  <dcterms:created xsi:type="dcterms:W3CDTF">2024-04-05T06:45:55Z</dcterms:created>
  <dcterms:modified xsi:type="dcterms:W3CDTF">2024-04-22T16:51:00Z</dcterms:modified>
</cp:coreProperties>
</file>