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ila, s rešetkom tablic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9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err="1"/>
              <a:t>Idealno</a:t>
            </a:r>
            <a:r>
              <a:rPr lang="en-US" dirty="0"/>
              <a:t> </a:t>
            </a:r>
            <a:r>
              <a:rPr lang="hr-HR" dirty="0"/>
              <a:t>korištenje</a:t>
            </a:r>
            <a:r>
              <a:rPr lang="hr-HR" baseline="0" dirty="0"/>
              <a:t> </a:t>
            </a:r>
            <a:r>
              <a:rPr lang="en-US" dirty="0" err="1"/>
              <a:t>vremena</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pieChart>
        <c:varyColors val="1"/>
        <c:ser>
          <c:idx val="0"/>
          <c:order val="0"/>
          <c:tx>
            <c:strRef>
              <c:f>List1!$B$1</c:f>
              <c:strCache>
                <c:ptCount val="1"/>
                <c:pt idx="0">
                  <c:v>Idealno trošenje vremena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E4F-4376-A4E7-76B9E529533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E4F-4376-A4E7-76B9E529533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E4F-4376-A4E7-76B9E529533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E4F-4376-A4E7-76B9E529533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E4F-4376-A4E7-76B9E529533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3E4F-4376-A4E7-76B9E529533A}"/>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3E4F-4376-A4E7-76B9E529533A}"/>
              </c:ext>
            </c:extLst>
          </c:dPt>
          <c:cat>
            <c:strRef>
              <c:f>List1!$A$2:$A$8</c:f>
              <c:strCache>
                <c:ptCount val="7"/>
                <c:pt idx="0">
                  <c:v>Posao/učenje</c:v>
                </c:pt>
                <c:pt idx="1">
                  <c:v>Prijatelji</c:v>
                </c:pt>
                <c:pt idx="2">
                  <c:v>Zabava</c:v>
                </c:pt>
                <c:pt idx="3">
                  <c:v>Vježbanje</c:v>
                </c:pt>
                <c:pt idx="4">
                  <c:v>Održavanje kućanstva</c:v>
                </c:pt>
                <c:pt idx="5">
                  <c:v>Duhovnost</c:v>
                </c:pt>
                <c:pt idx="6">
                  <c:v>Drugo</c:v>
                </c:pt>
              </c:strCache>
            </c:strRef>
          </c:cat>
          <c:val>
            <c:numRef>
              <c:f>List1!$B$2:$B$8</c:f>
              <c:numCache>
                <c:formatCode>General</c:formatCode>
                <c:ptCount val="7"/>
                <c:pt idx="0">
                  <c:v>50</c:v>
                </c:pt>
                <c:pt idx="1">
                  <c:v>25</c:v>
                </c:pt>
                <c:pt idx="2">
                  <c:v>15</c:v>
                </c:pt>
                <c:pt idx="3">
                  <c:v>2.5</c:v>
                </c:pt>
                <c:pt idx="4">
                  <c:v>2.5</c:v>
                </c:pt>
                <c:pt idx="5">
                  <c:v>2.5</c:v>
                </c:pt>
                <c:pt idx="6">
                  <c:v>2.5</c:v>
                </c:pt>
              </c:numCache>
            </c:numRef>
          </c:val>
          <c:extLst>
            <c:ext xmlns:c16="http://schemas.microsoft.com/office/drawing/2014/chart" uri="{C3380CC4-5D6E-409C-BE32-E72D297353CC}">
              <c16:uniqueId val="{00000000-91A5-4F6A-8F15-7CCD136E7EB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1.745762299193121E-2"/>
          <c:y val="0.69594204394243475"/>
          <c:w val="0.97745314303244579"/>
          <c:h val="0.2831429205074942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r-Latn-R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pieChart>
        <c:varyColors val="1"/>
        <c:ser>
          <c:idx val="0"/>
          <c:order val="0"/>
          <c:tx>
            <c:strRef>
              <c:f>List1!$B$1</c:f>
              <c:strCache>
                <c:ptCount val="1"/>
                <c:pt idx="0">
                  <c:v>Trenutno korištenje vremena</c:v>
                </c:pt>
              </c:strCache>
            </c:strRef>
          </c:tx>
          <c:explosion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2B7-4797-BA7B-F59DBA079B1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2B7-4797-BA7B-F59DBA079B1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2B7-4797-BA7B-F59DBA079B1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2B7-4797-BA7B-F59DBA079B1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2B7-4797-BA7B-F59DBA079B1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2B7-4797-BA7B-F59DBA079B1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F2B7-4797-BA7B-F59DBA079B19}"/>
              </c:ext>
            </c:extLst>
          </c:dPt>
          <c:cat>
            <c:strRef>
              <c:f>List1!$A$2:$A$8</c:f>
              <c:strCache>
                <c:ptCount val="7"/>
                <c:pt idx="0">
                  <c:v>Posao/učenje</c:v>
                </c:pt>
                <c:pt idx="1">
                  <c:v>Prijatelji</c:v>
                </c:pt>
                <c:pt idx="2">
                  <c:v>Zabava</c:v>
                </c:pt>
                <c:pt idx="3">
                  <c:v>Vježbanje</c:v>
                </c:pt>
                <c:pt idx="4">
                  <c:v>Održavanje kućanstva</c:v>
                </c:pt>
                <c:pt idx="5">
                  <c:v>Duhovnost</c:v>
                </c:pt>
                <c:pt idx="6">
                  <c:v>Drugo</c:v>
                </c:pt>
              </c:strCache>
            </c:strRef>
          </c:cat>
          <c:val>
            <c:numRef>
              <c:f>List1!$B$2:$B$8</c:f>
              <c:numCache>
                <c:formatCode>General</c:formatCode>
                <c:ptCount val="7"/>
                <c:pt idx="0">
                  <c:v>85</c:v>
                </c:pt>
                <c:pt idx="1">
                  <c:v>5</c:v>
                </c:pt>
                <c:pt idx="2">
                  <c:v>5</c:v>
                </c:pt>
                <c:pt idx="3">
                  <c:v>1.25</c:v>
                </c:pt>
                <c:pt idx="4">
                  <c:v>1.25</c:v>
                </c:pt>
                <c:pt idx="5">
                  <c:v>1.25</c:v>
                </c:pt>
                <c:pt idx="6">
                  <c:v>1.25</c:v>
                </c:pt>
              </c:numCache>
            </c:numRef>
          </c:val>
          <c:extLst>
            <c:ext xmlns:c16="http://schemas.microsoft.com/office/drawing/2014/chart" uri="{C3380CC4-5D6E-409C-BE32-E72D297353CC}">
              <c16:uniqueId val="{00000000-A851-43FC-AC9C-9601CCC77D99}"/>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r-Latn-R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EECDB8-4D1C-407E-9611-198167C6F349}" type="datetimeFigureOut">
              <a:rPr lang="hr-HR" smtClean="0"/>
              <a:t>10.4.2024.</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7732FC-52EF-4A8D-8F3A-8F49A902EF01}" type="slidenum">
              <a:rPr lang="hr-HR" smtClean="0"/>
              <a:t>‹#›</a:t>
            </a:fld>
            <a:endParaRPr lang="hr-HR"/>
          </a:p>
        </p:txBody>
      </p:sp>
    </p:spTree>
    <p:extLst>
      <p:ext uri="{BB962C8B-B14F-4D97-AF65-F5344CB8AC3E}">
        <p14:creationId xmlns:p14="http://schemas.microsoft.com/office/powerpoint/2010/main" val="3359389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9F7732FC-52EF-4A8D-8F3A-8F49A902EF01}" type="slidenum">
              <a:rPr lang="hr-HR" smtClean="0"/>
              <a:t>7</a:t>
            </a:fld>
            <a:endParaRPr lang="hr-HR"/>
          </a:p>
        </p:txBody>
      </p:sp>
    </p:spTree>
    <p:extLst>
      <p:ext uri="{BB962C8B-B14F-4D97-AF65-F5344CB8AC3E}">
        <p14:creationId xmlns:p14="http://schemas.microsoft.com/office/powerpoint/2010/main" val="2506270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9F7732FC-52EF-4A8D-8F3A-8F49A902EF01}" type="slidenum">
              <a:rPr lang="hr-HR" smtClean="0"/>
              <a:t>10</a:t>
            </a:fld>
            <a:endParaRPr lang="hr-HR"/>
          </a:p>
        </p:txBody>
      </p:sp>
    </p:spTree>
    <p:extLst>
      <p:ext uri="{BB962C8B-B14F-4D97-AF65-F5344CB8AC3E}">
        <p14:creationId xmlns:p14="http://schemas.microsoft.com/office/powerpoint/2010/main" val="3809813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2BED07-6713-92AA-40AF-AE58F4F83C7A}"/>
              </a:ext>
            </a:extLst>
          </p:cNvPr>
          <p:cNvSpPr>
            <a:spLocks noGrp="1"/>
          </p:cNvSpPr>
          <p:nvPr>
            <p:ph type="subTitle" idx="1"/>
          </p:nvPr>
        </p:nvSpPr>
        <p:spPr>
          <a:xfrm>
            <a:off x="1295400" y="4701464"/>
            <a:ext cx="8952782" cy="1204036"/>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FC9EF77-BF49-E4C1-0FC7-563354777900}"/>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5" name="Footer Placeholder 4">
            <a:extLst>
              <a:ext uri="{FF2B5EF4-FFF2-40B4-BE49-F238E27FC236}">
                <a16:creationId xmlns:a16="http://schemas.microsoft.com/office/drawing/2014/main" id="{72BD5853-25AA-1C3D-EAD2-496674792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F0DAD-5850-CAAE-CD25-4D6DDDFF3A18}"/>
              </a:ext>
            </a:extLst>
          </p:cNvPr>
          <p:cNvSpPr>
            <a:spLocks noGrp="1"/>
          </p:cNvSpPr>
          <p:nvPr>
            <p:ph type="sldNum" sz="quarter" idx="12"/>
          </p:nvPr>
        </p:nvSpPr>
        <p:spPr/>
        <p:txBody>
          <a:bodyPr/>
          <a:lstStyle/>
          <a:p>
            <a:fld id="{1B8B3671-A306-4A69-8480-FA9BE839245D}" type="slidenum">
              <a:rPr lang="en-US" smtClean="0"/>
              <a:t>‹#›</a:t>
            </a:fld>
            <a:endParaRPr lang="en-US"/>
          </a:p>
        </p:txBody>
      </p:sp>
      <p:sp>
        <p:nvSpPr>
          <p:cNvPr id="2" name="Title 1">
            <a:extLst>
              <a:ext uri="{FF2B5EF4-FFF2-40B4-BE49-F238E27FC236}">
                <a16:creationId xmlns:a16="http://schemas.microsoft.com/office/drawing/2014/main" id="{534851B1-0B20-9549-0D70-886AA9D04532}"/>
              </a:ext>
            </a:extLst>
          </p:cNvPr>
          <p:cNvSpPr>
            <a:spLocks noGrp="1"/>
          </p:cNvSpPr>
          <p:nvPr>
            <p:ph type="ctrTitle"/>
          </p:nvPr>
        </p:nvSpPr>
        <p:spPr>
          <a:xfrm>
            <a:off x="1295400" y="952500"/>
            <a:ext cx="8952781" cy="3748824"/>
          </a:xfrm>
          <a:noFill/>
        </p:spPr>
        <p:txBody>
          <a:bodyPr anchor="b">
            <a:normAutofit/>
          </a:bodyPr>
          <a:lstStyle>
            <a:lvl1pPr algn="l">
              <a:defRPr sz="3200" spc="530" baseline="0"/>
            </a:lvl1pPr>
          </a:lstStyle>
          <a:p>
            <a:r>
              <a:rPr lang="en-US" dirty="0"/>
              <a:t>Click to edit Master title style</a:t>
            </a:r>
          </a:p>
        </p:txBody>
      </p:sp>
    </p:spTree>
    <p:extLst>
      <p:ext uri="{BB962C8B-B14F-4D97-AF65-F5344CB8AC3E}">
        <p14:creationId xmlns:p14="http://schemas.microsoft.com/office/powerpoint/2010/main" val="1313525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2C3AB-851A-0D2F-B3AE-5B161CFFC0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89FD6B-3621-3904-7878-A2825C6925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808AE9-D8ED-ED5D-D7B0-A43811777E81}"/>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5" name="Footer Placeholder 4">
            <a:extLst>
              <a:ext uri="{FF2B5EF4-FFF2-40B4-BE49-F238E27FC236}">
                <a16:creationId xmlns:a16="http://schemas.microsoft.com/office/drawing/2014/main" id="{9A9EF98B-AC81-D122-3D05-9C4E2FE42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FB543-B138-6627-3714-12105D172AD5}"/>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1122172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3DE16D-F1A0-DDB5-A98C-A9055C93D914}"/>
              </a:ext>
            </a:extLst>
          </p:cNvPr>
          <p:cNvSpPr>
            <a:spLocks noGrp="1"/>
          </p:cNvSpPr>
          <p:nvPr>
            <p:ph type="title" orient="vert"/>
          </p:nvPr>
        </p:nvSpPr>
        <p:spPr>
          <a:xfrm>
            <a:off x="9188334" y="952499"/>
            <a:ext cx="2051165" cy="4953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8A548F-8DA7-C53C-1BFE-7C720CB20FA1}"/>
              </a:ext>
            </a:extLst>
          </p:cNvPr>
          <p:cNvSpPr>
            <a:spLocks noGrp="1"/>
          </p:cNvSpPr>
          <p:nvPr>
            <p:ph type="body" orient="vert" idx="1"/>
          </p:nvPr>
        </p:nvSpPr>
        <p:spPr>
          <a:xfrm>
            <a:off x="952500" y="952499"/>
            <a:ext cx="8235834" cy="49530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12EA2C8-1C90-25D0-8B0A-30B73CFD3EDE}"/>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5" name="Footer Placeholder 4">
            <a:extLst>
              <a:ext uri="{FF2B5EF4-FFF2-40B4-BE49-F238E27FC236}">
                <a16:creationId xmlns:a16="http://schemas.microsoft.com/office/drawing/2014/main" id="{EA6FF1A4-0404-DA2D-1EA4-828091C0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457155-0F4A-F7B7-C4A8-755572E98C2E}"/>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4110606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8F26-B5E3-8A90-51FC-8520D1D732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EA4D95-10F3-6212-8302-5610C43E32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281BE7-A53D-441E-0393-0E59412C9117}"/>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5" name="Footer Placeholder 4">
            <a:extLst>
              <a:ext uri="{FF2B5EF4-FFF2-40B4-BE49-F238E27FC236}">
                <a16:creationId xmlns:a16="http://schemas.microsoft.com/office/drawing/2014/main" id="{0DEF10F0-B23F-BF4B-DB66-9BCF734DB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5DDEC-13A7-D988-D082-03076F80F1F0}"/>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1383655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80CFA-45ED-71B0-EE3E-CCE6D5C19377}"/>
              </a:ext>
            </a:extLst>
          </p:cNvPr>
          <p:cNvSpPr>
            <a:spLocks noGrp="1"/>
          </p:cNvSpPr>
          <p:nvPr>
            <p:ph type="title"/>
          </p:nvPr>
        </p:nvSpPr>
        <p:spPr>
          <a:xfrm>
            <a:off x="1295400" y="1618211"/>
            <a:ext cx="8412190" cy="3944389"/>
          </a:xfrm>
        </p:spPr>
        <p:txBody>
          <a:bodyPr anchor="t">
            <a:normAutofit/>
          </a:bodyPr>
          <a:lstStyle>
            <a:lvl1pPr>
              <a:defRPr sz="3200"/>
            </a:lvl1pPr>
          </a:lstStyle>
          <a:p>
            <a:r>
              <a:rPr lang="en-US" dirty="0"/>
              <a:t>Click to edit Master title style</a:t>
            </a:r>
          </a:p>
        </p:txBody>
      </p:sp>
      <p:sp>
        <p:nvSpPr>
          <p:cNvPr id="3" name="Text Placeholder 2">
            <a:extLst>
              <a:ext uri="{FF2B5EF4-FFF2-40B4-BE49-F238E27FC236}">
                <a16:creationId xmlns:a16="http://schemas.microsoft.com/office/drawing/2014/main" id="{8F37BECA-A01D-7D7A-F2A6-891EC9D22945}"/>
              </a:ext>
            </a:extLst>
          </p:cNvPr>
          <p:cNvSpPr>
            <a:spLocks noGrp="1"/>
          </p:cNvSpPr>
          <p:nvPr>
            <p:ph type="body" idx="1"/>
          </p:nvPr>
        </p:nvSpPr>
        <p:spPr>
          <a:xfrm>
            <a:off x="1295400" y="908858"/>
            <a:ext cx="8412192" cy="676102"/>
          </a:xfrm>
        </p:spPr>
        <p:txBody>
          <a:bodyPr anchor="b">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86716478-6FAF-D420-0B87-6EABB81E887C}"/>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5" name="Footer Placeholder 4">
            <a:extLst>
              <a:ext uri="{FF2B5EF4-FFF2-40B4-BE49-F238E27FC236}">
                <a16:creationId xmlns:a16="http://schemas.microsoft.com/office/drawing/2014/main" id="{87C4289B-CB0D-8AFC-7C02-F755C0DCC8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971E4-8A9E-2A30-D7FE-B3505124BB9D}"/>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1944988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7F941-C3A7-545F-8046-C7A9AC8030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BD4277-CFAE-EEF6-3346-61F06D5A3945}"/>
              </a:ext>
            </a:extLst>
          </p:cNvPr>
          <p:cNvSpPr>
            <a:spLocks noGrp="1"/>
          </p:cNvSpPr>
          <p:nvPr>
            <p:ph sz="half" idx="1"/>
          </p:nvPr>
        </p:nvSpPr>
        <p:spPr>
          <a:xfrm>
            <a:off x="1295401" y="2260121"/>
            <a:ext cx="4350026" cy="36568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9543384-699D-84FC-C8B5-7BDE49BB4478}"/>
              </a:ext>
            </a:extLst>
          </p:cNvPr>
          <p:cNvSpPr>
            <a:spLocks noGrp="1"/>
          </p:cNvSpPr>
          <p:nvPr>
            <p:ph sz="half" idx="2"/>
          </p:nvPr>
        </p:nvSpPr>
        <p:spPr>
          <a:xfrm>
            <a:off x="6546574" y="2260120"/>
            <a:ext cx="4350025" cy="365688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0A49386-AFC8-03DA-4563-07B0A0119B1C}"/>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6" name="Footer Placeholder 5">
            <a:extLst>
              <a:ext uri="{FF2B5EF4-FFF2-40B4-BE49-F238E27FC236}">
                <a16:creationId xmlns:a16="http://schemas.microsoft.com/office/drawing/2014/main" id="{23AED60A-7704-31D9-7D4D-65C635EDF8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6927DA-3B5E-13B8-0BA8-5DCFF001E05E}"/>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50514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7B55A-280B-BDCB-F966-8578DDE741DC}"/>
              </a:ext>
            </a:extLst>
          </p:cNvPr>
          <p:cNvSpPr>
            <a:spLocks noGrp="1"/>
          </p:cNvSpPr>
          <p:nvPr>
            <p:ph type="title"/>
          </p:nvPr>
        </p:nvSpPr>
        <p:spPr>
          <a:xfrm>
            <a:off x="1295400" y="966788"/>
            <a:ext cx="10059988" cy="1051784"/>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0C76EA03-7008-14AB-547B-E66EA4EC968F}"/>
              </a:ext>
            </a:extLst>
          </p:cNvPr>
          <p:cNvSpPr>
            <a:spLocks noGrp="1"/>
          </p:cNvSpPr>
          <p:nvPr>
            <p:ph type="body" idx="1"/>
          </p:nvPr>
        </p:nvSpPr>
        <p:spPr>
          <a:xfrm>
            <a:off x="1295400" y="2018581"/>
            <a:ext cx="4350027" cy="544003"/>
          </a:xfrm>
        </p:spPr>
        <p:txBody>
          <a:bodyPr anchor="b"/>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D629F56-D2C8-71FE-FA59-002819D51856}"/>
              </a:ext>
            </a:extLst>
          </p:cNvPr>
          <p:cNvSpPr>
            <a:spLocks noGrp="1"/>
          </p:cNvSpPr>
          <p:nvPr>
            <p:ph sz="half" idx="2"/>
          </p:nvPr>
        </p:nvSpPr>
        <p:spPr>
          <a:xfrm>
            <a:off x="1295400" y="2774756"/>
            <a:ext cx="4350027" cy="31507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2524D2-CA8D-75F3-D089-C2F0E20D4759}"/>
              </a:ext>
            </a:extLst>
          </p:cNvPr>
          <p:cNvSpPr>
            <a:spLocks noGrp="1"/>
          </p:cNvSpPr>
          <p:nvPr>
            <p:ph type="body" sz="quarter" idx="3"/>
          </p:nvPr>
        </p:nvSpPr>
        <p:spPr>
          <a:xfrm>
            <a:off x="6546572" y="2018581"/>
            <a:ext cx="4350028" cy="544003"/>
          </a:xfrm>
        </p:spPr>
        <p:txBody>
          <a:bodyPr anchor="b"/>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E99B0E3-5AE5-0516-27BF-9F246137FE03}"/>
              </a:ext>
            </a:extLst>
          </p:cNvPr>
          <p:cNvSpPr>
            <a:spLocks noGrp="1"/>
          </p:cNvSpPr>
          <p:nvPr>
            <p:ph sz="quarter" idx="4"/>
          </p:nvPr>
        </p:nvSpPr>
        <p:spPr>
          <a:xfrm>
            <a:off x="6546572" y="2774756"/>
            <a:ext cx="4350028" cy="315079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F7B319A7-6048-4735-B2AC-6D6043F1461A}"/>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8" name="Footer Placeholder 7">
            <a:extLst>
              <a:ext uri="{FF2B5EF4-FFF2-40B4-BE49-F238E27FC236}">
                <a16:creationId xmlns:a16="http://schemas.microsoft.com/office/drawing/2014/main" id="{6515F875-F23E-D0D2-9115-CD494FDA00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B4F88F-F488-D9D5-CF99-AA1750AAFC39}"/>
              </a:ext>
            </a:extLst>
          </p:cNvPr>
          <p:cNvSpPr>
            <a:spLocks noGrp="1"/>
          </p:cNvSpPr>
          <p:nvPr>
            <p:ph type="sldNum" sz="quarter" idx="12"/>
          </p:nvPr>
        </p:nvSpPr>
        <p:spPr/>
        <p:txBody>
          <a:bodyPr/>
          <a:lstStyle/>
          <a:p>
            <a:fld id="{1B8B3671-A306-4A69-8480-FA9BE839245D}" type="slidenum">
              <a:rPr lang="en-US" smtClean="0"/>
              <a:t>‹#›</a:t>
            </a:fld>
            <a:endParaRPr lang="en-US"/>
          </a:p>
        </p:txBody>
      </p:sp>
      <p:cxnSp>
        <p:nvCxnSpPr>
          <p:cNvPr id="13" name="Straight Connector 12">
            <a:extLst>
              <a:ext uri="{FF2B5EF4-FFF2-40B4-BE49-F238E27FC236}">
                <a16:creationId xmlns:a16="http://schemas.microsoft.com/office/drawing/2014/main" id="{B5094593-EFC2-EEEF-74CD-BD00F4132A94}"/>
              </a:ext>
            </a:extLst>
          </p:cNvPr>
          <p:cNvCxnSpPr>
            <a:cxnSpLocks/>
          </p:cNvCxnSpPr>
          <p:nvPr/>
        </p:nvCxnSpPr>
        <p:spPr>
          <a:xfrm>
            <a:off x="6657975" y="2625552"/>
            <a:ext cx="4238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F851F6D-436C-FA47-8CD1-2C10E735764A}"/>
              </a:ext>
            </a:extLst>
          </p:cNvPr>
          <p:cNvCxnSpPr>
            <a:cxnSpLocks/>
          </p:cNvCxnSpPr>
          <p:nvPr/>
        </p:nvCxnSpPr>
        <p:spPr>
          <a:xfrm>
            <a:off x="1403684" y="2625552"/>
            <a:ext cx="42417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7837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91B86-9261-4E82-EF65-30F78154E2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3A5E84-E43B-20AE-E80D-47CB0B07BD7B}"/>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4" name="Footer Placeholder 3">
            <a:extLst>
              <a:ext uri="{FF2B5EF4-FFF2-40B4-BE49-F238E27FC236}">
                <a16:creationId xmlns:a16="http://schemas.microsoft.com/office/drawing/2014/main" id="{2AFF5797-14F1-9FEB-247C-0E325AF74D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B5D7AF-1489-8F93-4828-0AE784B8BA8F}"/>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3980154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6CAF1C-8901-AE05-E52C-D5B95941055B}"/>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3" name="Footer Placeholder 2">
            <a:extLst>
              <a:ext uri="{FF2B5EF4-FFF2-40B4-BE49-F238E27FC236}">
                <a16:creationId xmlns:a16="http://schemas.microsoft.com/office/drawing/2014/main" id="{E1CD4F90-2973-4FE2-6C2C-5C2AC5C5A8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50414B-A7EC-0C14-EFD2-29C5582CC184}"/>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2438529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378C7-A764-C5E4-A6A4-DC5B1B3537FB}"/>
              </a:ext>
            </a:extLst>
          </p:cNvPr>
          <p:cNvSpPr>
            <a:spLocks noGrp="1"/>
          </p:cNvSpPr>
          <p:nvPr>
            <p:ph type="title"/>
          </p:nvPr>
        </p:nvSpPr>
        <p:spPr>
          <a:xfrm>
            <a:off x="1306484" y="1306484"/>
            <a:ext cx="3932237" cy="2122516"/>
          </a:xfrm>
        </p:spPr>
        <p:txBody>
          <a:bodyPr anchor="t">
            <a:normAutofit/>
          </a:bodyPr>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27DFE178-4B5D-413B-6583-AB81E8D04180}"/>
              </a:ext>
            </a:extLst>
          </p:cNvPr>
          <p:cNvSpPr>
            <a:spLocks noGrp="1"/>
          </p:cNvSpPr>
          <p:nvPr>
            <p:ph idx="1"/>
          </p:nvPr>
        </p:nvSpPr>
        <p:spPr>
          <a:xfrm>
            <a:off x="6096000" y="1312026"/>
            <a:ext cx="5143500" cy="4565651"/>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DB92F6D-71AB-9630-9DBE-46041C50C79A}"/>
              </a:ext>
            </a:extLst>
          </p:cNvPr>
          <p:cNvSpPr>
            <a:spLocks noGrp="1"/>
          </p:cNvSpPr>
          <p:nvPr>
            <p:ph type="body" sz="half" idx="2"/>
          </p:nvPr>
        </p:nvSpPr>
        <p:spPr>
          <a:xfrm>
            <a:off x="1306484" y="3428999"/>
            <a:ext cx="3932237" cy="2133601"/>
          </a:xfrm>
        </p:spPr>
        <p:txBody>
          <a:bodyPr anchor="b">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0FEAAD1-C919-6E2E-32D2-E199025FB8F9}"/>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6" name="Footer Placeholder 5">
            <a:extLst>
              <a:ext uri="{FF2B5EF4-FFF2-40B4-BE49-F238E27FC236}">
                <a16:creationId xmlns:a16="http://schemas.microsoft.com/office/drawing/2014/main" id="{5288B5D8-E15B-BE38-2A89-BD0F02E1A0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7ECC26-B78C-4CBD-6883-97E80D3E5165}"/>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2529705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4EAA-30F7-390A-C77C-2E5BD8218BC0}"/>
              </a:ext>
            </a:extLst>
          </p:cNvPr>
          <p:cNvSpPr>
            <a:spLocks noGrp="1"/>
          </p:cNvSpPr>
          <p:nvPr>
            <p:ph type="title"/>
          </p:nvPr>
        </p:nvSpPr>
        <p:spPr>
          <a:xfrm>
            <a:off x="1306484" y="1307185"/>
            <a:ext cx="3932237" cy="2121813"/>
          </a:xfrm>
        </p:spPr>
        <p:txBody>
          <a:bodyPr anchor="t">
            <a:normAutofit/>
          </a:bodyPr>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513A1C34-81AC-D534-67B1-42721228935F}"/>
              </a:ext>
            </a:extLst>
          </p:cNvPr>
          <p:cNvSpPr>
            <a:spLocks noGrp="1"/>
          </p:cNvSpPr>
          <p:nvPr>
            <p:ph type="pic" idx="1"/>
          </p:nvPr>
        </p:nvSpPr>
        <p:spPr>
          <a:xfrm>
            <a:off x="5857702" y="1307186"/>
            <a:ext cx="5038898" cy="459831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E1012D-3524-26C6-64C1-8CE6E7A9A29B}"/>
              </a:ext>
            </a:extLst>
          </p:cNvPr>
          <p:cNvSpPr>
            <a:spLocks noGrp="1"/>
          </p:cNvSpPr>
          <p:nvPr>
            <p:ph type="body" sz="half" idx="2"/>
          </p:nvPr>
        </p:nvSpPr>
        <p:spPr>
          <a:xfrm>
            <a:off x="1306484" y="3428999"/>
            <a:ext cx="3932237" cy="2133601"/>
          </a:xfrm>
        </p:spPr>
        <p:txBody>
          <a:bodyPr anchor="b">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E8FA6D7-1BE0-F14D-A2F7-4836180BC3B9}"/>
              </a:ext>
            </a:extLst>
          </p:cNvPr>
          <p:cNvSpPr>
            <a:spLocks noGrp="1"/>
          </p:cNvSpPr>
          <p:nvPr>
            <p:ph type="dt" sz="half" idx="10"/>
          </p:nvPr>
        </p:nvSpPr>
        <p:spPr/>
        <p:txBody>
          <a:bodyPr/>
          <a:lstStyle/>
          <a:p>
            <a:fld id="{5DBDDF98-C922-483F-97E9-3E76B0201B42}" type="datetimeFigureOut">
              <a:rPr lang="en-US" smtClean="0"/>
              <a:t>4/10/2024</a:t>
            </a:fld>
            <a:endParaRPr lang="en-US"/>
          </a:p>
        </p:txBody>
      </p:sp>
      <p:sp>
        <p:nvSpPr>
          <p:cNvPr id="6" name="Footer Placeholder 5">
            <a:extLst>
              <a:ext uri="{FF2B5EF4-FFF2-40B4-BE49-F238E27FC236}">
                <a16:creationId xmlns:a16="http://schemas.microsoft.com/office/drawing/2014/main" id="{0556B5AC-3F20-FDC1-D579-7C4C6B4ED0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074ACA-1D54-81FA-70B1-31AB3011B3C6}"/>
              </a:ext>
            </a:extLst>
          </p:cNvPr>
          <p:cNvSpPr>
            <a:spLocks noGrp="1"/>
          </p:cNvSpPr>
          <p:nvPr>
            <p:ph type="sldNum" sz="quarter" idx="12"/>
          </p:nvPr>
        </p:nvSpPr>
        <p:spPr/>
        <p:txBody>
          <a:bodyPr/>
          <a:lstStyle/>
          <a:p>
            <a:fld id="{1B8B3671-A306-4A69-8480-FA9BE839245D}" type="slidenum">
              <a:rPr lang="en-US" smtClean="0"/>
              <a:t>‹#›</a:t>
            </a:fld>
            <a:endParaRPr lang="en-US"/>
          </a:p>
        </p:txBody>
      </p:sp>
    </p:spTree>
    <p:extLst>
      <p:ext uri="{BB962C8B-B14F-4D97-AF65-F5344CB8AC3E}">
        <p14:creationId xmlns:p14="http://schemas.microsoft.com/office/powerpoint/2010/main" val="2033316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92104-6F24-CD50-F55E-22A55084DDC9}"/>
              </a:ext>
            </a:extLst>
          </p:cNvPr>
          <p:cNvSpPr>
            <a:spLocks noGrp="1"/>
          </p:cNvSpPr>
          <p:nvPr>
            <p:ph type="title"/>
          </p:nvPr>
        </p:nvSpPr>
        <p:spPr>
          <a:xfrm>
            <a:off x="1295400" y="842963"/>
            <a:ext cx="9601200" cy="130968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D1059CB-D00E-398D-E4D9-59792FC40A4C}"/>
              </a:ext>
            </a:extLst>
          </p:cNvPr>
          <p:cNvSpPr>
            <a:spLocks noGrp="1"/>
          </p:cNvSpPr>
          <p:nvPr>
            <p:ph type="body" idx="1"/>
          </p:nvPr>
        </p:nvSpPr>
        <p:spPr>
          <a:xfrm>
            <a:off x="1295400" y="2262188"/>
            <a:ext cx="9601200" cy="36433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8DFBC38-D897-7CBE-AC89-A95A2222D7C8}"/>
              </a:ext>
            </a:extLst>
          </p:cNvPr>
          <p:cNvSpPr>
            <a:spLocks noGrp="1"/>
          </p:cNvSpPr>
          <p:nvPr>
            <p:ph type="dt" sz="half" idx="2"/>
          </p:nvPr>
        </p:nvSpPr>
        <p:spPr>
          <a:xfrm>
            <a:off x="847726" y="6199188"/>
            <a:ext cx="2743200" cy="365125"/>
          </a:xfrm>
          <a:prstGeom prst="rect">
            <a:avLst/>
          </a:prstGeom>
        </p:spPr>
        <p:txBody>
          <a:bodyPr vert="horz" lIns="91440" tIns="45720" rIns="91440" bIns="45720" rtlCol="0" anchor="ctr"/>
          <a:lstStyle>
            <a:lvl1pPr algn="l">
              <a:defRPr sz="1050">
                <a:solidFill>
                  <a:schemeClr val="tx1"/>
                </a:solidFill>
                <a:latin typeface="+mj-lt"/>
              </a:defRPr>
            </a:lvl1pPr>
          </a:lstStyle>
          <a:p>
            <a:fld id="{5DBDDF98-C922-483F-97E9-3E76B0201B42}" type="datetimeFigureOut">
              <a:rPr lang="en-US" smtClean="0"/>
              <a:pPr/>
              <a:t>4/10/2024</a:t>
            </a:fld>
            <a:endParaRPr lang="en-US"/>
          </a:p>
        </p:txBody>
      </p:sp>
      <p:sp>
        <p:nvSpPr>
          <p:cNvPr id="5" name="Footer Placeholder 4">
            <a:extLst>
              <a:ext uri="{FF2B5EF4-FFF2-40B4-BE49-F238E27FC236}">
                <a16:creationId xmlns:a16="http://schemas.microsoft.com/office/drawing/2014/main" id="{E6728008-2A03-D518-4A75-30816EB0D198}"/>
              </a:ext>
            </a:extLst>
          </p:cNvPr>
          <p:cNvSpPr>
            <a:spLocks noGrp="1"/>
          </p:cNvSpPr>
          <p:nvPr>
            <p:ph type="ftr" sz="quarter" idx="3"/>
          </p:nvPr>
        </p:nvSpPr>
        <p:spPr>
          <a:xfrm>
            <a:off x="7286625" y="6199188"/>
            <a:ext cx="3409951"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F3691D49-2BD8-1C36-B43A-CF2F9177769B}"/>
              </a:ext>
            </a:extLst>
          </p:cNvPr>
          <p:cNvSpPr>
            <a:spLocks noGrp="1"/>
          </p:cNvSpPr>
          <p:nvPr>
            <p:ph type="sldNum" sz="quarter" idx="4"/>
          </p:nvPr>
        </p:nvSpPr>
        <p:spPr>
          <a:xfrm>
            <a:off x="10728107" y="6199188"/>
            <a:ext cx="619125" cy="365125"/>
          </a:xfrm>
          <a:prstGeom prst="rect">
            <a:avLst/>
          </a:prstGeom>
        </p:spPr>
        <p:txBody>
          <a:bodyPr vert="horz" lIns="91440" tIns="45720" rIns="91440" bIns="45720" rtlCol="0" anchor="ctr"/>
          <a:lstStyle>
            <a:lvl1pPr algn="r">
              <a:defRPr sz="1050">
                <a:solidFill>
                  <a:schemeClr val="tx1"/>
                </a:solidFill>
                <a:latin typeface="+mj-lt"/>
              </a:defRPr>
            </a:lvl1pPr>
          </a:lstStyle>
          <a:p>
            <a:fld id="{1B8B3671-A306-4A69-8480-FA9BE839245D}" type="slidenum">
              <a:rPr lang="en-US" smtClean="0"/>
              <a:pPr/>
              <a:t>‹#›</a:t>
            </a:fld>
            <a:endParaRPr lang="en-US"/>
          </a:p>
        </p:txBody>
      </p:sp>
    </p:spTree>
    <p:extLst>
      <p:ext uri="{BB962C8B-B14F-4D97-AF65-F5344CB8AC3E}">
        <p14:creationId xmlns:p14="http://schemas.microsoft.com/office/powerpoint/2010/main" val="252686976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txStyles>
    <p:titleStyle>
      <a:lvl1pPr algn="l" defTabSz="914400" rtl="0" eaLnBrk="1" latinLnBrk="0" hangingPunct="1">
        <a:lnSpc>
          <a:spcPct val="120000"/>
        </a:lnSpc>
        <a:spcBef>
          <a:spcPct val="0"/>
        </a:spcBef>
        <a:buNone/>
        <a:defRPr sz="2800" kern="1200" cap="all" spc="5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75488"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94944"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4pPr>
      <a:lvl5pPr marL="1152144"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735658-270A-8D75-091E-AFB444A3D6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lika na kojoj se prikazuje šarenilo&#10;&#10;Opis je automatski generiran">
            <a:extLst>
              <a:ext uri="{FF2B5EF4-FFF2-40B4-BE49-F238E27FC236}">
                <a16:creationId xmlns:a16="http://schemas.microsoft.com/office/drawing/2014/main" id="{4C082A66-53B3-A7A3-8452-338E47D78901}"/>
              </a:ext>
            </a:extLst>
          </p:cNvPr>
          <p:cNvPicPr>
            <a:picLocks noChangeAspect="1"/>
          </p:cNvPicPr>
          <p:nvPr/>
        </p:nvPicPr>
        <p:blipFill rotWithShape="1">
          <a:blip r:embed="rId2">
            <a:alphaModFix/>
          </a:blip>
          <a:srcRect/>
          <a:stretch/>
        </p:blipFill>
        <p:spPr>
          <a:xfrm>
            <a:off x="20" y="7675"/>
            <a:ext cx="12191980" cy="6858000"/>
          </a:xfrm>
          <a:prstGeom prst="rect">
            <a:avLst/>
          </a:prstGeom>
        </p:spPr>
      </p:pic>
      <p:sp>
        <p:nvSpPr>
          <p:cNvPr id="11" name="Rectangle 10">
            <a:extLst>
              <a:ext uri="{FF2B5EF4-FFF2-40B4-BE49-F238E27FC236}">
                <a16:creationId xmlns:a16="http://schemas.microsoft.com/office/drawing/2014/main" id="{F9FB1C88-5F1D-C7DF-A4B3-E8EE7F6BF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49468" y="-649466"/>
            <a:ext cx="6857999" cy="8156934"/>
          </a:xfrm>
          <a:prstGeom prst="rect">
            <a:avLst/>
          </a:prstGeom>
          <a:gradFill flip="none" rotWithShape="1">
            <a:gsLst>
              <a:gs pos="0">
                <a:srgbClr val="000000">
                  <a:alpha val="56000"/>
                </a:srgbClr>
              </a:gs>
              <a:gs pos="100000">
                <a:srgbClr val="000000">
                  <a:alpha val="0"/>
                </a:srgbClr>
              </a:gs>
              <a:gs pos="56000">
                <a:srgbClr val="000000">
                  <a:alpha val="37000"/>
                </a:srgb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Freeform: Shape 12">
            <a:extLst>
              <a:ext uri="{FF2B5EF4-FFF2-40B4-BE49-F238E27FC236}">
                <a16:creationId xmlns:a16="http://schemas.microsoft.com/office/drawing/2014/main" id="{4711BF64-C99B-2F90-ADA1-0C08F9BE8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952501" y="964922"/>
            <a:ext cx="4558122" cy="4943507"/>
          </a:xfrm>
          <a:custGeom>
            <a:avLst/>
            <a:gdLst>
              <a:gd name="connsiteX0" fmla="*/ 0 w 9985794"/>
              <a:gd name="connsiteY0" fmla="*/ 0 h 4920343"/>
              <a:gd name="connsiteX1" fmla="*/ 9985794 w 9985794"/>
              <a:gd name="connsiteY1" fmla="*/ 0 h 4920343"/>
              <a:gd name="connsiteX2" fmla="*/ 9985794 w 9985794"/>
              <a:gd name="connsiteY2" fmla="*/ 4920343 h 4920343"/>
              <a:gd name="connsiteX3" fmla="*/ 0 w 9985794"/>
              <a:gd name="connsiteY3" fmla="*/ 4920343 h 4920343"/>
              <a:gd name="connsiteX4" fmla="*/ 0 w 9985794"/>
              <a:gd name="connsiteY4" fmla="*/ 4119525 h 4920343"/>
              <a:gd name="connsiteX5" fmla="*/ 4905554 w 9985794"/>
              <a:gd name="connsiteY5" fmla="*/ 4119525 h 4920343"/>
              <a:gd name="connsiteX6" fmla="*/ 4905554 w 9985794"/>
              <a:gd name="connsiteY6" fmla="*/ 1451087 h 4920343"/>
              <a:gd name="connsiteX7" fmla="*/ 0 w 9985794"/>
              <a:gd name="connsiteY7" fmla="*/ 1451087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8" fmla="*/ 4996994 w 9985794"/>
              <a:gd name="connsiteY8" fmla="*/ 4210965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0" fmla="*/ 4905554 w 9985794"/>
              <a:gd name="connsiteY0" fmla="*/ 1451087 h 4920343"/>
              <a:gd name="connsiteX1" fmla="*/ 0 w 9985794"/>
              <a:gd name="connsiteY1" fmla="*/ 1451087 h 4920343"/>
              <a:gd name="connsiteX2" fmla="*/ 0 w 9985794"/>
              <a:gd name="connsiteY2" fmla="*/ 0 h 4920343"/>
              <a:gd name="connsiteX3" fmla="*/ 9985794 w 9985794"/>
              <a:gd name="connsiteY3" fmla="*/ 0 h 4920343"/>
              <a:gd name="connsiteX4" fmla="*/ 9985794 w 9985794"/>
              <a:gd name="connsiteY4" fmla="*/ 4920343 h 4920343"/>
              <a:gd name="connsiteX5" fmla="*/ 0 w 9985794"/>
              <a:gd name="connsiteY5" fmla="*/ 4920343 h 4920343"/>
              <a:gd name="connsiteX6" fmla="*/ 0 w 9985794"/>
              <a:gd name="connsiteY6" fmla="*/ 4119525 h 4920343"/>
              <a:gd name="connsiteX0" fmla="*/ 0 w 9985794"/>
              <a:gd name="connsiteY0" fmla="*/ 1451087 h 4920343"/>
              <a:gd name="connsiteX1" fmla="*/ 0 w 9985794"/>
              <a:gd name="connsiteY1" fmla="*/ 0 h 4920343"/>
              <a:gd name="connsiteX2" fmla="*/ 9985794 w 9985794"/>
              <a:gd name="connsiteY2" fmla="*/ 0 h 4920343"/>
              <a:gd name="connsiteX3" fmla="*/ 9985794 w 9985794"/>
              <a:gd name="connsiteY3" fmla="*/ 4920343 h 4920343"/>
              <a:gd name="connsiteX4" fmla="*/ 0 w 9985794"/>
              <a:gd name="connsiteY4" fmla="*/ 4920343 h 4920343"/>
              <a:gd name="connsiteX5" fmla="*/ 0 w 9985794"/>
              <a:gd name="connsiteY5" fmla="*/ 4119525 h 4920343"/>
              <a:gd name="connsiteX0" fmla="*/ 0 w 10019371"/>
              <a:gd name="connsiteY0" fmla="*/ 1655069 h 4920343"/>
              <a:gd name="connsiteX1" fmla="*/ 33577 w 10019371"/>
              <a:gd name="connsiteY1" fmla="*/ 0 h 4920343"/>
              <a:gd name="connsiteX2" fmla="*/ 10019371 w 10019371"/>
              <a:gd name="connsiteY2" fmla="*/ 0 h 4920343"/>
              <a:gd name="connsiteX3" fmla="*/ 10019371 w 10019371"/>
              <a:gd name="connsiteY3" fmla="*/ 4920343 h 4920343"/>
              <a:gd name="connsiteX4" fmla="*/ 33577 w 10019371"/>
              <a:gd name="connsiteY4" fmla="*/ 4920343 h 4920343"/>
              <a:gd name="connsiteX5" fmla="*/ 33577 w 10019371"/>
              <a:gd name="connsiteY5" fmla="*/ 4119525 h 4920343"/>
              <a:gd name="connsiteX0" fmla="*/ 0 w 9991028"/>
              <a:gd name="connsiteY0" fmla="*/ 1645173 h 4920343"/>
              <a:gd name="connsiteX1" fmla="*/ 5234 w 9991028"/>
              <a:gd name="connsiteY1" fmla="*/ 0 h 4920343"/>
              <a:gd name="connsiteX2" fmla="*/ 9991028 w 9991028"/>
              <a:gd name="connsiteY2" fmla="*/ 0 h 4920343"/>
              <a:gd name="connsiteX3" fmla="*/ 9991028 w 9991028"/>
              <a:gd name="connsiteY3" fmla="*/ 4920343 h 4920343"/>
              <a:gd name="connsiteX4" fmla="*/ 5234 w 9991028"/>
              <a:gd name="connsiteY4" fmla="*/ 4920343 h 4920343"/>
              <a:gd name="connsiteX5" fmla="*/ 5234 w 9991028"/>
              <a:gd name="connsiteY5" fmla="*/ 4119525 h 4920343"/>
              <a:gd name="connsiteX0" fmla="*/ 59 w 9986364"/>
              <a:gd name="connsiteY0" fmla="*/ 1639236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60 w 9986364"/>
              <a:gd name="connsiteY0" fmla="*/ 1847740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1626 w 9985937"/>
              <a:gd name="connsiteY0" fmla="*/ 1797498 h 4920343"/>
              <a:gd name="connsiteX1" fmla="*/ 143 w 9985937"/>
              <a:gd name="connsiteY1" fmla="*/ 0 h 4920343"/>
              <a:gd name="connsiteX2" fmla="*/ 9985937 w 9985937"/>
              <a:gd name="connsiteY2" fmla="*/ 0 h 4920343"/>
              <a:gd name="connsiteX3" fmla="*/ 9985937 w 9985937"/>
              <a:gd name="connsiteY3" fmla="*/ 4920343 h 4920343"/>
              <a:gd name="connsiteX4" fmla="*/ 143 w 9985937"/>
              <a:gd name="connsiteY4" fmla="*/ 4920343 h 4920343"/>
              <a:gd name="connsiteX5" fmla="*/ 143 w 9985937"/>
              <a:gd name="connsiteY5" fmla="*/ 4119525 h 4920343"/>
              <a:gd name="connsiteX0" fmla="*/ 62 w 9986364"/>
              <a:gd name="connsiteY0" fmla="*/ 1779914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105 w 9985899"/>
              <a:gd name="connsiteY5" fmla="*/ 4119525 h 492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85899" h="4920343">
                <a:moveTo>
                  <a:pt x="17584" y="1779914"/>
                </a:moveTo>
                <a:cubicBezTo>
                  <a:pt x="19329" y="1231523"/>
                  <a:pt x="-1640" y="548391"/>
                  <a:pt x="105" y="0"/>
                </a:cubicBezTo>
                <a:lnTo>
                  <a:pt x="9985899" y="0"/>
                </a:lnTo>
                <a:lnTo>
                  <a:pt x="9985899" y="4920343"/>
                </a:lnTo>
                <a:lnTo>
                  <a:pt x="105" y="4920343"/>
                </a:lnTo>
                <a:lnTo>
                  <a:pt x="105" y="4119525"/>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Naslov 1">
            <a:extLst>
              <a:ext uri="{FF2B5EF4-FFF2-40B4-BE49-F238E27FC236}">
                <a16:creationId xmlns:a16="http://schemas.microsoft.com/office/drawing/2014/main" id="{953A44DA-74D0-D483-8642-CCB7D52132A4}"/>
              </a:ext>
            </a:extLst>
          </p:cNvPr>
          <p:cNvSpPr>
            <a:spLocks noGrp="1"/>
          </p:cNvSpPr>
          <p:nvPr>
            <p:ph type="ctrTitle"/>
          </p:nvPr>
        </p:nvSpPr>
        <p:spPr>
          <a:xfrm>
            <a:off x="729620" y="1862182"/>
            <a:ext cx="3931090" cy="2155419"/>
          </a:xfrm>
          <a:noFill/>
        </p:spPr>
        <p:txBody>
          <a:bodyPr anchor="ctr">
            <a:normAutofit/>
          </a:bodyPr>
          <a:lstStyle/>
          <a:p>
            <a:pPr>
              <a:lnSpc>
                <a:spcPct val="110000"/>
              </a:lnSpc>
            </a:pPr>
            <a:r>
              <a:rPr lang="hr-HR" sz="3000" dirty="0">
                <a:solidFill>
                  <a:srgbClr val="FFFFFF"/>
                </a:solidFill>
              </a:rPr>
              <a:t>Dodatne </a:t>
            </a:r>
            <a:br>
              <a:rPr lang="hr-HR" sz="3000" dirty="0">
                <a:solidFill>
                  <a:srgbClr val="FFFFFF"/>
                </a:solidFill>
              </a:rPr>
            </a:br>
            <a:r>
              <a:rPr lang="hr-HR" sz="3000" dirty="0">
                <a:solidFill>
                  <a:srgbClr val="FFFFFF"/>
                </a:solidFill>
              </a:rPr>
              <a:t>kognitivno-bihevioralne </a:t>
            </a:r>
            <a:br>
              <a:rPr lang="hr-HR" sz="3000" dirty="0">
                <a:solidFill>
                  <a:srgbClr val="FFFFFF"/>
                </a:solidFill>
              </a:rPr>
            </a:br>
            <a:r>
              <a:rPr lang="hr-HR" sz="3000" dirty="0">
                <a:solidFill>
                  <a:srgbClr val="FFFFFF"/>
                </a:solidFill>
              </a:rPr>
              <a:t>tehnike</a:t>
            </a:r>
          </a:p>
        </p:txBody>
      </p:sp>
      <p:sp>
        <p:nvSpPr>
          <p:cNvPr id="3" name="Podnaslov 2">
            <a:extLst>
              <a:ext uri="{FF2B5EF4-FFF2-40B4-BE49-F238E27FC236}">
                <a16:creationId xmlns:a16="http://schemas.microsoft.com/office/drawing/2014/main" id="{3D0F9E23-CE27-CA9B-8EDE-797439F23CDE}"/>
              </a:ext>
            </a:extLst>
          </p:cNvPr>
          <p:cNvSpPr>
            <a:spLocks noGrp="1"/>
          </p:cNvSpPr>
          <p:nvPr>
            <p:ph type="subTitle" idx="1"/>
          </p:nvPr>
        </p:nvSpPr>
        <p:spPr>
          <a:xfrm>
            <a:off x="1440505" y="4360506"/>
            <a:ext cx="3220205" cy="1060522"/>
          </a:xfrm>
          <a:noFill/>
        </p:spPr>
        <p:txBody>
          <a:bodyPr anchor="b">
            <a:normAutofit/>
          </a:bodyPr>
          <a:lstStyle/>
          <a:p>
            <a:endParaRPr lang="hr-HR">
              <a:solidFill>
                <a:srgbClr val="FFFFFF"/>
              </a:solidFill>
            </a:endParaRPr>
          </a:p>
        </p:txBody>
      </p:sp>
    </p:spTree>
    <p:extLst>
      <p:ext uri="{BB962C8B-B14F-4D97-AF65-F5344CB8AC3E}">
        <p14:creationId xmlns:p14="http://schemas.microsoft.com/office/powerpoint/2010/main" val="1036673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7CFE77-FDBE-2EA5-DA09-4D87D0B84BA4}"/>
              </a:ext>
            </a:extLst>
          </p:cNvPr>
          <p:cNvSpPr>
            <a:spLocks noGrp="1"/>
          </p:cNvSpPr>
          <p:nvPr>
            <p:ph type="title"/>
          </p:nvPr>
        </p:nvSpPr>
        <p:spPr>
          <a:xfrm>
            <a:off x="725129" y="626654"/>
            <a:ext cx="9601200" cy="1309687"/>
          </a:xfrm>
        </p:spPr>
        <p:txBody>
          <a:bodyPr>
            <a:normAutofit/>
          </a:bodyPr>
          <a:lstStyle/>
          <a:p>
            <a:r>
              <a:rPr lang="hr-HR" dirty="0"/>
              <a:t>c) Problemi s niskom vjerojatnošću pojavnosti  </a:t>
            </a:r>
          </a:p>
        </p:txBody>
      </p:sp>
      <p:sp>
        <p:nvSpPr>
          <p:cNvPr id="3" name="Rezervirano mjesto sadržaja 2">
            <a:extLst>
              <a:ext uri="{FF2B5EF4-FFF2-40B4-BE49-F238E27FC236}">
                <a16:creationId xmlns:a16="http://schemas.microsoft.com/office/drawing/2014/main" id="{AE90935E-0B6A-0A0C-488E-ADB367607014}"/>
              </a:ext>
            </a:extLst>
          </p:cNvPr>
          <p:cNvSpPr>
            <a:spLocks noGrp="1"/>
          </p:cNvSpPr>
          <p:nvPr>
            <p:ph idx="1"/>
          </p:nvPr>
        </p:nvSpPr>
        <p:spPr>
          <a:xfrm>
            <a:off x="1295400" y="2262188"/>
            <a:ext cx="9601200" cy="4305760"/>
          </a:xfrm>
        </p:spPr>
        <p:txBody>
          <a:bodyPr>
            <a:normAutofit fontScale="92500" lnSpcReduction="20000"/>
          </a:bodyPr>
          <a:lstStyle/>
          <a:p>
            <a:r>
              <a:rPr lang="hr-HR" sz="2200" dirty="0"/>
              <a:t>Kada nije vjerojatno da će se problem dogoditi možemo:</a:t>
            </a:r>
          </a:p>
          <a:p>
            <a:pPr marL="342900" indent="-342900">
              <a:buFont typeface="+mj-lt"/>
              <a:buAutoNum type="alphaLcParenR"/>
            </a:pPr>
            <a:r>
              <a:rPr lang="hr-HR" sz="2200" dirty="0"/>
              <a:t>Procijeniti vjerojatnost da će se problem pojaviti</a:t>
            </a:r>
          </a:p>
          <a:p>
            <a:pPr marL="342900" indent="-342900">
              <a:buFont typeface="+mj-lt"/>
              <a:buAutoNum type="alphaLcParenR"/>
            </a:pPr>
            <a:r>
              <a:rPr lang="hr-HR" sz="2200" dirty="0"/>
              <a:t>Pronaći najbolje i najrealističnije ishode</a:t>
            </a:r>
          </a:p>
          <a:p>
            <a:pPr marL="342900" indent="-342900">
              <a:buFont typeface="+mj-lt"/>
              <a:buAutoNum type="alphaLcParenR"/>
            </a:pPr>
            <a:r>
              <a:rPr lang="hr-HR" sz="2200" dirty="0"/>
              <a:t>Raspraviti kako se nositi s problemom ako se uistinu pojavi</a:t>
            </a:r>
          </a:p>
          <a:p>
            <a:pPr marL="342900" indent="-342900">
              <a:buFont typeface="+mj-lt"/>
              <a:buAutoNum type="alphaLcParenR"/>
            </a:pPr>
            <a:r>
              <a:rPr lang="hr-HR" sz="2200" dirty="0"/>
              <a:t>Istaknuti razliku između razumne i nerazumne predostrožnosti</a:t>
            </a:r>
          </a:p>
          <a:p>
            <a:pPr marL="342900" indent="-342900">
              <a:buFont typeface="+mj-lt"/>
              <a:buAutoNum type="alphaLcParenR"/>
            </a:pPr>
            <a:r>
              <a:rPr lang="hr-HR" sz="2200" dirty="0"/>
              <a:t>Prihvatiti neizvjesnost</a:t>
            </a:r>
          </a:p>
          <a:p>
            <a:pPr marL="342900" indent="-342900">
              <a:buFont typeface="+mj-lt"/>
              <a:buAutoNum type="alphaLcParenR"/>
            </a:pPr>
            <a:r>
              <a:rPr lang="hr-HR" sz="2200" dirty="0"/>
              <a:t>Smanjiti prenapuhani osjećaj odgovornosti</a:t>
            </a:r>
          </a:p>
          <a:p>
            <a:pPr marL="342900" indent="-342900">
              <a:buFont typeface="+mj-lt"/>
              <a:buAutoNum type="alphaLcParenR"/>
            </a:pPr>
            <a:r>
              <a:rPr lang="hr-HR" sz="2200" dirty="0"/>
              <a:t>Prepoznati i proširiti njihove osobne i vanjske resurse</a:t>
            </a:r>
          </a:p>
          <a:p>
            <a:pPr marL="342900" indent="-342900">
              <a:buFont typeface="+mj-lt"/>
              <a:buAutoNum type="alphaLcParenR"/>
            </a:pPr>
            <a:r>
              <a:rPr lang="hr-HR" sz="2200" dirty="0"/>
              <a:t>Povećati osjećaj </a:t>
            </a:r>
            <a:r>
              <a:rPr lang="hr-HR" sz="2200" dirty="0" err="1"/>
              <a:t>samoefikasnosti</a:t>
            </a:r>
            <a:r>
              <a:rPr lang="hr-HR" sz="2200" dirty="0"/>
              <a:t>  </a:t>
            </a:r>
          </a:p>
          <a:p>
            <a:pPr marL="0" indent="0">
              <a:buNone/>
            </a:pPr>
            <a:r>
              <a:rPr lang="hr-HR" dirty="0"/>
              <a:t> </a:t>
            </a:r>
          </a:p>
        </p:txBody>
      </p:sp>
      <p:pic>
        <p:nvPicPr>
          <p:cNvPr id="4" name="Picture 3" descr="Slika na kojoj se prikazuje šarenilo">
            <a:extLst>
              <a:ext uri="{FF2B5EF4-FFF2-40B4-BE49-F238E27FC236}">
                <a16:creationId xmlns:a16="http://schemas.microsoft.com/office/drawing/2014/main" id="{5350D7A9-9B17-8790-7FC3-B5A15FFF92A4}"/>
              </a:ext>
            </a:extLst>
          </p:cNvPr>
          <p:cNvPicPr>
            <a:picLocks noChangeAspect="1"/>
          </p:cNvPicPr>
          <p:nvPr/>
        </p:nvPicPr>
        <p:blipFill rotWithShape="1">
          <a:blip r:embed="rId3">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400097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A2E1BA-2312-719B-5CF9-EB3BF85EE117}"/>
              </a:ext>
            </a:extLst>
          </p:cNvPr>
          <p:cNvSpPr>
            <a:spLocks noGrp="1"/>
          </p:cNvSpPr>
          <p:nvPr>
            <p:ph type="title"/>
          </p:nvPr>
        </p:nvSpPr>
        <p:spPr/>
        <p:txBody>
          <a:bodyPr/>
          <a:lstStyle/>
          <a:p>
            <a:r>
              <a:rPr lang="hr-HR" b="1" dirty="0"/>
              <a:t>Donošenje odluka</a:t>
            </a:r>
          </a:p>
        </p:txBody>
      </p:sp>
      <p:sp>
        <p:nvSpPr>
          <p:cNvPr id="3" name="Rezervirano mjesto sadržaja 2">
            <a:extLst>
              <a:ext uri="{FF2B5EF4-FFF2-40B4-BE49-F238E27FC236}">
                <a16:creationId xmlns:a16="http://schemas.microsoft.com/office/drawing/2014/main" id="{27406291-2595-151D-0C22-1844810AF23C}"/>
              </a:ext>
            </a:extLst>
          </p:cNvPr>
          <p:cNvSpPr>
            <a:spLocks noGrp="1"/>
          </p:cNvSpPr>
          <p:nvPr>
            <p:ph idx="1"/>
          </p:nvPr>
        </p:nvSpPr>
        <p:spPr>
          <a:xfrm>
            <a:off x="1295400" y="1967220"/>
            <a:ext cx="9601200" cy="3643312"/>
          </a:xfrm>
        </p:spPr>
        <p:txBody>
          <a:bodyPr/>
          <a:lstStyle/>
          <a:p>
            <a:r>
              <a:rPr lang="hr-HR" sz="2000" dirty="0"/>
              <a:t>Mnogi klijenti imaju poteškoće s donošenjem odluka</a:t>
            </a:r>
          </a:p>
          <a:p>
            <a:pPr marL="0" indent="0">
              <a:buNone/>
            </a:pPr>
            <a:endParaRPr lang="hr-HR" dirty="0"/>
          </a:p>
        </p:txBody>
      </p:sp>
      <p:graphicFrame>
        <p:nvGraphicFramePr>
          <p:cNvPr id="4" name="Tablica 3">
            <a:extLst>
              <a:ext uri="{FF2B5EF4-FFF2-40B4-BE49-F238E27FC236}">
                <a16:creationId xmlns:a16="http://schemas.microsoft.com/office/drawing/2014/main" id="{17F38C60-3BDD-315A-AF60-1E51C1963664}"/>
              </a:ext>
            </a:extLst>
          </p:cNvPr>
          <p:cNvGraphicFramePr>
            <a:graphicFrameLocks noGrp="1"/>
          </p:cNvGraphicFramePr>
          <p:nvPr>
            <p:extLst>
              <p:ext uri="{D42A27DB-BD31-4B8C-83A1-F6EECF244321}">
                <p14:modId xmlns:p14="http://schemas.microsoft.com/office/powerpoint/2010/main" val="2854959080"/>
              </p:ext>
            </p:extLst>
          </p:nvPr>
        </p:nvGraphicFramePr>
        <p:xfrm>
          <a:off x="2199394" y="2743528"/>
          <a:ext cx="8128000" cy="3352800"/>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1791761198"/>
                    </a:ext>
                  </a:extLst>
                </a:gridCol>
                <a:gridCol w="4064000">
                  <a:extLst>
                    <a:ext uri="{9D8B030D-6E8A-4147-A177-3AD203B41FA5}">
                      <a16:colId xmlns:a16="http://schemas.microsoft.com/office/drawing/2014/main" val="3305600791"/>
                    </a:ext>
                  </a:extLst>
                </a:gridCol>
              </a:tblGrid>
              <a:tr h="370840">
                <a:tc>
                  <a:txBody>
                    <a:bodyPr/>
                    <a:lstStyle/>
                    <a:p>
                      <a:r>
                        <a:rPr lang="hr-HR" sz="1600" b="1" dirty="0"/>
                        <a:t>PREDNOSTI VOLONTIRANJA</a:t>
                      </a:r>
                    </a:p>
                    <a:p>
                      <a:pPr marL="342900" indent="-342900">
                        <a:buAutoNum type="arabicPeriod"/>
                      </a:pPr>
                      <a:r>
                        <a:rPr lang="hr-HR" sz="1600" b="0" dirty="0"/>
                        <a:t>Izvede me iz stana</a:t>
                      </a:r>
                    </a:p>
                    <a:p>
                      <a:pPr marL="342900" indent="-342900">
                        <a:buAutoNum type="arabicPeriod"/>
                      </a:pPr>
                      <a:r>
                        <a:rPr lang="hr-HR" sz="1600" b="0" dirty="0"/>
                        <a:t>Osjećam se korisno i produktivno</a:t>
                      </a:r>
                    </a:p>
                    <a:p>
                      <a:pPr marL="342900" indent="-342900">
                        <a:buAutoNum type="arabicPeriod"/>
                      </a:pPr>
                      <a:r>
                        <a:rPr lang="hr-HR" sz="1600" b="0" dirty="0"/>
                        <a:t>Pomaže drugima</a:t>
                      </a:r>
                    </a:p>
                    <a:p>
                      <a:pPr marL="342900" indent="-342900">
                        <a:buAutoNum type="arabicPeriod"/>
                      </a:pPr>
                      <a:r>
                        <a:rPr lang="hr-HR" sz="1600" b="0" dirty="0"/>
                        <a:t>Dobar korak prije pronalaska posla</a:t>
                      </a:r>
                    </a:p>
                    <a:p>
                      <a:pPr marL="342900" indent="-342900">
                        <a:buAutoNum type="arabicPeriod"/>
                      </a:pPr>
                      <a:r>
                        <a:rPr lang="hr-HR" sz="1600" b="0" dirty="0"/>
                        <a:t>Učenje novih vještina</a:t>
                      </a:r>
                    </a:p>
                  </a:txBody>
                  <a:tcPr/>
                </a:tc>
                <a:tc>
                  <a:txBody>
                    <a:bodyPr/>
                    <a:lstStyle/>
                    <a:p>
                      <a:r>
                        <a:rPr lang="hr-HR" sz="1600" b="1" dirty="0"/>
                        <a:t>MANE VOLONTIRANJA</a:t>
                      </a:r>
                    </a:p>
                    <a:p>
                      <a:pPr marL="342900" indent="-342900">
                        <a:buAutoNum type="arabicPeriod"/>
                      </a:pPr>
                      <a:r>
                        <a:rPr lang="hr-HR" sz="1600" b="0" dirty="0"/>
                        <a:t>Mogao bih biti preumoran</a:t>
                      </a:r>
                    </a:p>
                    <a:p>
                      <a:pPr marL="342900" indent="-342900">
                        <a:buAutoNum type="arabicPeriod"/>
                      </a:pPr>
                      <a:r>
                        <a:rPr lang="hr-HR" sz="1600" b="0" dirty="0"/>
                        <a:t>Moglo bi mi se ne svidjeti </a:t>
                      </a:r>
                    </a:p>
                    <a:p>
                      <a:pPr marL="342900" indent="-342900">
                        <a:buAutoNum type="arabicPeriod"/>
                      </a:pPr>
                      <a:r>
                        <a:rPr lang="hr-HR" sz="1600" b="0" dirty="0"/>
                        <a:t>Razmišljanje o tome me čini anksioznim</a:t>
                      </a:r>
                    </a:p>
                  </a:txBody>
                  <a:tcPr/>
                </a:tc>
                <a:extLst>
                  <a:ext uri="{0D108BD9-81ED-4DB2-BD59-A6C34878D82A}">
                    <a16:rowId xmlns:a16="http://schemas.microsoft.com/office/drawing/2014/main" val="1476627206"/>
                  </a:ext>
                </a:extLst>
              </a:tr>
              <a:tr h="370840">
                <a:tc>
                  <a:txBody>
                    <a:bodyPr/>
                    <a:lstStyle/>
                    <a:p>
                      <a:r>
                        <a:rPr lang="hr-HR" sz="1600" b="1" dirty="0"/>
                        <a:t>PREDNOSTI NE-VOLONTIRANJA</a:t>
                      </a:r>
                    </a:p>
                    <a:p>
                      <a:pPr marL="342900" indent="-342900">
                        <a:buAutoNum type="arabicPeriod"/>
                      </a:pPr>
                      <a:r>
                        <a:rPr lang="hr-HR" sz="1600" b="0" dirty="0"/>
                        <a:t>Ne moram se osjećati anksiozno u vezi toga</a:t>
                      </a:r>
                    </a:p>
                    <a:p>
                      <a:pPr marL="342900" indent="-342900">
                        <a:buAutoNum type="arabicPeriod"/>
                      </a:pPr>
                      <a:r>
                        <a:rPr lang="hr-HR" sz="1600" b="0" dirty="0"/>
                        <a:t>Može mi sačuvati energiju za druge stvari </a:t>
                      </a:r>
                    </a:p>
                    <a:p>
                      <a:pPr marL="342900" indent="-342900">
                        <a:buAutoNum type="arabicPeriod"/>
                      </a:pPr>
                      <a:r>
                        <a:rPr lang="hr-HR" sz="1600" b="0" dirty="0"/>
                        <a:t>Ne moram se suočiti s potencijalnim neuspjehom</a:t>
                      </a:r>
                    </a:p>
                  </a:txBody>
                  <a:tcPr/>
                </a:tc>
                <a:tc>
                  <a:txBody>
                    <a:bodyPr/>
                    <a:lstStyle/>
                    <a:p>
                      <a:r>
                        <a:rPr lang="hr-HR" sz="1600" b="1" dirty="0"/>
                        <a:t>MANE NE-VOLONTIRANJA</a:t>
                      </a:r>
                    </a:p>
                    <a:p>
                      <a:pPr marL="342900" indent="-342900">
                        <a:buAutoNum type="arabicPeriod"/>
                      </a:pPr>
                      <a:r>
                        <a:rPr lang="hr-HR" sz="1600" b="0" dirty="0"/>
                        <a:t>Ne pomaže mojoj depresiji</a:t>
                      </a:r>
                    </a:p>
                    <a:p>
                      <a:pPr marL="342900" indent="-342900">
                        <a:buAutoNum type="arabicPeriod"/>
                      </a:pPr>
                      <a:r>
                        <a:rPr lang="hr-HR" sz="1600" b="0" dirty="0"/>
                        <a:t>Neću izlaziti iz kuće</a:t>
                      </a:r>
                    </a:p>
                    <a:p>
                      <a:pPr marL="342900" indent="-342900">
                        <a:buAutoNum type="arabicPeriod"/>
                      </a:pPr>
                      <a:r>
                        <a:rPr lang="hr-HR" sz="1600" b="0" dirty="0"/>
                        <a:t>Neću imati priliku osjećati se korisno i produktivno</a:t>
                      </a:r>
                    </a:p>
                    <a:p>
                      <a:pPr marL="342900" indent="-342900">
                        <a:buAutoNum type="arabicPeriod"/>
                      </a:pPr>
                      <a:r>
                        <a:rPr lang="hr-HR" sz="1600" b="0" dirty="0"/>
                        <a:t>Ne povećava moje vještine</a:t>
                      </a:r>
                    </a:p>
                  </a:txBody>
                  <a:tcPr/>
                </a:tc>
                <a:extLst>
                  <a:ext uri="{0D108BD9-81ED-4DB2-BD59-A6C34878D82A}">
                    <a16:rowId xmlns:a16="http://schemas.microsoft.com/office/drawing/2014/main" val="3114665489"/>
                  </a:ext>
                </a:extLst>
              </a:tr>
            </a:tbl>
          </a:graphicData>
        </a:graphic>
      </p:graphicFrame>
      <p:pic>
        <p:nvPicPr>
          <p:cNvPr id="8" name="Picture 3" descr="Slika na kojoj se prikazuje šarenilo">
            <a:extLst>
              <a:ext uri="{FF2B5EF4-FFF2-40B4-BE49-F238E27FC236}">
                <a16:creationId xmlns:a16="http://schemas.microsoft.com/office/drawing/2014/main" id="{10E287FA-582E-4084-CFC3-63B0A6D08620}"/>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1335659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FB7D1A4-27FC-E235-E197-313453EC9EE8}"/>
              </a:ext>
            </a:extLst>
          </p:cNvPr>
          <p:cNvSpPr>
            <a:spLocks noGrp="1"/>
          </p:cNvSpPr>
          <p:nvPr>
            <p:ph type="title"/>
          </p:nvPr>
        </p:nvSpPr>
        <p:spPr>
          <a:xfrm>
            <a:off x="725313" y="324961"/>
            <a:ext cx="9601200" cy="1309687"/>
          </a:xfrm>
        </p:spPr>
        <p:txBody>
          <a:bodyPr/>
          <a:lstStyle/>
          <a:p>
            <a:r>
              <a:rPr lang="hr-HR" b="1" dirty="0"/>
              <a:t>Zadaci postupnog izlaganja i Analogija stubišta</a:t>
            </a:r>
          </a:p>
        </p:txBody>
      </p:sp>
      <p:sp>
        <p:nvSpPr>
          <p:cNvPr id="3" name="Rezervirano mjesto sadržaja 2">
            <a:extLst>
              <a:ext uri="{FF2B5EF4-FFF2-40B4-BE49-F238E27FC236}">
                <a16:creationId xmlns:a16="http://schemas.microsoft.com/office/drawing/2014/main" id="{DA772774-8C85-DB15-CFD8-61DD87DB5F6D}"/>
              </a:ext>
            </a:extLst>
          </p:cNvPr>
          <p:cNvSpPr>
            <a:spLocks noGrp="1"/>
          </p:cNvSpPr>
          <p:nvPr>
            <p:ph idx="1"/>
          </p:nvPr>
        </p:nvSpPr>
        <p:spPr>
          <a:xfrm>
            <a:off x="827660" y="2043268"/>
            <a:ext cx="4289323" cy="3643312"/>
          </a:xfrm>
        </p:spPr>
        <p:txBody>
          <a:bodyPr/>
          <a:lstStyle/>
          <a:p>
            <a:r>
              <a:rPr lang="hr-HR" sz="2000" dirty="0"/>
              <a:t>Kada je klijent preplavljen zadatkom kojeg mora ostvariti </a:t>
            </a:r>
            <a:r>
              <a:rPr lang="hr-HR" sz="2000" dirty="0">
                <a:sym typeface="Wingdings" panose="05000000000000000000" pitchFamily="2" charset="2"/>
              </a:rPr>
              <a:t> važno je rastaviti</a:t>
            </a:r>
            <a:r>
              <a:rPr lang="hr-HR" sz="2000" i="1" dirty="0">
                <a:sym typeface="Wingdings" panose="05000000000000000000" pitchFamily="2" charset="2"/>
              </a:rPr>
              <a:t> </a:t>
            </a:r>
            <a:r>
              <a:rPr lang="hr-HR" sz="2000" dirty="0">
                <a:sym typeface="Wingdings" panose="05000000000000000000" pitchFamily="2" charset="2"/>
              </a:rPr>
              <a:t>zadatak na manje komponente</a:t>
            </a:r>
          </a:p>
          <a:p>
            <a:r>
              <a:rPr lang="hr-HR" sz="2000" dirty="0">
                <a:sym typeface="Wingdings" panose="05000000000000000000" pitchFamily="2" charset="2"/>
              </a:rPr>
              <a:t>Preusmjeriti fokus s udaljenosti od cilja na trenutnu „stepenicu”</a:t>
            </a:r>
          </a:p>
          <a:p>
            <a:endParaRPr lang="hr-HR" dirty="0"/>
          </a:p>
        </p:txBody>
      </p:sp>
      <p:cxnSp>
        <p:nvCxnSpPr>
          <p:cNvPr id="5" name="Poveznik: kutno 4">
            <a:extLst>
              <a:ext uri="{FF2B5EF4-FFF2-40B4-BE49-F238E27FC236}">
                <a16:creationId xmlns:a16="http://schemas.microsoft.com/office/drawing/2014/main" id="{2A99995E-F80A-9C71-9DFE-F1B7A75410B0}"/>
              </a:ext>
            </a:extLst>
          </p:cNvPr>
          <p:cNvCxnSpPr/>
          <p:nvPr/>
        </p:nvCxnSpPr>
        <p:spPr>
          <a:xfrm rot="5400000" flipH="1" flipV="1">
            <a:off x="6079101" y="4850070"/>
            <a:ext cx="938365" cy="648929"/>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 name="Poveznik: kutno 5">
            <a:extLst>
              <a:ext uri="{FF2B5EF4-FFF2-40B4-BE49-F238E27FC236}">
                <a16:creationId xmlns:a16="http://schemas.microsoft.com/office/drawing/2014/main" id="{3F7F2F74-74A0-AEFF-874F-12B24E99FF64}"/>
              </a:ext>
            </a:extLst>
          </p:cNvPr>
          <p:cNvCxnSpPr/>
          <p:nvPr/>
        </p:nvCxnSpPr>
        <p:spPr>
          <a:xfrm rot="5400000" flipH="1" flipV="1">
            <a:off x="6718197" y="4380887"/>
            <a:ext cx="938365" cy="64892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15" name="TekstniOkvir 14">
            <a:extLst>
              <a:ext uri="{FF2B5EF4-FFF2-40B4-BE49-F238E27FC236}">
                <a16:creationId xmlns:a16="http://schemas.microsoft.com/office/drawing/2014/main" id="{42AAD256-E8F3-6E06-D928-E9D91F4B9C25}"/>
              </a:ext>
            </a:extLst>
          </p:cNvPr>
          <p:cNvSpPr txBox="1"/>
          <p:nvPr/>
        </p:nvSpPr>
        <p:spPr>
          <a:xfrm>
            <a:off x="5525913" y="4193762"/>
            <a:ext cx="2090890" cy="523220"/>
          </a:xfrm>
          <a:prstGeom prst="rect">
            <a:avLst/>
          </a:prstGeom>
          <a:noFill/>
        </p:spPr>
        <p:txBody>
          <a:bodyPr wrap="square" rtlCol="0">
            <a:spAutoFit/>
          </a:bodyPr>
          <a:lstStyle/>
          <a:p>
            <a:r>
              <a:rPr lang="hr-HR" sz="1400" dirty="0"/>
              <a:t>Razmisliti koliku stanarinu mogu plaćati</a:t>
            </a:r>
          </a:p>
        </p:txBody>
      </p:sp>
      <p:sp>
        <p:nvSpPr>
          <p:cNvPr id="16" name="TekstniOkvir 15">
            <a:extLst>
              <a:ext uri="{FF2B5EF4-FFF2-40B4-BE49-F238E27FC236}">
                <a16:creationId xmlns:a16="http://schemas.microsoft.com/office/drawing/2014/main" id="{EA322330-CD69-CA4B-153A-90C75244F463}"/>
              </a:ext>
            </a:extLst>
          </p:cNvPr>
          <p:cNvSpPr txBox="1"/>
          <p:nvPr/>
        </p:nvSpPr>
        <p:spPr>
          <a:xfrm>
            <a:off x="4772025" y="4769212"/>
            <a:ext cx="2090890" cy="523220"/>
          </a:xfrm>
          <a:prstGeom prst="rect">
            <a:avLst/>
          </a:prstGeom>
          <a:noFill/>
        </p:spPr>
        <p:txBody>
          <a:bodyPr wrap="square" rtlCol="0">
            <a:spAutoFit/>
          </a:bodyPr>
          <a:lstStyle/>
          <a:p>
            <a:r>
              <a:rPr lang="hr-HR" sz="1400" dirty="0"/>
              <a:t>Razgovarati o seljenju sa susjedima</a:t>
            </a:r>
          </a:p>
        </p:txBody>
      </p:sp>
      <p:cxnSp>
        <p:nvCxnSpPr>
          <p:cNvPr id="17" name="Poveznik: kutno 16">
            <a:extLst>
              <a:ext uri="{FF2B5EF4-FFF2-40B4-BE49-F238E27FC236}">
                <a16:creationId xmlns:a16="http://schemas.microsoft.com/office/drawing/2014/main" id="{FDE5B34D-49E2-3FBA-D82A-0C1EA3843B9A}"/>
              </a:ext>
            </a:extLst>
          </p:cNvPr>
          <p:cNvCxnSpPr/>
          <p:nvPr/>
        </p:nvCxnSpPr>
        <p:spPr>
          <a:xfrm rot="5400000" flipH="1" flipV="1">
            <a:off x="7367127" y="3895961"/>
            <a:ext cx="938365" cy="64892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18" name="TekstniOkvir 17">
            <a:extLst>
              <a:ext uri="{FF2B5EF4-FFF2-40B4-BE49-F238E27FC236}">
                <a16:creationId xmlns:a16="http://schemas.microsoft.com/office/drawing/2014/main" id="{AA77E76B-07CE-53F6-1BA3-0D4B0E27DEA0}"/>
              </a:ext>
            </a:extLst>
          </p:cNvPr>
          <p:cNvSpPr txBox="1"/>
          <p:nvPr/>
        </p:nvSpPr>
        <p:spPr>
          <a:xfrm>
            <a:off x="5695950" y="3813650"/>
            <a:ext cx="2440243" cy="307777"/>
          </a:xfrm>
          <a:prstGeom prst="rect">
            <a:avLst/>
          </a:prstGeom>
          <a:noFill/>
        </p:spPr>
        <p:txBody>
          <a:bodyPr wrap="square" rtlCol="0">
            <a:spAutoFit/>
          </a:bodyPr>
          <a:lstStyle/>
          <a:p>
            <a:r>
              <a:rPr lang="hr-HR" sz="1400" dirty="0"/>
              <a:t>Tražiti novi stan na internetu</a:t>
            </a:r>
          </a:p>
        </p:txBody>
      </p:sp>
      <p:cxnSp>
        <p:nvCxnSpPr>
          <p:cNvPr id="19" name="Poveznik: kutno 18">
            <a:extLst>
              <a:ext uri="{FF2B5EF4-FFF2-40B4-BE49-F238E27FC236}">
                <a16:creationId xmlns:a16="http://schemas.microsoft.com/office/drawing/2014/main" id="{0094EED9-C6CC-5EE2-9CA3-01A017C69F45}"/>
              </a:ext>
            </a:extLst>
          </p:cNvPr>
          <p:cNvCxnSpPr/>
          <p:nvPr/>
        </p:nvCxnSpPr>
        <p:spPr>
          <a:xfrm rot="5400000" flipH="1" flipV="1">
            <a:off x="8016056" y="3414094"/>
            <a:ext cx="938365" cy="64892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20" name="TekstniOkvir 19">
            <a:extLst>
              <a:ext uri="{FF2B5EF4-FFF2-40B4-BE49-F238E27FC236}">
                <a16:creationId xmlns:a16="http://schemas.microsoft.com/office/drawing/2014/main" id="{C15E84D5-1C33-3BEB-820C-5B3F2E3745C3}"/>
              </a:ext>
            </a:extLst>
          </p:cNvPr>
          <p:cNvSpPr txBox="1"/>
          <p:nvPr/>
        </p:nvSpPr>
        <p:spPr>
          <a:xfrm>
            <a:off x="7029450" y="3235742"/>
            <a:ext cx="1780253" cy="523220"/>
          </a:xfrm>
          <a:prstGeom prst="rect">
            <a:avLst/>
          </a:prstGeom>
          <a:noFill/>
        </p:spPr>
        <p:txBody>
          <a:bodyPr wrap="square" rtlCol="0">
            <a:spAutoFit/>
          </a:bodyPr>
          <a:lstStyle/>
          <a:p>
            <a:r>
              <a:rPr lang="hr-HR" sz="1400" dirty="0"/>
              <a:t>Nazvati i dogovoriti razgledavanje stana</a:t>
            </a:r>
          </a:p>
        </p:txBody>
      </p:sp>
      <p:cxnSp>
        <p:nvCxnSpPr>
          <p:cNvPr id="21" name="Poveznik: kutno 20">
            <a:extLst>
              <a:ext uri="{FF2B5EF4-FFF2-40B4-BE49-F238E27FC236}">
                <a16:creationId xmlns:a16="http://schemas.microsoft.com/office/drawing/2014/main" id="{198EDC55-4E49-C208-79DA-D9BD12F81858}"/>
              </a:ext>
            </a:extLst>
          </p:cNvPr>
          <p:cNvCxnSpPr/>
          <p:nvPr/>
        </p:nvCxnSpPr>
        <p:spPr>
          <a:xfrm rot="5400000" flipH="1" flipV="1">
            <a:off x="8664985" y="2892047"/>
            <a:ext cx="938365" cy="64892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22" name="TekstniOkvir 21">
            <a:extLst>
              <a:ext uri="{FF2B5EF4-FFF2-40B4-BE49-F238E27FC236}">
                <a16:creationId xmlns:a16="http://schemas.microsoft.com/office/drawing/2014/main" id="{DE88F0E8-82D3-B664-D6B6-E9D3171B2360}"/>
              </a:ext>
            </a:extLst>
          </p:cNvPr>
          <p:cNvSpPr txBox="1"/>
          <p:nvPr/>
        </p:nvSpPr>
        <p:spPr>
          <a:xfrm>
            <a:off x="8020050" y="2842488"/>
            <a:ext cx="1651942" cy="307777"/>
          </a:xfrm>
          <a:prstGeom prst="rect">
            <a:avLst/>
          </a:prstGeom>
          <a:noFill/>
        </p:spPr>
        <p:txBody>
          <a:bodyPr wrap="square" rtlCol="0">
            <a:spAutoFit/>
          </a:bodyPr>
          <a:lstStyle/>
          <a:p>
            <a:r>
              <a:rPr lang="hr-HR" sz="1400" dirty="0"/>
              <a:t>Razgledati stan</a:t>
            </a:r>
          </a:p>
        </p:txBody>
      </p:sp>
      <p:cxnSp>
        <p:nvCxnSpPr>
          <p:cNvPr id="23" name="Poveznik: kutno 22">
            <a:extLst>
              <a:ext uri="{FF2B5EF4-FFF2-40B4-BE49-F238E27FC236}">
                <a16:creationId xmlns:a16="http://schemas.microsoft.com/office/drawing/2014/main" id="{98E8FA5C-09BD-1B1A-3DDD-FCD5458BB15F}"/>
              </a:ext>
            </a:extLst>
          </p:cNvPr>
          <p:cNvCxnSpPr/>
          <p:nvPr/>
        </p:nvCxnSpPr>
        <p:spPr>
          <a:xfrm rot="5400000" flipH="1" flipV="1">
            <a:off x="9309490" y="2406906"/>
            <a:ext cx="938365" cy="64892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24" name="TekstniOkvir 23">
            <a:extLst>
              <a:ext uri="{FF2B5EF4-FFF2-40B4-BE49-F238E27FC236}">
                <a16:creationId xmlns:a16="http://schemas.microsoft.com/office/drawing/2014/main" id="{19F2C75A-24F4-3C1F-C626-FADCDFCA8E9B}"/>
              </a:ext>
            </a:extLst>
          </p:cNvPr>
          <p:cNvSpPr txBox="1"/>
          <p:nvPr/>
        </p:nvSpPr>
        <p:spPr>
          <a:xfrm>
            <a:off x="8296275" y="2306308"/>
            <a:ext cx="1939105" cy="307777"/>
          </a:xfrm>
          <a:prstGeom prst="rect">
            <a:avLst/>
          </a:prstGeom>
          <a:noFill/>
        </p:spPr>
        <p:txBody>
          <a:bodyPr wrap="square" rtlCol="0">
            <a:spAutoFit/>
          </a:bodyPr>
          <a:lstStyle/>
          <a:p>
            <a:r>
              <a:rPr lang="hr-HR" sz="1400" dirty="0"/>
              <a:t>Razgledati drugi stan</a:t>
            </a:r>
          </a:p>
        </p:txBody>
      </p:sp>
      <p:pic>
        <p:nvPicPr>
          <p:cNvPr id="7" name="Picture 3" descr="Slika na kojoj se prikazuje šarenilo">
            <a:extLst>
              <a:ext uri="{FF2B5EF4-FFF2-40B4-BE49-F238E27FC236}">
                <a16:creationId xmlns:a16="http://schemas.microsoft.com/office/drawing/2014/main" id="{E458AAFC-1382-3CCB-6B39-1A6170557719}"/>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1663770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Slika na kojoj se prikazuje šarenilo">
            <a:extLst>
              <a:ext uri="{FF2B5EF4-FFF2-40B4-BE49-F238E27FC236}">
                <a16:creationId xmlns:a16="http://schemas.microsoft.com/office/drawing/2014/main" id="{8BBA97EA-A51E-6A76-D38D-8DD2781AF1E9}"/>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
        <p:nvSpPr>
          <p:cNvPr id="2" name="Naslov 1">
            <a:extLst>
              <a:ext uri="{FF2B5EF4-FFF2-40B4-BE49-F238E27FC236}">
                <a16:creationId xmlns:a16="http://schemas.microsoft.com/office/drawing/2014/main" id="{802E60B2-C6A9-F5F2-49D9-CE12D4354092}"/>
              </a:ext>
            </a:extLst>
          </p:cNvPr>
          <p:cNvSpPr>
            <a:spLocks noGrp="1"/>
          </p:cNvSpPr>
          <p:nvPr>
            <p:ph type="title"/>
          </p:nvPr>
        </p:nvSpPr>
        <p:spPr/>
        <p:txBody>
          <a:bodyPr/>
          <a:lstStyle/>
          <a:p>
            <a:r>
              <a:rPr lang="hr-HR" b="1" dirty="0"/>
              <a:t>izlaganje</a:t>
            </a:r>
          </a:p>
        </p:txBody>
      </p:sp>
      <p:sp>
        <p:nvSpPr>
          <p:cNvPr id="3" name="Rezervirano mjesto sadržaja 2">
            <a:extLst>
              <a:ext uri="{FF2B5EF4-FFF2-40B4-BE49-F238E27FC236}">
                <a16:creationId xmlns:a16="http://schemas.microsoft.com/office/drawing/2014/main" id="{A973F94F-2DEE-32A5-FFB4-F7F662BA8D2D}"/>
              </a:ext>
            </a:extLst>
          </p:cNvPr>
          <p:cNvSpPr>
            <a:spLocks noGrp="1"/>
          </p:cNvSpPr>
          <p:nvPr>
            <p:ph idx="1"/>
          </p:nvPr>
        </p:nvSpPr>
        <p:spPr>
          <a:xfrm>
            <a:off x="1295400" y="2262187"/>
            <a:ext cx="9601200" cy="4039221"/>
          </a:xfrm>
        </p:spPr>
        <p:txBody>
          <a:bodyPr>
            <a:normAutofit/>
          </a:bodyPr>
          <a:lstStyle/>
          <a:p>
            <a:r>
              <a:rPr lang="hr-HR" sz="2000" dirty="0"/>
              <a:t>Izbjegavanje kao strategija nošenja sa stresom</a:t>
            </a:r>
          </a:p>
          <a:p>
            <a:r>
              <a:rPr lang="hr-HR" sz="2000" dirty="0"/>
              <a:t>Sigurnosna ponašanja (izbjegavanje pogleda u oči, osmjehivanja drugima, izbjegavanje čavrljanja – </a:t>
            </a:r>
            <a:r>
              <a:rPr lang="hr-HR" sz="2000" i="1" dirty="0" err="1"/>
              <a:t>small</a:t>
            </a:r>
            <a:r>
              <a:rPr lang="hr-HR" sz="2000" i="1" dirty="0"/>
              <a:t> talk, </a:t>
            </a:r>
            <a:r>
              <a:rPr lang="hr-HR" sz="2000" dirty="0"/>
              <a:t>i davanja svojeg mišljenja)</a:t>
            </a:r>
          </a:p>
          <a:p>
            <a:r>
              <a:rPr lang="hr-HR" sz="2000" dirty="0"/>
              <a:t>Iako izbjegavanje nosi neposredno olakšanje, dugoročno održava problem jer klijent ne dobije mogućnost preispitivanja svojih automatskih misli i ne dobije protudokaze svojim teorijama</a:t>
            </a:r>
          </a:p>
          <a:p>
            <a:r>
              <a:rPr lang="hr-HR" sz="2000" dirty="0"/>
              <a:t>Kada dođe do izlaganja </a:t>
            </a:r>
            <a:r>
              <a:rPr lang="hr-HR" sz="2000" dirty="0">
                <a:sym typeface="Wingdings" panose="05000000000000000000" pitchFamily="2" charset="2"/>
              </a:rPr>
              <a:t> tražiti klijenta da se svakodnevno uključuje u tu aktivnost i ostaje u situaciji dok ne shvati da se ono što izaziva anksioznost neće dogoditi</a:t>
            </a:r>
            <a:endParaRPr lang="hr-HR" sz="2000" dirty="0"/>
          </a:p>
        </p:txBody>
      </p:sp>
      <p:pic>
        <p:nvPicPr>
          <p:cNvPr id="7" name="Slika 6" descr="Slika na kojoj se prikazuje ukrasni isječci, Dječja umjetnost, Crtić, ilustracija&#10;&#10;Opis je automatski generiran">
            <a:extLst>
              <a:ext uri="{FF2B5EF4-FFF2-40B4-BE49-F238E27FC236}">
                <a16:creationId xmlns:a16="http://schemas.microsoft.com/office/drawing/2014/main" id="{803D8742-FA8C-3A50-3A08-6B90128D81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13983" y="342843"/>
            <a:ext cx="3667539" cy="1919345"/>
          </a:xfrm>
          <a:prstGeom prst="rect">
            <a:avLst/>
          </a:prstGeom>
        </p:spPr>
      </p:pic>
    </p:spTree>
    <p:extLst>
      <p:ext uri="{BB962C8B-B14F-4D97-AF65-F5344CB8AC3E}">
        <p14:creationId xmlns:p14="http://schemas.microsoft.com/office/powerpoint/2010/main" val="1204253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48C736-3A2B-C279-AA6E-9B3154997CF9}"/>
              </a:ext>
            </a:extLst>
          </p:cNvPr>
          <p:cNvSpPr>
            <a:spLocks noGrp="1"/>
          </p:cNvSpPr>
          <p:nvPr>
            <p:ph type="title"/>
          </p:nvPr>
        </p:nvSpPr>
        <p:spPr/>
        <p:txBody>
          <a:bodyPr/>
          <a:lstStyle/>
          <a:p>
            <a:r>
              <a:rPr lang="hr-HR" b="1" dirty="0"/>
              <a:t>Izlaganje </a:t>
            </a:r>
            <a:r>
              <a:rPr lang="hr-HR" sz="1600" b="1" dirty="0"/>
              <a:t>2</a:t>
            </a:r>
            <a:endParaRPr lang="hr-HR" b="1" dirty="0"/>
          </a:p>
        </p:txBody>
      </p:sp>
      <p:sp>
        <p:nvSpPr>
          <p:cNvPr id="3" name="Rezervirano mjesto sadržaja 2">
            <a:extLst>
              <a:ext uri="{FF2B5EF4-FFF2-40B4-BE49-F238E27FC236}">
                <a16:creationId xmlns:a16="http://schemas.microsoft.com/office/drawing/2014/main" id="{534F9C1D-FFEF-22F2-ACEA-D8F57745765F}"/>
              </a:ext>
            </a:extLst>
          </p:cNvPr>
          <p:cNvSpPr>
            <a:spLocks noGrp="1"/>
          </p:cNvSpPr>
          <p:nvPr>
            <p:ph idx="1"/>
          </p:nvPr>
        </p:nvSpPr>
        <p:spPr/>
        <p:txBody>
          <a:bodyPr>
            <a:normAutofit/>
          </a:bodyPr>
          <a:lstStyle/>
          <a:p>
            <a:r>
              <a:rPr lang="hr-HR" sz="2400" dirty="0"/>
              <a:t>Neki klijenti izbjegavaju unutarnje podražaje:</a:t>
            </a:r>
          </a:p>
          <a:p>
            <a:pPr lvl="1"/>
            <a:r>
              <a:rPr lang="hr-HR" sz="2000" dirty="0"/>
              <a:t>Doživljavanje snažnih emocija</a:t>
            </a:r>
          </a:p>
          <a:p>
            <a:pPr lvl="1"/>
            <a:r>
              <a:rPr lang="hr-HR" sz="2000" dirty="0"/>
              <a:t>Razmišljanje o uzrujavajućim situacijama</a:t>
            </a:r>
          </a:p>
          <a:p>
            <a:pPr lvl="1"/>
            <a:r>
              <a:rPr lang="hr-HR" sz="2000" dirty="0"/>
              <a:t>Bolnim sjećanjima</a:t>
            </a:r>
          </a:p>
          <a:p>
            <a:pPr lvl="1"/>
            <a:r>
              <a:rPr lang="hr-HR" sz="2000" dirty="0"/>
              <a:t>Fiziološku uzbuđenost</a:t>
            </a:r>
          </a:p>
          <a:p>
            <a:pPr lvl="1"/>
            <a:r>
              <a:rPr lang="hr-HR" sz="2000" dirty="0"/>
              <a:t>Suočavanje s tjelesnom boli</a:t>
            </a:r>
          </a:p>
          <a:p>
            <a:pPr lvl="1">
              <a:buFont typeface="Wingdings" panose="05000000000000000000" pitchFamily="2" charset="2"/>
              <a:buChar char="à"/>
            </a:pPr>
            <a:r>
              <a:rPr lang="hr-HR" sz="2000" dirty="0">
                <a:sym typeface="Wingdings" panose="05000000000000000000" pitchFamily="2" charset="2"/>
              </a:rPr>
              <a:t>Vježbe </a:t>
            </a:r>
            <a:r>
              <a:rPr lang="hr-HR" sz="2000" dirty="0" err="1">
                <a:sym typeface="Wingdings" panose="05000000000000000000" pitchFamily="2" charset="2"/>
              </a:rPr>
              <a:t>mindfulnessa</a:t>
            </a:r>
            <a:r>
              <a:rPr lang="hr-HR" sz="2000" dirty="0">
                <a:sym typeface="Wingdings" panose="05000000000000000000" pitchFamily="2" charset="2"/>
              </a:rPr>
              <a:t>!</a:t>
            </a:r>
          </a:p>
        </p:txBody>
      </p:sp>
      <p:sp>
        <p:nvSpPr>
          <p:cNvPr id="4" name="TekstniOkvir 3">
            <a:extLst>
              <a:ext uri="{FF2B5EF4-FFF2-40B4-BE49-F238E27FC236}">
                <a16:creationId xmlns:a16="http://schemas.microsoft.com/office/drawing/2014/main" id="{D4B6A332-4FCB-6D88-A5C3-FDBBD6C41E54}"/>
              </a:ext>
            </a:extLst>
          </p:cNvPr>
          <p:cNvSpPr txBox="1"/>
          <p:nvPr/>
        </p:nvSpPr>
        <p:spPr>
          <a:xfrm>
            <a:off x="7010400" y="4638675"/>
            <a:ext cx="4591050" cy="83099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hr-HR" sz="1600" dirty="0"/>
              <a:t>Kada klijenti izražavaju snažan strah </a:t>
            </a:r>
          </a:p>
          <a:p>
            <a:r>
              <a:rPr lang="hr-HR" sz="1600" dirty="0"/>
              <a:t>tijekom izlaganja, na početku im možemo dopustiti korištenje sigurnosnih ponašanja.</a:t>
            </a:r>
          </a:p>
        </p:txBody>
      </p:sp>
      <p:pic>
        <p:nvPicPr>
          <p:cNvPr id="5" name="Grafika 4" descr="Exclamation mark with solid fill">
            <a:extLst>
              <a:ext uri="{FF2B5EF4-FFF2-40B4-BE49-F238E27FC236}">
                <a16:creationId xmlns:a16="http://schemas.microsoft.com/office/drawing/2014/main" id="{B6EEB6F4-2E7C-6209-8621-E6C236231BF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66347" y="4771495"/>
            <a:ext cx="565355" cy="565355"/>
          </a:xfrm>
          <a:prstGeom prst="rect">
            <a:avLst/>
          </a:prstGeom>
        </p:spPr>
      </p:pic>
      <p:pic>
        <p:nvPicPr>
          <p:cNvPr id="6" name="Picture 3" descr="Slika na kojoj se prikazuje šarenilo">
            <a:extLst>
              <a:ext uri="{FF2B5EF4-FFF2-40B4-BE49-F238E27FC236}">
                <a16:creationId xmlns:a16="http://schemas.microsoft.com/office/drawing/2014/main" id="{A4EDD403-FDC3-333F-4DBA-E25C250B5C41}"/>
              </a:ext>
            </a:extLst>
          </p:cNvPr>
          <p:cNvPicPr>
            <a:picLocks noChangeAspect="1"/>
          </p:cNvPicPr>
          <p:nvPr/>
        </p:nvPicPr>
        <p:blipFill rotWithShape="1">
          <a:blip r:embed="rId4">
            <a:alphaModFix amt="7000"/>
          </a:blip>
          <a:srcRect/>
          <a:stretch/>
        </p:blipFill>
        <p:spPr>
          <a:xfrm>
            <a:off x="20" y="7675"/>
            <a:ext cx="12191980" cy="6858000"/>
          </a:xfrm>
          <a:prstGeom prst="rect">
            <a:avLst/>
          </a:prstGeom>
        </p:spPr>
      </p:pic>
      <p:pic>
        <p:nvPicPr>
          <p:cNvPr id="7" name="Slika 6" descr="Slika na kojoj se prikazuje ukrasni isječci, Dječja umjetnost, Crtić, ilustracija&#10;&#10;Opis je automatski generiran">
            <a:extLst>
              <a:ext uri="{FF2B5EF4-FFF2-40B4-BE49-F238E27FC236}">
                <a16:creationId xmlns:a16="http://schemas.microsoft.com/office/drawing/2014/main" id="{45969B4A-896E-D6C4-1DF5-FF089D5F3A9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23583" y="210021"/>
            <a:ext cx="3667539" cy="1919345"/>
          </a:xfrm>
          <a:prstGeom prst="rect">
            <a:avLst/>
          </a:prstGeom>
        </p:spPr>
      </p:pic>
    </p:spTree>
    <p:extLst>
      <p:ext uri="{BB962C8B-B14F-4D97-AF65-F5344CB8AC3E}">
        <p14:creationId xmlns:p14="http://schemas.microsoft.com/office/powerpoint/2010/main" val="1707124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C39EA3F-7085-DAF3-4459-44783D2AE2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150D424-378A-5EAF-BEF3-AB85F9E35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03614" y="952500"/>
            <a:ext cx="2934401" cy="495299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F71D31ED-0CBA-7B7E-794D-2F44DBFCBC77}"/>
              </a:ext>
            </a:extLst>
          </p:cNvPr>
          <p:cNvSpPr>
            <a:spLocks noGrp="1"/>
          </p:cNvSpPr>
          <p:nvPr>
            <p:ph type="title"/>
          </p:nvPr>
        </p:nvSpPr>
        <p:spPr>
          <a:xfrm>
            <a:off x="4910700" y="952500"/>
            <a:ext cx="6446044" cy="1591492"/>
          </a:xfrm>
        </p:spPr>
        <p:txBody>
          <a:bodyPr>
            <a:normAutofit/>
          </a:bodyPr>
          <a:lstStyle/>
          <a:p>
            <a:r>
              <a:rPr lang="hr-HR" b="1" dirty="0"/>
              <a:t>Igranje uloga</a:t>
            </a:r>
          </a:p>
        </p:txBody>
      </p:sp>
      <p:pic>
        <p:nvPicPr>
          <p:cNvPr id="5" name="Slika 4" descr="Slika na kojoj se prikazuje odijevanje, osoba, crtež, ilustracija&#10;&#10;Opis je automatski generiran">
            <a:extLst>
              <a:ext uri="{FF2B5EF4-FFF2-40B4-BE49-F238E27FC236}">
                <a16:creationId xmlns:a16="http://schemas.microsoft.com/office/drawing/2014/main" id="{25987A79-EEC6-6483-A76F-8963D4855906}"/>
              </a:ext>
            </a:extLst>
          </p:cNvPr>
          <p:cNvPicPr>
            <a:picLocks noChangeAspect="1"/>
          </p:cNvPicPr>
          <p:nvPr/>
        </p:nvPicPr>
        <p:blipFill rotWithShape="1">
          <a:blip r:embed="rId2">
            <a:extLst>
              <a:ext uri="{28A0092B-C50C-407E-A947-70E740481C1C}">
                <a14:useLocalDpi xmlns:a14="http://schemas.microsoft.com/office/drawing/2010/main" val="0"/>
              </a:ext>
            </a:extLst>
          </a:blip>
          <a:srcRect l="22785" r="28338" b="1"/>
          <a:stretch/>
        </p:blipFill>
        <p:spPr>
          <a:xfrm>
            <a:off x="976920" y="1696182"/>
            <a:ext cx="2958820" cy="3465636"/>
          </a:xfrm>
          <a:prstGeom prst="rect">
            <a:avLst/>
          </a:prstGeom>
        </p:spPr>
      </p:pic>
      <p:sp>
        <p:nvSpPr>
          <p:cNvPr id="3" name="Rezervirano mjesto sadržaja 2">
            <a:extLst>
              <a:ext uri="{FF2B5EF4-FFF2-40B4-BE49-F238E27FC236}">
                <a16:creationId xmlns:a16="http://schemas.microsoft.com/office/drawing/2014/main" id="{2A947280-F08B-2098-99FC-64BFA0272792}"/>
              </a:ext>
            </a:extLst>
          </p:cNvPr>
          <p:cNvSpPr>
            <a:spLocks noGrp="1"/>
          </p:cNvSpPr>
          <p:nvPr>
            <p:ph idx="1"/>
          </p:nvPr>
        </p:nvSpPr>
        <p:spPr>
          <a:xfrm>
            <a:off x="5019262" y="2206487"/>
            <a:ext cx="6798364" cy="4273825"/>
          </a:xfrm>
        </p:spPr>
        <p:txBody>
          <a:bodyPr>
            <a:normAutofit/>
          </a:bodyPr>
          <a:lstStyle/>
          <a:p>
            <a:pPr>
              <a:lnSpc>
                <a:spcPct val="110000"/>
              </a:lnSpc>
            </a:pPr>
            <a:r>
              <a:rPr lang="hr-HR" sz="2000" dirty="0"/>
              <a:t>Korisno za otkrivanje automatskih misli, razvijanje adaptivnog odgovora, mijenjanje posredujućih i bazičnih vjerovanja, učenje novih vještina</a:t>
            </a:r>
          </a:p>
          <a:p>
            <a:pPr>
              <a:lnSpc>
                <a:spcPct val="110000"/>
              </a:lnSpc>
            </a:pPr>
            <a:r>
              <a:rPr lang="hr-HR" sz="2000" dirty="0"/>
              <a:t>Neki klijenti imaju slabe socijalne vještine, dok neki imaju dobre socijalne vještine samo za određene situacije (npr. na poslu, ali ne kod kuće)</a:t>
            </a:r>
          </a:p>
          <a:p>
            <a:pPr>
              <a:lnSpc>
                <a:spcPct val="110000"/>
              </a:lnSpc>
            </a:pPr>
            <a:r>
              <a:rPr lang="hr-HR" sz="2000" dirty="0"/>
              <a:t>Nakon što odigramo ulogu s klijentom, pitamo ga misli li da bi nešto moglo stati na put obavljanju ovakvog razgovora sa željenom osobom </a:t>
            </a:r>
            <a:r>
              <a:rPr lang="hr-HR" sz="2000" dirty="0">
                <a:sym typeface="Wingdings" panose="05000000000000000000" pitchFamily="2" charset="2"/>
              </a:rPr>
              <a:t> po potrebi koristimo kognitivnu </a:t>
            </a:r>
            <a:r>
              <a:rPr lang="hr-HR" sz="2000" dirty="0" err="1">
                <a:sym typeface="Wingdings" panose="05000000000000000000" pitchFamily="2" charset="2"/>
              </a:rPr>
              <a:t>restrukturaciju</a:t>
            </a:r>
            <a:endParaRPr lang="hr-HR" sz="2000" dirty="0"/>
          </a:p>
        </p:txBody>
      </p:sp>
    </p:spTree>
    <p:extLst>
      <p:ext uri="{BB962C8B-B14F-4D97-AF65-F5344CB8AC3E}">
        <p14:creationId xmlns:p14="http://schemas.microsoft.com/office/powerpoint/2010/main" val="423564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B6D007D-EFD6-44C2-7C54-2E1794B5F370}"/>
              </a:ext>
            </a:extLst>
          </p:cNvPr>
          <p:cNvSpPr>
            <a:spLocks noGrp="1"/>
          </p:cNvSpPr>
          <p:nvPr>
            <p:ph type="title"/>
          </p:nvPr>
        </p:nvSpPr>
        <p:spPr/>
        <p:txBody>
          <a:bodyPr/>
          <a:lstStyle/>
          <a:p>
            <a:r>
              <a:rPr lang="hr-HR" b="1" dirty="0"/>
              <a:t>„pita” tehnika</a:t>
            </a:r>
          </a:p>
        </p:txBody>
      </p:sp>
      <p:graphicFrame>
        <p:nvGraphicFramePr>
          <p:cNvPr id="6" name="Rezervirano mjesto sadržaja 5">
            <a:extLst>
              <a:ext uri="{FF2B5EF4-FFF2-40B4-BE49-F238E27FC236}">
                <a16:creationId xmlns:a16="http://schemas.microsoft.com/office/drawing/2014/main" id="{66528365-29CD-9EE0-D7ED-056EBA843F95}"/>
              </a:ext>
            </a:extLst>
          </p:cNvPr>
          <p:cNvGraphicFramePr>
            <a:graphicFrameLocks noGrp="1"/>
          </p:cNvGraphicFramePr>
          <p:nvPr>
            <p:ph idx="1"/>
            <p:extLst>
              <p:ext uri="{D42A27DB-BD31-4B8C-83A1-F6EECF244321}">
                <p14:modId xmlns:p14="http://schemas.microsoft.com/office/powerpoint/2010/main" val="623839955"/>
              </p:ext>
            </p:extLst>
          </p:nvPr>
        </p:nvGraphicFramePr>
        <p:xfrm>
          <a:off x="7253968" y="0"/>
          <a:ext cx="5133975" cy="36433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Grafikon 8">
            <a:extLst>
              <a:ext uri="{FF2B5EF4-FFF2-40B4-BE49-F238E27FC236}">
                <a16:creationId xmlns:a16="http://schemas.microsoft.com/office/drawing/2014/main" id="{2801F4C4-AC55-9607-B56E-B345B3B9D611}"/>
              </a:ext>
            </a:extLst>
          </p:cNvPr>
          <p:cNvGraphicFramePr/>
          <p:nvPr>
            <p:extLst>
              <p:ext uri="{D42A27DB-BD31-4B8C-83A1-F6EECF244321}">
                <p14:modId xmlns:p14="http://schemas.microsoft.com/office/powerpoint/2010/main" val="339800397"/>
              </p:ext>
            </p:extLst>
          </p:nvPr>
        </p:nvGraphicFramePr>
        <p:xfrm>
          <a:off x="6955971" y="3429001"/>
          <a:ext cx="5638347" cy="3429000"/>
        </p:xfrm>
        <a:graphic>
          <a:graphicData uri="http://schemas.openxmlformats.org/drawingml/2006/chart">
            <c:chart xmlns:c="http://schemas.openxmlformats.org/drawingml/2006/chart" xmlns:r="http://schemas.openxmlformats.org/officeDocument/2006/relationships" r:id="rId3"/>
          </a:graphicData>
        </a:graphic>
      </p:graphicFrame>
      <p:sp>
        <p:nvSpPr>
          <p:cNvPr id="11" name="Rezervirano mjesto sadržaja 2">
            <a:extLst>
              <a:ext uri="{FF2B5EF4-FFF2-40B4-BE49-F238E27FC236}">
                <a16:creationId xmlns:a16="http://schemas.microsoft.com/office/drawing/2014/main" id="{21180594-D9F9-EF49-3A46-EE4B671A5891}"/>
              </a:ext>
            </a:extLst>
          </p:cNvPr>
          <p:cNvSpPr txBox="1">
            <a:spLocks/>
          </p:cNvSpPr>
          <p:nvPr/>
        </p:nvSpPr>
        <p:spPr>
          <a:xfrm>
            <a:off x="827660" y="2043268"/>
            <a:ext cx="5736426" cy="3643312"/>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75488"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94944"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4pPr>
            <a:lvl5pPr marL="1152144"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r-HR" sz="2000" dirty="0"/>
              <a:t>Ponekad je korisno grafički prikazati </a:t>
            </a:r>
            <a:r>
              <a:rPr lang="hr-HR" sz="2000" dirty="0" err="1"/>
              <a:t>klijentove</a:t>
            </a:r>
            <a:r>
              <a:rPr lang="hr-HR" sz="2000" dirty="0"/>
              <a:t> ideje</a:t>
            </a:r>
          </a:p>
          <a:p>
            <a:r>
              <a:rPr lang="hr-HR" sz="2000" dirty="0"/>
              <a:t>Kružnim grafikonom možemo prikazati koliko vremena klijent koristi kako bi ispunio svoje vrijednosti i aspiracije</a:t>
            </a:r>
          </a:p>
          <a:p>
            <a:r>
              <a:rPr lang="hr-HR" sz="2000" dirty="0"/>
              <a:t>Može se koristiti i za određivanje odgovornosti za određeni ishod</a:t>
            </a:r>
          </a:p>
        </p:txBody>
      </p:sp>
      <p:pic>
        <p:nvPicPr>
          <p:cNvPr id="5" name="Picture 3" descr="Slika na kojoj se prikazuje šarenilo">
            <a:extLst>
              <a:ext uri="{FF2B5EF4-FFF2-40B4-BE49-F238E27FC236}">
                <a16:creationId xmlns:a16="http://schemas.microsoft.com/office/drawing/2014/main" id="{673D9894-BEFD-88E7-3746-D4F763AD13D5}"/>
              </a:ext>
            </a:extLst>
          </p:cNvPr>
          <p:cNvPicPr>
            <a:picLocks noChangeAspect="1"/>
          </p:cNvPicPr>
          <p:nvPr/>
        </p:nvPicPr>
        <p:blipFill rotWithShape="1">
          <a:blip r:embed="rId4">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791144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Slika na kojoj se prikazuje šarenilo">
            <a:extLst>
              <a:ext uri="{FF2B5EF4-FFF2-40B4-BE49-F238E27FC236}">
                <a16:creationId xmlns:a16="http://schemas.microsoft.com/office/drawing/2014/main" id="{CC901094-7A2C-DAB9-47E1-162FFA9AF5BB}"/>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
        <p:nvSpPr>
          <p:cNvPr id="2" name="Naslov 1">
            <a:extLst>
              <a:ext uri="{FF2B5EF4-FFF2-40B4-BE49-F238E27FC236}">
                <a16:creationId xmlns:a16="http://schemas.microsoft.com/office/drawing/2014/main" id="{2C2CB9AD-106C-9DAA-74CB-DA8306C5872F}"/>
              </a:ext>
            </a:extLst>
          </p:cNvPr>
          <p:cNvSpPr>
            <a:spLocks noGrp="1"/>
          </p:cNvSpPr>
          <p:nvPr>
            <p:ph type="title"/>
          </p:nvPr>
        </p:nvSpPr>
        <p:spPr>
          <a:xfrm>
            <a:off x="1138084" y="744641"/>
            <a:ext cx="9601200" cy="1309687"/>
          </a:xfrm>
        </p:spPr>
        <p:txBody>
          <a:bodyPr/>
          <a:lstStyle/>
          <a:p>
            <a:r>
              <a:rPr lang="hr-HR" b="1" dirty="0"/>
              <a:t>Uspoređivanje sa sobom</a:t>
            </a:r>
          </a:p>
        </p:txBody>
      </p:sp>
      <p:sp>
        <p:nvSpPr>
          <p:cNvPr id="3" name="Rezervirano mjesto sadržaja 2">
            <a:extLst>
              <a:ext uri="{FF2B5EF4-FFF2-40B4-BE49-F238E27FC236}">
                <a16:creationId xmlns:a16="http://schemas.microsoft.com/office/drawing/2014/main" id="{1DBA3046-EFDC-BA74-4613-22AFAFEAD5E4}"/>
              </a:ext>
            </a:extLst>
          </p:cNvPr>
          <p:cNvSpPr>
            <a:spLocks noGrp="1"/>
          </p:cNvSpPr>
          <p:nvPr>
            <p:ph idx="1"/>
          </p:nvPr>
        </p:nvSpPr>
        <p:spPr>
          <a:xfrm>
            <a:off x="1295399" y="1908227"/>
            <a:ext cx="9601200" cy="3643312"/>
          </a:xfrm>
        </p:spPr>
        <p:txBody>
          <a:bodyPr/>
          <a:lstStyle/>
          <a:p>
            <a:r>
              <a:rPr lang="hr-HR" sz="2000" dirty="0"/>
              <a:t>Klijenti često imaju automatske misli u kojima se uspoređuju sa sobom prije javljanja poremećaja, sa željenom verzijom sebe ili s drugima kojim nemaju psihički poremećaj</a:t>
            </a:r>
          </a:p>
          <a:p>
            <a:pPr marL="0" indent="0">
              <a:buNone/>
            </a:pPr>
            <a:r>
              <a:rPr lang="hr-HR" sz="2000" dirty="0">
                <a:sym typeface="Wingdings" panose="05000000000000000000" pitchFamily="2" charset="2"/>
              </a:rPr>
              <a:t> Takvo ponašanje održava ili pogoršava poremećaj</a:t>
            </a:r>
            <a:endParaRPr lang="hr-HR" sz="2000" dirty="0"/>
          </a:p>
          <a:p>
            <a:r>
              <a:rPr lang="hr-HR" sz="2000" dirty="0"/>
              <a:t>Uputiti ih da takvo ponašanje nije korisno i navesti ih da se uspoređuju sa sobom kada su bili najgore, prije nego su krenuli na psihoterapiju</a:t>
            </a:r>
          </a:p>
          <a:p>
            <a:pPr marL="0" indent="0">
              <a:buNone/>
            </a:pPr>
            <a:endParaRPr lang="hr-HR" dirty="0"/>
          </a:p>
        </p:txBody>
      </p:sp>
      <p:sp>
        <p:nvSpPr>
          <p:cNvPr id="4" name="TekstniOkvir 3">
            <a:extLst>
              <a:ext uri="{FF2B5EF4-FFF2-40B4-BE49-F238E27FC236}">
                <a16:creationId xmlns:a16="http://schemas.microsoft.com/office/drawing/2014/main" id="{594A4FB4-66A4-A9F4-16CE-C6C453635F4A}"/>
              </a:ext>
            </a:extLst>
          </p:cNvPr>
          <p:cNvSpPr txBox="1"/>
          <p:nvPr/>
        </p:nvSpPr>
        <p:spPr>
          <a:xfrm>
            <a:off x="4254209" y="4713514"/>
            <a:ext cx="7380514" cy="181588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hr-HR" sz="1600" dirty="0"/>
              <a:t>Kada su klijenti u </a:t>
            </a:r>
            <a:r>
              <a:rPr lang="hr-HR" sz="1600" dirty="0">
                <a:solidFill>
                  <a:schemeClr val="tx1"/>
                </a:solidFill>
              </a:rPr>
              <a:t>najtežoj fazi</a:t>
            </a:r>
            <a:r>
              <a:rPr lang="hr-HR" sz="1600" dirty="0"/>
              <a:t>, potrebno je promijeniti pristup:</a:t>
            </a:r>
          </a:p>
          <a:p>
            <a:r>
              <a:rPr lang="hr-HR" sz="1600" dirty="0"/>
              <a:t>„Čini mi se da se osjećate loše kada se uspoređujete s drugima </a:t>
            </a:r>
          </a:p>
          <a:p>
            <a:r>
              <a:rPr lang="hr-HR" sz="1600" dirty="0"/>
              <a:t>ili sa željenom verzijom sebe. Zanima me bi li bilo korisno da u </a:t>
            </a:r>
          </a:p>
          <a:p>
            <a:r>
              <a:rPr lang="hr-HR" sz="1600" dirty="0"/>
              <a:t>tim trenutcima podsjetite sebe da ste odredili ciljeve i da zajedno radimo na tome da dođe do promjena. Ako se podsjetite da smo nas dvoje tim koji radi na tome da dođete tamo gdje želite biti, što bi se moglo dogoditi vašem raspoloženju?</a:t>
            </a:r>
          </a:p>
        </p:txBody>
      </p:sp>
      <p:pic>
        <p:nvPicPr>
          <p:cNvPr id="5" name="Grafika 4" descr="Exclamation mark with solid fill">
            <a:extLst>
              <a:ext uri="{FF2B5EF4-FFF2-40B4-BE49-F238E27FC236}">
                <a16:creationId xmlns:a16="http://schemas.microsoft.com/office/drawing/2014/main" id="{67FAEA4C-B6A3-55BA-F68A-0666CEF4D3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52332" y="4804855"/>
            <a:ext cx="565355" cy="565355"/>
          </a:xfrm>
          <a:prstGeom prst="rect">
            <a:avLst/>
          </a:prstGeom>
        </p:spPr>
      </p:pic>
    </p:spTree>
    <p:extLst>
      <p:ext uri="{BB962C8B-B14F-4D97-AF65-F5344CB8AC3E}">
        <p14:creationId xmlns:p14="http://schemas.microsoft.com/office/powerpoint/2010/main" val="3275114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Slika na kojoj se prikazuje šarenilo&#10;&#10;Opis je automatski generiran">
            <a:extLst>
              <a:ext uri="{FF2B5EF4-FFF2-40B4-BE49-F238E27FC236}">
                <a16:creationId xmlns:a16="http://schemas.microsoft.com/office/drawing/2014/main" id="{332085A2-97B7-357C-AD8D-76903BCDA057}"/>
              </a:ext>
            </a:extLst>
          </p:cNvPr>
          <p:cNvPicPr>
            <a:picLocks noChangeAspect="1"/>
          </p:cNvPicPr>
          <p:nvPr/>
        </p:nvPicPr>
        <p:blipFill rotWithShape="1">
          <a:blip r:embed="rId2">
            <a:alphaModFix amt="20000"/>
          </a:blip>
          <a:srcRect/>
          <a:stretch/>
        </p:blipFill>
        <p:spPr>
          <a:xfrm>
            <a:off x="20" y="7675"/>
            <a:ext cx="12191980" cy="6858000"/>
          </a:xfrm>
          <a:prstGeom prst="rect">
            <a:avLst/>
          </a:prstGeom>
        </p:spPr>
      </p:pic>
      <p:sp>
        <p:nvSpPr>
          <p:cNvPr id="3" name="Rezervirano mjesto sadržaja 2">
            <a:extLst>
              <a:ext uri="{FF2B5EF4-FFF2-40B4-BE49-F238E27FC236}">
                <a16:creationId xmlns:a16="http://schemas.microsoft.com/office/drawing/2014/main" id="{E1051818-73E8-5C1E-E964-71DBF8A6399E}"/>
              </a:ext>
            </a:extLst>
          </p:cNvPr>
          <p:cNvSpPr>
            <a:spLocks noGrp="1"/>
          </p:cNvSpPr>
          <p:nvPr>
            <p:ph idx="1"/>
          </p:nvPr>
        </p:nvSpPr>
        <p:spPr>
          <a:xfrm>
            <a:off x="1295400" y="1091381"/>
            <a:ext cx="9601200" cy="4814119"/>
          </a:xfrm>
        </p:spPr>
        <p:txBody>
          <a:bodyPr numCol="2">
            <a:normAutofit/>
          </a:bodyPr>
          <a:lstStyle/>
          <a:p>
            <a:pPr marL="342900" indent="-342900">
              <a:buFont typeface="+mj-lt"/>
              <a:buAutoNum type="arabicPeriod"/>
            </a:pPr>
            <a:r>
              <a:rPr lang="hr-HR" sz="2800" b="1" dirty="0"/>
              <a:t>Tehnike emocionalne     regulacije</a:t>
            </a:r>
          </a:p>
          <a:p>
            <a:pPr marL="342900" indent="-342900">
              <a:buFont typeface="+mj-lt"/>
              <a:buAutoNum type="arabicPeriod"/>
            </a:pPr>
            <a:r>
              <a:rPr lang="hr-HR" sz="2800" b="1" dirty="0"/>
              <a:t>Treniranje vještina</a:t>
            </a:r>
          </a:p>
          <a:p>
            <a:pPr marL="342900" indent="-342900">
              <a:buFont typeface="+mj-lt"/>
              <a:buAutoNum type="arabicPeriod"/>
            </a:pPr>
            <a:r>
              <a:rPr lang="hr-HR" sz="2800" b="1" dirty="0"/>
              <a:t>Rješavanje problema</a:t>
            </a:r>
          </a:p>
          <a:p>
            <a:pPr marL="342900" indent="-342900">
              <a:buFont typeface="+mj-lt"/>
              <a:buAutoNum type="arabicPeriod"/>
            </a:pPr>
            <a:r>
              <a:rPr lang="hr-HR" sz="2800" b="1" dirty="0"/>
              <a:t>Donošenje odluka</a:t>
            </a:r>
          </a:p>
          <a:p>
            <a:pPr marL="342900" indent="-342900">
              <a:buFont typeface="+mj-lt"/>
              <a:buAutoNum type="arabicPeriod"/>
            </a:pPr>
            <a:r>
              <a:rPr lang="hr-HR" sz="2800" b="1" dirty="0"/>
              <a:t>Analogija stubišta</a:t>
            </a:r>
          </a:p>
          <a:p>
            <a:pPr marL="342900" indent="-342900">
              <a:buFont typeface="+mj-lt"/>
              <a:buAutoNum type="arabicPeriod"/>
            </a:pPr>
            <a:endParaRPr lang="hr-HR" sz="2800" b="1" dirty="0"/>
          </a:p>
          <a:p>
            <a:pPr marL="342900" indent="-342900">
              <a:buFont typeface="+mj-lt"/>
              <a:buAutoNum type="arabicPeriod"/>
            </a:pPr>
            <a:r>
              <a:rPr lang="hr-HR" sz="2800" b="1" dirty="0"/>
              <a:t>Izlaganje</a:t>
            </a:r>
          </a:p>
          <a:p>
            <a:pPr marL="342900" indent="-342900">
              <a:buFont typeface="+mj-lt"/>
              <a:buAutoNum type="arabicPeriod"/>
            </a:pPr>
            <a:r>
              <a:rPr lang="hr-HR" sz="2800" b="1" dirty="0"/>
              <a:t>Igranje uloga</a:t>
            </a:r>
          </a:p>
          <a:p>
            <a:pPr marL="342900" indent="-342900">
              <a:buFont typeface="+mj-lt"/>
              <a:buAutoNum type="arabicPeriod"/>
            </a:pPr>
            <a:r>
              <a:rPr lang="hr-HR" sz="2800" b="1" dirty="0"/>
              <a:t>„Pita” tehnika</a:t>
            </a:r>
          </a:p>
          <a:p>
            <a:pPr marL="342900" indent="-342900">
              <a:buFont typeface="+mj-lt"/>
              <a:buAutoNum type="arabicPeriod"/>
            </a:pPr>
            <a:r>
              <a:rPr lang="hr-HR" sz="2800" b="1" dirty="0"/>
              <a:t>Uspoređivanje sa sobom</a:t>
            </a:r>
          </a:p>
        </p:txBody>
      </p:sp>
    </p:spTree>
    <p:extLst>
      <p:ext uri="{BB962C8B-B14F-4D97-AF65-F5344CB8AC3E}">
        <p14:creationId xmlns:p14="http://schemas.microsoft.com/office/powerpoint/2010/main" val="232967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A9CEBB2-9355-CA3F-32FC-5308A7350270}"/>
              </a:ext>
            </a:extLst>
          </p:cNvPr>
          <p:cNvSpPr>
            <a:spLocks noGrp="1"/>
          </p:cNvSpPr>
          <p:nvPr>
            <p:ph type="title"/>
          </p:nvPr>
        </p:nvSpPr>
        <p:spPr/>
        <p:txBody>
          <a:bodyPr/>
          <a:lstStyle/>
          <a:p>
            <a:r>
              <a:rPr lang="hr-HR" b="1" dirty="0"/>
              <a:t>Tehnike emocionalne regulacije</a:t>
            </a:r>
          </a:p>
        </p:txBody>
      </p:sp>
      <p:sp>
        <p:nvSpPr>
          <p:cNvPr id="3" name="Rezervirano mjesto sadržaja 2">
            <a:extLst>
              <a:ext uri="{FF2B5EF4-FFF2-40B4-BE49-F238E27FC236}">
                <a16:creationId xmlns:a16="http://schemas.microsoft.com/office/drawing/2014/main" id="{0FED3F3F-8B3C-A81B-24DD-2EB2C1EE8C2E}"/>
              </a:ext>
            </a:extLst>
          </p:cNvPr>
          <p:cNvSpPr>
            <a:spLocks noGrp="1"/>
          </p:cNvSpPr>
          <p:nvPr>
            <p:ph idx="1"/>
          </p:nvPr>
        </p:nvSpPr>
        <p:spPr/>
        <p:txBody>
          <a:bodyPr>
            <a:normAutofit fontScale="92500"/>
          </a:bodyPr>
          <a:lstStyle/>
          <a:p>
            <a:r>
              <a:rPr lang="hr-HR" sz="2400" dirty="0"/>
              <a:t>Česte neugodne emocije upućuju na prisutnost problema koji mora biti riješen ili (ukoliko ne može biti riješen) prihvaćen</a:t>
            </a:r>
          </a:p>
          <a:p>
            <a:r>
              <a:rPr lang="hr-HR" sz="2400" dirty="0"/>
              <a:t>Cilj BKT-a je smanjiti stupanj i trajanje neugodne emocije koja nije proporcionalna situaciji</a:t>
            </a:r>
          </a:p>
          <a:p>
            <a:r>
              <a:rPr lang="hr-HR" sz="2400" dirty="0"/>
              <a:t>ER tehnike: mijenjanje disfunkcionalnih </a:t>
            </a:r>
            <a:r>
              <a:rPr lang="hr-HR" sz="2400" dirty="0" err="1"/>
              <a:t>kognicija</a:t>
            </a:r>
            <a:r>
              <a:rPr lang="hr-HR" sz="2400" dirty="0"/>
              <a:t> i </a:t>
            </a:r>
            <a:r>
              <a:rPr lang="hr-HR" sz="2400" dirty="0" err="1"/>
              <a:t>maladaptivnog</a:t>
            </a:r>
            <a:r>
              <a:rPr lang="hr-HR" sz="2400" dirty="0"/>
              <a:t> ponašanja, svjesno uključivanje u socijalne, ugodne, produktivne i </a:t>
            </a:r>
            <a:r>
              <a:rPr lang="hr-HR" sz="2400" i="1" dirty="0" err="1"/>
              <a:t>self</a:t>
            </a:r>
            <a:r>
              <a:rPr lang="hr-HR" sz="2400" i="1" dirty="0"/>
              <a:t>-care </a:t>
            </a:r>
            <a:r>
              <a:rPr lang="hr-HR" sz="2400" dirty="0"/>
              <a:t>aktivnosti, vježbanje, usmjeravanje pažnje na jake strane i pozitivne kvalitete, stvaranje pozitivnih </a:t>
            </a:r>
            <a:r>
              <a:rPr lang="hr-HR" sz="2400" dirty="0" err="1"/>
              <a:t>kognicija</a:t>
            </a:r>
            <a:r>
              <a:rPr lang="hr-HR" sz="2400" dirty="0"/>
              <a:t> i adaptivnog ponašanja</a:t>
            </a:r>
          </a:p>
        </p:txBody>
      </p:sp>
      <p:pic>
        <p:nvPicPr>
          <p:cNvPr id="9" name="Picture 3" descr="Slika na kojoj se prikazuje šarenilo&#10;&#10;Opis je automatski generiran">
            <a:extLst>
              <a:ext uri="{FF2B5EF4-FFF2-40B4-BE49-F238E27FC236}">
                <a16:creationId xmlns:a16="http://schemas.microsoft.com/office/drawing/2014/main" id="{566AA992-B2E3-3CD1-D25E-3CFC3285F7B6}"/>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192092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006BDE8-7EF5-C24F-575F-BF2DB2B7C83D}"/>
              </a:ext>
            </a:extLst>
          </p:cNvPr>
          <p:cNvSpPr>
            <a:spLocks noGrp="1"/>
          </p:cNvSpPr>
          <p:nvPr>
            <p:ph type="title"/>
          </p:nvPr>
        </p:nvSpPr>
        <p:spPr/>
        <p:txBody>
          <a:bodyPr>
            <a:normAutofit fontScale="90000"/>
          </a:bodyPr>
          <a:lstStyle/>
          <a:p>
            <a:r>
              <a:rPr lang="hr-HR" dirty="0"/>
              <a:t>a) preusmjeravanje pažnje,</a:t>
            </a:r>
            <a:r>
              <a:rPr lang="hr-HR" dirty="0">
                <a:solidFill>
                  <a:srgbClr val="FF0000"/>
                </a:solidFill>
              </a:rPr>
              <a:t> </a:t>
            </a:r>
            <a:r>
              <a:rPr lang="hr-HR" dirty="0"/>
              <a:t>angažiranje u vrednovanim ponašanjima, samo-umirivanje</a:t>
            </a:r>
          </a:p>
        </p:txBody>
      </p:sp>
      <p:sp>
        <p:nvSpPr>
          <p:cNvPr id="3" name="Rezervirano mjesto sadržaja 2">
            <a:extLst>
              <a:ext uri="{FF2B5EF4-FFF2-40B4-BE49-F238E27FC236}">
                <a16:creationId xmlns:a16="http://schemas.microsoft.com/office/drawing/2014/main" id="{C90D4E4A-2F9C-6876-C2B6-2F979B9A12DC}"/>
              </a:ext>
            </a:extLst>
          </p:cNvPr>
          <p:cNvSpPr>
            <a:spLocks noGrp="1"/>
          </p:cNvSpPr>
          <p:nvPr>
            <p:ph idx="1"/>
          </p:nvPr>
        </p:nvSpPr>
        <p:spPr>
          <a:xfrm>
            <a:off x="1295400" y="2500728"/>
            <a:ext cx="9601200" cy="3643312"/>
          </a:xfrm>
        </p:spPr>
        <p:txBody>
          <a:bodyPr>
            <a:normAutofit/>
          </a:bodyPr>
          <a:lstStyle/>
          <a:p>
            <a:r>
              <a:rPr lang="hr-HR" sz="2000" dirty="0"/>
              <a:t>Situacija: kada je klijent suočen s problemom kojeg ne može riješiti ili je frustriran onime što ne može promijeniti</a:t>
            </a:r>
          </a:p>
          <a:p>
            <a:pPr marL="342900" indent="-342900">
              <a:buAutoNum type="arabicPeriod"/>
            </a:pPr>
            <a:r>
              <a:rPr lang="hr-HR" sz="2000" dirty="0"/>
              <a:t>Obratiti pažnju na negativni afekt </a:t>
            </a:r>
            <a:endParaRPr lang="hr-HR" sz="2000" dirty="0">
              <a:sym typeface="Wingdings" panose="05000000000000000000" pitchFamily="2" charset="2"/>
            </a:endParaRPr>
          </a:p>
          <a:p>
            <a:pPr marL="342900" indent="-342900">
              <a:buAutoNum type="arabicPeriod"/>
            </a:pPr>
            <a:r>
              <a:rPr lang="hr-HR" sz="2000" dirty="0">
                <a:sym typeface="Wingdings" panose="05000000000000000000" pitchFamily="2" charset="2"/>
              </a:rPr>
              <a:t>Primijetiti na čemu se zadržava pažnja </a:t>
            </a:r>
          </a:p>
          <a:p>
            <a:pPr marL="0" indent="0">
              <a:buNone/>
            </a:pPr>
            <a:r>
              <a:rPr lang="hr-HR" sz="2000" dirty="0">
                <a:sym typeface="Wingdings" panose="05000000000000000000" pitchFamily="2" charset="2"/>
              </a:rPr>
              <a:t>3. Prebaciti fokus na nešto drugo (na trenutni zadatak, trenutne osjetilne doživljaje, disanje, razgovaranje s drugima, </a:t>
            </a:r>
            <a:r>
              <a:rPr lang="hr-HR" sz="2000" i="1" dirty="0">
                <a:sym typeface="Wingdings" panose="05000000000000000000" pitchFamily="2" charset="2"/>
              </a:rPr>
              <a:t>surfanje </a:t>
            </a:r>
            <a:r>
              <a:rPr lang="hr-HR" sz="2000" dirty="0">
                <a:sym typeface="Wingdings" panose="05000000000000000000" pitchFamily="2" charset="2"/>
              </a:rPr>
              <a:t>internetom, igranje igrica, društvene mreže, vježbanje, čišćenje kuće, prakticiranje zahvalnosti…)</a:t>
            </a:r>
          </a:p>
        </p:txBody>
      </p:sp>
      <p:pic>
        <p:nvPicPr>
          <p:cNvPr id="5" name="Picture 3" descr="Slika na kojoj se prikazuje šarenilo">
            <a:extLst>
              <a:ext uri="{FF2B5EF4-FFF2-40B4-BE49-F238E27FC236}">
                <a16:creationId xmlns:a16="http://schemas.microsoft.com/office/drawing/2014/main" id="{3310B095-DF4D-7DA9-94C4-4D3E51741E1E}"/>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201447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descr="Slika na kojoj se prikazuje šarenilo">
            <a:extLst>
              <a:ext uri="{FF2B5EF4-FFF2-40B4-BE49-F238E27FC236}">
                <a16:creationId xmlns:a16="http://schemas.microsoft.com/office/drawing/2014/main" id="{66C06DE6-D4A4-5650-BF94-199E8281B72F}"/>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
        <p:nvSpPr>
          <p:cNvPr id="2" name="Naslov 1">
            <a:extLst>
              <a:ext uri="{FF2B5EF4-FFF2-40B4-BE49-F238E27FC236}">
                <a16:creationId xmlns:a16="http://schemas.microsoft.com/office/drawing/2014/main" id="{27387B68-C832-B03C-B0B6-AB39D20935EC}"/>
              </a:ext>
            </a:extLst>
          </p:cNvPr>
          <p:cNvSpPr>
            <a:spLocks noGrp="1"/>
          </p:cNvSpPr>
          <p:nvPr>
            <p:ph type="title"/>
          </p:nvPr>
        </p:nvSpPr>
        <p:spPr/>
        <p:txBody>
          <a:bodyPr/>
          <a:lstStyle/>
          <a:p>
            <a:r>
              <a:rPr lang="hr-HR" dirty="0"/>
              <a:t>b) Opuštanje</a:t>
            </a:r>
          </a:p>
        </p:txBody>
      </p:sp>
      <p:sp>
        <p:nvSpPr>
          <p:cNvPr id="3" name="Rezervirano mjesto sadržaja 2">
            <a:extLst>
              <a:ext uri="{FF2B5EF4-FFF2-40B4-BE49-F238E27FC236}">
                <a16:creationId xmlns:a16="http://schemas.microsoft.com/office/drawing/2014/main" id="{AF6FDD51-5207-CC8C-AD19-E6A559607200}"/>
              </a:ext>
            </a:extLst>
          </p:cNvPr>
          <p:cNvSpPr>
            <a:spLocks noGrp="1"/>
          </p:cNvSpPr>
          <p:nvPr>
            <p:ph idx="1"/>
          </p:nvPr>
        </p:nvSpPr>
        <p:spPr>
          <a:xfrm>
            <a:off x="1206910" y="2152650"/>
            <a:ext cx="9601200" cy="3643312"/>
          </a:xfrm>
        </p:spPr>
        <p:txBody>
          <a:bodyPr/>
          <a:lstStyle/>
          <a:p>
            <a:r>
              <a:rPr lang="hr-HR" sz="2000" dirty="0"/>
              <a:t>Mnogi klijenti, osobito oni koji doživljavaju tjelesne tenzije, mogu imati koristi od relaksacijskih tehnika poput progresivne mišićne relaksacije, imaginacije i usporenog i/ili dubokog disanja</a:t>
            </a:r>
          </a:p>
          <a:p>
            <a:r>
              <a:rPr lang="hr-HR" sz="2000" dirty="0"/>
              <a:t>Potrebno je isprobati odabranu tehniku u seansi </a:t>
            </a:r>
            <a:r>
              <a:rPr lang="hr-HR" sz="2000" dirty="0">
                <a:sym typeface="Wingdings" panose="05000000000000000000" pitchFamily="2" charset="2"/>
              </a:rPr>
              <a:t></a:t>
            </a:r>
            <a:r>
              <a:rPr lang="hr-HR" sz="2000" dirty="0"/>
              <a:t> dati klijentu opciju da tehniku snimi telefonom kako bi mogao svakodnevno vježbati kod kuće</a:t>
            </a:r>
          </a:p>
          <a:p>
            <a:pPr marL="0" indent="0">
              <a:buNone/>
            </a:pPr>
            <a:endParaRPr lang="hr-HR" dirty="0"/>
          </a:p>
          <a:p>
            <a:pPr marL="0" indent="0">
              <a:buNone/>
            </a:pPr>
            <a:endParaRPr lang="hr-HR" dirty="0"/>
          </a:p>
        </p:txBody>
      </p:sp>
      <p:sp>
        <p:nvSpPr>
          <p:cNvPr id="5" name="TekstniOkvir 4">
            <a:extLst>
              <a:ext uri="{FF2B5EF4-FFF2-40B4-BE49-F238E27FC236}">
                <a16:creationId xmlns:a16="http://schemas.microsoft.com/office/drawing/2014/main" id="{48E72843-72BD-D905-96BF-206A8EA1E18F}"/>
              </a:ext>
            </a:extLst>
          </p:cNvPr>
          <p:cNvSpPr txBox="1"/>
          <p:nvPr/>
        </p:nvSpPr>
        <p:spPr>
          <a:xfrm>
            <a:off x="6508955" y="4385186"/>
            <a:ext cx="4916130" cy="230832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endParaRPr lang="hr-HR" sz="1600" dirty="0"/>
          </a:p>
          <a:p>
            <a:r>
              <a:rPr lang="hr-HR" sz="1600" dirty="0"/>
              <a:t>Neki klijenti dožive dodatnu napetost i anksioznost od relaksacijskih tehnika. Možete to iskoristiti kao priliku za učenje. Pitajte klijenta: „Što je ono što te plaši da bi se moglo dogoditi ako nastaviš s ovom vježbom?” Nakon toga ga potaknite da nastavi s relaksacijskom tehnikom kako bi otkrio hoće li se, i u kojem stupnju, njegovi strahovi ostvariti.</a:t>
            </a:r>
          </a:p>
          <a:p>
            <a:endParaRPr lang="hr-HR" sz="1600" dirty="0"/>
          </a:p>
        </p:txBody>
      </p:sp>
      <p:pic>
        <p:nvPicPr>
          <p:cNvPr id="7" name="Grafika 6" descr="Exclamation mark with solid fill">
            <a:extLst>
              <a:ext uri="{FF2B5EF4-FFF2-40B4-BE49-F238E27FC236}">
                <a16:creationId xmlns:a16="http://schemas.microsoft.com/office/drawing/2014/main" id="{2469E31E-D078-D1F2-7011-212D504A89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77715" y="5230607"/>
            <a:ext cx="565355" cy="565355"/>
          </a:xfrm>
          <a:prstGeom prst="rect">
            <a:avLst/>
          </a:prstGeom>
        </p:spPr>
      </p:pic>
      <p:pic>
        <p:nvPicPr>
          <p:cNvPr id="6" name="Slika 5" descr="Slika na kojoj se prikazuje tekst, dijagram, karta&#10;&#10;Opis je automatski generiran">
            <a:extLst>
              <a:ext uri="{FF2B5EF4-FFF2-40B4-BE49-F238E27FC236}">
                <a16:creationId xmlns:a16="http://schemas.microsoft.com/office/drawing/2014/main" id="{D3D6199B-6717-B773-68DF-89833B4A58C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3290" y="4809230"/>
            <a:ext cx="4758813" cy="1822675"/>
          </a:xfrm>
          <a:prstGeom prst="rect">
            <a:avLst/>
          </a:prstGeom>
        </p:spPr>
      </p:pic>
    </p:spTree>
    <p:extLst>
      <p:ext uri="{BB962C8B-B14F-4D97-AF65-F5344CB8AC3E}">
        <p14:creationId xmlns:p14="http://schemas.microsoft.com/office/powerpoint/2010/main" val="1841311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461BE5-FF4A-26E1-A067-11980B628D18}"/>
              </a:ext>
            </a:extLst>
          </p:cNvPr>
          <p:cNvSpPr>
            <a:spLocks noGrp="1"/>
          </p:cNvSpPr>
          <p:nvPr>
            <p:ph type="title"/>
          </p:nvPr>
        </p:nvSpPr>
        <p:spPr>
          <a:xfrm>
            <a:off x="823452" y="774138"/>
            <a:ext cx="9601200" cy="1309687"/>
          </a:xfrm>
        </p:spPr>
        <p:txBody>
          <a:bodyPr/>
          <a:lstStyle/>
          <a:p>
            <a:r>
              <a:rPr lang="hr-HR" b="1" dirty="0"/>
              <a:t>Trening vještina</a:t>
            </a:r>
          </a:p>
        </p:txBody>
      </p:sp>
      <p:sp>
        <p:nvSpPr>
          <p:cNvPr id="3" name="Rezervirano mjesto sadržaja 2">
            <a:extLst>
              <a:ext uri="{FF2B5EF4-FFF2-40B4-BE49-F238E27FC236}">
                <a16:creationId xmlns:a16="http://schemas.microsoft.com/office/drawing/2014/main" id="{8D66B080-2634-9659-373F-FAB7C3052EAB}"/>
              </a:ext>
            </a:extLst>
          </p:cNvPr>
          <p:cNvSpPr>
            <a:spLocks noGrp="1"/>
          </p:cNvSpPr>
          <p:nvPr>
            <p:ph idx="1"/>
          </p:nvPr>
        </p:nvSpPr>
        <p:spPr>
          <a:xfrm>
            <a:off x="931606" y="1760742"/>
            <a:ext cx="10261911" cy="3643312"/>
          </a:xfrm>
        </p:spPr>
        <p:txBody>
          <a:bodyPr/>
          <a:lstStyle/>
          <a:p>
            <a:r>
              <a:rPr lang="hr-HR" sz="2000" dirty="0"/>
              <a:t>Mnogi depresivni klijenti imaju deficite pojedinih vještina poput vještina komuniciranja, vještina uspješnog roditeljstva, budžetiranja, održavanja doma ili upravljanja vremenom</a:t>
            </a:r>
          </a:p>
          <a:p>
            <a:r>
              <a:rPr lang="hr-HR" sz="2000" dirty="0"/>
              <a:t>Terapeut u dogovoru s klijentom opisuje i demonstrira željenu vještinu (ili preporučuje </a:t>
            </a:r>
            <a:r>
              <a:rPr lang="hr-HR" sz="2000" i="1" dirty="0" err="1"/>
              <a:t>self-help</a:t>
            </a:r>
            <a:r>
              <a:rPr lang="hr-HR" sz="2000" i="1" dirty="0"/>
              <a:t> </a:t>
            </a:r>
            <a:r>
              <a:rPr lang="hr-HR" sz="2000" dirty="0"/>
              <a:t>knjigu koja bi mogla biti od koristi)</a:t>
            </a:r>
          </a:p>
          <a:p>
            <a:r>
              <a:rPr lang="hr-HR" sz="2000" b="1" dirty="0"/>
              <a:t>Važno</a:t>
            </a:r>
            <a:r>
              <a:rPr lang="hr-HR" sz="2000" dirty="0"/>
              <a:t> je otkriti radi li se uistinu o deficitu vještine ili klijent ne koristi vještine koje ima zbog određenih </a:t>
            </a:r>
            <a:r>
              <a:rPr lang="hr-HR" sz="2000" dirty="0" err="1"/>
              <a:t>kognicija</a:t>
            </a:r>
            <a:r>
              <a:rPr lang="hr-HR" sz="2000" dirty="0"/>
              <a:t> </a:t>
            </a:r>
            <a:r>
              <a:rPr lang="hr-HR" sz="2000" i="1" dirty="0"/>
              <a:t>(Ako biste bili sigurni da će se ostvariti željeni ishod, što biste rekli ili napravili? – </a:t>
            </a:r>
            <a:r>
              <a:rPr lang="hr-HR" sz="2000" dirty="0"/>
              <a:t>u slučaju razboritog odgovora, moguće je da se ne radi o deficitu vještina te je potrebno napraviti kognitivnu </a:t>
            </a:r>
            <a:r>
              <a:rPr lang="hr-HR" sz="2000" dirty="0" err="1"/>
              <a:t>restrukturiraciju</a:t>
            </a:r>
            <a:endParaRPr lang="hr-HR" sz="2000" dirty="0"/>
          </a:p>
          <a:p>
            <a:endParaRPr lang="hr-HR" dirty="0"/>
          </a:p>
        </p:txBody>
      </p:sp>
      <p:sp>
        <p:nvSpPr>
          <p:cNvPr id="4" name="TekstniOkvir 3">
            <a:extLst>
              <a:ext uri="{FF2B5EF4-FFF2-40B4-BE49-F238E27FC236}">
                <a16:creationId xmlns:a16="http://schemas.microsoft.com/office/drawing/2014/main" id="{E8FCEA62-B780-9BC3-C011-BD76C011DE96}"/>
              </a:ext>
            </a:extLst>
          </p:cNvPr>
          <p:cNvSpPr txBox="1"/>
          <p:nvPr/>
        </p:nvSpPr>
        <p:spPr>
          <a:xfrm>
            <a:off x="6243485" y="5422142"/>
            <a:ext cx="5840361" cy="1323439"/>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hr-HR" sz="1600" dirty="0"/>
              <a:t>Kada klijent nije siguran što bi rekao drugoj osobi, </a:t>
            </a:r>
          </a:p>
          <a:p>
            <a:r>
              <a:rPr lang="hr-HR" sz="1600" dirty="0"/>
              <a:t>možemo mu dati da bira hoće li u igri uloga glumiti </a:t>
            </a:r>
          </a:p>
          <a:p>
            <a:r>
              <a:rPr lang="hr-HR" sz="1600" dirty="0"/>
              <a:t>sebe ili tu drugu osobu. Ukoliko odabere odigrati </a:t>
            </a:r>
          </a:p>
          <a:p>
            <a:r>
              <a:rPr lang="hr-HR" sz="1600" dirty="0"/>
              <a:t>sebe i to učini dobro, damo mu pozitivnu povratnu informaciju. Ukoliko to ne učine, pitamo ih da mi odglumimo drugi pristup.</a:t>
            </a:r>
          </a:p>
        </p:txBody>
      </p:sp>
      <p:pic>
        <p:nvPicPr>
          <p:cNvPr id="5" name="Grafika 4" descr="Exclamation mark with solid fill">
            <a:extLst>
              <a:ext uri="{FF2B5EF4-FFF2-40B4-BE49-F238E27FC236}">
                <a16:creationId xmlns:a16="http://schemas.microsoft.com/office/drawing/2014/main" id="{61A959B9-25A3-42DA-2226-3841CE81420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280058" y="5590867"/>
            <a:ext cx="565355" cy="565355"/>
          </a:xfrm>
          <a:prstGeom prst="rect">
            <a:avLst/>
          </a:prstGeom>
        </p:spPr>
      </p:pic>
      <p:pic>
        <p:nvPicPr>
          <p:cNvPr id="10" name="Picture 3" descr="Slika na kojoj se prikazuje šarenilo">
            <a:extLst>
              <a:ext uri="{FF2B5EF4-FFF2-40B4-BE49-F238E27FC236}">
                <a16:creationId xmlns:a16="http://schemas.microsoft.com/office/drawing/2014/main" id="{5E835F42-B6C9-67E2-732F-359878D332EB}"/>
              </a:ext>
            </a:extLst>
          </p:cNvPr>
          <p:cNvPicPr>
            <a:picLocks noChangeAspect="1"/>
          </p:cNvPicPr>
          <p:nvPr/>
        </p:nvPicPr>
        <p:blipFill rotWithShape="1">
          <a:blip r:embed="rId4">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2683352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EFE656C-7323-3292-C799-3A845F67DDB0}"/>
              </a:ext>
            </a:extLst>
          </p:cNvPr>
          <p:cNvSpPr>
            <a:spLocks noGrp="1"/>
          </p:cNvSpPr>
          <p:nvPr>
            <p:ph type="title"/>
          </p:nvPr>
        </p:nvSpPr>
        <p:spPr/>
        <p:txBody>
          <a:bodyPr/>
          <a:lstStyle/>
          <a:p>
            <a:r>
              <a:rPr lang="hr-HR" b="1" dirty="0"/>
              <a:t>Rješavanje problema</a:t>
            </a:r>
          </a:p>
        </p:txBody>
      </p:sp>
      <p:sp>
        <p:nvSpPr>
          <p:cNvPr id="3" name="Rezervirano mjesto sadržaja 2">
            <a:extLst>
              <a:ext uri="{FF2B5EF4-FFF2-40B4-BE49-F238E27FC236}">
                <a16:creationId xmlns:a16="http://schemas.microsoft.com/office/drawing/2014/main" id="{998DD75B-CA73-5370-8E7B-2AB39B9CF2CB}"/>
              </a:ext>
            </a:extLst>
          </p:cNvPr>
          <p:cNvSpPr>
            <a:spLocks noGrp="1"/>
          </p:cNvSpPr>
          <p:nvPr>
            <p:ph idx="1"/>
          </p:nvPr>
        </p:nvSpPr>
        <p:spPr/>
        <p:txBody>
          <a:bodyPr/>
          <a:lstStyle/>
          <a:p>
            <a:r>
              <a:rPr lang="hr-HR" sz="2000" dirty="0"/>
              <a:t>Na svakoj seansi potičemo klijenta da razmišlja o sljedećem tjednu/tjednima, o onome što bi mogao učiniti kako bi poboljšao svoje iskustvo </a:t>
            </a:r>
            <a:r>
              <a:rPr lang="hr-HR" sz="2000" dirty="0">
                <a:sym typeface="Wingdings" panose="05000000000000000000" pitchFamily="2" charset="2"/>
              </a:rPr>
              <a:t> terapeut</a:t>
            </a:r>
            <a:r>
              <a:rPr lang="hr-HR" sz="2000" dirty="0"/>
              <a:t> pomaže u identifikaciji potencijalnih prepreka ili problema</a:t>
            </a:r>
          </a:p>
          <a:p>
            <a:r>
              <a:rPr lang="hr-HR" sz="2000" dirty="0"/>
              <a:t>Ovisno o prirodi predviđenih teškoća, koristi se jedan od tri pristupa:</a:t>
            </a:r>
          </a:p>
          <a:p>
            <a:pPr marL="342900" indent="-342900">
              <a:buAutoNum type="alphaLcParenR"/>
            </a:pPr>
            <a:r>
              <a:rPr lang="hr-HR" sz="2000" dirty="0"/>
              <a:t>Teškoće rješavanja problema</a:t>
            </a:r>
          </a:p>
          <a:p>
            <a:pPr marL="342900" indent="-342900">
              <a:buAutoNum type="alphaLcParenR"/>
            </a:pPr>
            <a:r>
              <a:rPr lang="hr-HR" sz="2000" dirty="0"/>
              <a:t>Nerješivi problemi</a:t>
            </a:r>
          </a:p>
          <a:p>
            <a:pPr marL="342900" indent="-342900">
              <a:buAutoNum type="alphaLcParenR"/>
            </a:pPr>
            <a:r>
              <a:rPr lang="hr-HR" sz="2000" dirty="0"/>
              <a:t>Problemi s niskom vjerojatnošću pojavnosti</a:t>
            </a:r>
          </a:p>
          <a:p>
            <a:endParaRPr lang="hr-HR" dirty="0"/>
          </a:p>
        </p:txBody>
      </p:sp>
      <p:pic>
        <p:nvPicPr>
          <p:cNvPr id="5" name="Picture 3" descr="Slika na kojoj se prikazuje šarenilo">
            <a:extLst>
              <a:ext uri="{FF2B5EF4-FFF2-40B4-BE49-F238E27FC236}">
                <a16:creationId xmlns:a16="http://schemas.microsoft.com/office/drawing/2014/main" id="{BEA1FE0F-C63E-448D-F780-28C6FC074150}"/>
              </a:ext>
            </a:extLst>
          </p:cNvPr>
          <p:cNvPicPr>
            <a:picLocks noChangeAspect="1"/>
          </p:cNvPicPr>
          <p:nvPr/>
        </p:nvPicPr>
        <p:blipFill rotWithShape="1">
          <a:blip r:embed="rId3">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3734814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C52A04B-D540-74FC-2453-B366B735D479}"/>
              </a:ext>
            </a:extLst>
          </p:cNvPr>
          <p:cNvSpPr>
            <a:spLocks noGrp="1"/>
          </p:cNvSpPr>
          <p:nvPr>
            <p:ph type="title"/>
          </p:nvPr>
        </p:nvSpPr>
        <p:spPr/>
        <p:txBody>
          <a:bodyPr/>
          <a:lstStyle/>
          <a:p>
            <a:r>
              <a:rPr lang="hr-HR" dirty="0"/>
              <a:t>a) Teškoće rješavanja problema</a:t>
            </a:r>
          </a:p>
        </p:txBody>
      </p:sp>
      <p:sp>
        <p:nvSpPr>
          <p:cNvPr id="3" name="Rezervirano mjesto sadržaja 2">
            <a:extLst>
              <a:ext uri="{FF2B5EF4-FFF2-40B4-BE49-F238E27FC236}">
                <a16:creationId xmlns:a16="http://schemas.microsoft.com/office/drawing/2014/main" id="{0ECCF07B-A5A3-DBA6-5DC0-89BA4CB5C174}"/>
              </a:ext>
            </a:extLst>
          </p:cNvPr>
          <p:cNvSpPr>
            <a:spLocks noGrp="1"/>
          </p:cNvSpPr>
          <p:nvPr>
            <p:ph idx="1"/>
          </p:nvPr>
        </p:nvSpPr>
        <p:spPr/>
        <p:txBody>
          <a:bodyPr>
            <a:normAutofit lnSpcReduction="10000"/>
          </a:bodyPr>
          <a:lstStyle/>
          <a:p>
            <a:r>
              <a:rPr lang="hr-HR" sz="2000" dirty="0"/>
              <a:t>Terapeut potiče klijenata na osmišljavanje mogućih rješenja problema u skladu s njegovim vrijednostima i aspiracijama</a:t>
            </a:r>
          </a:p>
          <a:p>
            <a:r>
              <a:rPr lang="hr-HR" sz="2000" dirty="0"/>
              <a:t>Kad klijenti imaju slabe vještine rješavanja problema, mogli bi imati koristi od direktnijeg usmjeravanja u rješavanju problema (definiranje problema, razvijanje mogućih rješenja, odabir rješenja, implementacija, evaluacija efekta)</a:t>
            </a:r>
          </a:p>
          <a:p>
            <a:r>
              <a:rPr lang="hr-HR" sz="2000" dirty="0"/>
              <a:t>Terapeut može pitati klijenta ako se u prošlosti susretao sa sličnim problemima ili što bi savjetovao prijatelju da se nalazi u istoj situaciji</a:t>
            </a:r>
          </a:p>
          <a:p>
            <a:r>
              <a:rPr lang="hr-HR" sz="2000" dirty="0"/>
              <a:t>Kada disfunkcionalne </a:t>
            </a:r>
            <a:r>
              <a:rPr lang="hr-HR" sz="2000" dirty="0" err="1"/>
              <a:t>kognicije</a:t>
            </a:r>
            <a:r>
              <a:rPr lang="hr-HR" sz="2000" dirty="0"/>
              <a:t> utječu na rješavanje problema, potrebno je prvo identificirati i odgovoriti na ometajuću </a:t>
            </a:r>
            <a:r>
              <a:rPr lang="hr-HR" sz="2000" dirty="0" err="1"/>
              <a:t>kogniciju</a:t>
            </a:r>
            <a:endParaRPr lang="hr-HR" sz="2000" dirty="0"/>
          </a:p>
        </p:txBody>
      </p:sp>
      <p:pic>
        <p:nvPicPr>
          <p:cNvPr id="4" name="Picture 3" descr="Slika na kojoj se prikazuje šarenilo">
            <a:extLst>
              <a:ext uri="{FF2B5EF4-FFF2-40B4-BE49-F238E27FC236}">
                <a16:creationId xmlns:a16="http://schemas.microsoft.com/office/drawing/2014/main" id="{9810AB8A-0A6B-05E7-D55E-FFD82D317A28}"/>
              </a:ext>
            </a:extLst>
          </p:cNvPr>
          <p:cNvPicPr>
            <a:picLocks noChangeAspect="1"/>
          </p:cNvPicPr>
          <p:nvPr/>
        </p:nvPicPr>
        <p:blipFill rotWithShape="1">
          <a:blip r:embed="rId2">
            <a:alphaModFix amt="7000"/>
          </a:blip>
          <a:srcRect/>
          <a:stretch/>
        </p:blipFill>
        <p:spPr>
          <a:xfrm>
            <a:off x="20" y="7675"/>
            <a:ext cx="12191980" cy="6858000"/>
          </a:xfrm>
          <a:prstGeom prst="rect">
            <a:avLst/>
          </a:prstGeom>
        </p:spPr>
      </p:pic>
    </p:spTree>
    <p:extLst>
      <p:ext uri="{BB962C8B-B14F-4D97-AF65-F5344CB8AC3E}">
        <p14:creationId xmlns:p14="http://schemas.microsoft.com/office/powerpoint/2010/main" val="3422463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AFDCCA3-5CE7-058C-1962-A071B764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271F942E-77C6-83A7-EC38-4E2A96F27BC4}"/>
              </a:ext>
            </a:extLst>
          </p:cNvPr>
          <p:cNvSpPr>
            <a:spLocks noGrp="1"/>
          </p:cNvSpPr>
          <p:nvPr>
            <p:ph type="title"/>
          </p:nvPr>
        </p:nvSpPr>
        <p:spPr>
          <a:xfrm>
            <a:off x="879159" y="588093"/>
            <a:ext cx="5489595" cy="1791314"/>
          </a:xfrm>
          <a:noFill/>
        </p:spPr>
        <p:txBody>
          <a:bodyPr>
            <a:normAutofit/>
          </a:bodyPr>
          <a:lstStyle/>
          <a:p>
            <a:r>
              <a:rPr lang="hr-HR" dirty="0"/>
              <a:t>b) Nerješivi problemi</a:t>
            </a:r>
          </a:p>
        </p:txBody>
      </p:sp>
      <p:sp>
        <p:nvSpPr>
          <p:cNvPr id="3" name="Rezervirano mjesto sadržaja 2">
            <a:extLst>
              <a:ext uri="{FF2B5EF4-FFF2-40B4-BE49-F238E27FC236}">
                <a16:creationId xmlns:a16="http://schemas.microsoft.com/office/drawing/2014/main" id="{8B02E95B-2F08-F471-3A92-9B423711B64D}"/>
              </a:ext>
            </a:extLst>
          </p:cNvPr>
          <p:cNvSpPr>
            <a:spLocks noGrp="1"/>
          </p:cNvSpPr>
          <p:nvPr>
            <p:ph idx="1"/>
          </p:nvPr>
        </p:nvSpPr>
        <p:spPr>
          <a:xfrm>
            <a:off x="952500" y="2379407"/>
            <a:ext cx="5969409" cy="3520856"/>
          </a:xfrm>
        </p:spPr>
        <p:txBody>
          <a:bodyPr>
            <a:normAutofit/>
          </a:bodyPr>
          <a:lstStyle/>
          <a:p>
            <a:pPr>
              <a:lnSpc>
                <a:spcPct val="110000"/>
              </a:lnSpc>
            </a:pPr>
            <a:r>
              <a:rPr lang="hr-HR" sz="2000" i="1" dirty="0"/>
              <a:t>Tako je – kako je  </a:t>
            </a:r>
            <a:r>
              <a:rPr lang="hr-HR" sz="2000" dirty="0"/>
              <a:t>tehnika </a:t>
            </a:r>
            <a:r>
              <a:rPr lang="hr-HR" sz="2000" i="1" dirty="0"/>
              <a:t>(Oh, </a:t>
            </a:r>
            <a:r>
              <a:rPr lang="hr-HR" sz="2000" i="1" dirty="0" err="1"/>
              <a:t>well</a:t>
            </a:r>
            <a:r>
              <a:rPr lang="hr-HR" sz="2000" i="1" dirty="0"/>
              <a:t>) </a:t>
            </a:r>
            <a:r>
              <a:rPr lang="hr-HR" sz="2000" dirty="0"/>
              <a:t>– skraćeno za „Ova situacija/problem mi se ne sviđa, ali ništa ne mogu učiniti da je promijenim, ne ako želim ostvariti svoj cilj. Mogu se prestati mučiti, prihvatiti situaciju i preusmjeriti svoju pažnju na nešto drugo.”</a:t>
            </a:r>
          </a:p>
          <a:p>
            <a:pPr>
              <a:lnSpc>
                <a:spcPct val="110000"/>
              </a:lnSpc>
            </a:pPr>
            <a:r>
              <a:rPr lang="hr-HR" sz="2000" dirty="0"/>
              <a:t>U situacijama kada klijenti imaju </a:t>
            </a:r>
            <a:r>
              <a:rPr lang="hr-HR" sz="2000" dirty="0" err="1"/>
              <a:t>nepomažuće</a:t>
            </a:r>
            <a:r>
              <a:rPr lang="hr-HR" sz="2000" dirty="0"/>
              <a:t> </a:t>
            </a:r>
            <a:r>
              <a:rPr lang="hr-HR" sz="2000" dirty="0" err="1"/>
              <a:t>kognicije</a:t>
            </a:r>
            <a:r>
              <a:rPr lang="hr-HR" sz="2000" dirty="0"/>
              <a:t> povezane s nerješivim problemom koristi se kognitivna </a:t>
            </a:r>
            <a:r>
              <a:rPr lang="hr-HR" sz="2000" dirty="0" err="1"/>
              <a:t>restrukturacija</a:t>
            </a:r>
            <a:endParaRPr lang="hr-HR" sz="2000" dirty="0"/>
          </a:p>
        </p:txBody>
      </p:sp>
      <p:sp>
        <p:nvSpPr>
          <p:cNvPr id="12" name="Rectangle 11">
            <a:extLst>
              <a:ext uri="{FF2B5EF4-FFF2-40B4-BE49-F238E27FC236}">
                <a16:creationId xmlns:a16="http://schemas.microsoft.com/office/drawing/2014/main" id="{FAC4BDE1-4D40-5601-7947-DB5EFE31DA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92756" y="1295400"/>
            <a:ext cx="2903844" cy="42672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Slika 4" descr="Slika na kojoj se prikazuje cvijet, dizajn&#10;&#10;Opis je automatski generiran">
            <a:extLst>
              <a:ext uri="{FF2B5EF4-FFF2-40B4-BE49-F238E27FC236}">
                <a16:creationId xmlns:a16="http://schemas.microsoft.com/office/drawing/2014/main" id="{3C5D0BE5-570F-7430-F276-A1CD2B8E726D}"/>
              </a:ext>
            </a:extLst>
          </p:cNvPr>
          <p:cNvPicPr>
            <a:picLocks noChangeAspect="1"/>
          </p:cNvPicPr>
          <p:nvPr/>
        </p:nvPicPr>
        <p:blipFill rotWithShape="1">
          <a:blip r:embed="rId2">
            <a:extLst>
              <a:ext uri="{28A0092B-C50C-407E-A947-70E740481C1C}">
                <a14:useLocalDpi xmlns:a14="http://schemas.microsoft.com/office/drawing/2010/main" val="0"/>
              </a:ext>
            </a:extLst>
          </a:blip>
          <a:srcRect t="2830" r="6" b="2031"/>
          <a:stretch/>
        </p:blipFill>
        <p:spPr>
          <a:xfrm>
            <a:off x="7247913" y="2025555"/>
            <a:ext cx="2943036" cy="2800117"/>
          </a:xfrm>
          <a:prstGeom prst="rect">
            <a:avLst/>
          </a:prstGeom>
        </p:spPr>
      </p:pic>
    </p:spTree>
    <p:extLst>
      <p:ext uri="{BB962C8B-B14F-4D97-AF65-F5344CB8AC3E}">
        <p14:creationId xmlns:p14="http://schemas.microsoft.com/office/powerpoint/2010/main" val="3589614704"/>
      </p:ext>
    </p:extLst>
  </p:cSld>
  <p:clrMapOvr>
    <a:masterClrMapping/>
  </p:clrMapOvr>
</p:sld>
</file>

<file path=ppt/theme/theme1.xml><?xml version="1.0" encoding="utf-8"?>
<a:theme xmlns:a="http://schemas.openxmlformats.org/drawingml/2006/main" name="PoiseVTI">
  <a:themeElements>
    <a:clrScheme name="AnalogousFromDarkSeedLeftStep">
      <a:dk1>
        <a:srgbClr val="000000"/>
      </a:dk1>
      <a:lt1>
        <a:srgbClr val="FFFFFF"/>
      </a:lt1>
      <a:dk2>
        <a:srgbClr val="1D2A34"/>
      </a:dk2>
      <a:lt2>
        <a:srgbClr val="E2E4E8"/>
      </a:lt2>
      <a:accent1>
        <a:srgbClr val="C29B28"/>
      </a:accent1>
      <a:accent2>
        <a:srgbClr val="CF581D"/>
      </a:accent2>
      <a:accent3>
        <a:srgbClr val="E12F3E"/>
      </a:accent3>
      <a:accent4>
        <a:srgbClr val="CF1D76"/>
      </a:accent4>
      <a:accent5>
        <a:srgbClr val="E12FD2"/>
      </a:accent5>
      <a:accent6>
        <a:srgbClr val="931DCF"/>
      </a:accent6>
      <a:hlink>
        <a:srgbClr val="BF3F9F"/>
      </a:hlink>
      <a:folHlink>
        <a:srgbClr val="7F7F7F"/>
      </a:folHlink>
    </a:clrScheme>
    <a:fontScheme name="Goudy Univers">
      <a:majorFont>
        <a:latin typeface="Goudy Old Style"/>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iseVTI" id="{9843863B-6720-4231-BFE7-E604B355382A}" vid="{6C5B2780-C73E-445D-98DA-9D2BCD78971D}"/>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1298</Words>
  <Application>Microsoft Office PowerPoint</Application>
  <PresentationFormat>Široki zaslon</PresentationFormat>
  <Paragraphs>123</Paragraphs>
  <Slides>17</Slides>
  <Notes>2</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17</vt:i4>
      </vt:variant>
    </vt:vector>
  </HeadingPairs>
  <TitlesOfParts>
    <vt:vector size="23" baseType="lpstr">
      <vt:lpstr>Arial</vt:lpstr>
      <vt:lpstr>Calibri</vt:lpstr>
      <vt:lpstr>Goudy Old Style</vt:lpstr>
      <vt:lpstr>Univers Light</vt:lpstr>
      <vt:lpstr>Wingdings</vt:lpstr>
      <vt:lpstr>PoiseVTI</vt:lpstr>
      <vt:lpstr>Dodatne  kognitivno-bihevioralne  tehnike</vt:lpstr>
      <vt:lpstr>PowerPoint prezentacija</vt:lpstr>
      <vt:lpstr>Tehnike emocionalne regulacije</vt:lpstr>
      <vt:lpstr>a) preusmjeravanje pažnje, angažiranje u vrednovanim ponašanjima, samo-umirivanje</vt:lpstr>
      <vt:lpstr>b) Opuštanje</vt:lpstr>
      <vt:lpstr>Trening vještina</vt:lpstr>
      <vt:lpstr>Rješavanje problema</vt:lpstr>
      <vt:lpstr>a) Teškoće rješavanja problema</vt:lpstr>
      <vt:lpstr>b) Nerješivi problemi</vt:lpstr>
      <vt:lpstr>c) Problemi s niskom vjerojatnošću pojavnosti  </vt:lpstr>
      <vt:lpstr>Donošenje odluka</vt:lpstr>
      <vt:lpstr>Zadaci postupnog izlaganja i Analogija stubišta</vt:lpstr>
      <vt:lpstr>izlaganje</vt:lpstr>
      <vt:lpstr>Izlaganje 2</vt:lpstr>
      <vt:lpstr>Igranje uloga</vt:lpstr>
      <vt:lpstr>„pita” tehnika</vt:lpstr>
      <vt:lpstr>Uspoređivanje sa sobom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Dodatne  kognitivno-bihevioralne  tehnike</dc:title>
  <dc:creator>Lea Barbarić</dc:creator>
  <cp:lastModifiedBy>Lea Barbarić</cp:lastModifiedBy>
  <cp:revision>3</cp:revision>
  <dcterms:created xsi:type="dcterms:W3CDTF">2024-03-28T19:23:06Z</dcterms:created>
  <dcterms:modified xsi:type="dcterms:W3CDTF">2024-04-10T08:15:34Z</dcterms:modified>
</cp:coreProperties>
</file>